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  <p:sldId id="299" r:id="rId3"/>
    <p:sldId id="266" r:id="rId4"/>
    <p:sldId id="300" r:id="rId5"/>
    <p:sldId id="306" r:id="rId6"/>
    <p:sldId id="302" r:id="rId7"/>
    <p:sldId id="307" r:id="rId8"/>
    <p:sldId id="314" r:id="rId9"/>
    <p:sldId id="310" r:id="rId10"/>
    <p:sldId id="311" r:id="rId11"/>
    <p:sldId id="315" r:id="rId12"/>
    <p:sldId id="301" r:id="rId13"/>
    <p:sldId id="308" r:id="rId14"/>
    <p:sldId id="304" r:id="rId15"/>
    <p:sldId id="312" r:id="rId16"/>
    <p:sldId id="313" r:id="rId17"/>
  </p:sldIdLst>
  <p:sldSz cx="12192000" cy="6858000"/>
  <p:notesSz cx="6858000" cy="9144000"/>
  <p:embeddedFontLst>
    <p:embeddedFont>
      <p:font typeface="나눔고딕" panose="020D0604000000000000" pitchFamily="50" charset="-127"/>
      <p:regular r:id="rId18"/>
      <p:bold r:id="rId19"/>
    </p:embeddedFont>
    <p:embeddedFont>
      <p:font typeface="나눔고딕 ExtraBold" panose="020D0904000000000000" pitchFamily="50" charset="-127"/>
      <p:bold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1C4"/>
    <a:srgbClr val="B6DBDA"/>
    <a:srgbClr val="FF988A"/>
    <a:srgbClr val="62C762"/>
    <a:srgbClr val="3C528A"/>
    <a:srgbClr val="25908C"/>
    <a:srgbClr val="3D004E"/>
    <a:srgbClr val="FD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07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2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7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AF01-2B82-4077-AED4-BCEB67982F7F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1B84-C809-4F0E-AFEC-39C056C0B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2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9468074" y="537217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김태현 하진용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16F0EC-58E5-40A2-A9CD-C538E7EFC3B8}"/>
              </a:ext>
            </a:extLst>
          </p:cNvPr>
          <p:cNvSpPr/>
          <p:nvPr/>
        </p:nvSpPr>
        <p:spPr>
          <a:xfrm>
            <a:off x="2486025" y="3724275"/>
            <a:ext cx="1771650" cy="247650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C2200D4-C71E-4FEC-8A9E-E0E865D906FF}"/>
              </a:ext>
            </a:extLst>
          </p:cNvPr>
          <p:cNvSpPr/>
          <p:nvPr/>
        </p:nvSpPr>
        <p:spPr>
          <a:xfrm>
            <a:off x="4872566" y="3767667"/>
            <a:ext cx="520700" cy="139700"/>
          </a:xfrm>
          <a:prstGeom prst="roundRect">
            <a:avLst/>
          </a:prstGeom>
          <a:solidFill>
            <a:srgbClr val="FF988A"/>
          </a:solidFill>
          <a:ln>
            <a:solidFill>
              <a:srgbClr val="FF98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6D3425A-82C7-4BC9-A140-855A47DADC1C}"/>
              </a:ext>
            </a:extLst>
          </p:cNvPr>
          <p:cNvSpPr/>
          <p:nvPr/>
        </p:nvSpPr>
        <p:spPr>
          <a:xfrm>
            <a:off x="4563295" y="3697817"/>
            <a:ext cx="256837" cy="463549"/>
          </a:xfrm>
          <a:custGeom>
            <a:avLst/>
            <a:gdLst>
              <a:gd name="connsiteX0" fmla="*/ 63738 w 256837"/>
              <a:gd name="connsiteY0" fmla="*/ 8563 h 165197"/>
              <a:gd name="connsiteX1" fmla="*/ 42572 w 256837"/>
              <a:gd name="connsiteY1" fmla="*/ 12797 h 165197"/>
              <a:gd name="connsiteX2" fmla="*/ 29872 w 256837"/>
              <a:gd name="connsiteY2" fmla="*/ 38197 h 165197"/>
              <a:gd name="connsiteX3" fmla="*/ 4472 w 256837"/>
              <a:gd name="connsiteY3" fmla="*/ 72063 h 165197"/>
              <a:gd name="connsiteX4" fmla="*/ 4472 w 256837"/>
              <a:gd name="connsiteY4" fmla="*/ 97463 h 165197"/>
              <a:gd name="connsiteX5" fmla="*/ 17172 w 256837"/>
              <a:gd name="connsiteY5" fmla="*/ 101697 h 165197"/>
              <a:gd name="connsiteX6" fmla="*/ 29872 w 256837"/>
              <a:gd name="connsiteY6" fmla="*/ 127097 h 165197"/>
              <a:gd name="connsiteX7" fmla="*/ 38338 w 256837"/>
              <a:gd name="connsiteY7" fmla="*/ 139797 h 165197"/>
              <a:gd name="connsiteX8" fmla="*/ 42572 w 256837"/>
              <a:gd name="connsiteY8" fmla="*/ 152497 h 165197"/>
              <a:gd name="connsiteX9" fmla="*/ 55272 w 256837"/>
              <a:gd name="connsiteY9" fmla="*/ 165197 h 165197"/>
              <a:gd name="connsiteX10" fmla="*/ 106072 w 256837"/>
              <a:gd name="connsiteY10" fmla="*/ 160963 h 165197"/>
              <a:gd name="connsiteX11" fmla="*/ 127238 w 256837"/>
              <a:gd name="connsiteY11" fmla="*/ 152497 h 165197"/>
              <a:gd name="connsiteX12" fmla="*/ 139938 w 256837"/>
              <a:gd name="connsiteY12" fmla="*/ 148263 h 165197"/>
              <a:gd name="connsiteX13" fmla="*/ 173805 w 256837"/>
              <a:gd name="connsiteY13" fmla="*/ 118630 h 165197"/>
              <a:gd name="connsiteX14" fmla="*/ 186505 w 256837"/>
              <a:gd name="connsiteY14" fmla="*/ 110163 h 165197"/>
              <a:gd name="connsiteX15" fmla="*/ 207672 w 256837"/>
              <a:gd name="connsiteY15" fmla="*/ 114397 h 165197"/>
              <a:gd name="connsiteX16" fmla="*/ 220372 w 256837"/>
              <a:gd name="connsiteY16" fmla="*/ 118630 h 165197"/>
              <a:gd name="connsiteX17" fmla="*/ 233072 w 256837"/>
              <a:gd name="connsiteY17" fmla="*/ 114397 h 165197"/>
              <a:gd name="connsiteX18" fmla="*/ 245772 w 256837"/>
              <a:gd name="connsiteY18" fmla="*/ 105930 h 165197"/>
              <a:gd name="connsiteX19" fmla="*/ 250005 w 256837"/>
              <a:gd name="connsiteY19" fmla="*/ 42430 h 165197"/>
              <a:gd name="connsiteX20" fmla="*/ 211905 w 256837"/>
              <a:gd name="connsiteY20" fmla="*/ 21263 h 165197"/>
              <a:gd name="connsiteX21" fmla="*/ 199205 w 256837"/>
              <a:gd name="connsiteY21" fmla="*/ 17030 h 165197"/>
              <a:gd name="connsiteX22" fmla="*/ 148405 w 256837"/>
              <a:gd name="connsiteY22" fmla="*/ 4330 h 165197"/>
              <a:gd name="connsiteX23" fmla="*/ 135705 w 256837"/>
              <a:gd name="connsiteY23" fmla="*/ 12797 h 165197"/>
              <a:gd name="connsiteX24" fmla="*/ 84905 w 256837"/>
              <a:gd name="connsiteY24" fmla="*/ 25497 h 165197"/>
              <a:gd name="connsiteX25" fmla="*/ 76438 w 256837"/>
              <a:gd name="connsiteY25" fmla="*/ 12797 h 165197"/>
              <a:gd name="connsiteX26" fmla="*/ 63738 w 256837"/>
              <a:gd name="connsiteY26" fmla="*/ 8563 h 16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6837" h="165197">
                <a:moveTo>
                  <a:pt x="63738" y="8563"/>
                </a:moveTo>
                <a:cubicBezTo>
                  <a:pt x="58094" y="8563"/>
                  <a:pt x="48819" y="9227"/>
                  <a:pt x="42572" y="12797"/>
                </a:cubicBezTo>
                <a:cubicBezTo>
                  <a:pt x="32272" y="18683"/>
                  <a:pt x="35150" y="29903"/>
                  <a:pt x="29872" y="38197"/>
                </a:cubicBezTo>
                <a:cubicBezTo>
                  <a:pt x="22296" y="50102"/>
                  <a:pt x="12939" y="60774"/>
                  <a:pt x="4472" y="72063"/>
                </a:cubicBezTo>
                <a:cubicBezTo>
                  <a:pt x="1649" y="80531"/>
                  <a:pt x="-3996" y="88995"/>
                  <a:pt x="4472" y="97463"/>
                </a:cubicBezTo>
                <a:cubicBezTo>
                  <a:pt x="7627" y="100618"/>
                  <a:pt x="12939" y="100286"/>
                  <a:pt x="17172" y="101697"/>
                </a:cubicBezTo>
                <a:cubicBezTo>
                  <a:pt x="41434" y="138093"/>
                  <a:pt x="12345" y="92044"/>
                  <a:pt x="29872" y="127097"/>
                </a:cubicBezTo>
                <a:cubicBezTo>
                  <a:pt x="32147" y="131648"/>
                  <a:pt x="36063" y="135246"/>
                  <a:pt x="38338" y="139797"/>
                </a:cubicBezTo>
                <a:cubicBezTo>
                  <a:pt x="40334" y="143788"/>
                  <a:pt x="40097" y="148784"/>
                  <a:pt x="42572" y="152497"/>
                </a:cubicBezTo>
                <a:cubicBezTo>
                  <a:pt x="45893" y="157478"/>
                  <a:pt x="51039" y="160964"/>
                  <a:pt x="55272" y="165197"/>
                </a:cubicBezTo>
                <a:cubicBezTo>
                  <a:pt x="72205" y="163786"/>
                  <a:pt x="89339" y="163916"/>
                  <a:pt x="106072" y="160963"/>
                </a:cubicBezTo>
                <a:cubicBezTo>
                  <a:pt x="113555" y="159642"/>
                  <a:pt x="120123" y="155165"/>
                  <a:pt x="127238" y="152497"/>
                </a:cubicBezTo>
                <a:cubicBezTo>
                  <a:pt x="131416" y="150930"/>
                  <a:pt x="135705" y="149674"/>
                  <a:pt x="139938" y="148263"/>
                </a:cubicBezTo>
                <a:cubicBezTo>
                  <a:pt x="154050" y="127096"/>
                  <a:pt x="144171" y="138386"/>
                  <a:pt x="173805" y="118630"/>
                </a:cubicBezTo>
                <a:lnTo>
                  <a:pt x="186505" y="110163"/>
                </a:lnTo>
                <a:cubicBezTo>
                  <a:pt x="193561" y="111574"/>
                  <a:pt x="200691" y="112652"/>
                  <a:pt x="207672" y="114397"/>
                </a:cubicBezTo>
                <a:cubicBezTo>
                  <a:pt x="212001" y="115479"/>
                  <a:pt x="215910" y="118630"/>
                  <a:pt x="220372" y="118630"/>
                </a:cubicBezTo>
                <a:cubicBezTo>
                  <a:pt x="224834" y="118630"/>
                  <a:pt x="228839" y="115808"/>
                  <a:pt x="233072" y="114397"/>
                </a:cubicBezTo>
                <a:cubicBezTo>
                  <a:pt x="237305" y="111575"/>
                  <a:pt x="242174" y="109528"/>
                  <a:pt x="245772" y="105930"/>
                </a:cubicBezTo>
                <a:cubicBezTo>
                  <a:pt x="263125" y="88576"/>
                  <a:pt x="256456" y="66624"/>
                  <a:pt x="250005" y="42430"/>
                </a:cubicBezTo>
                <a:cubicBezTo>
                  <a:pt x="246296" y="28520"/>
                  <a:pt x="220174" y="24019"/>
                  <a:pt x="211905" y="21263"/>
                </a:cubicBezTo>
                <a:lnTo>
                  <a:pt x="199205" y="17030"/>
                </a:lnTo>
                <a:cubicBezTo>
                  <a:pt x="166663" y="-4664"/>
                  <a:pt x="183842" y="-1576"/>
                  <a:pt x="148405" y="4330"/>
                </a:cubicBezTo>
                <a:cubicBezTo>
                  <a:pt x="144172" y="7152"/>
                  <a:pt x="140354" y="10731"/>
                  <a:pt x="135705" y="12797"/>
                </a:cubicBezTo>
                <a:cubicBezTo>
                  <a:pt x="115583" y="21740"/>
                  <a:pt x="106200" y="21947"/>
                  <a:pt x="84905" y="25497"/>
                </a:cubicBezTo>
                <a:cubicBezTo>
                  <a:pt x="82083" y="21264"/>
                  <a:pt x="80036" y="16395"/>
                  <a:pt x="76438" y="12797"/>
                </a:cubicBezTo>
                <a:cubicBezTo>
                  <a:pt x="72840" y="9199"/>
                  <a:pt x="69382" y="8563"/>
                  <a:pt x="63738" y="8563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846C49C-0B18-413D-9F5B-8EA976C64F1A}"/>
              </a:ext>
            </a:extLst>
          </p:cNvPr>
          <p:cNvSpPr/>
          <p:nvPr/>
        </p:nvSpPr>
        <p:spPr>
          <a:xfrm>
            <a:off x="4292600" y="3754574"/>
            <a:ext cx="301644" cy="169726"/>
          </a:xfrm>
          <a:custGeom>
            <a:avLst/>
            <a:gdLst>
              <a:gd name="connsiteX0" fmla="*/ 80433 w 301644"/>
              <a:gd name="connsiteY0" fmla="*/ 17326 h 169726"/>
              <a:gd name="connsiteX1" fmla="*/ 42333 w 301644"/>
              <a:gd name="connsiteY1" fmla="*/ 21559 h 169726"/>
              <a:gd name="connsiteX2" fmla="*/ 25400 w 301644"/>
              <a:gd name="connsiteY2" fmla="*/ 25793 h 169726"/>
              <a:gd name="connsiteX3" fmla="*/ 16933 w 301644"/>
              <a:gd name="connsiteY3" fmla="*/ 38493 h 169726"/>
              <a:gd name="connsiteX4" fmla="*/ 4233 w 301644"/>
              <a:gd name="connsiteY4" fmla="*/ 76593 h 169726"/>
              <a:gd name="connsiteX5" fmla="*/ 0 w 301644"/>
              <a:gd name="connsiteY5" fmla="*/ 89293 h 169726"/>
              <a:gd name="connsiteX6" fmla="*/ 4233 w 301644"/>
              <a:gd name="connsiteY6" fmla="*/ 118926 h 169726"/>
              <a:gd name="connsiteX7" fmla="*/ 12700 w 301644"/>
              <a:gd name="connsiteY7" fmla="*/ 144326 h 169726"/>
              <a:gd name="connsiteX8" fmla="*/ 25400 w 301644"/>
              <a:gd name="connsiteY8" fmla="*/ 157026 h 169726"/>
              <a:gd name="connsiteX9" fmla="*/ 55033 w 301644"/>
              <a:gd name="connsiteY9" fmla="*/ 169726 h 169726"/>
              <a:gd name="connsiteX10" fmla="*/ 122767 w 301644"/>
              <a:gd name="connsiteY10" fmla="*/ 165493 h 169726"/>
              <a:gd name="connsiteX11" fmla="*/ 139700 w 301644"/>
              <a:gd name="connsiteY11" fmla="*/ 157026 h 169726"/>
              <a:gd name="connsiteX12" fmla="*/ 152400 w 301644"/>
              <a:gd name="connsiteY12" fmla="*/ 152793 h 169726"/>
              <a:gd name="connsiteX13" fmla="*/ 173567 w 301644"/>
              <a:gd name="connsiteY13" fmla="*/ 148559 h 169726"/>
              <a:gd name="connsiteX14" fmla="*/ 198967 w 301644"/>
              <a:gd name="connsiteY14" fmla="*/ 140093 h 169726"/>
              <a:gd name="connsiteX15" fmla="*/ 287867 w 301644"/>
              <a:gd name="connsiteY15" fmla="*/ 140093 h 169726"/>
              <a:gd name="connsiteX16" fmla="*/ 292100 w 301644"/>
              <a:gd name="connsiteY16" fmla="*/ 123159 h 169726"/>
              <a:gd name="connsiteX17" fmla="*/ 296333 w 301644"/>
              <a:gd name="connsiteY17" fmla="*/ 110459 h 169726"/>
              <a:gd name="connsiteX18" fmla="*/ 296333 w 301644"/>
              <a:gd name="connsiteY18" fmla="*/ 25793 h 169726"/>
              <a:gd name="connsiteX19" fmla="*/ 270933 w 301644"/>
              <a:gd name="connsiteY19" fmla="*/ 17326 h 169726"/>
              <a:gd name="connsiteX20" fmla="*/ 211667 w 301644"/>
              <a:gd name="connsiteY20" fmla="*/ 4626 h 169726"/>
              <a:gd name="connsiteX21" fmla="*/ 186267 w 301644"/>
              <a:gd name="connsiteY21" fmla="*/ 13093 h 169726"/>
              <a:gd name="connsiteX22" fmla="*/ 173567 w 301644"/>
              <a:gd name="connsiteY22" fmla="*/ 17326 h 169726"/>
              <a:gd name="connsiteX23" fmla="*/ 114300 w 301644"/>
              <a:gd name="connsiteY23" fmla="*/ 13093 h 169726"/>
              <a:gd name="connsiteX24" fmla="*/ 101600 w 301644"/>
              <a:gd name="connsiteY24" fmla="*/ 25793 h 169726"/>
              <a:gd name="connsiteX25" fmla="*/ 88900 w 301644"/>
              <a:gd name="connsiteY25" fmla="*/ 30026 h 169726"/>
              <a:gd name="connsiteX26" fmla="*/ 80433 w 301644"/>
              <a:gd name="connsiteY26" fmla="*/ 17326 h 16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1644" h="169726">
                <a:moveTo>
                  <a:pt x="80433" y="17326"/>
                </a:moveTo>
                <a:cubicBezTo>
                  <a:pt x="67733" y="18737"/>
                  <a:pt x="54963" y="19616"/>
                  <a:pt x="42333" y="21559"/>
                </a:cubicBezTo>
                <a:cubicBezTo>
                  <a:pt x="36583" y="22444"/>
                  <a:pt x="30241" y="22566"/>
                  <a:pt x="25400" y="25793"/>
                </a:cubicBezTo>
                <a:cubicBezTo>
                  <a:pt x="21167" y="28615"/>
                  <a:pt x="19755" y="34260"/>
                  <a:pt x="16933" y="38493"/>
                </a:cubicBezTo>
                <a:lnTo>
                  <a:pt x="4233" y="76593"/>
                </a:lnTo>
                <a:lnTo>
                  <a:pt x="0" y="89293"/>
                </a:lnTo>
                <a:cubicBezTo>
                  <a:pt x="1411" y="99171"/>
                  <a:pt x="1989" y="109204"/>
                  <a:pt x="4233" y="118926"/>
                </a:cubicBezTo>
                <a:cubicBezTo>
                  <a:pt x="6240" y="127622"/>
                  <a:pt x="6389" y="138015"/>
                  <a:pt x="12700" y="144326"/>
                </a:cubicBezTo>
                <a:cubicBezTo>
                  <a:pt x="16933" y="148559"/>
                  <a:pt x="20528" y="153546"/>
                  <a:pt x="25400" y="157026"/>
                </a:cubicBezTo>
                <a:cubicBezTo>
                  <a:pt x="34556" y="163566"/>
                  <a:pt x="44667" y="166271"/>
                  <a:pt x="55033" y="169726"/>
                </a:cubicBezTo>
                <a:cubicBezTo>
                  <a:pt x="77611" y="168315"/>
                  <a:pt x="100395" y="168849"/>
                  <a:pt x="122767" y="165493"/>
                </a:cubicBezTo>
                <a:cubicBezTo>
                  <a:pt x="129008" y="164557"/>
                  <a:pt x="133900" y="159512"/>
                  <a:pt x="139700" y="157026"/>
                </a:cubicBezTo>
                <a:cubicBezTo>
                  <a:pt x="143801" y="155268"/>
                  <a:pt x="148071" y="153875"/>
                  <a:pt x="152400" y="152793"/>
                </a:cubicBezTo>
                <a:cubicBezTo>
                  <a:pt x="159381" y="151048"/>
                  <a:pt x="166625" y="150452"/>
                  <a:pt x="173567" y="148559"/>
                </a:cubicBezTo>
                <a:cubicBezTo>
                  <a:pt x="182177" y="146211"/>
                  <a:pt x="198967" y="140093"/>
                  <a:pt x="198967" y="140093"/>
                </a:cubicBezTo>
                <a:cubicBezTo>
                  <a:pt x="230331" y="145320"/>
                  <a:pt x="252777" y="151059"/>
                  <a:pt x="287867" y="140093"/>
                </a:cubicBezTo>
                <a:cubicBezTo>
                  <a:pt x="293420" y="138357"/>
                  <a:pt x="290502" y="128754"/>
                  <a:pt x="292100" y="123159"/>
                </a:cubicBezTo>
                <a:cubicBezTo>
                  <a:pt x="293326" y="118868"/>
                  <a:pt x="294922" y="114692"/>
                  <a:pt x="296333" y="110459"/>
                </a:cubicBezTo>
                <a:cubicBezTo>
                  <a:pt x="299208" y="87465"/>
                  <a:pt x="306691" y="46508"/>
                  <a:pt x="296333" y="25793"/>
                </a:cubicBezTo>
                <a:cubicBezTo>
                  <a:pt x="292342" y="17811"/>
                  <a:pt x="270933" y="17326"/>
                  <a:pt x="270933" y="17326"/>
                </a:cubicBezTo>
                <a:cubicBezTo>
                  <a:pt x="236067" y="-5917"/>
                  <a:pt x="255630" y="-869"/>
                  <a:pt x="211667" y="4626"/>
                </a:cubicBezTo>
                <a:lnTo>
                  <a:pt x="186267" y="13093"/>
                </a:lnTo>
                <a:lnTo>
                  <a:pt x="173567" y="17326"/>
                </a:lnTo>
                <a:cubicBezTo>
                  <a:pt x="153811" y="15915"/>
                  <a:pt x="133970" y="10779"/>
                  <a:pt x="114300" y="13093"/>
                </a:cubicBezTo>
                <a:cubicBezTo>
                  <a:pt x="108354" y="13793"/>
                  <a:pt x="106581" y="22472"/>
                  <a:pt x="101600" y="25793"/>
                </a:cubicBezTo>
                <a:cubicBezTo>
                  <a:pt x="97887" y="28268"/>
                  <a:pt x="93133" y="28615"/>
                  <a:pt x="88900" y="30026"/>
                </a:cubicBezTo>
                <a:lnTo>
                  <a:pt x="80433" y="17326"/>
                </a:lnTo>
                <a:close/>
              </a:path>
            </a:pathLst>
          </a:custGeom>
          <a:solidFill>
            <a:srgbClr val="B6DBDA"/>
          </a:solidFill>
          <a:ln>
            <a:solidFill>
              <a:srgbClr val="B6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507A7-8496-417C-B1EA-6605A5CAA6D6}"/>
              </a:ext>
            </a:extLst>
          </p:cNvPr>
          <p:cNvSpPr txBox="1"/>
          <p:nvPr/>
        </p:nvSpPr>
        <p:spPr>
          <a:xfrm>
            <a:off x="6432395" y="1674674"/>
            <a:ext cx="693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군집분석을 활용한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대장암 발생 </a:t>
            </a: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여부 분석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76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678FD8C-0379-48AD-AC97-67731257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6" y="4338269"/>
            <a:ext cx="2840180" cy="25655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6DBDD8-3A85-4F04-BCCA-3DF07DBD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52" y="1408965"/>
            <a:ext cx="9160222" cy="39271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715" y="275772"/>
            <a:ext cx="3469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군집분석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여성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9C664A6-5F3F-4A38-A5B8-A99D05D7786A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6A39-2B37-4878-8A36-DF6098238F19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709AE40B-07F3-4595-8793-020C5A6F4B47}"/>
              </a:ext>
            </a:extLst>
          </p:cNvPr>
          <p:cNvSpPr/>
          <p:nvPr/>
        </p:nvSpPr>
        <p:spPr>
          <a:xfrm rot="10800000">
            <a:off x="8267697" y="1952624"/>
            <a:ext cx="2366435" cy="2653083"/>
          </a:xfrm>
          <a:prstGeom prst="snipRoundRect">
            <a:avLst>
              <a:gd name="adj1" fmla="val 16667"/>
              <a:gd name="adj2" fmla="val 16303"/>
            </a:avLst>
          </a:prstGeom>
          <a:noFill/>
          <a:ln w="25400">
            <a:solidFill>
              <a:srgbClr val="2590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0BC17CD5-A016-4153-A006-3531D2938514}"/>
              </a:ext>
            </a:extLst>
          </p:cNvPr>
          <p:cNvSpPr/>
          <p:nvPr/>
        </p:nvSpPr>
        <p:spPr>
          <a:xfrm>
            <a:off x="4956458" y="3463037"/>
            <a:ext cx="1600200" cy="1277255"/>
          </a:xfrm>
          <a:prstGeom prst="snip1Rect">
            <a:avLst>
              <a:gd name="adj" fmla="val 50000"/>
            </a:avLst>
          </a:prstGeom>
          <a:noFill/>
          <a:ln w="25400">
            <a:solidFill>
              <a:srgbClr val="3C528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F1B2297-FE0D-409E-A5D6-0FAB1869C753}"/>
              </a:ext>
            </a:extLst>
          </p:cNvPr>
          <p:cNvSpPr/>
          <p:nvPr/>
        </p:nvSpPr>
        <p:spPr>
          <a:xfrm>
            <a:off x="3382054" y="3328209"/>
            <a:ext cx="1485979" cy="1466626"/>
          </a:xfrm>
          <a:prstGeom prst="roundRect">
            <a:avLst/>
          </a:prstGeom>
          <a:noFill/>
          <a:ln w="25400">
            <a:solidFill>
              <a:srgbClr val="FDE72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현 45">
            <a:extLst>
              <a:ext uri="{FF2B5EF4-FFF2-40B4-BE49-F238E27FC236}">
                <a16:creationId xmlns:a16="http://schemas.microsoft.com/office/drawing/2014/main" id="{C1BDC830-4582-4D27-BB7B-6765CD7B4930}"/>
              </a:ext>
            </a:extLst>
          </p:cNvPr>
          <p:cNvSpPr/>
          <p:nvPr/>
        </p:nvSpPr>
        <p:spPr>
          <a:xfrm>
            <a:off x="6096001" y="2152650"/>
            <a:ext cx="2656412" cy="2653082"/>
          </a:xfrm>
          <a:prstGeom prst="chord">
            <a:avLst>
              <a:gd name="adj1" fmla="val 3022804"/>
              <a:gd name="adj2" fmla="val 18578883"/>
            </a:avLst>
          </a:prstGeom>
          <a:noFill/>
          <a:ln w="25400">
            <a:solidFill>
              <a:srgbClr val="3D004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위쪽 모서리 6">
            <a:extLst>
              <a:ext uri="{FF2B5EF4-FFF2-40B4-BE49-F238E27FC236}">
                <a16:creationId xmlns:a16="http://schemas.microsoft.com/office/drawing/2014/main" id="{5DEF5620-1409-44DE-A3A3-870892167321}"/>
              </a:ext>
            </a:extLst>
          </p:cNvPr>
          <p:cNvSpPr/>
          <p:nvPr/>
        </p:nvSpPr>
        <p:spPr>
          <a:xfrm rot="10800000">
            <a:off x="3382054" y="1799644"/>
            <a:ext cx="2971121" cy="1829001"/>
          </a:xfrm>
          <a:prstGeom prst="snip2SameRect">
            <a:avLst>
              <a:gd name="adj1" fmla="val 21268"/>
              <a:gd name="adj2" fmla="val 0"/>
            </a:avLst>
          </a:prstGeom>
          <a:noFill/>
          <a:ln w="25400">
            <a:solidFill>
              <a:srgbClr val="62C7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7B144E65-ED77-4DCF-9BA6-85B6A111B0B1}"/>
              </a:ext>
            </a:extLst>
          </p:cNvPr>
          <p:cNvSpPr/>
          <p:nvPr/>
        </p:nvSpPr>
        <p:spPr>
          <a:xfrm rot="5400000">
            <a:off x="6341180" y="1807735"/>
            <a:ext cx="1452288" cy="1428297"/>
          </a:xfrm>
          <a:prstGeom prst="rtTriangle">
            <a:avLst/>
          </a:prstGeom>
          <a:noFill/>
          <a:ln w="25400">
            <a:solidFill>
              <a:srgbClr val="62C7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DDB62-C06F-4900-AAA5-AC83C03766CB}"/>
              </a:ext>
            </a:extLst>
          </p:cNvPr>
          <p:cNvSpPr txBox="1"/>
          <p:nvPr/>
        </p:nvSpPr>
        <p:spPr>
          <a:xfrm>
            <a:off x="6943810" y="5288142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BE4672-14E7-44FC-AE0B-DA3AF99A5075}"/>
              </a:ext>
            </a:extLst>
          </p:cNvPr>
          <p:cNvSpPr txBox="1"/>
          <p:nvPr/>
        </p:nvSpPr>
        <p:spPr>
          <a:xfrm>
            <a:off x="1743237" y="2984708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BMI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248194-9D3E-4D2F-89CF-3764E0BAE3E8}"/>
              </a:ext>
            </a:extLst>
          </p:cNvPr>
          <p:cNvGrpSpPr/>
          <p:nvPr/>
        </p:nvGrpSpPr>
        <p:grpSpPr>
          <a:xfrm>
            <a:off x="10846933" y="2158770"/>
            <a:ext cx="1068841" cy="2181225"/>
            <a:chOff x="10745413" y="3896301"/>
            <a:chExt cx="1068841" cy="2181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32FB4F-5682-4336-B955-14BDFDB046ED}"/>
                </a:ext>
              </a:extLst>
            </p:cNvPr>
            <p:cNvSpPr/>
            <p:nvPr/>
          </p:nvSpPr>
          <p:spPr>
            <a:xfrm>
              <a:off x="10745413" y="3896301"/>
              <a:ext cx="1062570" cy="218122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5436D25-0B05-4A04-AAA6-74E56B42C489}"/>
                </a:ext>
              </a:extLst>
            </p:cNvPr>
            <p:cNvSpPr/>
            <p:nvPr/>
          </p:nvSpPr>
          <p:spPr>
            <a:xfrm>
              <a:off x="10830239" y="4048427"/>
              <a:ext cx="446459" cy="220133"/>
            </a:xfrm>
            <a:prstGeom prst="rect">
              <a:avLst/>
            </a:prstGeom>
            <a:solidFill>
              <a:srgbClr val="3D0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F804D14-E714-4E36-B1F8-0574FB62F28F}"/>
                </a:ext>
              </a:extLst>
            </p:cNvPr>
            <p:cNvSpPr/>
            <p:nvPr/>
          </p:nvSpPr>
          <p:spPr>
            <a:xfrm>
              <a:off x="10830396" y="4427507"/>
              <a:ext cx="446459" cy="220133"/>
            </a:xfrm>
            <a:prstGeom prst="rect">
              <a:avLst/>
            </a:prstGeom>
            <a:solidFill>
              <a:srgbClr val="3C5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1D4A76-01DA-4DF5-A0FF-56FA5C625A6E}"/>
                </a:ext>
              </a:extLst>
            </p:cNvPr>
            <p:cNvSpPr/>
            <p:nvPr/>
          </p:nvSpPr>
          <p:spPr>
            <a:xfrm>
              <a:off x="10830239" y="4815328"/>
              <a:ext cx="446459" cy="220133"/>
            </a:xfrm>
            <a:prstGeom prst="rect">
              <a:avLst/>
            </a:prstGeom>
            <a:solidFill>
              <a:srgbClr val="259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4A53A8-D35E-46EE-AD04-A418898FFCCB}"/>
                </a:ext>
              </a:extLst>
            </p:cNvPr>
            <p:cNvSpPr/>
            <p:nvPr/>
          </p:nvSpPr>
          <p:spPr>
            <a:xfrm>
              <a:off x="10830239" y="5244088"/>
              <a:ext cx="446459" cy="220133"/>
            </a:xfrm>
            <a:prstGeom prst="rect">
              <a:avLst/>
            </a:prstGeom>
            <a:solidFill>
              <a:srgbClr val="62C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B7B6CE-43C5-4915-AB60-8C447B95DCB2}"/>
                </a:ext>
              </a:extLst>
            </p:cNvPr>
            <p:cNvSpPr/>
            <p:nvPr/>
          </p:nvSpPr>
          <p:spPr>
            <a:xfrm>
              <a:off x="10830239" y="5666073"/>
              <a:ext cx="446459" cy="220133"/>
            </a:xfrm>
            <a:prstGeom prst="rect">
              <a:avLst/>
            </a:prstGeom>
            <a:solidFill>
              <a:srgbClr val="FDE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57A54-A926-454B-B7FA-96BA4DEB7661}"/>
                </a:ext>
              </a:extLst>
            </p:cNvPr>
            <p:cNvSpPr txBox="1"/>
            <p:nvPr/>
          </p:nvSpPr>
          <p:spPr>
            <a:xfrm>
              <a:off x="11273563" y="3969457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E6513D-CD34-4BCA-85B5-8DF5CA5AA831}"/>
                </a:ext>
              </a:extLst>
            </p:cNvPr>
            <p:cNvSpPr txBox="1"/>
            <p:nvPr/>
          </p:nvSpPr>
          <p:spPr>
            <a:xfrm>
              <a:off x="11273563" y="4352907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2CCCF6-890D-454B-A1BF-C492E5A64421}"/>
                </a:ext>
              </a:extLst>
            </p:cNvPr>
            <p:cNvSpPr txBox="1"/>
            <p:nvPr/>
          </p:nvSpPr>
          <p:spPr>
            <a:xfrm>
              <a:off x="11276698" y="4756648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7937D3-3FE0-48B0-BBE7-69C9943CE789}"/>
                </a:ext>
              </a:extLst>
            </p:cNvPr>
            <p:cNvSpPr txBox="1"/>
            <p:nvPr/>
          </p:nvSpPr>
          <p:spPr>
            <a:xfrm>
              <a:off x="11276698" y="5138874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0C606C-CD0B-4AF1-B496-8E720C339667}"/>
                </a:ext>
              </a:extLst>
            </p:cNvPr>
            <p:cNvSpPr txBox="1"/>
            <p:nvPr/>
          </p:nvSpPr>
          <p:spPr>
            <a:xfrm>
              <a:off x="11273563" y="5560828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번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354926-0C2F-41A6-B430-2F2496782269}"/>
              </a:ext>
            </a:extLst>
          </p:cNvPr>
          <p:cNvSpPr txBox="1"/>
          <p:nvPr/>
        </p:nvSpPr>
        <p:spPr>
          <a:xfrm>
            <a:off x="3369292" y="5924550"/>
            <a:ext cx="4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BMI</a:t>
            </a:r>
            <a:r>
              <a:rPr lang="ko-KR" altLang="en-US" dirty="0"/>
              <a:t>와 나이를 가지고 군집을 나눔</a:t>
            </a:r>
          </a:p>
        </p:txBody>
      </p:sp>
    </p:spTree>
    <p:extLst>
      <p:ext uri="{BB962C8B-B14F-4D97-AF65-F5344CB8AC3E}">
        <p14:creationId xmlns:p14="http://schemas.microsoft.com/office/powerpoint/2010/main" val="256352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60B874-4729-4078-B4BB-D7B9791E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571625"/>
            <a:ext cx="613410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409E5-BD03-4C9D-86AC-76943E252ED9}"/>
              </a:ext>
            </a:extLst>
          </p:cNvPr>
          <p:cNvSpPr txBox="1"/>
          <p:nvPr/>
        </p:nvSpPr>
        <p:spPr>
          <a:xfrm>
            <a:off x="217715" y="275772"/>
            <a:ext cx="443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군집분석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변수선택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E962-6F81-4E23-BA8A-624B2D4229C3}"/>
              </a:ext>
            </a:extLst>
          </p:cNvPr>
          <p:cNvSpPr txBox="1"/>
          <p:nvPr/>
        </p:nvSpPr>
        <p:spPr>
          <a:xfrm>
            <a:off x="2486025" y="4371975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나이 </a:t>
            </a:r>
            <a:r>
              <a:rPr lang="en-US" altLang="ko-KR" sz="2000" b="1" dirty="0"/>
              <a:t>BMI </a:t>
            </a:r>
            <a:r>
              <a:rPr lang="ko-KR" altLang="en-US" sz="2000" b="1" dirty="0"/>
              <a:t>음주여부 흡연여부 당뇨여부 </a:t>
            </a:r>
            <a:r>
              <a:rPr lang="ko-KR" altLang="en-US" sz="2000" b="1" dirty="0" err="1"/>
              <a:t>과거암이력</a:t>
            </a:r>
            <a:r>
              <a:rPr lang="ko-KR" altLang="en-US" sz="2000" b="1" dirty="0"/>
              <a:t> 운동여부</a:t>
            </a:r>
          </a:p>
        </p:txBody>
      </p:sp>
    </p:spTree>
    <p:extLst>
      <p:ext uri="{BB962C8B-B14F-4D97-AF65-F5344CB8AC3E}">
        <p14:creationId xmlns:p14="http://schemas.microsoft.com/office/powerpoint/2010/main" val="222843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715" y="275772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군집분석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lang="ko-KR" altLang="en-US" sz="3600" b="1" dirty="0">
                <a:solidFill>
                  <a:srgbClr val="4045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남성 </a:t>
            </a:r>
            <a:r>
              <a:rPr lang="ko-KR" altLang="en-US" sz="2400" b="1" dirty="0">
                <a:solidFill>
                  <a:srgbClr val="404551"/>
                </a:solidFill>
                <a:latin typeface="+mj-ea"/>
                <a:ea typeface="+mj-ea"/>
              </a:rPr>
              <a:t>로지스틱 회귀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29DF2-8E5B-4EE3-8DF7-6B35231707B0}"/>
              </a:ext>
            </a:extLst>
          </p:cNvPr>
          <p:cNvSpPr txBox="1"/>
          <p:nvPr/>
        </p:nvSpPr>
        <p:spPr>
          <a:xfrm>
            <a:off x="153918" y="5595859"/>
            <a:ext cx="312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유의수준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0.05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하에서 분석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2A2068-A95F-4A50-BB38-BE893E85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27376"/>
              </p:ext>
            </p:extLst>
          </p:nvPr>
        </p:nvGraphicFramePr>
        <p:xfrm>
          <a:off x="253464" y="1208094"/>
          <a:ext cx="11685072" cy="435273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{5202B0CA-FC54-4496-8BCA-5EF66A818D29}</a:tableStyleId>
              </a:tblPr>
              <a:tblGrid>
                <a:gridCol w="1219736">
                  <a:extLst>
                    <a:ext uri="{9D8B030D-6E8A-4147-A177-3AD203B41FA5}">
                      <a16:colId xmlns:a16="http://schemas.microsoft.com/office/drawing/2014/main" val="4016674012"/>
                    </a:ext>
                  </a:extLst>
                </a:gridCol>
                <a:gridCol w="6570312">
                  <a:extLst>
                    <a:ext uri="{9D8B030D-6E8A-4147-A177-3AD203B41FA5}">
                      <a16:colId xmlns:a16="http://schemas.microsoft.com/office/drawing/2014/main" val="281498357"/>
                    </a:ext>
                  </a:extLst>
                </a:gridCol>
                <a:gridCol w="3895024">
                  <a:extLst>
                    <a:ext uri="{9D8B030D-6E8A-4147-A177-3AD203B41FA5}">
                      <a16:colId xmlns:a16="http://schemas.microsoft.com/office/drawing/2014/main" val="859582383"/>
                    </a:ext>
                  </a:extLst>
                </a:gridCol>
              </a:tblGrid>
              <a:tr h="485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군집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영향 미치는 요인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07156"/>
                  </a:ext>
                </a:extLst>
              </a:tr>
              <a:tr h="700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대초반부터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대중반까지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과체중까지 분포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BMI,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78392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과체중까지 분포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20384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대중반부터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대초반까지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 비만까지 고르게 분포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16172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대중반부터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 중반까지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비만부터 고도비만까지 분포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18980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초중반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이후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비만까지 고르게 분포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08112"/>
                  </a:ext>
                </a:extLst>
              </a:tr>
            </a:tbl>
          </a:graphicData>
        </a:graphic>
      </p:graphicFrame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0CD70FE-4A78-4ACF-8217-28DE6A023027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C4E9FC-7413-470C-B816-A509BAF363AE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42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715" y="275772"/>
            <a:ext cx="70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군집분석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</a:t>
            </a:r>
            <a:r>
              <a:rPr lang="ko-KR" altLang="en-US" sz="3600" b="1" dirty="0">
                <a:solidFill>
                  <a:srgbClr val="4045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 </a:t>
            </a:r>
            <a:r>
              <a:rPr lang="ko-KR" altLang="en-US" sz="2400" b="1" dirty="0">
                <a:solidFill>
                  <a:srgbClr val="404551"/>
                </a:solidFill>
                <a:latin typeface="맑은 고딕" panose="020B0503020000020004" pitchFamily="50" charset="-127"/>
              </a:rPr>
              <a:t>로지스틱 회귀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0CD70FE-4A78-4ACF-8217-28DE6A023027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C4E9FC-7413-470C-B816-A509BAF363AE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1CE5D3-F886-496A-845C-52C10BFF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05616"/>
              </p:ext>
            </p:extLst>
          </p:nvPr>
        </p:nvGraphicFramePr>
        <p:xfrm>
          <a:off x="253464" y="1208094"/>
          <a:ext cx="11685072" cy="435273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{5202B0CA-FC54-4496-8BCA-5EF66A818D29}</a:tableStyleId>
              </a:tblPr>
              <a:tblGrid>
                <a:gridCol w="1219736">
                  <a:extLst>
                    <a:ext uri="{9D8B030D-6E8A-4147-A177-3AD203B41FA5}">
                      <a16:colId xmlns:a16="http://schemas.microsoft.com/office/drawing/2014/main" val="4016674012"/>
                    </a:ext>
                  </a:extLst>
                </a:gridCol>
                <a:gridCol w="6570312">
                  <a:extLst>
                    <a:ext uri="{9D8B030D-6E8A-4147-A177-3AD203B41FA5}">
                      <a16:colId xmlns:a16="http://schemas.microsoft.com/office/drawing/2014/main" val="281498357"/>
                    </a:ext>
                  </a:extLst>
                </a:gridCol>
                <a:gridCol w="3895024">
                  <a:extLst>
                    <a:ext uri="{9D8B030D-6E8A-4147-A177-3AD203B41FA5}">
                      <a16:colId xmlns:a16="http://schemas.microsoft.com/office/drawing/2014/main" val="859582383"/>
                    </a:ext>
                  </a:extLst>
                </a:gridCol>
              </a:tblGrid>
              <a:tr h="485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군집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영향 미치는 요인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07156"/>
                  </a:ext>
                </a:extLst>
              </a:tr>
              <a:tr h="700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대중반부터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대초반까지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 비만까지 고르게 분포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음주여부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78392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대초반부터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대중반까지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과체중까지 분포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20384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초중반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이후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비만까지 고르게 분포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16172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대중반부터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대 중후반까지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과체중부터 고도비만까지 분포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나이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당뇨여부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18980"/>
                  </a:ext>
                </a:extLst>
              </a:tr>
              <a:tr h="79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저체중부터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과체중까지 분포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081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CEA3D0-44C4-4BDC-8E03-1E53DE28C904}"/>
              </a:ext>
            </a:extLst>
          </p:cNvPr>
          <p:cNvSpPr txBox="1"/>
          <p:nvPr/>
        </p:nvSpPr>
        <p:spPr>
          <a:xfrm>
            <a:off x="153918" y="5595859"/>
            <a:ext cx="312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유의수준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0.05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하에서 분석</a:t>
            </a:r>
          </a:p>
        </p:txBody>
      </p:sp>
    </p:spTree>
    <p:extLst>
      <p:ext uri="{BB962C8B-B14F-4D97-AF65-F5344CB8AC3E}">
        <p14:creationId xmlns:p14="http://schemas.microsoft.com/office/powerpoint/2010/main" val="102623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975844-A8FA-4D86-BE0A-411D1E46E15E}"/>
              </a:ext>
            </a:extLst>
          </p:cNvPr>
          <p:cNvSpPr/>
          <p:nvPr/>
        </p:nvSpPr>
        <p:spPr>
          <a:xfrm>
            <a:off x="510363" y="1020726"/>
            <a:ext cx="11185451" cy="5539978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7715" y="275772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군집분석 요약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D5071-5598-4E69-817E-D8C366346E80}"/>
              </a:ext>
            </a:extLst>
          </p:cNvPr>
          <p:cNvSpPr txBox="1"/>
          <p:nvPr/>
        </p:nvSpPr>
        <p:spPr>
          <a:xfrm>
            <a:off x="1244010" y="1308028"/>
            <a:ext cx="101633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남성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대부분 남성은  </a:t>
            </a:r>
            <a:r>
              <a:rPr lang="en-US" altLang="ko-KR" dirty="0">
                <a:solidFill>
                  <a:prstClr val="black"/>
                </a:solidFill>
              </a:rPr>
              <a:t>BMI</a:t>
            </a:r>
            <a:r>
              <a:rPr lang="ko-KR" altLang="en-US" dirty="0">
                <a:solidFill>
                  <a:prstClr val="black"/>
                </a:solidFill>
              </a:rPr>
              <a:t>와 관계없이 </a:t>
            </a:r>
            <a:r>
              <a:rPr lang="ko-KR" altLang="en-US" sz="2000" b="1" dirty="0">
                <a:solidFill>
                  <a:prstClr val="black"/>
                </a:solidFill>
              </a:rPr>
              <a:t>나이</a:t>
            </a:r>
            <a:r>
              <a:rPr lang="ko-KR" altLang="en-US" dirty="0">
                <a:solidFill>
                  <a:prstClr val="black"/>
                </a:solidFill>
              </a:rPr>
              <a:t>가 많으면 대장암에 걸릴 확률이 높음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단</a:t>
            </a:r>
            <a:r>
              <a:rPr lang="en-US" altLang="ko-KR" dirty="0">
                <a:solidFill>
                  <a:prstClr val="black"/>
                </a:solidFill>
              </a:rPr>
              <a:t>, 40</a:t>
            </a:r>
            <a:r>
              <a:rPr lang="ko-KR" altLang="en-US" dirty="0">
                <a:solidFill>
                  <a:prstClr val="black"/>
                </a:solidFill>
              </a:rPr>
              <a:t>대에서 </a:t>
            </a:r>
            <a:r>
              <a:rPr lang="en-US" altLang="ko-KR" dirty="0">
                <a:solidFill>
                  <a:prstClr val="black"/>
                </a:solidFill>
              </a:rPr>
              <a:t>40</a:t>
            </a:r>
            <a:r>
              <a:rPr lang="ko-KR" altLang="en-US" dirty="0">
                <a:solidFill>
                  <a:prstClr val="black"/>
                </a:solidFill>
              </a:rPr>
              <a:t>대중반까지는 </a:t>
            </a:r>
            <a:r>
              <a:rPr lang="en-US" altLang="ko-KR" sz="2000" b="1" dirty="0">
                <a:solidFill>
                  <a:prstClr val="black"/>
                </a:solidFill>
              </a:rPr>
              <a:t>BMI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ko-KR" altLang="en-US" sz="2000" b="1" dirty="0">
                <a:solidFill>
                  <a:prstClr val="black"/>
                </a:solidFill>
              </a:rPr>
              <a:t>흡연여부</a:t>
            </a:r>
            <a:r>
              <a:rPr lang="ko-KR" altLang="en-US" dirty="0">
                <a:solidFill>
                  <a:prstClr val="black"/>
                </a:solidFill>
              </a:rPr>
              <a:t>에 따라 대장암에 더 걸릴 수 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여성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후반이고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저체중부터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과체중까지는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흡연여부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따라 대장암에 걸릴 수 있을 확률이 높다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중반부터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중반까지는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나이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당뇨여부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따라 대장암에 걸릴 확률이 높다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중반부터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초반까지는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음주여부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따라 대장암에 걸릴 확률이 높다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중반이 넘어가면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흡연여부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따라 대장암에 걸릴 확률이 높다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26C02B4-8818-4861-AD22-05163084EF0B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985CA4-8442-4A7E-8EAC-15EBB1F13968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39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715" y="2757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26C02B4-8818-4861-AD22-05163084EF0B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985CA4-8442-4A7E-8EAC-15EBB1F13968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36F183-5430-49F3-A3DA-6121800A6AE1}"/>
              </a:ext>
            </a:extLst>
          </p:cNvPr>
          <p:cNvSpPr/>
          <p:nvPr/>
        </p:nvSpPr>
        <p:spPr>
          <a:xfrm>
            <a:off x="510363" y="1020726"/>
            <a:ext cx="11185451" cy="5539978"/>
          </a:xfrm>
          <a:prstGeom prst="roundRect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E05E4-D71B-4DAB-BE3C-FFB5FF90A9CE}"/>
              </a:ext>
            </a:extLst>
          </p:cNvPr>
          <p:cNvSpPr txBox="1"/>
          <p:nvPr/>
        </p:nvSpPr>
        <p:spPr>
          <a:xfrm>
            <a:off x="1244010" y="1308028"/>
            <a:ext cx="1016338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남성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</a:rPr>
              <a:t>40</a:t>
            </a:r>
            <a:r>
              <a:rPr lang="ko-KR" altLang="en-US" dirty="0">
                <a:solidFill>
                  <a:prstClr val="black"/>
                </a:solidFill>
              </a:rPr>
              <a:t>대 중반이 넘어가고 나이가 많을 수록 대장암 검사를 받으면 좋다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단</a:t>
            </a:r>
            <a:r>
              <a:rPr lang="en-US" altLang="ko-KR" dirty="0">
                <a:solidFill>
                  <a:prstClr val="black"/>
                </a:solidFill>
              </a:rPr>
              <a:t>, 40</a:t>
            </a:r>
            <a:r>
              <a:rPr lang="ko-KR" altLang="en-US" dirty="0">
                <a:solidFill>
                  <a:prstClr val="black"/>
                </a:solidFill>
              </a:rPr>
              <a:t>대에서 </a:t>
            </a:r>
            <a:r>
              <a:rPr lang="en-US" altLang="ko-KR" dirty="0">
                <a:solidFill>
                  <a:prstClr val="black"/>
                </a:solidFill>
              </a:rPr>
              <a:t>40</a:t>
            </a:r>
            <a:r>
              <a:rPr lang="ko-KR" altLang="en-US" dirty="0">
                <a:solidFill>
                  <a:prstClr val="black"/>
                </a:solidFill>
              </a:rPr>
              <a:t>대중반까지는 </a:t>
            </a:r>
            <a:r>
              <a:rPr lang="en-US" altLang="ko-KR" sz="2000" b="1" dirty="0">
                <a:solidFill>
                  <a:prstClr val="black"/>
                </a:solidFill>
              </a:rPr>
              <a:t>BMI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ko-KR" altLang="en-US" sz="2000" b="1" dirty="0">
                <a:solidFill>
                  <a:prstClr val="black"/>
                </a:solidFill>
              </a:rPr>
              <a:t>흡연여부</a:t>
            </a:r>
            <a:r>
              <a:rPr lang="ko-KR" altLang="en-US" dirty="0">
                <a:solidFill>
                  <a:prstClr val="black"/>
                </a:solidFill>
              </a:rPr>
              <a:t>에 따라 검사를 받아보자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여성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후반이고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저체중부터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과체중까지는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흡연여부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따라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검사권장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중반부터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중반까지는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당뇨가 있다면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대장암검사 권장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중반부터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 초반까지는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음주를 한다면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검사권장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</a:rPr>
              <a:t>50</a:t>
            </a:r>
            <a:r>
              <a:rPr lang="ko-KR" altLang="en-US" dirty="0">
                <a:solidFill>
                  <a:prstClr val="black"/>
                </a:solidFill>
              </a:rPr>
              <a:t>대 중반이 넘어가면 </a:t>
            </a:r>
            <a:r>
              <a:rPr lang="ko-KR" altLang="en-US" sz="2000" b="1" dirty="0">
                <a:solidFill>
                  <a:prstClr val="black"/>
                </a:solidFill>
              </a:rPr>
              <a:t>흡연을 할 경우</a:t>
            </a:r>
            <a:r>
              <a:rPr lang="en-US" altLang="ko-KR" sz="2000" b="1" dirty="0">
                <a:solidFill>
                  <a:prstClr val="black"/>
                </a:solidFill>
              </a:rPr>
              <a:t>,</a:t>
            </a:r>
            <a:r>
              <a:rPr lang="ko-KR" altLang="en-US" dirty="0">
                <a:solidFill>
                  <a:prstClr val="black"/>
                </a:solidFill>
              </a:rPr>
              <a:t> 대장암에 검사 받기를 권장</a:t>
            </a:r>
            <a:endParaRPr lang="en-US" altLang="ko-KR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45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66429" y="3013501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26C02B4-8818-4861-AD22-05163084EF0B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985CA4-8442-4A7E-8EAC-15EBB1F13968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3B41A-BC33-469E-9E38-36B77A82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80847">
            <a:off x="9707747" y="2798578"/>
            <a:ext cx="1771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2848" y="449026"/>
            <a:ext cx="1486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45BEF-5BB0-4531-8539-4240967C7020}"/>
              </a:ext>
            </a:extLst>
          </p:cNvPr>
          <p:cNvSpPr txBox="1"/>
          <p:nvPr/>
        </p:nvSpPr>
        <p:spPr>
          <a:xfrm>
            <a:off x="4378561" y="1589841"/>
            <a:ext cx="571740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배경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데이터설명</a:t>
            </a:r>
            <a:endParaRPr lang="en-US" altLang="ko-KR" sz="2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EDA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군집분석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요약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결론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F28CE080-3F02-4D77-8F41-11E3C1F3420B}"/>
              </a:ext>
            </a:extLst>
          </p:cNvPr>
          <p:cNvSpPr/>
          <p:nvPr/>
        </p:nvSpPr>
        <p:spPr>
          <a:xfrm rot="2928147">
            <a:off x="1554260" y="2375449"/>
            <a:ext cx="656732" cy="12319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479694C-2EEC-4C63-95C8-EF309F7128F6}"/>
              </a:ext>
            </a:extLst>
          </p:cNvPr>
          <p:cNvSpPr/>
          <p:nvPr/>
        </p:nvSpPr>
        <p:spPr>
          <a:xfrm rot="13664159">
            <a:off x="659854" y="3173395"/>
            <a:ext cx="656732" cy="12319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88A"/>
          </a:solidFill>
          <a:ln>
            <a:solidFill>
              <a:srgbClr val="FF98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0C8BD49-FB00-446B-9AEB-C9E77A8E3A49}"/>
              </a:ext>
            </a:extLst>
          </p:cNvPr>
          <p:cNvSpPr/>
          <p:nvPr/>
        </p:nvSpPr>
        <p:spPr>
          <a:xfrm rot="2928147">
            <a:off x="10292421" y="2527849"/>
            <a:ext cx="656732" cy="12319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949B9992-126B-4635-90E8-D621981BBADC}"/>
              </a:ext>
            </a:extLst>
          </p:cNvPr>
          <p:cNvSpPr/>
          <p:nvPr/>
        </p:nvSpPr>
        <p:spPr>
          <a:xfrm rot="13664159">
            <a:off x="9398015" y="3325795"/>
            <a:ext cx="656732" cy="12319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6DBDA"/>
          </a:solidFill>
          <a:ln>
            <a:solidFill>
              <a:srgbClr val="B6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63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715" y="2757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</a:t>
            </a:r>
          </a:p>
        </p:txBody>
      </p:sp>
      <p:pic>
        <p:nvPicPr>
          <p:cNvPr id="3" name="Picture 2" descr="ëì¥ì ì¬ë§ë¥ ì ëí ì´ë¯¸ì§ ê²ìê²°ê³¼">
            <a:extLst>
              <a:ext uri="{FF2B5EF4-FFF2-40B4-BE49-F238E27FC236}">
                <a16:creationId xmlns:a16="http://schemas.microsoft.com/office/drawing/2014/main" id="{CA6312E2-2A17-4EFB-8965-24C15398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0" y="1380557"/>
            <a:ext cx="2911612" cy="40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ëì¥ì ì¬ë§ë¥ ì ëí ì´ë¯¸ì§ ê²ìê²°ê³¼">
            <a:extLst>
              <a:ext uri="{FF2B5EF4-FFF2-40B4-BE49-F238E27FC236}">
                <a16:creationId xmlns:a16="http://schemas.microsoft.com/office/drawing/2014/main" id="{125B3C06-B3D0-4D84-9AAA-43D28F9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1" y="1421038"/>
            <a:ext cx="2626360" cy="393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9B7C1-ABA7-4432-AC7D-6CDE9F50956D}"/>
              </a:ext>
            </a:extLst>
          </p:cNvPr>
          <p:cNvSpPr txBox="1"/>
          <p:nvPr/>
        </p:nvSpPr>
        <p:spPr>
          <a:xfrm>
            <a:off x="971881" y="5762909"/>
            <a:ext cx="181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연합뉴스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D52BB-A895-429E-8300-D51BA0573E42}"/>
              </a:ext>
            </a:extLst>
          </p:cNvPr>
          <p:cNvSpPr txBox="1"/>
          <p:nvPr/>
        </p:nvSpPr>
        <p:spPr>
          <a:xfrm>
            <a:off x="4405163" y="5762908"/>
            <a:ext cx="181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조선일보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BF427B-3F84-497B-A4AB-665EE6A6991D}"/>
              </a:ext>
            </a:extLst>
          </p:cNvPr>
          <p:cNvSpPr/>
          <p:nvPr/>
        </p:nvSpPr>
        <p:spPr>
          <a:xfrm>
            <a:off x="2633819" y="2334479"/>
            <a:ext cx="1318661" cy="231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DC63D-0FFA-4539-9D06-347EB522FDE9}"/>
              </a:ext>
            </a:extLst>
          </p:cNvPr>
          <p:cNvSpPr/>
          <p:nvPr/>
        </p:nvSpPr>
        <p:spPr>
          <a:xfrm>
            <a:off x="2577817" y="3977574"/>
            <a:ext cx="1318661" cy="231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4DE88C-6D01-462F-8D22-2E128FAA7E99}"/>
              </a:ext>
            </a:extLst>
          </p:cNvPr>
          <p:cNvSpPr/>
          <p:nvPr/>
        </p:nvSpPr>
        <p:spPr>
          <a:xfrm>
            <a:off x="4525485" y="2495787"/>
            <a:ext cx="1570515" cy="221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31FEE1A-E859-4174-8593-167CE7A896CE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98EABD-688A-4ED1-9EAB-2F9059EF22FA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0967A-3F3C-4442-BF53-B8AABF2B9F5D}"/>
              </a:ext>
            </a:extLst>
          </p:cNvPr>
          <p:cNvSpPr txBox="1"/>
          <p:nvPr/>
        </p:nvSpPr>
        <p:spPr>
          <a:xfrm>
            <a:off x="7307630" y="2334479"/>
            <a:ext cx="80867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대장암 꾸준히 사망률 증가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2032</a:t>
            </a:r>
            <a:r>
              <a:rPr lang="ko-KR" altLang="en-US" sz="1600" dirty="0"/>
              <a:t>년에는 폐암에 이어 </a:t>
            </a:r>
            <a:r>
              <a:rPr lang="en-US" altLang="ko-KR" sz="1600" dirty="0"/>
              <a:t>2</a:t>
            </a:r>
            <a:r>
              <a:rPr lang="ko-KR" altLang="en-US" sz="1600" dirty="0"/>
              <a:t>위로 예상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치매 사망률과 비슷한 수준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1402E-8F75-448A-86B4-0E04481DDC31}"/>
              </a:ext>
            </a:extLst>
          </p:cNvPr>
          <p:cNvSpPr txBox="1"/>
          <p:nvPr/>
        </p:nvSpPr>
        <p:spPr>
          <a:xfrm>
            <a:off x="7307630" y="4093077"/>
            <a:ext cx="492256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대장암에 걸렸는지 검사해볼 필요가 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어떤 사람이 검사를 해보면 좋을까</a:t>
            </a:r>
          </a:p>
        </p:txBody>
      </p:sp>
    </p:spTree>
    <p:extLst>
      <p:ext uri="{BB962C8B-B14F-4D97-AF65-F5344CB8AC3E}">
        <p14:creationId xmlns:p14="http://schemas.microsoft.com/office/powerpoint/2010/main" val="8487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715" y="27577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23F22A9-B78C-4933-8413-C9A0749F0FF5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8BD0E6-5176-45BD-A8E1-F80BA69F04A7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67952-08F4-43E2-A86A-45189469A959}"/>
              </a:ext>
            </a:extLst>
          </p:cNvPr>
          <p:cNvSpPr txBox="1"/>
          <p:nvPr/>
        </p:nvSpPr>
        <p:spPr>
          <a:xfrm>
            <a:off x="6214372" y="5088574"/>
            <a:ext cx="105156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환자들의 개인정보가 담겨있기에 데이터 반출이 안됨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이유로 병원명도 밝히기 어렵다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Picture 2" descr="bmi ì§ìì ëí ì´ë¯¸ì§ ê²ìê²°ê³¼">
            <a:extLst>
              <a:ext uri="{FF2B5EF4-FFF2-40B4-BE49-F238E27FC236}">
                <a16:creationId xmlns:a16="http://schemas.microsoft.com/office/drawing/2014/main" id="{40834599-9270-4673-BF6F-BCFAE8C7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3323"/>
            <a:ext cx="3994123" cy="21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E909B1-6F80-40D8-A5B9-25347BC0C059}"/>
              </a:ext>
            </a:extLst>
          </p:cNvPr>
          <p:cNvGrpSpPr/>
          <p:nvPr/>
        </p:nvGrpSpPr>
        <p:grpSpPr>
          <a:xfrm>
            <a:off x="462307" y="1064343"/>
            <a:ext cx="3913236" cy="5605091"/>
            <a:chOff x="2446925" y="1641686"/>
            <a:chExt cx="3181716" cy="488550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ADEE87F-088C-41B3-8159-D9CBEBB2C40E}"/>
                </a:ext>
              </a:extLst>
            </p:cNvPr>
            <p:cNvSpPr/>
            <p:nvPr/>
          </p:nvSpPr>
          <p:spPr>
            <a:xfrm>
              <a:off x="2446925" y="1641686"/>
              <a:ext cx="3181716" cy="4885508"/>
            </a:xfrm>
            <a:prstGeom prst="roundRect">
              <a:avLst>
                <a:gd name="adj" fmla="val 6808"/>
              </a:avLst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80E620B-7245-4EAE-B06C-26AFC82111CC}"/>
                </a:ext>
              </a:extLst>
            </p:cNvPr>
            <p:cNvSpPr/>
            <p:nvPr/>
          </p:nvSpPr>
          <p:spPr>
            <a:xfrm>
              <a:off x="2732552" y="1920240"/>
              <a:ext cx="2639747" cy="3759200"/>
            </a:xfrm>
            <a:prstGeom prst="roundRect">
              <a:avLst>
                <a:gd name="adj" fmla="val 64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 descr="의료">
              <a:extLst>
                <a:ext uri="{FF2B5EF4-FFF2-40B4-BE49-F238E27FC236}">
                  <a16:creationId xmlns:a16="http://schemas.microsoft.com/office/drawing/2014/main" id="{899EBC76-454C-4504-AAEC-1B084E5C0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89432" y="2088726"/>
              <a:ext cx="914400" cy="914400"/>
            </a:xfrm>
            <a:prstGeom prst="rect">
              <a:avLst/>
            </a:prstGeom>
          </p:spPr>
        </p:pic>
        <p:pic>
          <p:nvPicPr>
            <p:cNvPr id="20" name="그래픽 19" descr="그룹">
              <a:extLst>
                <a:ext uri="{FF2B5EF4-FFF2-40B4-BE49-F238E27FC236}">
                  <a16:creationId xmlns:a16="http://schemas.microsoft.com/office/drawing/2014/main" id="{A9102A7E-9E26-446F-BDFC-A0006668C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5941" y="1997286"/>
              <a:ext cx="1253914" cy="125391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4BF1D2-F5EB-49D0-941B-F0B3985EB099}"/>
              </a:ext>
            </a:extLst>
          </p:cNvPr>
          <p:cNvSpPr txBox="1"/>
          <p:nvPr/>
        </p:nvSpPr>
        <p:spPr>
          <a:xfrm>
            <a:off x="921753" y="6016397"/>
            <a:ext cx="3623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서울의 어떤 개인병원 데이터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264408-2ABB-401D-AB42-20B4ADA4C779}"/>
              </a:ext>
            </a:extLst>
          </p:cNvPr>
          <p:cNvSpPr/>
          <p:nvPr/>
        </p:nvSpPr>
        <p:spPr>
          <a:xfrm>
            <a:off x="4652405" y="6112097"/>
            <a:ext cx="933935" cy="1363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DEF287-9422-4943-8597-565F63BCA0D1}"/>
              </a:ext>
            </a:extLst>
          </p:cNvPr>
          <p:cNvSpPr txBox="1"/>
          <p:nvPr/>
        </p:nvSpPr>
        <p:spPr>
          <a:xfrm>
            <a:off x="908074" y="2861848"/>
            <a:ext cx="3057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환자 아이디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age height weight 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bmi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혈당 음주여부 흡연여부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당뇨 고혈압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수축기혈압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이완기혈압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과거암이력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운동여부 대장암여부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96CCBF8-B116-4EE9-A6CF-1C50F75DF9BB}"/>
              </a:ext>
            </a:extLst>
          </p:cNvPr>
          <p:cNvSpPr/>
          <p:nvPr/>
        </p:nvSpPr>
        <p:spPr>
          <a:xfrm rot="5400000">
            <a:off x="5551641" y="5978262"/>
            <a:ext cx="438514" cy="413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97C4-31F8-4831-B512-B3EA8DD2DD31}"/>
              </a:ext>
            </a:extLst>
          </p:cNvPr>
          <p:cNvSpPr txBox="1"/>
          <p:nvPr/>
        </p:nvSpPr>
        <p:spPr>
          <a:xfrm>
            <a:off x="5119372" y="1827017"/>
            <a:ext cx="685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*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인간의 비만도를 나타내는 지수로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체중과 키의 관계로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338B34-950E-4B48-B1D2-D023BEC6C144}"/>
              </a:ext>
            </a:extLst>
          </p:cNvPr>
          <p:cNvSpPr/>
          <p:nvPr/>
        </p:nvSpPr>
        <p:spPr>
          <a:xfrm>
            <a:off x="2753360" y="3891280"/>
            <a:ext cx="50800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A56098-40F8-4597-9D23-3F9F4862988B}"/>
              </a:ext>
            </a:extLst>
          </p:cNvPr>
          <p:cNvGrpSpPr/>
          <p:nvPr/>
        </p:nvGrpSpPr>
        <p:grpSpPr>
          <a:xfrm>
            <a:off x="3697619" y="2949989"/>
            <a:ext cx="1208608" cy="684878"/>
            <a:chOff x="3697619" y="2949989"/>
            <a:chExt cx="1208608" cy="68487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1ECE6-33B6-4605-B365-23F1E72AFE7F}"/>
                </a:ext>
              </a:extLst>
            </p:cNvPr>
            <p:cNvSpPr/>
            <p:nvPr/>
          </p:nvSpPr>
          <p:spPr>
            <a:xfrm rot="19389657">
              <a:off x="3697619" y="3498564"/>
              <a:ext cx="933935" cy="1363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317E0650-DCD0-4C28-9CFA-EE51265ECD85}"/>
                </a:ext>
              </a:extLst>
            </p:cNvPr>
            <p:cNvSpPr/>
            <p:nvPr/>
          </p:nvSpPr>
          <p:spPr>
            <a:xfrm rot="3189657">
              <a:off x="4480238" y="2962514"/>
              <a:ext cx="438514" cy="4134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3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715" y="275772"/>
            <a:ext cx="25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EDA 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성별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9C664A6-5F3F-4A38-A5B8-A99D05D7786A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6A39-2B37-4878-8A36-DF6098238F19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D2402-9380-4825-ACBE-03DF6EA01845}"/>
              </a:ext>
            </a:extLst>
          </p:cNvPr>
          <p:cNvSpPr txBox="1"/>
          <p:nvPr/>
        </p:nvSpPr>
        <p:spPr>
          <a:xfrm>
            <a:off x="3899755" y="5077387"/>
            <a:ext cx="666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성별에 따라 키나 몸무게의 분포가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b="1" u="sng" dirty="0"/>
              <a:t>성별에 따라 각각 분석을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F1E527-B46F-4DA9-8E81-41F8A9C8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04" y="1211510"/>
            <a:ext cx="3641624" cy="3671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76FC29-1A6C-486B-9245-DE75E970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94" y="1211510"/>
            <a:ext cx="3547155" cy="357647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63B745-D271-4EE1-9579-8396DEA231C0}"/>
              </a:ext>
            </a:extLst>
          </p:cNvPr>
          <p:cNvCxnSpPr>
            <a:cxnSpLocks/>
          </p:cNvCxnSpPr>
          <p:nvPr/>
        </p:nvCxnSpPr>
        <p:spPr>
          <a:xfrm>
            <a:off x="6068654" y="1008281"/>
            <a:ext cx="0" cy="377969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114D464-9732-4D70-8CCB-666FD908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914400"/>
            <a:ext cx="8820150" cy="5083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715" y="275772"/>
            <a:ext cx="6135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EDA – </a:t>
            </a:r>
            <a:r>
              <a:rPr lang="ko-KR" altLang="en-US" sz="3600" b="1" dirty="0">
                <a:solidFill>
                  <a:srgbClr val="4045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변수간 상관관계 남성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9C664A6-5F3F-4A38-A5B8-A99D05D7786A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6A39-2B37-4878-8A36-DF6098238F19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D749FF-75E2-4AAC-BA2C-DD66714E5ACC}"/>
              </a:ext>
            </a:extLst>
          </p:cNvPr>
          <p:cNvSpPr/>
          <p:nvPr/>
        </p:nvSpPr>
        <p:spPr>
          <a:xfrm>
            <a:off x="5753472" y="2590800"/>
            <a:ext cx="933077" cy="49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C5ECBD-CF81-4D68-9C0A-DD7A44B0B4B4}"/>
              </a:ext>
            </a:extLst>
          </p:cNvPr>
          <p:cNvSpPr/>
          <p:nvPr/>
        </p:nvSpPr>
        <p:spPr>
          <a:xfrm>
            <a:off x="9087598" y="4452207"/>
            <a:ext cx="989851" cy="453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687F3D-7D4A-400D-9686-8B1A5B6DC441}"/>
              </a:ext>
            </a:extLst>
          </p:cNvPr>
          <p:cNvSpPr/>
          <p:nvPr/>
        </p:nvSpPr>
        <p:spPr>
          <a:xfrm>
            <a:off x="4505325" y="1952524"/>
            <a:ext cx="1066800" cy="523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FC8B-AEA1-4521-9244-E786E1EF9E2D}"/>
              </a:ext>
            </a:extLst>
          </p:cNvPr>
          <p:cNvSpPr txBox="1"/>
          <p:nvPr/>
        </p:nvSpPr>
        <p:spPr>
          <a:xfrm>
            <a:off x="3326276" y="5914959"/>
            <a:ext cx="8041231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여러 변수들  중 상관관계가 존재해 교호작용이 존재할  수  있는 변수들을 찾아보았다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Weight </a:t>
            </a:r>
            <a:r>
              <a:rPr lang="ko-KR" altLang="en-US" b="1" dirty="0"/>
              <a:t>와 </a:t>
            </a:r>
            <a:r>
              <a:rPr lang="en-US" altLang="ko-KR" b="1" dirty="0" err="1"/>
              <a:t>bmi</a:t>
            </a:r>
            <a:r>
              <a:rPr lang="en-US" altLang="ko-KR" b="1" dirty="0"/>
              <a:t>, </a:t>
            </a:r>
            <a:r>
              <a:rPr lang="ko-KR" altLang="en-US" b="1" dirty="0"/>
              <a:t>수축기 혈압과 이완기 혈압의 상관관계가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EACFE7-8807-452C-B989-5531763BE5D2}"/>
              </a:ext>
            </a:extLst>
          </p:cNvPr>
          <p:cNvSpPr/>
          <p:nvPr/>
        </p:nvSpPr>
        <p:spPr>
          <a:xfrm>
            <a:off x="1480580" y="6207347"/>
            <a:ext cx="933935" cy="1363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5372458-D001-455B-88C9-51B11181D5C6}"/>
              </a:ext>
            </a:extLst>
          </p:cNvPr>
          <p:cNvSpPr/>
          <p:nvPr/>
        </p:nvSpPr>
        <p:spPr>
          <a:xfrm rot="5400000">
            <a:off x="2379816" y="6073512"/>
            <a:ext cx="438514" cy="413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736487D-E70C-4CBB-BB6E-74E765232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896216"/>
            <a:ext cx="8801100" cy="5072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715" y="275772"/>
            <a:ext cx="6135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EDA – </a:t>
            </a:r>
            <a:r>
              <a:rPr lang="ko-KR" altLang="en-US" sz="3600" b="1" dirty="0">
                <a:solidFill>
                  <a:srgbClr val="4045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변수간 상관관계 여성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9C664A6-5F3F-4A38-A5B8-A99D05D7786A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6A39-2B37-4878-8A36-DF6098238F19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D749FF-75E2-4AAC-BA2C-DD66714E5ACC}"/>
              </a:ext>
            </a:extLst>
          </p:cNvPr>
          <p:cNvSpPr/>
          <p:nvPr/>
        </p:nvSpPr>
        <p:spPr>
          <a:xfrm>
            <a:off x="5734798" y="2519142"/>
            <a:ext cx="913651" cy="6174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C5ECBD-CF81-4D68-9C0A-DD7A44B0B4B4}"/>
              </a:ext>
            </a:extLst>
          </p:cNvPr>
          <p:cNvSpPr/>
          <p:nvPr/>
        </p:nvSpPr>
        <p:spPr>
          <a:xfrm>
            <a:off x="9059024" y="4333875"/>
            <a:ext cx="1008901" cy="578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687F3D-7D4A-400D-9686-8B1A5B6DC441}"/>
              </a:ext>
            </a:extLst>
          </p:cNvPr>
          <p:cNvSpPr/>
          <p:nvPr/>
        </p:nvSpPr>
        <p:spPr>
          <a:xfrm>
            <a:off x="4610099" y="1952351"/>
            <a:ext cx="913651" cy="519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7ED5664-621C-4485-AD2D-E8E2C28E4676}"/>
              </a:ext>
            </a:extLst>
          </p:cNvPr>
          <p:cNvSpPr/>
          <p:nvPr/>
        </p:nvSpPr>
        <p:spPr>
          <a:xfrm>
            <a:off x="3467848" y="1237975"/>
            <a:ext cx="913651" cy="714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65B9FE-022B-4DE1-934C-619AF4C5E130}"/>
              </a:ext>
            </a:extLst>
          </p:cNvPr>
          <p:cNvSpPr/>
          <p:nvPr/>
        </p:nvSpPr>
        <p:spPr>
          <a:xfrm>
            <a:off x="1480580" y="6207347"/>
            <a:ext cx="933935" cy="1363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79BDD27-2F50-4C2F-9A39-CCC0B78000BD}"/>
              </a:ext>
            </a:extLst>
          </p:cNvPr>
          <p:cNvSpPr/>
          <p:nvPr/>
        </p:nvSpPr>
        <p:spPr>
          <a:xfrm rot="5400000">
            <a:off x="2379816" y="6073512"/>
            <a:ext cx="438514" cy="413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AF9B4-1B0E-45FB-89D9-9B10AB78B394}"/>
              </a:ext>
            </a:extLst>
          </p:cNvPr>
          <p:cNvSpPr txBox="1"/>
          <p:nvPr/>
        </p:nvSpPr>
        <p:spPr>
          <a:xfrm>
            <a:off x="3326276" y="5914959"/>
            <a:ext cx="8041231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여러 변수들  중 상관관계가 존재해 교호작용이 존재할  수  있는 변수들을 찾아보았다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Weight </a:t>
            </a:r>
            <a:r>
              <a:rPr lang="ko-KR" altLang="en-US" b="1" dirty="0"/>
              <a:t>와 </a:t>
            </a:r>
            <a:r>
              <a:rPr lang="en-US" altLang="ko-KR" b="1" dirty="0" err="1"/>
              <a:t>bmi</a:t>
            </a:r>
            <a:r>
              <a:rPr lang="en-US" altLang="ko-KR" b="1" dirty="0"/>
              <a:t>, </a:t>
            </a:r>
            <a:r>
              <a:rPr lang="ko-KR" altLang="en-US" b="1" dirty="0"/>
              <a:t>수축기 혈압과 이완기 혈압의 상관관계가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68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BDF20-F3F9-4BAB-8AC7-44D0D99D3072}"/>
              </a:ext>
            </a:extLst>
          </p:cNvPr>
          <p:cNvSpPr txBox="1"/>
          <p:nvPr/>
        </p:nvSpPr>
        <p:spPr>
          <a:xfrm>
            <a:off x="6745254" y="5000626"/>
            <a:ext cx="4581525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고혈압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수축기혈압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이완기혈압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수축기혈압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CDE2D-1117-4BDF-9486-B142BE29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54" y="1364777"/>
            <a:ext cx="3548525" cy="213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06AB33-4D3D-41E1-BA21-B5CADC05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54" y="1922638"/>
            <a:ext cx="4638529" cy="946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952423-68EE-4EE8-96B2-B4C40C86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255" y="3159919"/>
            <a:ext cx="4191000" cy="1026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ABB19-6061-4C4C-873F-56C4B5A14F29}"/>
              </a:ext>
            </a:extLst>
          </p:cNvPr>
          <p:cNvSpPr txBox="1"/>
          <p:nvPr/>
        </p:nvSpPr>
        <p:spPr>
          <a:xfrm>
            <a:off x="217715" y="275772"/>
            <a:ext cx="6048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srgbClr val="4045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교호작용을 고려한 변수축소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952C9-6010-4C8A-A7B6-4D68761C21BF}"/>
              </a:ext>
            </a:extLst>
          </p:cNvPr>
          <p:cNvSpPr txBox="1"/>
          <p:nvPr/>
        </p:nvSpPr>
        <p:spPr>
          <a:xfrm>
            <a:off x="6745254" y="5418860"/>
            <a:ext cx="4581525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혈당 당뇨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60ED5-1F0C-4288-973A-805EDAF8BA04}"/>
              </a:ext>
            </a:extLst>
          </p:cNvPr>
          <p:cNvSpPr txBox="1"/>
          <p:nvPr/>
        </p:nvSpPr>
        <p:spPr>
          <a:xfrm>
            <a:off x="6745254" y="4445207"/>
            <a:ext cx="138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 </a:t>
            </a:r>
            <a:r>
              <a:rPr lang="ko-KR" altLang="en-US" sz="1200" dirty="0"/>
              <a:t>헬스조선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4F0B86-6B76-42E1-B412-7640F57B9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41" y="3952946"/>
            <a:ext cx="2060373" cy="13323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C52DF4-B81C-458C-85FB-507C0D124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22" y="1530574"/>
            <a:ext cx="2060373" cy="13323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99ADC6-8E9D-4279-9547-63D8029199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44" y="1008281"/>
            <a:ext cx="3730514" cy="2283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BBA730-9EB0-4A40-A24B-6E0F2C874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61" y="3477467"/>
            <a:ext cx="3730514" cy="22833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BF3012-EBC5-4725-BDA9-B4791E59C553}"/>
              </a:ext>
            </a:extLst>
          </p:cNvPr>
          <p:cNvSpPr txBox="1"/>
          <p:nvPr/>
        </p:nvSpPr>
        <p:spPr>
          <a:xfrm>
            <a:off x="445744" y="5551486"/>
            <a:ext cx="458152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성별에 관계없이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혈당과 </a:t>
            </a:r>
            <a:r>
              <a:rPr lang="ko-KR" altLang="en-US" sz="1200" b="1" dirty="0" err="1"/>
              <a:t>당뇨간의</a:t>
            </a:r>
            <a:r>
              <a:rPr lang="ko-KR" altLang="en-US" sz="1200" b="1" dirty="0"/>
              <a:t> 상관성이 존재하고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고혈압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수축기혈압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이완기혈압의</a:t>
            </a:r>
            <a:r>
              <a:rPr lang="ko-KR" altLang="en-US" sz="1200" b="1" dirty="0"/>
              <a:t> 상관성이 강하게 존재한다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따라서 변수축소 진행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171550-2D3E-45E4-9574-125672021CE0}"/>
              </a:ext>
            </a:extLst>
          </p:cNvPr>
          <p:cNvCxnSpPr/>
          <p:nvPr/>
        </p:nvCxnSpPr>
        <p:spPr>
          <a:xfrm>
            <a:off x="6440129" y="1008281"/>
            <a:ext cx="0" cy="55400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696AC37-A84C-49EA-99A9-34E4071FA345}"/>
              </a:ext>
            </a:extLst>
          </p:cNvPr>
          <p:cNvSpPr/>
          <p:nvPr/>
        </p:nvSpPr>
        <p:spPr>
          <a:xfrm>
            <a:off x="4382888" y="1661956"/>
            <a:ext cx="818377" cy="560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E0FDC39-FF7D-46A4-A88C-63BA6393E3D5}"/>
              </a:ext>
            </a:extLst>
          </p:cNvPr>
          <p:cNvSpPr/>
          <p:nvPr/>
        </p:nvSpPr>
        <p:spPr>
          <a:xfrm>
            <a:off x="5201265" y="1622245"/>
            <a:ext cx="818377" cy="560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0DBCD56-35B5-4C63-88C1-B78AE31DE888}"/>
              </a:ext>
            </a:extLst>
          </p:cNvPr>
          <p:cNvSpPr/>
          <p:nvPr/>
        </p:nvSpPr>
        <p:spPr>
          <a:xfrm>
            <a:off x="1551705" y="1670564"/>
            <a:ext cx="818377" cy="560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455AEE-4640-44D0-A23A-3EDC97C2FB27}"/>
              </a:ext>
            </a:extLst>
          </p:cNvPr>
          <p:cNvSpPr/>
          <p:nvPr/>
        </p:nvSpPr>
        <p:spPr>
          <a:xfrm>
            <a:off x="1464343" y="4058883"/>
            <a:ext cx="818377" cy="560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B9CEFB-788F-4A08-A17A-F307B3DE3F7B}"/>
              </a:ext>
            </a:extLst>
          </p:cNvPr>
          <p:cNvSpPr/>
          <p:nvPr/>
        </p:nvSpPr>
        <p:spPr>
          <a:xfrm>
            <a:off x="4445218" y="4067491"/>
            <a:ext cx="818377" cy="560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AE8C1F2-79D7-409E-8DF3-1BBC8BF05452}"/>
              </a:ext>
            </a:extLst>
          </p:cNvPr>
          <p:cNvSpPr/>
          <p:nvPr/>
        </p:nvSpPr>
        <p:spPr>
          <a:xfrm>
            <a:off x="5263595" y="4074215"/>
            <a:ext cx="818377" cy="560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D0A9BD-0FA3-49F8-A4A7-E96CBDA2BB2D}"/>
              </a:ext>
            </a:extLst>
          </p:cNvPr>
          <p:cNvSpPr/>
          <p:nvPr/>
        </p:nvSpPr>
        <p:spPr>
          <a:xfrm>
            <a:off x="821405" y="1002494"/>
            <a:ext cx="1285875" cy="48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E3BC81-D070-44A3-A1D2-E4DFE8A6A166}"/>
              </a:ext>
            </a:extLst>
          </p:cNvPr>
          <p:cNvSpPr/>
          <p:nvPr/>
        </p:nvSpPr>
        <p:spPr>
          <a:xfrm>
            <a:off x="771889" y="3472181"/>
            <a:ext cx="1285875" cy="48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02D035-4708-4D6E-9339-23DCDA698204}"/>
              </a:ext>
            </a:extLst>
          </p:cNvPr>
          <p:cNvSpPr txBox="1"/>
          <p:nvPr/>
        </p:nvSpPr>
        <p:spPr>
          <a:xfrm>
            <a:off x="6745254" y="488217"/>
            <a:ext cx="513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명목형변수와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연속형변수간의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상관계수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3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446C94-6299-4E17-927B-5AF25874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06" y="1200526"/>
            <a:ext cx="9211506" cy="3949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715" y="275772"/>
            <a:ext cx="3469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군집분석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0455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남성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0455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9C664A6-5F3F-4A38-A5B8-A99D05D7786A}"/>
              </a:ext>
            </a:extLst>
          </p:cNvPr>
          <p:cNvSpPr/>
          <p:nvPr/>
        </p:nvSpPr>
        <p:spPr>
          <a:xfrm>
            <a:off x="9990667" y="-2993"/>
            <a:ext cx="2010836" cy="125760"/>
          </a:xfrm>
          <a:custGeom>
            <a:avLst/>
            <a:gdLst>
              <a:gd name="connsiteX0" fmla="*/ 0 w 2010836"/>
              <a:gd name="connsiteY0" fmla="*/ 49560 h 125760"/>
              <a:gd name="connsiteX1" fmla="*/ 33866 w 2010836"/>
              <a:gd name="connsiteY1" fmla="*/ 36860 h 125760"/>
              <a:gd name="connsiteX2" fmla="*/ 80433 w 2010836"/>
              <a:gd name="connsiteY2" fmla="*/ 32626 h 125760"/>
              <a:gd name="connsiteX3" fmla="*/ 148166 w 2010836"/>
              <a:gd name="connsiteY3" fmla="*/ 24160 h 125760"/>
              <a:gd name="connsiteX4" fmla="*/ 215900 w 2010836"/>
              <a:gd name="connsiteY4" fmla="*/ 11460 h 125760"/>
              <a:gd name="connsiteX5" fmla="*/ 359833 w 2010836"/>
              <a:gd name="connsiteY5" fmla="*/ 15693 h 125760"/>
              <a:gd name="connsiteX6" fmla="*/ 469900 w 2010836"/>
              <a:gd name="connsiteY6" fmla="*/ 45326 h 125760"/>
              <a:gd name="connsiteX7" fmla="*/ 491066 w 2010836"/>
              <a:gd name="connsiteY7" fmla="*/ 49560 h 125760"/>
              <a:gd name="connsiteX8" fmla="*/ 609600 w 2010836"/>
              <a:gd name="connsiteY8" fmla="*/ 24160 h 125760"/>
              <a:gd name="connsiteX9" fmla="*/ 639233 w 2010836"/>
              <a:gd name="connsiteY9" fmla="*/ 19926 h 125760"/>
              <a:gd name="connsiteX10" fmla="*/ 804333 w 2010836"/>
              <a:gd name="connsiteY10" fmla="*/ 11460 h 125760"/>
              <a:gd name="connsiteX11" fmla="*/ 1151466 w 2010836"/>
              <a:gd name="connsiteY11" fmla="*/ 11460 h 125760"/>
              <a:gd name="connsiteX12" fmla="*/ 1193800 w 2010836"/>
              <a:gd name="connsiteY12" fmla="*/ 19926 h 125760"/>
              <a:gd name="connsiteX13" fmla="*/ 1214966 w 2010836"/>
              <a:gd name="connsiteY13" fmla="*/ 24160 h 125760"/>
              <a:gd name="connsiteX14" fmla="*/ 1570566 w 2010836"/>
              <a:gd name="connsiteY14" fmla="*/ 36860 h 125760"/>
              <a:gd name="connsiteX15" fmla="*/ 1583266 w 2010836"/>
              <a:gd name="connsiteY15" fmla="*/ 41093 h 125760"/>
              <a:gd name="connsiteX16" fmla="*/ 2002366 w 2010836"/>
              <a:gd name="connsiteY16" fmla="*/ 41093 h 125760"/>
              <a:gd name="connsiteX17" fmla="*/ 2010833 w 2010836"/>
              <a:gd name="connsiteY17" fmla="*/ 66493 h 125760"/>
              <a:gd name="connsiteX18" fmla="*/ 2006600 w 2010836"/>
              <a:gd name="connsiteY18" fmla="*/ 91893 h 125760"/>
              <a:gd name="connsiteX19" fmla="*/ 1981200 w 2010836"/>
              <a:gd name="connsiteY19" fmla="*/ 100360 h 125760"/>
              <a:gd name="connsiteX20" fmla="*/ 1955800 w 2010836"/>
              <a:gd name="connsiteY20" fmla="*/ 113060 h 125760"/>
              <a:gd name="connsiteX21" fmla="*/ 1930400 w 2010836"/>
              <a:gd name="connsiteY21" fmla="*/ 121526 h 125760"/>
              <a:gd name="connsiteX22" fmla="*/ 1917700 w 2010836"/>
              <a:gd name="connsiteY22" fmla="*/ 125760 h 125760"/>
              <a:gd name="connsiteX23" fmla="*/ 1714500 w 2010836"/>
              <a:gd name="connsiteY23" fmla="*/ 113060 h 125760"/>
              <a:gd name="connsiteX24" fmla="*/ 1583266 w 2010836"/>
              <a:gd name="connsiteY24" fmla="*/ 104593 h 125760"/>
              <a:gd name="connsiteX25" fmla="*/ 1528233 w 2010836"/>
              <a:gd name="connsiteY25" fmla="*/ 100360 h 125760"/>
              <a:gd name="connsiteX26" fmla="*/ 1109133 w 2010836"/>
              <a:gd name="connsiteY26" fmla="*/ 104593 h 125760"/>
              <a:gd name="connsiteX27" fmla="*/ 1058333 w 2010836"/>
              <a:gd name="connsiteY27" fmla="*/ 108826 h 125760"/>
              <a:gd name="connsiteX28" fmla="*/ 986366 w 2010836"/>
              <a:gd name="connsiteY28" fmla="*/ 113060 h 125760"/>
              <a:gd name="connsiteX29" fmla="*/ 838200 w 2010836"/>
              <a:gd name="connsiteY29" fmla="*/ 117293 h 125760"/>
              <a:gd name="connsiteX30" fmla="*/ 800100 w 2010836"/>
              <a:gd name="connsiteY30" fmla="*/ 121526 h 125760"/>
              <a:gd name="connsiteX31" fmla="*/ 766233 w 2010836"/>
              <a:gd name="connsiteY31" fmla="*/ 113060 h 125760"/>
              <a:gd name="connsiteX32" fmla="*/ 728133 w 2010836"/>
              <a:gd name="connsiteY32" fmla="*/ 108826 h 125760"/>
              <a:gd name="connsiteX33" fmla="*/ 694266 w 2010836"/>
              <a:gd name="connsiteY33" fmla="*/ 104593 h 125760"/>
              <a:gd name="connsiteX34" fmla="*/ 512233 w 2010836"/>
              <a:gd name="connsiteY34" fmla="*/ 113060 h 125760"/>
              <a:gd name="connsiteX35" fmla="*/ 495300 w 2010836"/>
              <a:gd name="connsiteY35" fmla="*/ 117293 h 125760"/>
              <a:gd name="connsiteX36" fmla="*/ 474133 w 2010836"/>
              <a:gd name="connsiteY36" fmla="*/ 121526 h 125760"/>
              <a:gd name="connsiteX37" fmla="*/ 84666 w 2010836"/>
              <a:gd name="connsiteY37" fmla="*/ 117293 h 125760"/>
              <a:gd name="connsiteX38" fmla="*/ 33866 w 2010836"/>
              <a:gd name="connsiteY38" fmla="*/ 113060 h 125760"/>
              <a:gd name="connsiteX39" fmla="*/ 0 w 2010836"/>
              <a:gd name="connsiteY39" fmla="*/ 49560 h 1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010836" h="125760">
                <a:moveTo>
                  <a:pt x="0" y="49560"/>
                </a:moveTo>
                <a:cubicBezTo>
                  <a:pt x="0" y="36860"/>
                  <a:pt x="22068" y="39344"/>
                  <a:pt x="33866" y="36860"/>
                </a:cubicBezTo>
                <a:cubicBezTo>
                  <a:pt x="49118" y="33649"/>
                  <a:pt x="64942" y="34347"/>
                  <a:pt x="80433" y="32626"/>
                </a:cubicBezTo>
                <a:cubicBezTo>
                  <a:pt x="103047" y="30113"/>
                  <a:pt x="125588" y="26982"/>
                  <a:pt x="148166" y="24160"/>
                </a:cubicBezTo>
                <a:cubicBezTo>
                  <a:pt x="169590" y="18803"/>
                  <a:pt x="195251" y="11909"/>
                  <a:pt x="215900" y="11460"/>
                </a:cubicBezTo>
                <a:lnTo>
                  <a:pt x="359833" y="15693"/>
                </a:lnTo>
                <a:cubicBezTo>
                  <a:pt x="426690" y="40004"/>
                  <a:pt x="390199" y="29385"/>
                  <a:pt x="469900" y="45326"/>
                </a:cubicBezTo>
                <a:lnTo>
                  <a:pt x="491066" y="49560"/>
                </a:lnTo>
                <a:cubicBezTo>
                  <a:pt x="690650" y="40055"/>
                  <a:pt x="515497" y="64490"/>
                  <a:pt x="609600" y="24160"/>
                </a:cubicBezTo>
                <a:cubicBezTo>
                  <a:pt x="618771" y="20229"/>
                  <a:pt x="629289" y="20755"/>
                  <a:pt x="639233" y="19926"/>
                </a:cubicBezTo>
                <a:cubicBezTo>
                  <a:pt x="675572" y="16898"/>
                  <a:pt x="773388" y="12866"/>
                  <a:pt x="804333" y="11460"/>
                </a:cubicBezTo>
                <a:cubicBezTo>
                  <a:pt x="941425" y="-3775"/>
                  <a:pt x="857054" y="4006"/>
                  <a:pt x="1151466" y="11460"/>
                </a:cubicBezTo>
                <a:cubicBezTo>
                  <a:pt x="1165505" y="11815"/>
                  <a:pt x="1180131" y="16888"/>
                  <a:pt x="1193800" y="19926"/>
                </a:cubicBezTo>
                <a:cubicBezTo>
                  <a:pt x="1200824" y="21487"/>
                  <a:pt x="1207911" y="22749"/>
                  <a:pt x="1214966" y="24160"/>
                </a:cubicBezTo>
                <a:cubicBezTo>
                  <a:pt x="1717230" y="17636"/>
                  <a:pt x="1429320" y="-33765"/>
                  <a:pt x="1570566" y="36860"/>
                </a:cubicBezTo>
                <a:cubicBezTo>
                  <a:pt x="1574557" y="38856"/>
                  <a:pt x="1579033" y="39682"/>
                  <a:pt x="1583266" y="41093"/>
                </a:cubicBezTo>
                <a:cubicBezTo>
                  <a:pt x="1724767" y="35198"/>
                  <a:pt x="1856595" y="27841"/>
                  <a:pt x="2002366" y="41093"/>
                </a:cubicBezTo>
                <a:cubicBezTo>
                  <a:pt x="2011254" y="41901"/>
                  <a:pt x="2010833" y="66493"/>
                  <a:pt x="2010833" y="66493"/>
                </a:cubicBezTo>
                <a:cubicBezTo>
                  <a:pt x="2009422" y="74960"/>
                  <a:pt x="2012252" y="85433"/>
                  <a:pt x="2006600" y="91893"/>
                </a:cubicBezTo>
                <a:cubicBezTo>
                  <a:pt x="2000723" y="98610"/>
                  <a:pt x="1989182" y="96369"/>
                  <a:pt x="1981200" y="100360"/>
                </a:cubicBezTo>
                <a:cubicBezTo>
                  <a:pt x="1972733" y="104593"/>
                  <a:pt x="1964538" y="109419"/>
                  <a:pt x="1955800" y="113060"/>
                </a:cubicBezTo>
                <a:cubicBezTo>
                  <a:pt x="1947562" y="116492"/>
                  <a:pt x="1938867" y="118704"/>
                  <a:pt x="1930400" y="121526"/>
                </a:cubicBezTo>
                <a:lnTo>
                  <a:pt x="1917700" y="125760"/>
                </a:lnTo>
                <a:cubicBezTo>
                  <a:pt x="1712772" y="117877"/>
                  <a:pt x="1898290" y="126931"/>
                  <a:pt x="1714500" y="113060"/>
                </a:cubicBezTo>
                <a:cubicBezTo>
                  <a:pt x="1670789" y="109761"/>
                  <a:pt x="1627000" y="107575"/>
                  <a:pt x="1583266" y="104593"/>
                </a:cubicBezTo>
                <a:lnTo>
                  <a:pt x="1528233" y="100360"/>
                </a:lnTo>
                <a:lnTo>
                  <a:pt x="1109133" y="104593"/>
                </a:lnTo>
                <a:cubicBezTo>
                  <a:pt x="1092144" y="104899"/>
                  <a:pt x="1075285" y="107657"/>
                  <a:pt x="1058333" y="108826"/>
                </a:cubicBezTo>
                <a:cubicBezTo>
                  <a:pt x="1034359" y="110479"/>
                  <a:pt x="1010379" y="112136"/>
                  <a:pt x="986366" y="113060"/>
                </a:cubicBezTo>
                <a:lnTo>
                  <a:pt x="838200" y="117293"/>
                </a:lnTo>
                <a:cubicBezTo>
                  <a:pt x="825500" y="118704"/>
                  <a:pt x="812856" y="122276"/>
                  <a:pt x="800100" y="121526"/>
                </a:cubicBezTo>
                <a:cubicBezTo>
                  <a:pt x="788484" y="120843"/>
                  <a:pt x="777692" y="115082"/>
                  <a:pt x="766233" y="113060"/>
                </a:cubicBezTo>
                <a:cubicBezTo>
                  <a:pt x="753649" y="110839"/>
                  <a:pt x="740824" y="110319"/>
                  <a:pt x="728133" y="108826"/>
                </a:cubicBezTo>
                <a:lnTo>
                  <a:pt x="694266" y="104593"/>
                </a:lnTo>
                <a:cubicBezTo>
                  <a:pt x="648216" y="105947"/>
                  <a:pt x="568579" y="104391"/>
                  <a:pt x="512233" y="113060"/>
                </a:cubicBezTo>
                <a:cubicBezTo>
                  <a:pt x="506483" y="113945"/>
                  <a:pt x="500980" y="116031"/>
                  <a:pt x="495300" y="117293"/>
                </a:cubicBezTo>
                <a:cubicBezTo>
                  <a:pt x="488276" y="118854"/>
                  <a:pt x="481189" y="120115"/>
                  <a:pt x="474133" y="121526"/>
                </a:cubicBezTo>
                <a:lnTo>
                  <a:pt x="84666" y="117293"/>
                </a:lnTo>
                <a:cubicBezTo>
                  <a:pt x="67677" y="116966"/>
                  <a:pt x="45391" y="125546"/>
                  <a:pt x="33866" y="113060"/>
                </a:cubicBezTo>
                <a:cubicBezTo>
                  <a:pt x="22380" y="100617"/>
                  <a:pt x="0" y="62260"/>
                  <a:pt x="0" y="49560"/>
                </a:cubicBezTo>
                <a:close/>
              </a:path>
            </a:pathLst>
          </a:cu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36A39-2B37-4878-8A36-DF6098238F19}"/>
              </a:ext>
            </a:extLst>
          </p:cNvPr>
          <p:cNvSpPr/>
          <p:nvPr/>
        </p:nvSpPr>
        <p:spPr>
          <a:xfrm>
            <a:off x="10299700" y="0"/>
            <a:ext cx="1278467" cy="122767"/>
          </a:xfrm>
          <a:prstGeom prst="rect">
            <a:avLst/>
          </a:prstGeom>
          <a:solidFill>
            <a:srgbClr val="A4B1C4"/>
          </a:solidFill>
          <a:ln>
            <a:solidFill>
              <a:srgbClr val="A4B1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C088ACF-080A-4EE8-91AE-F2E80CCF99D2}"/>
              </a:ext>
            </a:extLst>
          </p:cNvPr>
          <p:cNvSpPr/>
          <p:nvPr/>
        </p:nvSpPr>
        <p:spPr>
          <a:xfrm>
            <a:off x="7728113" y="2272155"/>
            <a:ext cx="2990924" cy="2468353"/>
          </a:xfrm>
          <a:prstGeom prst="roundRect">
            <a:avLst/>
          </a:prstGeom>
          <a:noFill/>
          <a:ln w="25400">
            <a:solidFill>
              <a:srgbClr val="FDE72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1C51624-F161-465E-BADC-606C9F8C85F2}"/>
              </a:ext>
            </a:extLst>
          </p:cNvPr>
          <p:cNvSpPr/>
          <p:nvPr/>
        </p:nvSpPr>
        <p:spPr>
          <a:xfrm>
            <a:off x="3369292" y="1544081"/>
            <a:ext cx="2738991" cy="1787988"/>
          </a:xfrm>
          <a:prstGeom prst="roundRect">
            <a:avLst/>
          </a:prstGeom>
          <a:noFill/>
          <a:ln w="25400">
            <a:solidFill>
              <a:srgbClr val="62C7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D1F3A8B-A35E-45EC-ABDF-8D600DCCAEAF}"/>
              </a:ext>
            </a:extLst>
          </p:cNvPr>
          <p:cNvGrpSpPr/>
          <p:nvPr/>
        </p:nvGrpSpPr>
        <p:grpSpPr>
          <a:xfrm>
            <a:off x="10846933" y="2158770"/>
            <a:ext cx="1068841" cy="2181225"/>
            <a:chOff x="10745413" y="3896301"/>
            <a:chExt cx="1068841" cy="218122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2430A9-DA3B-4E69-BC86-E603BA2953E8}"/>
                </a:ext>
              </a:extLst>
            </p:cNvPr>
            <p:cNvSpPr/>
            <p:nvPr/>
          </p:nvSpPr>
          <p:spPr>
            <a:xfrm>
              <a:off x="10745413" y="3896301"/>
              <a:ext cx="1062570" cy="218122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09778FE-04E8-4718-9657-9DF157B092BE}"/>
                </a:ext>
              </a:extLst>
            </p:cNvPr>
            <p:cNvSpPr/>
            <p:nvPr/>
          </p:nvSpPr>
          <p:spPr>
            <a:xfrm>
              <a:off x="10830239" y="4048427"/>
              <a:ext cx="446459" cy="220133"/>
            </a:xfrm>
            <a:prstGeom prst="rect">
              <a:avLst/>
            </a:prstGeom>
            <a:solidFill>
              <a:srgbClr val="3D0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CEFD0C-05B3-4E2D-9E30-7DEDA5A7B5D8}"/>
                </a:ext>
              </a:extLst>
            </p:cNvPr>
            <p:cNvSpPr/>
            <p:nvPr/>
          </p:nvSpPr>
          <p:spPr>
            <a:xfrm>
              <a:off x="10830396" y="4427507"/>
              <a:ext cx="446459" cy="220133"/>
            </a:xfrm>
            <a:prstGeom prst="rect">
              <a:avLst/>
            </a:prstGeom>
            <a:solidFill>
              <a:srgbClr val="3C5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5841956-103D-4220-AE72-048195391B5E}"/>
                </a:ext>
              </a:extLst>
            </p:cNvPr>
            <p:cNvSpPr/>
            <p:nvPr/>
          </p:nvSpPr>
          <p:spPr>
            <a:xfrm>
              <a:off x="10830239" y="4815328"/>
              <a:ext cx="446459" cy="220133"/>
            </a:xfrm>
            <a:prstGeom prst="rect">
              <a:avLst/>
            </a:prstGeom>
            <a:solidFill>
              <a:srgbClr val="259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5C7333A-BA64-41BE-B4DD-4140FE4DA9EE}"/>
                </a:ext>
              </a:extLst>
            </p:cNvPr>
            <p:cNvSpPr/>
            <p:nvPr/>
          </p:nvSpPr>
          <p:spPr>
            <a:xfrm>
              <a:off x="10830239" y="5244088"/>
              <a:ext cx="446459" cy="220133"/>
            </a:xfrm>
            <a:prstGeom prst="rect">
              <a:avLst/>
            </a:prstGeom>
            <a:solidFill>
              <a:srgbClr val="62C7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D96EF8-3B1B-4DE1-88AC-A0878C954B46}"/>
                </a:ext>
              </a:extLst>
            </p:cNvPr>
            <p:cNvSpPr/>
            <p:nvPr/>
          </p:nvSpPr>
          <p:spPr>
            <a:xfrm>
              <a:off x="10830239" y="5666073"/>
              <a:ext cx="446459" cy="220133"/>
            </a:xfrm>
            <a:prstGeom prst="rect">
              <a:avLst/>
            </a:prstGeom>
            <a:solidFill>
              <a:srgbClr val="FDE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BE0E2-6F9F-41D7-B0EE-5FEA6C6506BF}"/>
                </a:ext>
              </a:extLst>
            </p:cNvPr>
            <p:cNvSpPr txBox="1"/>
            <p:nvPr/>
          </p:nvSpPr>
          <p:spPr>
            <a:xfrm>
              <a:off x="11273563" y="3969457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AF28BD-D28A-4271-AB14-33DC10FBCE87}"/>
                </a:ext>
              </a:extLst>
            </p:cNvPr>
            <p:cNvSpPr txBox="1"/>
            <p:nvPr/>
          </p:nvSpPr>
          <p:spPr>
            <a:xfrm>
              <a:off x="11273563" y="4352907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A433F5-6FBE-498C-835A-A15BC24FE8F8}"/>
                </a:ext>
              </a:extLst>
            </p:cNvPr>
            <p:cNvSpPr txBox="1"/>
            <p:nvPr/>
          </p:nvSpPr>
          <p:spPr>
            <a:xfrm>
              <a:off x="11276698" y="4756648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DC62FA-A0BE-46AD-8D41-07AB479C46B3}"/>
                </a:ext>
              </a:extLst>
            </p:cNvPr>
            <p:cNvSpPr txBox="1"/>
            <p:nvPr/>
          </p:nvSpPr>
          <p:spPr>
            <a:xfrm>
              <a:off x="11276698" y="5138874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번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6D00F0-2C34-4CAE-86B4-B1F50E2E7437}"/>
                </a:ext>
              </a:extLst>
            </p:cNvPr>
            <p:cNvSpPr txBox="1"/>
            <p:nvPr/>
          </p:nvSpPr>
          <p:spPr>
            <a:xfrm>
              <a:off x="11273563" y="5560828"/>
              <a:ext cx="5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번</a:t>
              </a:r>
            </a:p>
          </p:txBody>
        </p:sp>
      </p:grpSp>
      <p:sp>
        <p:nvSpPr>
          <p:cNvPr id="58" name="현 57">
            <a:extLst>
              <a:ext uri="{FF2B5EF4-FFF2-40B4-BE49-F238E27FC236}">
                <a16:creationId xmlns:a16="http://schemas.microsoft.com/office/drawing/2014/main" id="{1BA8C35E-33CD-4A0B-B998-1815C697EF06}"/>
              </a:ext>
            </a:extLst>
          </p:cNvPr>
          <p:cNvSpPr/>
          <p:nvPr/>
        </p:nvSpPr>
        <p:spPr>
          <a:xfrm>
            <a:off x="5923280" y="1794030"/>
            <a:ext cx="2041061" cy="2957964"/>
          </a:xfrm>
          <a:prstGeom prst="chord">
            <a:avLst>
              <a:gd name="adj1" fmla="val 3022804"/>
              <a:gd name="adj2" fmla="val 18521337"/>
            </a:avLst>
          </a:prstGeom>
          <a:noFill/>
          <a:ln w="25400">
            <a:solidFill>
              <a:srgbClr val="25908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9EDBD-3186-4F6E-9D11-7A6A715B4B02}"/>
              </a:ext>
            </a:extLst>
          </p:cNvPr>
          <p:cNvSpPr txBox="1"/>
          <p:nvPr/>
        </p:nvSpPr>
        <p:spPr>
          <a:xfrm>
            <a:off x="6943810" y="5288142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B46C44-0911-4D84-B10F-7328AF543073}"/>
              </a:ext>
            </a:extLst>
          </p:cNvPr>
          <p:cNvSpPr txBox="1"/>
          <p:nvPr/>
        </p:nvSpPr>
        <p:spPr>
          <a:xfrm>
            <a:off x="1743237" y="2984708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BMI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25853E3-32D3-4128-8B51-52B5F7EA184F}"/>
              </a:ext>
            </a:extLst>
          </p:cNvPr>
          <p:cNvSpPr/>
          <p:nvPr/>
        </p:nvSpPr>
        <p:spPr>
          <a:xfrm>
            <a:off x="3348972" y="3129576"/>
            <a:ext cx="1201440" cy="1610932"/>
          </a:xfrm>
          <a:prstGeom prst="roundRect">
            <a:avLst/>
          </a:prstGeom>
          <a:noFill/>
          <a:ln w="25400">
            <a:solidFill>
              <a:srgbClr val="3C528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위쪽 모서리의 한쪽은 둥글고 다른 한쪽은 잘림 4">
            <a:extLst>
              <a:ext uri="{FF2B5EF4-FFF2-40B4-BE49-F238E27FC236}">
                <a16:creationId xmlns:a16="http://schemas.microsoft.com/office/drawing/2014/main" id="{23C6E94F-DF65-4805-9097-5B69DA21E497}"/>
              </a:ext>
            </a:extLst>
          </p:cNvPr>
          <p:cNvSpPr/>
          <p:nvPr/>
        </p:nvSpPr>
        <p:spPr>
          <a:xfrm>
            <a:off x="4636093" y="3027976"/>
            <a:ext cx="1628775" cy="1724018"/>
          </a:xfrm>
          <a:prstGeom prst="snipRoundRect">
            <a:avLst>
              <a:gd name="adj1" fmla="val 16667"/>
              <a:gd name="adj2" fmla="val 33223"/>
            </a:avLst>
          </a:prstGeom>
          <a:noFill/>
          <a:ln w="25400">
            <a:solidFill>
              <a:srgbClr val="3D004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023859-8B44-4447-B7BD-53C1DFF36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6" y="4561840"/>
            <a:ext cx="2841918" cy="2319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0F2104-F9E3-409C-812B-09608C4C33F5}"/>
              </a:ext>
            </a:extLst>
          </p:cNvPr>
          <p:cNvSpPr txBox="1"/>
          <p:nvPr/>
        </p:nvSpPr>
        <p:spPr>
          <a:xfrm>
            <a:off x="3369292" y="5924550"/>
            <a:ext cx="4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BMI</a:t>
            </a:r>
            <a:r>
              <a:rPr lang="ko-KR" altLang="en-US" dirty="0"/>
              <a:t>와 나이를 가지고 군집을 나눔</a:t>
            </a:r>
          </a:p>
        </p:txBody>
      </p:sp>
    </p:spTree>
    <p:extLst>
      <p:ext uri="{BB962C8B-B14F-4D97-AF65-F5344CB8AC3E}">
        <p14:creationId xmlns:p14="http://schemas.microsoft.com/office/powerpoint/2010/main" val="24235128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545</Words>
  <Application>Microsoft Office PowerPoint</Application>
  <PresentationFormat>와이드스크린</PresentationFormat>
  <Paragraphs>146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나눔고딕 ExtraBold</vt:lpstr>
      <vt:lpstr>나눔스퀘어 Bold</vt:lpstr>
      <vt:lpstr>나눔스퀘어 ExtraBold</vt:lpstr>
      <vt:lpstr>맑은 고딕</vt:lpstr>
      <vt:lpstr>나눔고딕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진용</dc:creator>
  <cp:lastModifiedBy>하 진용</cp:lastModifiedBy>
  <cp:revision>166</cp:revision>
  <dcterms:created xsi:type="dcterms:W3CDTF">2019-06-01T09:43:01Z</dcterms:created>
  <dcterms:modified xsi:type="dcterms:W3CDTF">2019-06-16T14:38:04Z</dcterms:modified>
</cp:coreProperties>
</file>