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307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IC candidate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IC candidates</a:t>
            </a:r>
          </a:p>
        </p:txBody>
      </p:sp>
      <p:pic>
        <p:nvPicPr>
          <p:cNvPr id="18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121517"/>
            <a:ext cx="3094033" cy="358851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xfrm>
            <a:off x="406400" y="1156008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Ratchai</a:t>
            </a:r>
            <a:r>
              <a:rPr dirty="0"/>
              <a:t> </a:t>
            </a:r>
            <a:r>
              <a:rPr dirty="0" err="1"/>
              <a:t>Pichayapoom</a:t>
            </a:r>
            <a:endParaRPr dirty="0"/>
          </a:p>
        </p:txBody>
      </p:sp>
      <p:sp>
        <p:nvSpPr>
          <p:cNvPr id="18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948197" y="2121517"/>
            <a:ext cx="8026748" cy="66413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397256">
              <a:spcBef>
                <a:spcPts val="1900"/>
              </a:spcBef>
              <a:buSzTx/>
              <a:buNone/>
              <a:defRPr sz="1632" u="sng"/>
            </a:pPr>
            <a:r>
              <a:rPr sz="2000" b="1" dirty="0">
                <a:solidFill>
                  <a:schemeClr val="bg1"/>
                </a:solidFill>
                <a:latin typeface="+mn-lt"/>
              </a:rPr>
              <a:t>Education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Master of Business Administration (MBA) Financial Management, Utah State University, Utah, USA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Bachelor of Business Administration majoring in management, </a:t>
            </a:r>
            <a:r>
              <a:rPr sz="2000" dirty="0" err="1">
                <a:solidFill>
                  <a:schemeClr val="bg1"/>
                </a:solidFill>
                <a:latin typeface="+mn-lt"/>
              </a:rPr>
              <a:t>Kasetsart</a:t>
            </a:r>
            <a:r>
              <a:rPr sz="2000" dirty="0">
                <a:solidFill>
                  <a:schemeClr val="bg1"/>
                </a:solidFill>
                <a:latin typeface="+mn-lt"/>
              </a:rPr>
              <a:t> University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 u="sng"/>
            </a:pPr>
            <a:r>
              <a:rPr sz="2000" b="1" dirty="0">
                <a:solidFill>
                  <a:schemeClr val="bg1"/>
                </a:solidFill>
                <a:latin typeface="+mn-lt"/>
              </a:rPr>
              <a:t>Working Experiences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Director, Executive Director, Authorized Director of EMC Public Company Limited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 of </a:t>
            </a:r>
            <a:r>
              <a:rPr sz="2000" dirty="0" err="1">
                <a:solidFill>
                  <a:schemeClr val="bg1"/>
                </a:solidFill>
                <a:latin typeface="+mn-lt"/>
              </a:rPr>
              <a:t>Sajja</a:t>
            </a:r>
            <a:r>
              <a:rPr sz="2000" dirty="0">
                <a:solidFill>
                  <a:schemeClr val="bg1"/>
                </a:solidFill>
                <a:latin typeface="+mn-lt"/>
              </a:rPr>
              <a:t> </a:t>
            </a:r>
            <a:r>
              <a:rPr sz="2000" dirty="0" err="1">
                <a:solidFill>
                  <a:schemeClr val="bg1"/>
                </a:solidFill>
                <a:latin typeface="+mn-lt"/>
              </a:rPr>
              <a:t>Bangsaen</a:t>
            </a:r>
            <a:r>
              <a:rPr sz="2000" dirty="0">
                <a:solidFill>
                  <a:schemeClr val="bg1"/>
                </a:solidFill>
                <a:latin typeface="+mn-lt"/>
              </a:rPr>
              <a:t> Condominium Co., Ltd.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 of Richman Property Company Limited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 of North Property Company Limited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 of Imperial Land Company Limited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 of Siam Bangkok Development Co., Ltd.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2010 - 2016: Director of PAE (Thailand) Public Company Limited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pic>
        <p:nvPicPr>
          <p:cNvPr id="18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181390"/>
            <a:ext cx="2965367" cy="334963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itle 1"/>
          <p:cNvSpPr txBox="1">
            <a:spLocks noGrp="1"/>
          </p:cNvSpPr>
          <p:nvPr>
            <p:ph type="title"/>
          </p:nvPr>
        </p:nvSpPr>
        <p:spPr>
          <a:xfrm>
            <a:off x="406400" y="1185945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dirty="0"/>
              <a:t>Dr. </a:t>
            </a:r>
            <a:r>
              <a:rPr dirty="0" err="1"/>
              <a:t>Tawat</a:t>
            </a:r>
            <a:r>
              <a:rPr dirty="0"/>
              <a:t> </a:t>
            </a:r>
            <a:r>
              <a:rPr dirty="0" err="1"/>
              <a:t>Anantanavanich</a:t>
            </a:r>
            <a:endParaRPr dirty="0"/>
          </a:p>
        </p:txBody>
      </p:sp>
      <p:sp>
        <p:nvSpPr>
          <p:cNvPr id="18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625303" y="2181390"/>
            <a:ext cx="8973097" cy="7014866"/>
          </a:xfrm>
          <a:prstGeom prst="rect">
            <a:avLst/>
          </a:prstGeom>
        </p:spPr>
        <p:txBody>
          <a:bodyPr/>
          <a:lstStyle/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b="1" u="sng" kern="1200" dirty="0">
                <a:solidFill>
                  <a:srgbClr val="000000"/>
                </a:solidFill>
                <a:latin typeface="+mn-lt"/>
                <a:cs typeface="Calibri"/>
              </a:rPr>
              <a:t>Education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Ph.D. in Civil Engineering, University of California, Berkeley, CA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M.Eng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in Civil Engineering, University of California, Berkeley, CA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B.Eng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in Civil Engineering, Chulalongkorn University 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b="1" u="sng" kern="1200" dirty="0">
                <a:solidFill>
                  <a:srgbClr val="000000"/>
                </a:solidFill>
                <a:latin typeface="+mn-lt"/>
                <a:cs typeface="Calibri"/>
              </a:rPr>
              <a:t>Working Experiences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2017 – Present: Director of General Nippon Concrete Industries Co., Ltd.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2015 – Present: Director of Seven Wire Co., Ltd.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2015 – Present: Director of General Engineering Mauritius Limited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2013 – Present: Director and Managing Director/ Member of  Risk Oversight Committee of General Engineering Public Company Limited 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2013 – Present: Director of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McTric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Public Company Limited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2014 – 2015: Director of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Millcon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Engineering  Limited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2014 – 2015: Director of Wisdom Tree Investment (S)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PTE.Limited</a:t>
            </a:r>
            <a:endParaRPr sz="2000" kern="1200" dirty="0">
              <a:solidFill>
                <a:srgbClr val="000000"/>
              </a:solidFill>
              <a:latin typeface="+mn-lt"/>
              <a:cs typeface="Calibri"/>
            </a:endParaRP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2013 – 2015: Director of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Suntech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Metal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Co.Ltd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.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2013 – 2015: Director of World Wire Processing Co. Ltd.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2009 – 2013: Project Director of U and O Corporation, Ltd., Bangkok, Thailand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2007 – 2009: Senior Engineer of AMEC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Geomatrix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Consultants, Inc.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pic>
        <p:nvPicPr>
          <p:cNvPr id="191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153357"/>
            <a:ext cx="3057263" cy="334689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406400" y="1129592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Vipoota</a:t>
            </a:r>
            <a:r>
              <a:rPr dirty="0"/>
              <a:t> </a:t>
            </a:r>
            <a:r>
              <a:rPr dirty="0" err="1"/>
              <a:t>Trakulhoon</a:t>
            </a:r>
            <a:endParaRPr dirty="0"/>
          </a:p>
        </p:txBody>
      </p:sp>
      <p:sp>
        <p:nvSpPr>
          <p:cNvPr id="19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891711" y="2153357"/>
            <a:ext cx="8000108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b="1" u="sng" dirty="0">
                <a:solidFill>
                  <a:srgbClr val="000000"/>
                </a:solidFill>
                <a:latin typeface="+mn-lt"/>
              </a:rPr>
              <a:t>Education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Master of Business Administration Degree, Sasin Graduate Institute of  Business Administration, Chulalongkorn University 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Bachelor of Business Administration degree, Chulalongkorn University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b="1" u="sng" dirty="0">
                <a:solidFill>
                  <a:srgbClr val="000000"/>
                </a:solidFill>
                <a:latin typeface="+mn-lt"/>
              </a:rPr>
              <a:t>Working Experiences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2014: Director of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Millcon</a:t>
            </a:r>
            <a:r>
              <a:rPr sz="2000" dirty="0">
                <a:solidFill>
                  <a:srgbClr val="000000"/>
                </a:solidFill>
                <a:latin typeface="+mn-lt"/>
              </a:rPr>
              <a:t> Steel Plc. 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2013: Chairman of the Board of Directors of KTB Leasing Co., Ltd. 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2011: Senior Executive Vice President, Managing Director Corporate Banking Group of Krung Thai Bank Public Co., Ltd.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406400" y="1179273"/>
            <a:ext cx="12192000" cy="7239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lang="en-US" sz="5300" dirty="0"/>
              <a:t>Mr. </a:t>
            </a:r>
            <a:r>
              <a:rPr lang="en-US" sz="5300" dirty="0" err="1"/>
              <a:t>Chatchai</a:t>
            </a:r>
            <a:r>
              <a:rPr lang="en-US" sz="5300" dirty="0"/>
              <a:t> </a:t>
            </a:r>
            <a:r>
              <a:rPr lang="en-US" sz="5300" dirty="0" err="1"/>
              <a:t>Khunpitiluck</a:t>
            </a:r>
            <a:br>
              <a:rPr lang="en-US" b="1" dirty="0"/>
            </a:br>
            <a:endParaRPr dirty="0"/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7E1F8D86-A18C-4ADE-88CE-8FF1C1814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1" t="1" r="2055" b="34024"/>
          <a:stretch/>
        </p:blipFill>
        <p:spPr bwMode="auto">
          <a:xfrm>
            <a:off x="406400" y="2168047"/>
            <a:ext cx="2891359" cy="326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CE9281-BF33-47A5-8E1B-DE635D2A46D5}"/>
              </a:ext>
            </a:extLst>
          </p:cNvPr>
          <p:cNvSpPr txBox="1">
            <a:spLocks/>
          </p:cNvSpPr>
          <p:nvPr/>
        </p:nvSpPr>
        <p:spPr>
          <a:xfrm>
            <a:off x="3297759" y="1903174"/>
            <a:ext cx="10655309" cy="9097761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09426">
              <a:spcBef>
                <a:spcPts val="1280"/>
              </a:spcBef>
              <a:buNone/>
              <a:defRPr sz="1116" u="sng"/>
            </a:pPr>
            <a:r>
              <a:rPr lang="en-US" sz="1400" b="1" dirty="0">
                <a:solidFill>
                  <a:srgbClr val="000000"/>
                </a:solidFill>
                <a:cs typeface="Calibri"/>
              </a:rPr>
              <a:t>Education</a:t>
            </a:r>
          </a:p>
          <a:p>
            <a:pPr marL="0" indent="0" defTabSz="1209426">
              <a:spcBef>
                <a:spcPts val="1280"/>
              </a:spcBef>
              <a:buNone/>
              <a:defRPr sz="1116"/>
            </a:pPr>
            <a:r>
              <a:rPr lang="en-US" sz="1400" dirty="0">
                <a:solidFill>
                  <a:srgbClr val="000000"/>
                </a:solidFill>
                <a:cs typeface="Calibri"/>
              </a:rPr>
              <a:t>• Ph.D. Candidate (on leave of absence) in Electrical Engineering, Stanford University, Stanford, CA</a:t>
            </a:r>
          </a:p>
          <a:p>
            <a:pPr marL="0" indent="0" defTabSz="1209426">
              <a:spcBef>
                <a:spcPts val="1280"/>
              </a:spcBef>
              <a:buNone/>
              <a:defRPr sz="1116"/>
            </a:pPr>
            <a:r>
              <a:rPr lang="en-US" sz="1400" dirty="0">
                <a:solidFill>
                  <a:srgbClr val="000000"/>
                </a:solidFill>
                <a:cs typeface="Calibri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cs typeface="Calibri"/>
              </a:rPr>
              <a:t>M.Sci</a:t>
            </a:r>
            <a:r>
              <a:rPr lang="en-US" sz="1400" dirty="0">
                <a:solidFill>
                  <a:srgbClr val="000000"/>
                </a:solidFill>
                <a:cs typeface="Calibri"/>
              </a:rPr>
              <a:t> in Electrical Engineering, Stanford University, Stanford, CA</a:t>
            </a:r>
          </a:p>
          <a:p>
            <a:pPr marL="0" indent="0" defTabSz="1209426">
              <a:spcBef>
                <a:spcPts val="1280"/>
              </a:spcBef>
              <a:buNone/>
              <a:defRPr sz="1116"/>
            </a:pPr>
            <a:r>
              <a:rPr lang="en-US" sz="1400" dirty="0">
                <a:solidFill>
                  <a:srgbClr val="000000"/>
                </a:solidFill>
                <a:cs typeface="Calibri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cs typeface="Calibri"/>
              </a:rPr>
              <a:t>B.Sci</a:t>
            </a:r>
            <a:r>
              <a:rPr lang="en-US" sz="1400" dirty="0">
                <a:solidFill>
                  <a:srgbClr val="000000"/>
                </a:solidFill>
                <a:cs typeface="Calibri"/>
              </a:rPr>
              <a:t> in Electrical and Computer Engineering(Honors), Carnegie Mellon University, Pittsburgh, PA</a:t>
            </a:r>
          </a:p>
          <a:p>
            <a:pPr marL="0" indent="0" defTabSz="1209426">
              <a:spcBef>
                <a:spcPts val="1280"/>
              </a:spcBef>
              <a:buNone/>
              <a:defRPr sz="1116"/>
            </a:pPr>
            <a:r>
              <a:rPr lang="en-US" sz="1400" dirty="0">
                <a:solidFill>
                  <a:srgbClr val="000000"/>
                </a:solidFill>
                <a:cs typeface="Calibri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cs typeface="Calibri"/>
              </a:rPr>
              <a:t>B.Sci</a:t>
            </a:r>
            <a:r>
              <a:rPr lang="en-US" sz="1400" dirty="0">
                <a:solidFill>
                  <a:srgbClr val="000000"/>
                </a:solidFill>
                <a:cs typeface="Calibri"/>
              </a:rPr>
              <a:t> in Computer Science (Honors), Carnegie Mellon University, Pittsburgh, PA</a:t>
            </a:r>
          </a:p>
          <a:p>
            <a:pPr marL="0" indent="0" defTabSz="1209426">
              <a:spcBef>
                <a:spcPts val="1280"/>
              </a:spcBef>
              <a:buNone/>
              <a:defRPr sz="1116" u="sng"/>
            </a:pPr>
            <a:r>
              <a:rPr lang="en-US" sz="1400" b="1" dirty="0">
                <a:solidFill>
                  <a:srgbClr val="000000"/>
                </a:solidFill>
                <a:cs typeface="Calibri"/>
              </a:rPr>
              <a:t>Working Experiences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2017 – Present: Senior Executive Vice President &amp; COO – Digital Economy Promotion Agency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2012-2017: Vice President &amp; CIO – Software Industry Promotion Agency (Public Organization)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2012: Director – Electronic Service Development and Promotion Division, Ministry of Information and Communication Technology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2008-2010: Lead Software Developer – Quetouch.com 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2006-2007: Advisor to the Committee of the Nation Legislative Assembly 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2003-2012: Trade Negotiator / Internet Architect / Computer Specialist – Ministry of ICT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2003-2006: Ministry Spokesperson – Ministry of ICT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2005-Present: Instructor – Rajabhat Institute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Udonthani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, Thailand 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2002-2003: Managing Director –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Catcha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 Dot Com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Co.,Ltd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. (an MWEB company)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2002: Chief Technology Officer –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Catcha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 Dot Com Ltd. (Singapore, Malaysia, Thailand)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2000-2002: Founder / Managing Director –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Catcha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 Dot Com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Co.,Ltd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. 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1998-2000: Founder – Siampage.com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1998-1999: Member of Technical Staff (Summer) – Silicon Graphic, Inc., California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1997: Honors Research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Proj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. – Dept. of Electrical and Computer Engineering (CMU)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1995-1996: Aircraft Maintenance Application, Wireless E-mail, CMU Campus Tour – Engineering Design Research Center (CMU)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1994: Programming Research, Dept. of Decision and Social Science</a:t>
            </a:r>
          </a:p>
        </p:txBody>
      </p:sp>
    </p:spTree>
    <p:extLst>
      <p:ext uri="{BB962C8B-B14F-4D97-AF65-F5344CB8AC3E}">
        <p14:creationId xmlns:p14="http://schemas.microsoft.com/office/powerpoint/2010/main" val="9576013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sp>
        <p:nvSpPr>
          <p:cNvPr id="196" name="Title 1"/>
          <p:cNvSpPr txBox="1">
            <a:spLocks noGrp="1"/>
          </p:cNvSpPr>
          <p:nvPr>
            <p:ph type="title"/>
          </p:nvPr>
        </p:nvSpPr>
        <p:spPr>
          <a:xfrm>
            <a:off x="406400" y="1160511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Shakrit</a:t>
            </a:r>
            <a:r>
              <a:rPr dirty="0"/>
              <a:t> </a:t>
            </a:r>
            <a:r>
              <a:rPr dirty="0" err="1"/>
              <a:t>Chanrungsakul</a:t>
            </a:r>
            <a:endParaRPr dirty="0"/>
          </a:p>
        </p:txBody>
      </p:sp>
      <p:sp>
        <p:nvSpPr>
          <p:cNvPr id="19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308616" y="1884412"/>
            <a:ext cx="7974757" cy="7153177"/>
          </a:xfrm>
          <a:prstGeom prst="rect">
            <a:avLst/>
          </a:prstGeom>
        </p:spPr>
        <p:txBody>
          <a:bodyPr/>
          <a:lstStyle/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b="1" u="sng" dirty="0">
                <a:solidFill>
                  <a:srgbClr val="000000"/>
                </a:solidFill>
                <a:latin typeface="+mn-lt"/>
              </a:rPr>
              <a:t>Education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Bachelor of Engineering, Electrical and Electronics Engineering, University of the Thai Camber of Commerce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b="1" u="sng" dirty="0">
                <a:solidFill>
                  <a:srgbClr val="000000"/>
                </a:solidFill>
                <a:latin typeface="+mn-lt"/>
              </a:rPr>
              <a:t>Working Experiences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2018 – Present: Partner of Black Pearl Capital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Co.,Ltd</a:t>
            </a:r>
            <a:r>
              <a:rPr sz="20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2017 – Present: Founder &amp; CEO of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Wecosystem</a:t>
            </a:r>
            <a:r>
              <a:rPr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Co.,Ltd</a:t>
            </a:r>
            <a:r>
              <a:rPr sz="20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2014 – Present: Founder of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Peakable</a:t>
            </a:r>
            <a:endParaRPr sz="2000" dirty="0">
              <a:solidFill>
                <a:srgbClr val="000000"/>
              </a:solidFill>
              <a:latin typeface="+mn-lt"/>
            </a:endParaRP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2012 – Present: Partner of M8VC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Co.,Ltd</a:t>
            </a:r>
            <a:r>
              <a:rPr sz="20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2009 – Present: Founder &amp; CEO of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FireOneOne</a:t>
            </a:r>
            <a:r>
              <a:rPr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Co.,Ltd</a:t>
            </a:r>
            <a:r>
              <a:rPr sz="20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2017: CEO of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SiriVenture</a:t>
            </a:r>
            <a:r>
              <a:rPr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Co.,Ltd</a:t>
            </a:r>
            <a:r>
              <a:rPr sz="20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1995 – 2002: Executive Director of 36 Carat Collection</a:t>
            </a:r>
          </a:p>
        </p:txBody>
      </p:sp>
      <p:pic>
        <p:nvPicPr>
          <p:cNvPr id="19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30524"/>
            <a:ext cx="2522676" cy="3322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sp>
        <p:nvSpPr>
          <p:cNvPr id="20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694013" y="2019300"/>
            <a:ext cx="8739287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b="1" u="sng" dirty="0">
                <a:solidFill>
                  <a:srgbClr val="000000"/>
                </a:solidFill>
                <a:latin typeface="+mn-lt"/>
                <a:cs typeface="Calibri"/>
                <a:sym typeface="Avenir Next"/>
              </a:rPr>
              <a:t>Industrial &amp; Professional Contribution </a:t>
            </a:r>
            <a:endParaRPr lang="en-US" sz="2000" dirty="0">
              <a:solidFill>
                <a:srgbClr val="000000"/>
              </a:solidFill>
              <a:latin typeface="+mn-lt"/>
              <a:cs typeface="Calibri"/>
            </a:endParaRP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775" b="1" cap="all">
                <a:solidFill>
                  <a:srgbClr val="000000">
                    <a:alpha val="84313"/>
                  </a:srgb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Board Member :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775" cap="all">
                <a:solidFill>
                  <a:srgbClr val="000000">
                    <a:alpha val="84313"/>
                  </a:srgb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NEA — New Economy Academy , The Ministry of Commerce</a:t>
            </a:r>
            <a:br>
              <a:rPr sz="2000" dirty="0">
                <a:solidFill>
                  <a:srgbClr val="000000"/>
                </a:solidFill>
                <a:latin typeface="+mn-lt"/>
                <a:cs typeface="Calibri"/>
              </a:rPr>
            </a:b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กรรมการบริหารสถาบันพัฒนาผู้ประกอบการการค้ายุคใหม่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กระทรวงพาณิชย์</a:t>
            </a:r>
            <a:endParaRPr sz="2000" dirty="0">
              <a:solidFill>
                <a:srgbClr val="000000"/>
              </a:solidFill>
              <a:latin typeface="+mn-lt"/>
              <a:cs typeface="Calibri"/>
            </a:endParaRP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775" cap="all">
                <a:solidFill>
                  <a:srgbClr val="000000">
                    <a:alpha val="84313"/>
                  </a:srgb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NSC — National Startup Committee , Education Development Committee </a:t>
            </a:r>
            <a:br>
              <a:rPr sz="2000" dirty="0">
                <a:solidFill>
                  <a:srgbClr val="000000"/>
                </a:solidFill>
                <a:latin typeface="+mn-lt"/>
                <a:cs typeface="Calibri"/>
              </a:rPr>
            </a:b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รองประธานคณะทำงานเพื่อส่งเสริมการบ่มเพาะวิสาหกิจเริ่มต้น</a:t>
            </a:r>
            <a:endParaRPr sz="2000" dirty="0">
              <a:solidFill>
                <a:srgbClr val="000000"/>
              </a:solidFill>
              <a:latin typeface="+mn-lt"/>
              <a:cs typeface="Calibri"/>
            </a:endParaRP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775" cap="all">
                <a:solidFill>
                  <a:srgbClr val="000000">
                    <a:alpha val="84313"/>
                  </a:srgb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NIA Ventures (National Startup Committee)</a:t>
            </a:r>
            <a:br>
              <a:rPr sz="2000" dirty="0">
                <a:solidFill>
                  <a:srgbClr val="000000"/>
                </a:solidFill>
                <a:latin typeface="+mn-lt"/>
                <a:cs typeface="Calibri"/>
              </a:rPr>
            </a:b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คณะทำงานคัดเลือกและกลั่นกรองโครงการ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NIA Venture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775" cap="all">
                <a:solidFill>
                  <a:srgbClr val="000000">
                    <a:alpha val="84313"/>
                  </a:srgb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Bangkok Venture : Screening Committee</a:t>
            </a:r>
            <a:br>
              <a:rPr sz="2000" dirty="0">
                <a:solidFill>
                  <a:srgbClr val="000000"/>
                </a:solidFill>
                <a:latin typeface="+mn-lt"/>
                <a:cs typeface="Calibri"/>
              </a:rPr>
            </a:b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คณะกรรมการคัดกรองบริษัทสตาร์ทอัพสำหรับกลุ่มนักลงทุน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Bangkok Venture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9" y="6160990"/>
            <a:ext cx="3207750" cy="2405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4" descr="Picture 4">
            <a:extLst>
              <a:ext uri="{FF2B5EF4-FFF2-40B4-BE49-F238E27FC236}">
                <a16:creationId xmlns:a16="http://schemas.microsoft.com/office/drawing/2014/main" id="{9EF16269-F651-401C-B06F-490D880F4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130524"/>
            <a:ext cx="2522676" cy="332277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D8AE9DD-EBC2-472C-8AB2-B46E4F258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1160511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Shakrit</a:t>
            </a:r>
            <a:r>
              <a:rPr dirty="0"/>
              <a:t> </a:t>
            </a:r>
            <a:r>
              <a:rPr dirty="0" err="1"/>
              <a:t>Chanrungsakul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sp>
        <p:nvSpPr>
          <p:cNvPr id="207" name="Title 1"/>
          <p:cNvSpPr txBox="1">
            <a:spLocks noGrp="1"/>
          </p:cNvSpPr>
          <p:nvPr>
            <p:ph type="title"/>
          </p:nvPr>
        </p:nvSpPr>
        <p:spPr>
          <a:xfrm>
            <a:off x="406400" y="1121952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Pairoj</a:t>
            </a:r>
            <a:r>
              <a:rPr dirty="0"/>
              <a:t> </a:t>
            </a:r>
            <a:r>
              <a:rPr dirty="0" err="1"/>
              <a:t>Waiwanijchakij</a:t>
            </a:r>
            <a:endParaRPr dirty="0"/>
          </a:p>
        </p:txBody>
      </p:sp>
      <p:sp>
        <p:nvSpPr>
          <p:cNvPr id="208" name="Education…"/>
          <p:cNvSpPr txBox="1">
            <a:spLocks noGrp="1"/>
          </p:cNvSpPr>
          <p:nvPr>
            <p:ph type="body" idx="1"/>
          </p:nvPr>
        </p:nvSpPr>
        <p:spPr>
          <a:xfrm>
            <a:off x="3622880" y="2053404"/>
            <a:ext cx="9150059" cy="749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b="1" dirty="0">
                <a:solidFill>
                  <a:srgbClr val="000000"/>
                </a:solidFill>
                <a:latin typeface="+mn-lt"/>
                <a:cs typeface="Calibri"/>
              </a:rPr>
              <a:t>Educatio</a:t>
            </a:r>
            <a:r>
              <a:rPr lang="en-US" sz="2000" b="1" dirty="0">
                <a:solidFill>
                  <a:srgbClr val="000000"/>
                </a:solidFill>
                <a:latin typeface="+mn-lt"/>
                <a:cs typeface="Calibri"/>
              </a:rPr>
              <a:t>n</a:t>
            </a:r>
            <a:endParaRPr sz="2000" b="1" dirty="0">
              <a:solidFill>
                <a:srgbClr val="000000"/>
              </a:solidFill>
              <a:latin typeface="+mn-lt"/>
              <a:cs typeface="Calibri"/>
            </a:endParaRP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Key Account Management Executive, London Business School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M.MBA in Business administration, Chulalongkorn University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M.Eng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in Electronics and Telecom,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Kasetsar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University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B.Eng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in Electronics and Telecom(2th class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Honour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),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Kasetsar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University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b="1" dirty="0">
                <a:solidFill>
                  <a:srgbClr val="000000"/>
                </a:solidFill>
                <a:latin typeface="+mn-lt"/>
                <a:cs typeface="Calibri"/>
              </a:rPr>
              <a:t>Working Experiences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2018 – Present: Vice Chairman - VVR Asia Co., Ltd.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2016-2018: Country Manager –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Sterite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Technology Ltd.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2016: General Manager- Synergy Technology Co., Ltd. And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SynHUB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Co-Working Space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2014-2015: Vice President Digital Product Marketing Management – Advance Info Service Public Company Limited 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2010-2013: Vice President – Ericsson (Thailand) Limited  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2006-2010: Senior Business Management Manager – Ericsson (Thailand) Limited  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2000-2006: Assistant Vice President Sales – Siemens Limited Thailand 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1998-2000: Project Manager –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InterWAVE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Communication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Lnc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., Redwood City, CA, USA 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1996-1998: Senior Engineer – Wireless Communication Service Co., Ltd.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1994-1996: Senior Engineer – Advance Info Service Public Company Limited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•1993-1994: Head Media and  Electrical Engineer –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Micropolis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Corporation Thailand</a:t>
            </a:r>
          </a:p>
        </p:txBody>
      </p:sp>
      <p:pic>
        <p:nvPicPr>
          <p:cNvPr id="20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24" y="2053405"/>
            <a:ext cx="3319856" cy="3565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sp>
        <p:nvSpPr>
          <p:cNvPr id="214" name="Industrial &amp; Professional Contribution…"/>
          <p:cNvSpPr txBox="1">
            <a:spLocks noGrp="1"/>
          </p:cNvSpPr>
          <p:nvPr>
            <p:ph type="body" idx="1"/>
          </p:nvPr>
        </p:nvSpPr>
        <p:spPr>
          <a:xfrm>
            <a:off x="3740945" y="1564081"/>
            <a:ext cx="9545563" cy="8189519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63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b="1" u="sng" dirty="0">
                <a:solidFill>
                  <a:srgbClr val="000000"/>
                </a:solidFill>
                <a:latin typeface="+mn-lt"/>
                <a:cs typeface="Calibri"/>
              </a:rPr>
              <a:t>Industrial &amp; Professional Contribution 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Dec 2017 – Present 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: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 Invited Committee of Thailand Digital and Information 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	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Technology’s Stand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ard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and Professional Development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 			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Engineering Institute of Thailand under the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H.M. Patronage 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Jul 2017 – Present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: 	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Executive Director and Sales and Marketing Consultant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,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King 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	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Telecom Public Company Limited 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Jun 2017 – Present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: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 Invited Committee of Information Technology Certification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, 			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Thailand Council of Engineers 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Sep 2016 – Mar 2017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: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 Invited Member of Senior Consultant – Thailand Telecom 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	  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Roadmap Development under TIME Consultant Co., Ltd.</a:t>
            </a:r>
            <a:br>
              <a:rPr sz="6300" dirty="0">
                <a:solidFill>
                  <a:srgbClr val="000000"/>
                </a:solidFill>
                <a:latin typeface="+mn-lt"/>
                <a:cs typeface="Calibri"/>
              </a:rPr>
            </a:b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  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Ministry of Digital and Economy, Thailand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Mar 2012 – Mar 2014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: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Member of the Spectrum Roadmap working subcommittee </a:t>
            </a:r>
          </a:p>
          <a:p>
            <a:pPr marL="0" lvl="1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    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National Broadcasting, Television and Telecommunication 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	    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Commission 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Jan 2006 – Dec 2007</a:t>
            </a:r>
            <a:r>
              <a:rPr lang="en-US" sz="6400" dirty="0">
                <a:solidFill>
                  <a:srgbClr val="000000"/>
                </a:solidFill>
                <a:latin typeface="+mn-lt"/>
                <a:cs typeface="Calibri"/>
              </a:rPr>
              <a:t>:  </a:t>
            </a: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Member of subcommittee in Telecommunication segment </a:t>
            </a:r>
          </a:p>
          <a:p>
            <a:pPr marL="0" lvl="1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400" dirty="0">
                <a:solidFill>
                  <a:srgbClr val="000000"/>
                </a:solidFill>
                <a:latin typeface="+mn-lt"/>
                <a:cs typeface="Calibri"/>
              </a:rPr>
              <a:t>		     </a:t>
            </a: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The Engineering Institute of Thailand under HM the King’s </a:t>
            </a:r>
            <a:r>
              <a:rPr lang="en-US" sz="6400" dirty="0">
                <a:solidFill>
                  <a:srgbClr val="000000"/>
                </a:solidFill>
                <a:latin typeface="+mn-lt"/>
                <a:cs typeface="Calibri"/>
              </a:rPr>
              <a:t>		     </a:t>
            </a: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Patronage </a:t>
            </a:r>
          </a:p>
          <a:p>
            <a:pPr marL="0" indent="0" defTabSz="182880">
              <a:lnSpc>
                <a:spcPts val="2800"/>
              </a:lnSpc>
              <a:spcBef>
                <a:spcPts val="400"/>
              </a:spcBef>
              <a:buClrTx/>
              <a:buSzTx/>
              <a:buFontTx/>
              <a:buNone/>
              <a:defRPr sz="18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Jan 2002 – December 2015</a:t>
            </a:r>
            <a:r>
              <a:rPr lang="en-US" sz="6400" dirty="0">
                <a:solidFill>
                  <a:srgbClr val="000000"/>
                </a:solidFill>
                <a:latin typeface="+mn-lt"/>
                <a:cs typeface="Calibri"/>
              </a:rPr>
              <a:t>:</a:t>
            </a: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 Consultant to Telecom &amp; Innovation Journal newspaper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9BBC68-6D0D-43CE-AA13-D16B1FAE3D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1121952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Pairoj</a:t>
            </a:r>
            <a:r>
              <a:rPr dirty="0"/>
              <a:t> </a:t>
            </a:r>
            <a:r>
              <a:rPr dirty="0" err="1"/>
              <a:t>Waiwanijchakij</a:t>
            </a:r>
            <a:endParaRPr dirty="0"/>
          </a:p>
        </p:txBody>
      </p:sp>
      <p:pic>
        <p:nvPicPr>
          <p:cNvPr id="9" name="Picture 2" descr="Picture 2">
            <a:extLst>
              <a:ext uri="{FF2B5EF4-FFF2-40B4-BE49-F238E27FC236}">
                <a16:creationId xmlns:a16="http://schemas.microsoft.com/office/drawing/2014/main" id="{D7AD0DCB-8A2C-4ACC-A3A3-77DC7929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24" y="2053405"/>
            <a:ext cx="3319856" cy="3565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1321</Words>
  <Application>Microsoft Office PowerPoint</Application>
  <PresentationFormat>Custom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Avenir Next</vt:lpstr>
      <vt:lpstr>Avenir Next Medium</vt:lpstr>
      <vt:lpstr>Calibri</vt:lpstr>
      <vt:lpstr>DIN Alternate</vt:lpstr>
      <vt:lpstr>DIN Condensed</vt:lpstr>
      <vt:lpstr>Helvetica</vt:lpstr>
      <vt:lpstr>Helvetica Neue</vt:lpstr>
      <vt:lpstr>New_Template7</vt:lpstr>
      <vt:lpstr>Mr. Ratchai Pichayapoom</vt:lpstr>
      <vt:lpstr>Dr. Tawat Anantanavanich</vt:lpstr>
      <vt:lpstr>Mr. Vipoota Trakulhoon</vt:lpstr>
      <vt:lpstr>Mr. Chatchai Khunpitiluck </vt:lpstr>
      <vt:lpstr>Mr. Shakrit Chanrungsakul</vt:lpstr>
      <vt:lpstr>Mr. Shakrit Chanrungsakul</vt:lpstr>
      <vt:lpstr>Mr. Pairoj Waiwanijchakij</vt:lpstr>
      <vt:lpstr>Mr. Pairoj Waiwanijchakij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Ms. Jureerat  Lapanavanich</dc:title>
  <cp:lastModifiedBy>tae </cp:lastModifiedBy>
  <cp:revision>6</cp:revision>
  <dcterms:modified xsi:type="dcterms:W3CDTF">2020-02-14T04:28:40Z</dcterms:modified>
</cp:coreProperties>
</file>