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11"/>
  </p:notesMasterIdLst>
  <p:sldIdLst>
    <p:sldId id="339" r:id="rId2"/>
    <p:sldId id="1214" r:id="rId3"/>
    <p:sldId id="895" r:id="rId4"/>
    <p:sldId id="1124" r:id="rId5"/>
    <p:sldId id="1123" r:id="rId6"/>
    <p:sldId id="1002" r:id="rId7"/>
    <p:sldId id="962" r:id="rId8"/>
    <p:sldId id="1126" r:id="rId9"/>
    <p:sldId id="1125" r:id="rId10"/>
    <p:sldId id="1003" r:id="rId11"/>
    <p:sldId id="1004" r:id="rId12"/>
    <p:sldId id="1215" r:id="rId13"/>
    <p:sldId id="1216" r:id="rId14"/>
    <p:sldId id="1217" r:id="rId15"/>
    <p:sldId id="1218" r:id="rId16"/>
    <p:sldId id="1008" r:id="rId17"/>
    <p:sldId id="1273" r:id="rId18"/>
    <p:sldId id="1274" r:id="rId19"/>
    <p:sldId id="1276" r:id="rId20"/>
    <p:sldId id="1278" r:id="rId21"/>
    <p:sldId id="1364" r:id="rId22"/>
    <p:sldId id="1365" r:id="rId23"/>
    <p:sldId id="1366" r:id="rId24"/>
    <p:sldId id="1367" r:id="rId25"/>
    <p:sldId id="1368" r:id="rId26"/>
    <p:sldId id="1369" r:id="rId27"/>
    <p:sldId id="1370" r:id="rId28"/>
    <p:sldId id="1371" r:id="rId29"/>
    <p:sldId id="1372" r:id="rId30"/>
    <p:sldId id="1373" r:id="rId31"/>
    <p:sldId id="1374" r:id="rId32"/>
    <p:sldId id="1375" r:id="rId33"/>
    <p:sldId id="1376" r:id="rId34"/>
    <p:sldId id="1377" r:id="rId35"/>
    <p:sldId id="1378" r:id="rId36"/>
    <p:sldId id="1379" r:id="rId37"/>
    <p:sldId id="1380" r:id="rId38"/>
    <p:sldId id="1235" r:id="rId39"/>
    <p:sldId id="1236" r:id="rId40"/>
    <p:sldId id="1363" r:id="rId41"/>
    <p:sldId id="1237" r:id="rId42"/>
    <p:sldId id="1238" r:id="rId43"/>
    <p:sldId id="1360" r:id="rId44"/>
    <p:sldId id="1239" r:id="rId45"/>
    <p:sldId id="1381" r:id="rId46"/>
    <p:sldId id="1240" r:id="rId47"/>
    <p:sldId id="1241" r:id="rId48"/>
    <p:sldId id="1242" r:id="rId49"/>
    <p:sldId id="1243" r:id="rId50"/>
    <p:sldId id="1244" r:id="rId51"/>
    <p:sldId id="1245" r:id="rId52"/>
    <p:sldId id="1246" r:id="rId53"/>
    <p:sldId id="1247" r:id="rId54"/>
    <p:sldId id="1248" r:id="rId55"/>
    <p:sldId id="1249" r:id="rId56"/>
    <p:sldId id="1251" r:id="rId57"/>
    <p:sldId id="1382" r:id="rId58"/>
    <p:sldId id="1253" r:id="rId59"/>
    <p:sldId id="1254" r:id="rId60"/>
    <p:sldId id="1255" r:id="rId61"/>
    <p:sldId id="1256" r:id="rId62"/>
    <p:sldId id="1258" r:id="rId63"/>
    <p:sldId id="1260" r:id="rId64"/>
    <p:sldId id="1261" r:id="rId65"/>
    <p:sldId id="1262" r:id="rId66"/>
    <p:sldId id="1263" r:id="rId67"/>
    <p:sldId id="1264" r:id="rId68"/>
    <p:sldId id="1265" r:id="rId69"/>
    <p:sldId id="1266" r:id="rId70"/>
    <p:sldId id="1267" r:id="rId71"/>
    <p:sldId id="1268" r:id="rId72"/>
    <p:sldId id="1269" r:id="rId73"/>
    <p:sldId id="1270" r:id="rId74"/>
    <p:sldId id="1271" r:id="rId75"/>
    <p:sldId id="1272" r:id="rId76"/>
    <p:sldId id="1111" r:id="rId77"/>
    <p:sldId id="1279" r:id="rId78"/>
    <p:sldId id="1280" r:id="rId79"/>
    <p:sldId id="1281" r:id="rId80"/>
    <p:sldId id="1282" r:id="rId81"/>
    <p:sldId id="1283" r:id="rId82"/>
    <p:sldId id="1284" r:id="rId83"/>
    <p:sldId id="1285" r:id="rId84"/>
    <p:sldId id="1286" r:id="rId85"/>
    <p:sldId id="1287" r:id="rId86"/>
    <p:sldId id="1289" r:id="rId87"/>
    <p:sldId id="1291" r:id="rId88"/>
    <p:sldId id="1292" r:id="rId89"/>
    <p:sldId id="1293" r:id="rId90"/>
    <p:sldId id="1294" r:id="rId91"/>
    <p:sldId id="1295" r:id="rId92"/>
    <p:sldId id="1296" r:id="rId93"/>
    <p:sldId id="1342" r:id="rId94"/>
    <p:sldId id="1343" r:id="rId95"/>
    <p:sldId id="1344" r:id="rId96"/>
    <p:sldId id="1345" r:id="rId97"/>
    <p:sldId id="1346" r:id="rId98"/>
    <p:sldId id="1347" r:id="rId99"/>
    <p:sldId id="1348" r:id="rId100"/>
    <p:sldId id="1349" r:id="rId101"/>
    <p:sldId id="1359" r:id="rId102"/>
    <p:sldId id="1351" r:id="rId103"/>
    <p:sldId id="1352" r:id="rId104"/>
    <p:sldId id="1353" r:id="rId105"/>
    <p:sldId id="1354" r:id="rId106"/>
    <p:sldId id="1355" r:id="rId107"/>
    <p:sldId id="1356" r:id="rId108"/>
    <p:sldId id="1357" r:id="rId109"/>
    <p:sldId id="1358" r:id="rId1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86" autoAdjust="0"/>
    <p:restoredTop sz="93780" autoAdjust="0"/>
  </p:normalViewPr>
  <p:slideViewPr>
    <p:cSldViewPr>
      <p:cViewPr varScale="1">
        <p:scale>
          <a:sx n="86" d="100"/>
          <a:sy n="86" d="100"/>
        </p:scale>
        <p:origin x="91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-3360"/>
    </p:cViewPr>
  </p:sorter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21-07-26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802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979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604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467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398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524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023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38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DD92F-6552-427E-B1F2-FAEB3F7EF1CB}" type="slidenum">
              <a:rPr lang="ko-KR" altLang="en-US" smtClean="0"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062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21-07-26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21-07-26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21-07-26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 smtClean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  <a:endParaRPr lang="en-US" altLang="ko-KR" sz="2000" kern="1200" spc="0" dirty="0">
              <a:ln w="9524">
                <a:solidFill>
                  <a:schemeClr val="accent1">
                    <a:alpha val="0"/>
                  </a:schemeClr>
                </a:solidFill>
              </a:ln>
              <a:solidFill>
                <a:srgbClr val="FFFFFF"/>
              </a:solidFill>
              <a:latin typeface="Arial Rounded MT Bold" panose="020F0704030504030204" pitchFamily="34" charset="0"/>
              <a:ea typeface="나눔고딕" panose="020D0604000000000000" pitchFamily="50" charset="-127"/>
              <a:cs typeface="+mn-cs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 smtClean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21-07-26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c7iu9hHLc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3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tel:010-1000-1000" TargetMode="Externa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Multiple Activities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 계속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앱이 잘 실행되는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 다음은 </a:t>
            </a:r>
            <a:r>
              <a:rPr lang="en-US" altLang="ko-KR" dirty="0">
                <a:sym typeface="Wingdings" panose="05000000000000000000" pitchFamily="2" charset="2"/>
              </a:rPr>
              <a:t>setContentView()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메소드를</a:t>
            </a:r>
            <a:r>
              <a:rPr lang="ko-KR" altLang="en-US" dirty="0">
                <a:sym typeface="Wingdings" panose="05000000000000000000" pitchFamily="2" charset="2"/>
              </a:rPr>
              <a:t> 호출하는 </a:t>
            </a:r>
            <a:r>
              <a:rPr lang="ko-KR" altLang="en-US" dirty="0" smtClean="0">
                <a:sym typeface="Wingdings" panose="05000000000000000000" pitchFamily="2" charset="2"/>
              </a:rPr>
              <a:t>코드 다음으로 옮기십시오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앱을 실행하면 다음과 같이 앱이 중지됩니다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 이유는 바로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객체화되지</a:t>
            </a:r>
            <a:r>
              <a:rPr lang="ko-KR" altLang="en-US" dirty="0" smtClean="0">
                <a:sym typeface="Wingdings" panose="05000000000000000000" pitchFamily="2" charset="2"/>
              </a:rPr>
              <a:t> 않은 버튼 객체를 참조하려고 했기 때문입니다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이런 오류가 발생하면 </a:t>
            </a:r>
            <a:r>
              <a:rPr lang="ko-KR" altLang="en-US" dirty="0" err="1" smtClean="0">
                <a:sym typeface="Wingdings" panose="05000000000000000000" pitchFamily="2" charset="2"/>
              </a:rPr>
              <a:t>안스의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Logcat</a:t>
            </a:r>
            <a:r>
              <a:rPr lang="ko-KR" altLang="en-US" dirty="0" smtClean="0">
                <a:sym typeface="Wingdings" panose="05000000000000000000" pitchFamily="2" charset="2"/>
              </a:rPr>
              <a:t>창에 빨간색 오류 로그가 출력됩니다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864" y="2708920"/>
            <a:ext cx="2163595" cy="38109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88" y="3642829"/>
            <a:ext cx="8969517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0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ko-KR" altLang="en-US" dirty="0">
                <a:sym typeface="Wingdings" panose="05000000000000000000" pitchFamily="2" charset="2"/>
              </a:rPr>
              <a:t>예전에 실습처럼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b="1" dirty="0">
                <a:sym typeface="Wingdings" panose="05000000000000000000" pitchFamily="2" charset="2"/>
              </a:rPr>
              <a:t>JoyActivity</a:t>
            </a:r>
            <a:r>
              <a:rPr lang="ko-KR" altLang="en-US" dirty="0">
                <a:sym typeface="Wingdings" panose="05000000000000000000" pitchFamily="2" charset="2"/>
              </a:rPr>
              <a:t>를 새로 </a:t>
            </a:r>
            <a:r>
              <a:rPr lang="ko-KR" altLang="en-US" dirty="0" smtClean="0">
                <a:sym typeface="Wingdings" panose="05000000000000000000" pitchFamily="2" charset="2"/>
              </a:rPr>
              <a:t>추가하고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b="1" dirty="0" smtClean="0">
                <a:sym typeface="Wingdings" panose="05000000000000000000" pitchFamily="2" charset="2"/>
              </a:rPr>
              <a:t>[Start JoyActivity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눌렀을 때</a:t>
            </a:r>
            <a:r>
              <a:rPr lang="en-US" altLang="ko-KR" dirty="0">
                <a:sym typeface="Wingdings" panose="05000000000000000000" pitchFamily="2" charset="2"/>
              </a:rPr>
              <a:t>, JoyActivity</a:t>
            </a:r>
            <a:r>
              <a:rPr lang="ko-KR" altLang="en-US" dirty="0">
                <a:sym typeface="Wingdings" panose="05000000000000000000" pitchFamily="2" charset="2"/>
              </a:rPr>
              <a:t>를 띄우도록 소스코드를 수정합니다</a:t>
            </a:r>
            <a:r>
              <a:rPr lang="en-US" altLang="ko-KR" dirty="0">
                <a:sym typeface="Wingdings" panose="05000000000000000000" pitchFamily="2" charset="2"/>
              </a:rPr>
              <a:t>.  JoyActivity</a:t>
            </a:r>
            <a:r>
              <a:rPr lang="ko-KR" altLang="en-US" dirty="0">
                <a:sym typeface="Wingdings" panose="05000000000000000000" pitchFamily="2" charset="2"/>
              </a:rPr>
              <a:t>에는 </a:t>
            </a:r>
            <a:r>
              <a:rPr lang="en-US" altLang="ko-KR" b="1" dirty="0">
                <a:sym typeface="Wingdings" panose="05000000000000000000" pitchFamily="2" charset="2"/>
              </a:rPr>
              <a:t>[MainActivity</a:t>
            </a:r>
            <a:r>
              <a:rPr lang="ko-KR" altLang="en-US" b="1" dirty="0">
                <a:sym typeface="Wingdings" panose="05000000000000000000" pitchFamily="2" charset="2"/>
              </a:rPr>
              <a:t>로 돌아가기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추가하여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 버튼을 눌렀을 때 이전 화면</a:t>
            </a:r>
            <a:r>
              <a:rPr lang="en-US" altLang="ko-KR" dirty="0">
                <a:sym typeface="Wingdings" panose="05000000000000000000" pitchFamily="2" charset="2"/>
              </a:rPr>
              <a:t>(MainActivity)</a:t>
            </a:r>
            <a:r>
              <a:rPr lang="ko-KR" altLang="en-US" dirty="0">
                <a:sym typeface="Wingdings" panose="05000000000000000000" pitchFamily="2" charset="2"/>
              </a:rPr>
              <a:t>으로 돌아가게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폴더 위에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new  activity  empty activity </a:t>
            </a:r>
            <a:r>
              <a:rPr lang="ko-KR" altLang="en-US" dirty="0" smtClean="0">
                <a:sym typeface="Wingdings" panose="05000000000000000000" pitchFamily="2" charset="2"/>
              </a:rPr>
              <a:t>를 시작하여</a:t>
            </a:r>
            <a:r>
              <a:rPr lang="en-US" altLang="ko-KR" dirty="0" smtClean="0">
                <a:sym typeface="Wingdings" panose="05000000000000000000" pitchFamily="2" charset="2"/>
              </a:rPr>
              <a:t>, Activity Name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JoyActivity, Layout Name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activity_joy</a:t>
            </a:r>
            <a:r>
              <a:rPr lang="ko-KR" altLang="en-US" dirty="0" smtClean="0">
                <a:sym typeface="Wingdings" panose="05000000000000000000" pitchFamily="2" charset="2"/>
              </a:rPr>
              <a:t>로 설정된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레이아웃의 중앙에  </a:t>
            </a:r>
            <a:r>
              <a:rPr lang="en-US" altLang="ko-KR" dirty="0" smtClean="0">
                <a:sym typeface="Wingdings" panose="05000000000000000000" pitchFamily="2" charset="2"/>
              </a:rPr>
              <a:t>[Return to MainActivity]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(id=button)</a:t>
            </a:r>
            <a:r>
              <a:rPr lang="ko-KR" altLang="en-US" dirty="0" smtClean="0">
                <a:sym typeface="Wingdings" panose="05000000000000000000" pitchFamily="2" charset="2"/>
              </a:rPr>
              <a:t>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08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JoyActivity.java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Can you do it using Lambda expression?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smtClean="0">
                <a:latin typeface="Consolas" panose="020B0609020204030204" pitchFamily="49" charset="0"/>
              </a:rPr>
              <a:t>JoyActivity </a:t>
            </a:r>
            <a:r>
              <a:rPr lang="en-US" altLang="ko-KR" sz="1600" dirty="0">
                <a:latin typeface="Consolas" panose="020B0609020204030204" pitchFamily="49" charset="0"/>
              </a:rPr>
              <a:t>extends AppCompatActivity {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R.layout.activity_joy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invoke setOnClickListener() to get the callback, invoke finish() in onClick()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82745" y="2348880"/>
            <a:ext cx="302433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자동으로 부여 되는 </a:t>
            </a:r>
            <a:r>
              <a:rPr lang="en-US" altLang="ko-KR" sz="1400" dirty="0" smtClean="0">
                <a:sym typeface="Wingdings" panose="05000000000000000000" pitchFamily="2" charset="2"/>
              </a:rPr>
              <a:t>button id </a:t>
            </a:r>
            <a:r>
              <a:rPr lang="ko-KR" altLang="en-US" sz="1400" dirty="0" smtClean="0">
                <a:sym typeface="Wingdings" panose="05000000000000000000" pitchFamily="2" charset="2"/>
              </a:rPr>
              <a:t>와 일치하는지 확인하십시오</a:t>
            </a:r>
            <a:endParaRPr lang="ko-KR" altLang="en-US" sz="1400" dirty="0"/>
          </a:p>
        </p:txBody>
      </p:sp>
      <p:cxnSp>
        <p:nvCxnSpPr>
          <p:cNvPr id="8" name="직선 화살표 연결선 7"/>
          <p:cNvCxnSpPr>
            <a:stCxn id="6" idx="1"/>
          </p:cNvCxnSpPr>
          <p:nvPr/>
        </p:nvCxnSpPr>
        <p:spPr>
          <a:xfrm flipH="1">
            <a:off x="5663952" y="2610490"/>
            <a:ext cx="1118793" cy="386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60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앱을 실행해서 화면 전환과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메시지를 확인합니다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"onDestroy() called" </a:t>
            </a:r>
            <a:r>
              <a:rPr lang="ko-KR" altLang="en-US" dirty="0" smtClean="0">
                <a:sym typeface="Wingdings" panose="05000000000000000000" pitchFamily="2" charset="2"/>
              </a:rPr>
              <a:t>메시지를 확인해 보았나요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단말에서 어떻게 해야 이 메시지가 출력되나요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474" y="4828077"/>
            <a:ext cx="5387807" cy="169178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9264352" y="6165304"/>
            <a:ext cx="2553703" cy="35456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54" y="2276872"/>
            <a:ext cx="1823400" cy="316056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768" y="2276872"/>
            <a:ext cx="1805211" cy="316056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8694" y="2282591"/>
            <a:ext cx="1821892" cy="315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3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앱을 실행할 때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창을 보면 너무 많은 메시지가 출력되어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출력한 메시지를 찾을 수 없습니다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그러한 경우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코딩할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Log.d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의 첫번째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파라마터로</a:t>
            </a:r>
            <a:r>
              <a:rPr lang="ko-KR" altLang="en-US" dirty="0" smtClean="0">
                <a:sym typeface="Wingdings" panose="05000000000000000000" pitchFamily="2" charset="2"/>
              </a:rPr>
              <a:t> 입력한 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en-US" altLang="ko-KR" dirty="0" err="1" smtClean="0">
                <a:sym typeface="Wingdings" panose="05000000000000000000" pitchFamily="2" charset="2"/>
              </a:rPr>
              <a:t>HuStart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tag</a:t>
            </a:r>
            <a:r>
              <a:rPr lang="ko-KR" altLang="en-US" dirty="0" smtClean="0">
                <a:sym typeface="Wingdings" panose="05000000000000000000" pitchFamily="2" charset="2"/>
              </a:rPr>
              <a:t>로 검색할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창의 오른쪽 끝에 </a:t>
            </a:r>
            <a:r>
              <a:rPr lang="ko-KR" altLang="en-US" dirty="0" err="1" smtClean="0">
                <a:sym typeface="Wingdings" panose="05000000000000000000" pitchFamily="2" charset="2"/>
              </a:rPr>
              <a:t>콤보박스를</a:t>
            </a:r>
            <a:r>
              <a:rPr lang="ko-KR" altLang="en-US" dirty="0" smtClean="0">
                <a:sym typeface="Wingdings" panose="05000000000000000000" pitchFamily="2" charset="2"/>
              </a:rPr>
              <a:t> 눌러보면 </a:t>
            </a:r>
            <a:r>
              <a:rPr lang="en-US" altLang="ko-KR" b="1" dirty="0" smtClean="0">
                <a:sym typeface="Wingdings" panose="05000000000000000000" pitchFamily="2" charset="2"/>
              </a:rPr>
              <a:t>Edit Filter Configuration </a:t>
            </a:r>
            <a:r>
              <a:rPr lang="ko-KR" altLang="en-US" dirty="0" smtClean="0">
                <a:sym typeface="Wingdings" panose="05000000000000000000" pitchFamily="2" charset="2"/>
              </a:rPr>
              <a:t>항목을 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안에 </a:t>
            </a:r>
            <a:r>
              <a:rPr lang="en-US" altLang="ko-KR" dirty="0" smtClean="0">
                <a:sym typeface="Wingdings" panose="05000000000000000000" pitchFamily="2" charset="2"/>
              </a:rPr>
              <a:t>log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tag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'</a:t>
            </a:r>
            <a:r>
              <a:rPr lang="en-US" altLang="ko-KR" b="1" dirty="0" smtClean="0">
                <a:sym typeface="Wingdings" panose="05000000000000000000" pitchFamily="2" charset="2"/>
              </a:rPr>
              <a:t>HuStar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 </a:t>
            </a:r>
            <a:r>
              <a:rPr lang="en-US" altLang="ko-KR" dirty="0" smtClean="0">
                <a:sym typeface="Wingdings" panose="05000000000000000000" pitchFamily="2" charset="2"/>
              </a:rPr>
              <a:t>logcat </a:t>
            </a:r>
            <a:r>
              <a:rPr lang="ko-KR" altLang="en-US" dirty="0" smtClean="0">
                <a:sym typeface="Wingdings" panose="05000000000000000000" pitchFamily="2" charset="2"/>
              </a:rPr>
              <a:t>창의 검색에 </a:t>
            </a:r>
            <a:r>
              <a:rPr lang="en-US" altLang="ko-KR" b="1" dirty="0" smtClean="0">
                <a:sym typeface="Wingdings" panose="05000000000000000000" pitchFamily="2" charset="2"/>
              </a:rPr>
              <a:t>HuStar</a:t>
            </a:r>
            <a:r>
              <a:rPr lang="ko-KR" altLang="en-US" dirty="0" smtClean="0">
                <a:sym typeface="Wingdings" panose="05000000000000000000" pitchFamily="2" charset="2"/>
              </a:rPr>
              <a:t>를 입력하고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앱을 실행하면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 진행 순서가 </a:t>
            </a:r>
            <a:r>
              <a:rPr lang="en-US" altLang="ko-KR" dirty="0" err="1" smtClean="0">
                <a:sym typeface="Wingdings" panose="05000000000000000000" pitchFamily="2" charset="2"/>
              </a:rPr>
              <a:t>onCreateonStartonResumeonPauseonStoponDestroy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인 것을 알게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1" y="3701528"/>
            <a:ext cx="3698684" cy="27792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84" y="4297574"/>
            <a:ext cx="7549427" cy="2183232"/>
          </a:xfrm>
          <a:prstGeom prst="rect">
            <a:avLst/>
          </a:prstGeom>
        </p:spPr>
      </p:pic>
      <p:sp>
        <p:nvSpPr>
          <p:cNvPr id="8" name="아래쪽 화살표 7"/>
          <p:cNvSpPr/>
          <p:nvPr/>
        </p:nvSpPr>
        <p:spPr>
          <a:xfrm>
            <a:off x="2711624" y="4145345"/>
            <a:ext cx="371082" cy="356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아래쪽 화살표 9"/>
          <p:cNvSpPr/>
          <p:nvPr/>
        </p:nvSpPr>
        <p:spPr>
          <a:xfrm>
            <a:off x="11074401" y="4194136"/>
            <a:ext cx="371082" cy="356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3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이해하기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 안에서 간단한 데이터를 저장하고 복원할 때</a:t>
            </a:r>
            <a:r>
              <a:rPr lang="en-US" altLang="ko-KR" dirty="0" smtClean="0">
                <a:sym typeface="Wingdings" panose="05000000000000000000" pitchFamily="2" charset="2"/>
              </a:rPr>
              <a:t>, SharedPreferences 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개발자 입장에서는 그러한 정보를 저장할 파일을 만들고 관리할 필요가 없는 편리함이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때 </a:t>
            </a:r>
            <a:r>
              <a:rPr lang="en-US" altLang="ko-KR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안에서 저장하고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에서 복원합니다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사용자가 이전에 앱을 사용할 때 입력해 두었던 </a:t>
            </a:r>
            <a:r>
              <a:rPr lang="en-US" altLang="ko-KR" dirty="0" smtClean="0">
                <a:sym typeface="Wingdings" panose="05000000000000000000" pitchFamily="2" charset="2"/>
              </a:rPr>
              <a:t>login name </a:t>
            </a:r>
            <a:r>
              <a:rPr lang="ko-KR" altLang="en-US" dirty="0" smtClean="0">
                <a:sym typeface="Wingdings" panose="05000000000000000000" pitchFamily="2" charset="2"/>
              </a:rPr>
              <a:t>같은 값을 복원해주는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95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ym typeface="Wingdings" panose="05000000000000000000" pitchFamily="2" charset="2"/>
              </a:rPr>
              <a:t>Hu043ActivityOne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Hu046Preference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라고 똑같이 유지할 수 있으므로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단지 </a:t>
            </a:r>
            <a:r>
              <a:rPr lang="en-US" altLang="ko-KR" dirty="0" smtClean="0">
                <a:sym typeface="Wingdings" panose="05000000000000000000" pitchFamily="2" charset="2"/>
              </a:rPr>
              <a:t>strings.xml </a:t>
            </a:r>
            <a:r>
              <a:rPr lang="ko-KR" altLang="en-US" dirty="0" smtClean="0"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 있는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여기서는 사용자가 입력하는 </a:t>
            </a:r>
            <a:r>
              <a:rPr lang="en-US" altLang="ko-KR" dirty="0" smtClean="0">
                <a:sym typeface="Wingdings" panose="05000000000000000000" pitchFamily="2" charset="2"/>
              </a:rPr>
              <a:t>EditText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내용을 저장하고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복원합니다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err="1" smtClean="0">
                <a:sym typeface="Wingdings" panose="05000000000000000000" pitchFamily="2" charset="2"/>
              </a:rPr>
              <a:t>ActivityOne</a:t>
            </a:r>
            <a:r>
              <a:rPr lang="ko-KR" altLang="en-US" dirty="0" smtClean="0">
                <a:sym typeface="Wingdings" panose="05000000000000000000" pitchFamily="2" charset="2"/>
              </a:rPr>
              <a:t>에서는 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변수가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 </a:t>
            </a:r>
            <a:r>
              <a:rPr lang="en-US" altLang="ko-KR" dirty="0" smtClean="0">
                <a:sym typeface="Wingdings" panose="05000000000000000000" pitchFamily="2" charset="2"/>
              </a:rPr>
              <a:t>final</a:t>
            </a:r>
            <a:r>
              <a:rPr lang="ko-KR" altLang="en-US" dirty="0" smtClean="0">
                <a:sym typeface="Wingdings" panose="05000000000000000000" pitchFamily="2" charset="2"/>
              </a:rPr>
              <a:t>로 정의되어 있으나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이제는 클래스 변수가 되어야 하므로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아래와 같이</a:t>
            </a:r>
            <a:r>
              <a:rPr lang="en-US" altLang="ko-KR" dirty="0" smtClean="0">
                <a:sym typeface="Wingdings" panose="05000000000000000000" pitchFamily="2" charset="2"/>
              </a:rPr>
              <a:t>, class MainActivity</a:t>
            </a:r>
            <a:r>
              <a:rPr lang="ko-KR" altLang="en-US" dirty="0" smtClean="0">
                <a:sym typeface="Wingdings" panose="05000000000000000000" pitchFamily="2" charset="2"/>
              </a:rPr>
              <a:t>의 전역 변수로 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11424" y="3573016"/>
            <a:ext cx="9649072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b="1" dirty="0">
                <a:latin typeface="Consolas" panose="020B0609020204030204" pitchFamily="49" charset="0"/>
              </a:rPr>
              <a:t>   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EditText </a:t>
            </a:r>
            <a:r>
              <a:rPr lang="en-US" altLang="ko-KR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editText </a:t>
            </a:r>
            <a:r>
              <a:rPr lang="en-US" altLang="ko-KR" sz="1400" dirty="0">
                <a:latin typeface="Consolas" panose="020B0609020204030204" pitchFamily="49" charset="0"/>
              </a:rPr>
              <a:t>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Log.d(TAG, "onCreate() called");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...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39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코드를 수정하여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greetings </a:t>
            </a:r>
            <a:r>
              <a:rPr lang="ko-KR" altLang="en-US" dirty="0" smtClean="0">
                <a:sym typeface="Wingdings" panose="05000000000000000000" pitchFamily="2" charset="2"/>
              </a:rPr>
              <a:t>참조를 구하고</a:t>
            </a:r>
            <a:r>
              <a:rPr lang="en-US" altLang="ko-KR" dirty="0" smtClean="0">
                <a:sym typeface="Wingdings" panose="05000000000000000000" pitchFamily="2" charset="2"/>
              </a:rPr>
              <a:t>, text </a:t>
            </a:r>
            <a:r>
              <a:rPr lang="ko-KR" altLang="en-US" dirty="0" smtClean="0">
                <a:sym typeface="Wingdings" panose="05000000000000000000" pitchFamily="2" charset="2"/>
              </a:rPr>
              <a:t>속성의 값을 </a:t>
            </a:r>
            <a:r>
              <a:rPr lang="en-US" altLang="ko-KR" b="1" dirty="0" smtClean="0"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ym typeface="Wingdings" panose="05000000000000000000" pitchFamily="2" charset="2"/>
              </a:rPr>
              <a:t>클래스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b="1" dirty="0" smtClean="0">
                <a:sym typeface="Wingdings" panose="05000000000000000000" pitchFamily="2" charset="2"/>
              </a:rPr>
              <a:t>안에서 저장하고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ko-KR" altLang="en-US" b="1" dirty="0" smtClean="0">
                <a:sym typeface="Wingdings" panose="05000000000000000000" pitchFamily="2" charset="2"/>
              </a:rPr>
              <a:t>에서 복원하도록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PREF_KEY = "greet"</a:t>
            </a:r>
            <a:r>
              <a:rPr lang="ko-KR" altLang="en-US" dirty="0" smtClean="0">
                <a:sym typeface="Wingdings" panose="05000000000000000000" pitchFamily="2" charset="2"/>
              </a:rPr>
              <a:t>를 정의하여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3100" y="2276872"/>
            <a:ext cx="11248112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4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</a:t>
            </a:r>
            <a:r>
              <a:rPr lang="en-US" altLang="ko-KR" sz="1400" dirty="0">
                <a:latin typeface="Consolas" panose="020B0609020204030204" pitchFamily="49" charset="0"/>
              </a:rPr>
              <a:t>public static final String UPPER_SERVICE = "</a:t>
            </a:r>
            <a:r>
              <a:rPr lang="en-US" altLang="ko-KR" sz="1400" dirty="0" err="1">
                <a:latin typeface="Consolas" panose="020B0609020204030204" pitchFamily="49" charset="0"/>
              </a:rPr>
              <a:t>org.joy.activity.UPPER_SERVICE</a:t>
            </a:r>
            <a:r>
              <a:rPr lang="en-US" altLang="ko-KR" sz="1400" dirty="0">
                <a:latin typeface="Consolas" panose="020B0609020204030204" pitchFamily="49" charset="0"/>
              </a:rPr>
              <a:t>";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static final String TAG = "HuStar";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static final String </a:t>
            </a:r>
            <a:r>
              <a:rPr lang="en-US" altLang="ko-KR" sz="1400" dirty="0">
                <a:latin typeface="Consolas" panose="020B0609020204030204" pitchFamily="49" charset="0"/>
              </a:rPr>
              <a:t>PREF_KEY = "greet</a:t>
            </a:r>
            <a:r>
              <a:rPr lang="en-US" altLang="ko-KR" sz="1400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EditText </a:t>
            </a:r>
            <a:r>
              <a:rPr lang="en-US" altLang="ko-KR" sz="14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protected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saveState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saveState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.getText</a:t>
            </a:r>
            <a:r>
              <a:rPr lang="en-US" altLang="ko-KR" sz="1400" dirty="0">
                <a:latin typeface="Consolas" panose="020B0609020204030204" pitchFamily="49" charset="0"/>
              </a:rPr>
              <a:t>().toString().trim();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msg.length</a:t>
            </a:r>
            <a:r>
              <a:rPr lang="en-US" altLang="ko-KR" sz="1400" dirty="0">
                <a:latin typeface="Consolas" panose="020B0609020204030204" pitchFamily="49" charset="0"/>
              </a:rPr>
              <a:t>() &gt; 0)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SharedPreferences </a:t>
            </a:r>
            <a:r>
              <a:rPr lang="en-US" altLang="ko-KR" sz="1400" dirty="0" err="1">
                <a:latin typeface="Consolas" panose="020B0609020204030204" pitchFamily="49" charset="0"/>
              </a:rPr>
              <a:t>pref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getSharedPreferences</a:t>
            </a:r>
            <a:r>
              <a:rPr lang="en-US" altLang="ko-KR" sz="1400" dirty="0">
                <a:latin typeface="Consolas" panose="020B0609020204030204" pitchFamily="49" charset="0"/>
              </a:rPr>
              <a:t>(PREF_KEY , </a:t>
            </a:r>
            <a:r>
              <a:rPr lang="en-US" altLang="ko-KR" sz="1400" dirty="0" err="1">
                <a:latin typeface="Consolas" panose="020B0609020204030204" pitchFamily="49" charset="0"/>
              </a:rPr>
              <a:t>Activity.MODE_PRIVATE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SharedPreferences.Editor</a:t>
            </a:r>
            <a:r>
              <a:rPr lang="en-US" altLang="ko-KR" sz="1400" dirty="0">
                <a:latin typeface="Consolas" panose="020B0609020204030204" pitchFamily="49" charset="0"/>
              </a:rPr>
              <a:t> editor = </a:t>
            </a:r>
            <a:r>
              <a:rPr lang="en-US" altLang="ko-KR" sz="1400" dirty="0" err="1">
                <a:latin typeface="Consolas" panose="020B0609020204030204" pitchFamily="49" charset="0"/>
              </a:rPr>
              <a:t>pref.edit</a:t>
            </a:r>
            <a:r>
              <a:rPr lang="en-US" altLang="ko-KR" sz="1400" dirty="0">
                <a:latin typeface="Consolas" panose="020B0609020204030204" pitchFamily="49" charset="0"/>
              </a:rPr>
              <a:t>().clear();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editor.putString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latin typeface="Consolas" panose="020B0609020204030204" pitchFamily="49" charset="0"/>
              </a:rPr>
              <a:t>PREF_KEY</a:t>
            </a:r>
            <a:r>
              <a:rPr lang="en-US" altLang="ko-KR" sz="1400" dirty="0" smtClean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editor.commit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Log.d(TAG</a:t>
            </a:r>
            <a:r>
              <a:rPr lang="en-US" altLang="ko-KR" sz="1400" dirty="0">
                <a:latin typeface="Consolas" panose="020B0609020204030204" pitchFamily="49" charset="0"/>
              </a:rPr>
              <a:t>, " saved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: " +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saveState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 ends");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//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restoreState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 </a:t>
            </a:r>
            <a:r>
              <a:rPr lang="ko-KR" altLang="en-US" sz="1400" dirty="0" err="1" smtClean="0">
                <a:latin typeface="Consolas" panose="020B0609020204030204" pitchFamily="49" charset="0"/>
              </a:rPr>
              <a:t>메소드도</a:t>
            </a:r>
            <a:r>
              <a:rPr lang="ko-KR" altLang="en-US" sz="1400" dirty="0" smtClean="0">
                <a:latin typeface="Consolas" panose="020B0609020204030204" pitchFamily="49" charset="0"/>
              </a:rPr>
              <a:t> 여기에 코딩합니다</a:t>
            </a:r>
            <a:r>
              <a:rPr lang="en-US" altLang="ko-KR" sz="1400" dirty="0" smtClean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03309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1384" y="1292914"/>
            <a:ext cx="11365852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    protected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restoreState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SharedPreferences </a:t>
            </a:r>
            <a:r>
              <a:rPr lang="en-US" altLang="ko-KR" sz="1400" dirty="0" err="1">
                <a:latin typeface="Consolas" panose="020B0609020204030204" pitchFamily="49" charset="0"/>
              </a:rPr>
              <a:t>pref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getSharedPreferences</a:t>
            </a:r>
            <a:r>
              <a:rPr lang="en-US" altLang="ko-KR" sz="1400" dirty="0">
                <a:latin typeface="Consolas" panose="020B0609020204030204" pitchFamily="49" charset="0"/>
              </a:rPr>
              <a:t>(PREF_KEY , </a:t>
            </a:r>
            <a:r>
              <a:rPr lang="en-US" altLang="ko-KR" sz="1400" dirty="0" err="1">
                <a:latin typeface="Consolas" panose="020B0609020204030204" pitchFamily="49" charset="0"/>
              </a:rPr>
              <a:t>Activity.MODE_PRIVATE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pref.contains</a:t>
            </a:r>
            <a:r>
              <a:rPr lang="en-US" altLang="ko-KR" sz="1400" dirty="0">
                <a:latin typeface="Consolas" panose="020B0609020204030204" pitchFamily="49" charset="0"/>
              </a:rPr>
              <a:t>("greet"))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String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pref.getString</a:t>
            </a:r>
            <a:r>
              <a:rPr lang="en-US" altLang="ko-KR" sz="1400" dirty="0">
                <a:latin typeface="Consolas" panose="020B0609020204030204" pitchFamily="49" charset="0"/>
              </a:rPr>
              <a:t>(PREF_KEY, "");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editText.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</a:t>
            </a:r>
            <a:r>
              <a:rPr lang="en-US" altLang="ko-KR" sz="1400" dirty="0">
                <a:latin typeface="Consolas" panose="020B0609020204030204" pitchFamily="49" charset="0"/>
              </a:rPr>
              <a:t>" </a:t>
            </a:r>
            <a:r>
              <a:rPr lang="en-US" altLang="ko-KR" sz="1400" dirty="0" smtClean="0">
                <a:latin typeface="Consolas" panose="020B0609020204030204" pitchFamily="49" charset="0"/>
              </a:rPr>
              <a:t>restored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msg</a:t>
            </a:r>
            <a:r>
              <a:rPr lang="en-US" altLang="ko-KR" sz="1400" dirty="0" smtClean="0">
                <a:latin typeface="Consolas" panose="020B0609020204030204" pitchFamily="49" charset="0"/>
              </a:rPr>
              <a:t>: " </a:t>
            </a:r>
            <a:r>
              <a:rPr lang="en-US" altLang="ko-KR" sz="1400" dirty="0">
                <a:latin typeface="Consolas" panose="020B0609020204030204" pitchFamily="49" charset="0"/>
              </a:rPr>
              <a:t>+ </a:t>
            </a:r>
            <a:r>
              <a:rPr lang="en-US" altLang="ko-KR" sz="1400" dirty="0" err="1">
                <a:latin typeface="Consolas" panose="020B0609020204030204" pitchFamily="49" charset="0"/>
              </a:rPr>
              <a:t>msg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restoreState</a:t>
            </a:r>
            <a:r>
              <a:rPr lang="en-US" altLang="ko-KR" sz="1400" dirty="0" smtClean="0">
                <a:latin typeface="Consolas" panose="020B0609020204030204" pitchFamily="49" charset="0"/>
              </a:rPr>
              <a:t>() ends");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400" dirty="0" err="1">
                <a:latin typeface="Consolas" panose="020B0609020204030204" pitchFamily="49" charset="0"/>
              </a:rPr>
              <a:t>onResume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super.onResume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restoreState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onResume</a:t>
            </a:r>
            <a:r>
              <a:rPr lang="en-US" altLang="ko-KR" sz="1400" dirty="0" smtClean="0">
                <a:latin typeface="Consolas" panose="020B0609020204030204" pitchFamily="49" charset="0"/>
              </a:rPr>
              <a:t>() ends");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protected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onPause</a:t>
            </a:r>
            <a:r>
              <a:rPr lang="en-US" altLang="ko-KR" sz="1400" dirty="0" smtClean="0">
                <a:latin typeface="Consolas" panose="020B0609020204030204" pitchFamily="49" charset="0"/>
              </a:rPr>
              <a:t>() </a:t>
            </a:r>
            <a:r>
              <a:rPr lang="en-US" altLang="ko-KR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super.onPause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saveState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Log.d(TAG,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onPause</a:t>
            </a:r>
            <a:r>
              <a:rPr lang="en-US" altLang="ko-KR" sz="1400" dirty="0" smtClean="0">
                <a:latin typeface="Consolas" panose="020B0609020204030204" pitchFamily="49" charset="0"/>
              </a:rPr>
              <a:t>() </a:t>
            </a:r>
            <a:r>
              <a:rPr lang="en-US" altLang="ko-KR" sz="1400" dirty="0">
                <a:latin typeface="Consolas" panose="020B0609020204030204" pitchFamily="49" charset="0"/>
              </a:rPr>
              <a:t>ends");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}// end of MainActivity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663952" y="4697605"/>
            <a:ext cx="4721053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400" dirty="0" smtClean="0">
                <a:latin typeface="Consolas" panose="020B0609020204030204" pitchFamily="49" charset="0"/>
              </a:rPr>
              <a:t>onDestroy() </a:t>
            </a:r>
            <a:r>
              <a:rPr lang="en-US" altLang="ko-KR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super.on</a:t>
            </a:r>
            <a:r>
              <a:rPr lang="en-US" altLang="ko-KR" sz="1400" dirty="0" err="1">
                <a:latin typeface="Consolas" panose="020B0609020204030204" pitchFamily="49" charset="0"/>
              </a:rPr>
              <a:t>Destroy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Log.d(TAG</a:t>
            </a:r>
            <a:r>
              <a:rPr lang="en-US" altLang="ko-KR" sz="1400" dirty="0">
                <a:latin typeface="Consolas" panose="020B0609020204030204" pitchFamily="49" charset="0"/>
              </a:rPr>
              <a:t>, "</a:t>
            </a:r>
            <a:r>
              <a:rPr lang="en-US" altLang="ko-KR" sz="1400" dirty="0" smtClean="0">
                <a:latin typeface="Consolas" panose="020B0609020204030204" pitchFamily="49" charset="0"/>
              </a:rPr>
              <a:t>on</a:t>
            </a:r>
            <a:r>
              <a:rPr lang="en-US" altLang="ko-KR" sz="1400" dirty="0">
                <a:latin typeface="Consolas" panose="020B0609020204030204" pitchFamily="49" charset="0"/>
              </a:rPr>
              <a:t>Destroy </a:t>
            </a:r>
            <a:r>
              <a:rPr lang="en-US" altLang="ko-KR" sz="1400" dirty="0" smtClean="0">
                <a:latin typeface="Consolas" panose="020B0609020204030204" pitchFamily="49" charset="0"/>
              </a:rPr>
              <a:t>() </a:t>
            </a:r>
            <a:r>
              <a:rPr lang="en-US" altLang="ko-KR" sz="1400" dirty="0">
                <a:latin typeface="Consolas" panose="020B0609020204030204" pitchFamily="49" charset="0"/>
              </a:rPr>
              <a:t>ends");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9120336" y="4416797"/>
            <a:ext cx="216024" cy="2363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680176" y="3871343"/>
            <a:ext cx="37946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onDestroy()</a:t>
            </a:r>
            <a:r>
              <a:rPr lang="ko-KR" altLang="en-US" sz="1400" dirty="0" smtClean="0"/>
              <a:t>도 추가하여 앱이 단말에서 확실히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종료된 것을 </a:t>
            </a:r>
            <a:r>
              <a:rPr lang="en-US" altLang="ko-KR" sz="1400" dirty="0" smtClean="0"/>
              <a:t>logcat</a:t>
            </a:r>
            <a:r>
              <a:rPr lang="ko-KR" altLang="en-US" sz="1400" dirty="0" smtClean="0"/>
              <a:t>을 통해 확인하십시오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8352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SharedPreferences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간에 저장하는 것이 아니라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앱이 종료되고</a:t>
            </a:r>
            <a:r>
              <a:rPr lang="en-US" altLang="ko-KR" dirty="0" smtClean="0">
                <a:sym typeface="Wingdings" panose="05000000000000000000" pitchFamily="2" charset="2"/>
              </a:rPr>
              <a:t>(onDestroy</a:t>
            </a:r>
            <a:r>
              <a:rPr lang="en-US" altLang="ko-KR" dirty="0">
                <a:sym typeface="Wingdings" panose="05000000000000000000" pitchFamily="2" charset="2"/>
              </a:rPr>
              <a:t>) , </a:t>
            </a:r>
            <a:r>
              <a:rPr lang="ko-KR" altLang="en-US" b="1" dirty="0" smtClean="0">
                <a:sym typeface="Wingdings" panose="05000000000000000000" pitchFamily="2" charset="2"/>
              </a:rPr>
              <a:t>단말에서 그 앱을</a:t>
            </a:r>
            <a:r>
              <a:rPr lang="ko-KR" altLang="en-US" dirty="0" smtClean="0">
                <a:sym typeface="Wingdings" panose="05000000000000000000" pitchFamily="2" charset="2"/>
              </a:rPr>
              <a:t> 다시 시작할 때</a:t>
            </a:r>
            <a:r>
              <a:rPr lang="en-US" altLang="ko-KR" dirty="0" smtClean="0">
                <a:sym typeface="Wingdings" panose="05000000000000000000" pitchFamily="2" charset="2"/>
              </a:rPr>
              <a:t>(onCreate), </a:t>
            </a:r>
            <a:r>
              <a:rPr lang="ko-KR" altLang="en-US" dirty="0" smtClean="0">
                <a:sym typeface="Wingdings" panose="05000000000000000000" pitchFamily="2" charset="2"/>
              </a:rPr>
              <a:t>지난 번 실행한 앱의 </a:t>
            </a:r>
            <a:r>
              <a:rPr lang="en-US" altLang="ko-KR" dirty="0" err="1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에 있었던 메시지를 복원하여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아래와 같이 액티비티 수명주기에서 배운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메소드들을</a:t>
            </a:r>
            <a:r>
              <a:rPr lang="ko-KR" altLang="en-US" dirty="0" smtClean="0">
                <a:sym typeface="Wingdings" panose="05000000000000000000" pitchFamily="2" charset="2"/>
              </a:rPr>
              <a:t> 사용하여 확인해 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108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384" y="2850575"/>
            <a:ext cx="2057533" cy="3578319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37" y="2395858"/>
            <a:ext cx="2114371" cy="369743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552" y="2891235"/>
            <a:ext cx="5986775" cy="10750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728" y="4391877"/>
            <a:ext cx="6028965" cy="114927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4520053" y="2906956"/>
            <a:ext cx="3530273" cy="105930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340643" y="4402677"/>
            <a:ext cx="3336049" cy="68250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58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109</a:t>
            </a:fld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/>
        </p:nvSpPr>
        <p:spPr>
          <a:xfrm>
            <a:off x="2099640" y="3284984"/>
            <a:ext cx="4998981" cy="936104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Multiple Activities</a:t>
            </a:r>
            <a:endParaRPr lang="en-US" altLang="ko-KR" sz="24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 smtClean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10334" y="4581128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Next Topic: Fragment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20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 계속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지금까지 우리는 </a:t>
            </a:r>
            <a:r>
              <a:rPr lang="en-US" altLang="ko-KR" b="1" dirty="0" smtClean="0">
                <a:sym typeface="Wingdings" panose="05000000000000000000" pitchFamily="2" charset="2"/>
              </a:rPr>
              <a:t>setContentView()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</a:t>
            </a:r>
            <a:r>
              <a:rPr lang="ko-KR" altLang="en-US" dirty="0">
                <a:sym typeface="Wingdings" panose="05000000000000000000" pitchFamily="2" charset="2"/>
              </a:rPr>
              <a:t>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객체화하는</a:t>
            </a:r>
            <a:r>
              <a:rPr lang="ko-KR" altLang="en-US" dirty="0" smtClean="0">
                <a:sym typeface="Wingdings" panose="05000000000000000000" pitchFamily="2" charset="2"/>
              </a:rPr>
              <a:t> 기능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사용했는데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화면에 나타낼 뷰를 지정하는 역할</a:t>
            </a:r>
            <a:r>
              <a:rPr lang="ko-KR" altLang="en-US" dirty="0" smtClean="0">
                <a:sym typeface="Wingdings" panose="05000000000000000000" pitchFamily="2" charset="2"/>
              </a:rPr>
              <a:t>도 수행할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setContentView() </a:t>
            </a:r>
            <a:r>
              <a:rPr lang="ko-KR" altLang="en-US" dirty="0" smtClean="0">
                <a:sym typeface="Wingdings" panose="05000000000000000000" pitchFamily="2" charset="2"/>
              </a:rPr>
              <a:t>는 화면 전체를 설정하는 역할을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반면에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부분 화면을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객체화하려면</a:t>
            </a:r>
            <a:r>
              <a:rPr lang="ko-KR" altLang="en-US" dirty="0" smtClean="0">
                <a:sym typeface="Wingdings" panose="05000000000000000000" pitchFamily="2" charset="2"/>
              </a:rPr>
              <a:t> 인플레이터를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안드로이드는 시스템서비스로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클래스를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이것을 이용하려면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getSystemService</a:t>
            </a:r>
            <a:r>
              <a:rPr lang="en-US" altLang="ko-KR" b="1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이용해서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참조해서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9416" y="2060848"/>
            <a:ext cx="1086179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public void setContentView(int </a:t>
            </a:r>
            <a:r>
              <a:rPr lang="en-US" altLang="ko-KR" dirty="0" err="1" smtClean="0">
                <a:latin typeface="Consolas" panose="020B0609020204030204" pitchFamily="49" charset="0"/>
              </a:rPr>
              <a:t>layoutResID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public void </a:t>
            </a:r>
            <a:r>
              <a:rPr lang="en-US" altLang="ko-KR" dirty="0" smtClean="0">
                <a:latin typeface="Consolas" panose="020B0609020204030204" pitchFamily="49" charset="0"/>
              </a:rPr>
              <a:t>setContentView(View view[, </a:t>
            </a:r>
            <a:r>
              <a:rPr lang="en-US" altLang="ko-KR" dirty="0" err="1" smtClean="0">
                <a:latin typeface="Consolas" panose="020B0609020204030204" pitchFamily="49" charset="0"/>
              </a:rPr>
              <a:t>ViewGroup.LayoutParams.params</a:t>
            </a:r>
            <a:r>
              <a:rPr lang="en-US" altLang="ko-KR" dirty="0" smtClean="0">
                <a:latin typeface="Consolas" panose="020B0609020204030204" pitchFamily="49" charset="0"/>
              </a:rPr>
              <a:t>])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9416" y="4613066"/>
            <a:ext cx="108621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LayoutInflater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inflater</a:t>
            </a:r>
            <a:r>
              <a:rPr lang="en-US" altLang="ko-KR" dirty="0" smtClean="0">
                <a:latin typeface="Consolas" panose="020B0609020204030204" pitchFamily="49" charset="0"/>
              </a:rPr>
              <a:t> = getSystemService(</a:t>
            </a:r>
            <a:r>
              <a:rPr lang="en-US" altLang="ko-KR" dirty="0" err="1" smtClean="0">
                <a:latin typeface="Consolas" panose="020B0609020204030204" pitchFamily="49" charset="0"/>
              </a:rPr>
              <a:t>Context.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LAYOUT_INFLATOR_SERVICE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32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새로운 레이아웃 추가하기 실습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레이아웃에 새로운 레이아웃 </a:t>
            </a:r>
            <a:r>
              <a:rPr lang="en-US" altLang="ko-KR" b="1" dirty="0">
                <a:sym typeface="Wingdings" panose="05000000000000000000" pitchFamily="2" charset="2"/>
              </a:rPr>
              <a:t>activity_sub.xml </a:t>
            </a:r>
            <a:r>
              <a:rPr lang="ko-KR" altLang="en-US" dirty="0">
                <a:sym typeface="Wingdings" panose="05000000000000000000" pitchFamily="2" charset="2"/>
              </a:rPr>
              <a:t>을 하나 추가하고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레이아웃에 있는 </a:t>
            </a:r>
            <a:r>
              <a:rPr lang="en-US" altLang="ko-KR" dirty="0">
                <a:sym typeface="Wingdings" panose="05000000000000000000" pitchFamily="2" charset="2"/>
              </a:rPr>
              <a:t>CheckBox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true</a:t>
            </a:r>
            <a:r>
              <a:rPr lang="ko-KR" altLang="en-US" dirty="0">
                <a:sym typeface="Wingdings" panose="05000000000000000000" pitchFamily="2" charset="2"/>
              </a:rPr>
              <a:t>로 설정해보는 실습을 하려고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ym typeface="Wingdings" panose="05000000000000000000" pitchFamily="2" charset="2"/>
              </a:rPr>
              <a:t>1: </a:t>
            </a:r>
            <a:r>
              <a:rPr lang="ko-KR" altLang="en-US" b="1" dirty="0">
                <a:sym typeface="Wingdings" panose="05000000000000000000" pitchFamily="2" charset="2"/>
              </a:rPr>
              <a:t>새 </a:t>
            </a:r>
            <a:r>
              <a:rPr lang="en-US" altLang="ko-KR" b="1" dirty="0">
                <a:sym typeface="Wingdings" panose="05000000000000000000" pitchFamily="2" charset="2"/>
              </a:rPr>
              <a:t>Hu042Inflater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프로젝트 시작하고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err="1">
                <a:sym typeface="Wingdings" panose="05000000000000000000" pitchFamily="2" charset="2"/>
              </a:rPr>
              <a:t>inflater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54" y="2420888"/>
            <a:ext cx="2561258" cy="433750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83632" y="4653136"/>
            <a:ext cx="4641014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this part is displayed by </a:t>
            </a:r>
            <a:r>
              <a:rPr lang="en-US" altLang="ko-KR" b="1" dirty="0" smtClean="0"/>
              <a:t>activity_sub.xml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0518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Layout</a:t>
            </a: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파일을 열고 </a:t>
            </a:r>
            <a:r>
              <a:rPr lang="en-US" altLang="ko-KR" dirty="0">
                <a:sym typeface="Wingdings" panose="05000000000000000000" pitchFamily="2" charset="2"/>
              </a:rPr>
              <a:t>[Code]</a:t>
            </a:r>
            <a:r>
              <a:rPr lang="ko-KR" altLang="en-US" dirty="0">
                <a:sym typeface="Wingdings" panose="05000000000000000000" pitchFamily="2" charset="2"/>
              </a:rPr>
              <a:t>탭을 눌러 다음과 같이 화면을 구성합니다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최상위 레이아웃을 </a:t>
            </a:r>
            <a:r>
              <a:rPr lang="en-US" altLang="ko-KR" b="1" dirty="0">
                <a:sym typeface="Wingdings" panose="05000000000000000000" pitchFamily="2" charset="2"/>
              </a:rPr>
              <a:t>LinearLayout</a:t>
            </a:r>
            <a:r>
              <a:rPr lang="ko-KR" altLang="en-US" dirty="0">
                <a:sym typeface="Wingdings" panose="05000000000000000000" pitchFamily="2" charset="2"/>
              </a:rPr>
              <a:t>으로 수정하고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orientation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b="1" dirty="0">
                <a:sym typeface="Wingdings" panose="05000000000000000000" pitchFamily="2" charset="2"/>
              </a:rPr>
              <a:t>vertical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기존의 </a:t>
            </a:r>
            <a:r>
              <a:rPr lang="en-US" altLang="ko-KR" dirty="0" smtClean="0">
                <a:sym typeface="Wingdings" panose="05000000000000000000" pitchFamily="2" charset="2"/>
              </a:rPr>
              <a:t>[HelloWorld]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dirty="0" smtClean="0">
                <a:sym typeface="Wingdings" panose="05000000000000000000" pitchFamily="2" charset="2"/>
              </a:rPr>
              <a:t> 속성을 </a:t>
            </a:r>
            <a:r>
              <a:rPr lang="en-US" altLang="ko-KR" dirty="0" smtClean="0">
                <a:sym typeface="Wingdings" panose="05000000000000000000" pitchFamily="2" charset="2"/>
              </a:rPr>
              <a:t>text="</a:t>
            </a:r>
            <a:r>
              <a:rPr lang="ko-KR" altLang="en-US" b="1" dirty="0">
                <a:sym typeface="Wingdings" panose="05000000000000000000" pitchFamily="2" charset="2"/>
              </a:rPr>
              <a:t>버튼을 눌러 부분 화면을 </a:t>
            </a:r>
            <a:r>
              <a:rPr lang="ko-KR" altLang="en-US" b="1" dirty="0" smtClean="0">
                <a:sym typeface="Wingdings" panose="05000000000000000000" pitchFamily="2" charset="2"/>
              </a:rPr>
              <a:t>추가하세요</a:t>
            </a:r>
            <a:r>
              <a:rPr lang="en-US" altLang="ko-KR" dirty="0" smtClean="0">
                <a:sym typeface="Wingdings" panose="05000000000000000000" pitchFamily="2" charset="2"/>
              </a:rPr>
              <a:t>", textSize=24sp, </a:t>
            </a:r>
            <a:r>
              <a:rPr lang="ko-KR" altLang="en-US" dirty="0" smtClean="0">
                <a:sym typeface="Wingdings" panose="05000000000000000000" pitchFamily="2" charset="2"/>
              </a:rPr>
              <a:t>가로로 </a:t>
            </a:r>
            <a:r>
              <a:rPr lang="ko-KR" altLang="en-US" dirty="0">
                <a:sym typeface="Wingdings" panose="05000000000000000000" pitchFamily="2" charset="2"/>
              </a:rPr>
              <a:t>가운데 있도록 설정합니다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또한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id =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textView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즉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id = "@+id/textView"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Button</a:t>
            </a:r>
            <a:r>
              <a:rPr lang="ko-KR" altLang="en-US" dirty="0">
                <a:sym typeface="Wingdings" panose="05000000000000000000" pitchFamily="2" charset="2"/>
              </a:rPr>
              <a:t>을 배치하고</a:t>
            </a:r>
            <a:r>
              <a:rPr lang="en-US" altLang="ko-KR" dirty="0">
                <a:sym typeface="Wingdings" panose="05000000000000000000" pitchFamily="2" charset="2"/>
              </a:rPr>
              <a:t>, text</a:t>
            </a:r>
            <a:r>
              <a:rPr lang="ko-KR" altLang="en-US" dirty="0">
                <a:sym typeface="Wingdings" panose="05000000000000000000" pitchFamily="2" charset="2"/>
              </a:rPr>
              <a:t>속성은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추가하기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id = </a:t>
            </a:r>
            <a:r>
              <a:rPr lang="en-US" altLang="ko-KR" b="1" dirty="0" smtClean="0">
                <a:sym typeface="Wingdings" panose="05000000000000000000" pitchFamily="2" charset="2"/>
              </a:rPr>
              <a:t>button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확인하십시오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컨텐츠를 따로 추가할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Palette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Layouts  LinearLayout (vertical)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선택하여 배치합니다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layout_width, layout_height</a:t>
            </a:r>
            <a:r>
              <a:rPr lang="ko-KR" altLang="en-US" dirty="0">
                <a:sym typeface="Wingdings" panose="05000000000000000000" pitchFamily="2" charset="2"/>
              </a:rPr>
              <a:t>속성은 </a:t>
            </a:r>
            <a:r>
              <a:rPr lang="en-US" altLang="ko-KR" b="1" dirty="0">
                <a:sym typeface="Wingdings" panose="05000000000000000000" pitchFamily="2" charset="2"/>
              </a:rPr>
              <a:t>match_parent </a:t>
            </a:r>
            <a:r>
              <a:rPr lang="ko-KR" altLang="en-US" dirty="0">
                <a:sym typeface="Wingdings" panose="05000000000000000000" pitchFamily="2" charset="2"/>
              </a:rPr>
              <a:t>로 설정하여 아래쪽 화면을 다 채우도록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이곳은 부분 화면이 들어갈 공간을 확보한 것입니다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ym typeface="Wingdings" panose="05000000000000000000" pitchFamily="2" charset="2"/>
              </a:rPr>
              <a:t>container </a:t>
            </a:r>
            <a:r>
              <a:rPr lang="ko-KR" altLang="en-US" b="1" dirty="0">
                <a:sym typeface="Wingdings" panose="05000000000000000000" pitchFamily="2" charset="2"/>
              </a:rPr>
              <a:t>로 설정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parent, textView, button </a:t>
            </a:r>
            <a:r>
              <a:rPr lang="ko-KR" altLang="en-US" dirty="0" smtClean="0">
                <a:sym typeface="Wingdings" panose="05000000000000000000" pitchFamily="2" charset="2"/>
              </a:rPr>
              <a:t>뷰들의 </a:t>
            </a:r>
            <a:r>
              <a:rPr lang="en-US" altLang="ko-KR" dirty="0" smtClean="0">
                <a:sym typeface="Wingdings" panose="05000000000000000000" pitchFamily="2" charset="2"/>
              </a:rPr>
              <a:t>layout_margin = 8 </a:t>
            </a:r>
            <a:r>
              <a:rPr lang="en-US" altLang="ko-KR" dirty="0" err="1" smtClean="0">
                <a:sym typeface="Wingdings" panose="05000000000000000000" pitchFamily="2" charset="2"/>
              </a:rPr>
              <a:t>dp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4149079"/>
            <a:ext cx="3456385" cy="248814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224916" y="5984977"/>
            <a:ext cx="2581390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LinearLayout(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vertical) </a:t>
            </a:r>
          </a:p>
          <a:p>
            <a:r>
              <a:rPr lang="en-US" altLang="ko-KR" sz="1400" b="1" dirty="0" smtClean="0">
                <a:sym typeface="Wingdings" panose="05000000000000000000" pitchFamily="2" charset="2"/>
              </a:rPr>
              <a:t>id = container 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11" y="4149079"/>
            <a:ext cx="3137148" cy="234745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500366" y="4869160"/>
            <a:ext cx="31293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layout_gravity="center_horizontal"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098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325534"/>
            <a:ext cx="9015241" cy="419136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639616" y="5837157"/>
            <a:ext cx="25813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LinearLayout(</a:t>
            </a:r>
            <a:r>
              <a:rPr lang="en-US" altLang="ko-KR" b="1" dirty="0" smtClean="0">
                <a:sym typeface="Wingdings" panose="05000000000000000000" pitchFamily="2" charset="2"/>
              </a:rPr>
              <a:t>vertical) id = container 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3071664" y="5196637"/>
            <a:ext cx="1" cy="6999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3065958" y="4932943"/>
            <a:ext cx="3227222" cy="9636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7896199" y="2276872"/>
            <a:ext cx="2750545" cy="11521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31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3(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):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317516"/>
            <a:ext cx="9299024" cy="40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3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6920" y="860046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&lt;LinearLayout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android:orientation="vertical"&gt;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android:id="@+id/textView2"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android:gravity="</a:t>
            </a:r>
            <a:r>
              <a:rPr lang="en-US" altLang="ko-KR" sz="1600" dirty="0" err="1">
                <a:latin typeface="Consolas" panose="020B0609020204030204" pitchFamily="49" charset="0"/>
              </a:rPr>
              <a:t>center_horizontal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</a:t>
            </a:r>
            <a:r>
              <a:rPr lang="ko-KR" altLang="en-US" sz="1600" dirty="0">
                <a:latin typeface="Consolas" panose="020B0609020204030204" pitchFamily="49" charset="0"/>
              </a:rPr>
              <a:t>부분 화면</a:t>
            </a:r>
            <a:r>
              <a:rPr lang="en-US" altLang="ko-KR" sz="1600" dirty="0">
                <a:latin typeface="Consolas" panose="020B0609020204030204" pitchFamily="49" charset="0"/>
              </a:rPr>
              <a:t>1"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android:textSize="24sp" /&gt;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</a:t>
            </a:r>
            <a:r>
              <a:rPr lang="en-US" altLang="ko-KR" sz="1600" dirty="0" smtClean="0">
                <a:latin typeface="Consolas" panose="020B0609020204030204" pitchFamily="49" charset="0"/>
              </a:rPr>
              <a:t>id/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android:layout_gravity="</a:t>
            </a:r>
            <a:r>
              <a:rPr lang="en-US" altLang="ko-KR" sz="1600" dirty="0" err="1">
                <a:latin typeface="Consolas" panose="020B0609020204030204" pitchFamily="49" charset="0"/>
              </a:rPr>
              <a:t>center_horizontal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</a:t>
            </a:r>
            <a:r>
              <a:rPr lang="ko-KR" altLang="en-US" sz="1600" dirty="0">
                <a:latin typeface="Consolas" panose="020B0609020204030204" pitchFamily="49" charset="0"/>
              </a:rPr>
              <a:t>동의합니다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895139" y="2420888"/>
            <a:ext cx="1972015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activity_sub.xml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3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4:  </a:t>
            </a:r>
            <a:r>
              <a:rPr lang="ko-KR" altLang="en-US" dirty="0" smtClean="0">
                <a:sym typeface="Wingdings" panose="05000000000000000000" pitchFamily="2" charset="2"/>
              </a:rPr>
              <a:t>전체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에 부분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(activity_sub.xml)</a:t>
            </a:r>
            <a:r>
              <a:rPr lang="ko-KR" altLang="en-US" dirty="0" smtClean="0">
                <a:sym typeface="Wingdings" panose="05000000000000000000" pitchFamily="2" charset="2"/>
              </a:rPr>
              <a:t>을 추가하도록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소스 코드를 </a:t>
            </a:r>
            <a:r>
              <a:rPr lang="ko-KR" altLang="en-US" dirty="0" smtClean="0">
                <a:sym typeface="Wingdings" panose="05000000000000000000" pitchFamily="2" charset="2"/>
              </a:rPr>
              <a:t>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전체 레이아웃</a:t>
            </a:r>
            <a:r>
              <a:rPr lang="en-US" altLang="ko-KR" dirty="0">
                <a:sym typeface="Wingdings" panose="05000000000000000000" pitchFamily="2" charset="2"/>
              </a:rPr>
              <a:t>(activity_main.xml)</a:t>
            </a:r>
            <a:r>
              <a:rPr lang="ko-KR" altLang="en-US" dirty="0">
                <a:sym typeface="Wingdings" panose="05000000000000000000" pitchFamily="2" charset="2"/>
              </a:rPr>
              <a:t>의 아래 쪽 리니어 레이아웃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ym typeface="Wingdings" panose="05000000000000000000" pitchFamily="2" charset="2"/>
              </a:rPr>
              <a:t>container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그래서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아래 쪽 리니어 레이아웃을 참조하기 위해 </a:t>
            </a:r>
            <a:r>
              <a:rPr lang="en-US" altLang="ko-KR" dirty="0">
                <a:sym typeface="Wingdings" panose="05000000000000000000" pitchFamily="2" charset="2"/>
              </a:rPr>
              <a:t>findViewById(</a:t>
            </a:r>
            <a:r>
              <a:rPr lang="en-US" altLang="ko-KR" b="1" dirty="0" err="1">
                <a:sym typeface="Wingdings" panose="05000000000000000000" pitchFamily="2" charset="2"/>
              </a:rPr>
              <a:t>R.id.container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호출합니다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b="1" dirty="0">
                <a:latin typeface="Consolas" panose="020B0609020204030204" pitchFamily="49" charset="0"/>
              </a:rPr>
              <a:t>final LinearLayout container = findViewById(</a:t>
            </a:r>
            <a:r>
              <a:rPr lang="en-US" altLang="ko-KR" b="1" dirty="0" err="1">
                <a:latin typeface="Consolas" panose="020B0609020204030204" pitchFamily="49" charset="0"/>
              </a:rPr>
              <a:t>R.id.container</a:t>
            </a:r>
            <a:r>
              <a:rPr lang="en-US" altLang="ko-KR" b="1" dirty="0" smtClean="0">
                <a:latin typeface="Consolas" panose="020B0609020204030204" pitchFamily="49" charset="0"/>
              </a:rPr>
              <a:t>);</a:t>
            </a:r>
            <a:br>
              <a:rPr lang="en-US" altLang="ko-KR" b="1" dirty="0" smtClean="0">
                <a:latin typeface="Consolas" panose="020B0609020204030204" pitchFamily="49" charset="0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</a:t>
            </a:r>
            <a:r>
              <a:rPr lang="ko-KR" altLang="en-US" dirty="0">
                <a:sym typeface="Wingdings" panose="05000000000000000000" pitchFamily="2" charset="2"/>
              </a:rPr>
              <a:t>하면 버튼을 클릭했을 때 호출되는 </a:t>
            </a:r>
            <a:r>
              <a:rPr lang="en-US" altLang="ko-KR" dirty="0">
                <a:sym typeface="Wingdings" panose="05000000000000000000" pitchFamily="2" charset="2"/>
              </a:rPr>
              <a:t>onClick() </a:t>
            </a:r>
            <a:r>
              <a:rPr lang="ko-KR" altLang="en-US" dirty="0">
                <a:sym typeface="Wingdings" panose="05000000000000000000" pitchFamily="2" charset="2"/>
              </a:rPr>
              <a:t>메소드 안에서 </a:t>
            </a:r>
            <a:r>
              <a:rPr lang="en-US" altLang="ko-KR" dirty="0">
                <a:sym typeface="Wingdings" panose="05000000000000000000" pitchFamily="2" charset="2"/>
              </a:rPr>
              <a:t>container </a:t>
            </a:r>
            <a:r>
              <a:rPr lang="ko-KR" altLang="en-US" dirty="0">
                <a:sym typeface="Wingdings" panose="05000000000000000000" pitchFamily="2" charset="2"/>
              </a:rPr>
              <a:t>변수를 참조할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설정하고 </a:t>
            </a:r>
            <a:r>
              <a:rPr lang="en-US" altLang="ko-KR" dirty="0" smtClean="0">
                <a:sym typeface="Wingdings" panose="05000000000000000000" pitchFamily="2" charset="2"/>
              </a:rPr>
              <a:t>anonymous inner class </a:t>
            </a:r>
            <a:r>
              <a:rPr lang="ko-KR" altLang="en-US" dirty="0" smtClean="0">
                <a:sym typeface="Wingdings" panose="05000000000000000000" pitchFamily="2" charset="2"/>
              </a:rPr>
              <a:t>를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getSystemService() </a:t>
            </a:r>
            <a:r>
              <a:rPr lang="ko-KR" altLang="en-US" dirty="0">
                <a:sym typeface="Wingdings" panose="05000000000000000000" pitchFamily="2" charset="2"/>
              </a:rPr>
              <a:t>메소드를 이용해서 </a:t>
            </a:r>
            <a:r>
              <a:rPr lang="en-US" altLang="ko-KR" dirty="0" err="1">
                <a:sym typeface="Wingdings" panose="05000000000000000000" pitchFamily="2" charset="2"/>
              </a:rPr>
              <a:t>LayerInflater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객체를 </a:t>
            </a:r>
            <a:r>
              <a:rPr lang="ko-KR" altLang="en-US" dirty="0" smtClean="0">
                <a:sym typeface="Wingdings" panose="05000000000000000000" pitchFamily="2" charset="2"/>
              </a:rPr>
              <a:t>구하여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객체의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inflate() </a:t>
            </a:r>
            <a:r>
              <a:rPr lang="ko-KR" altLang="en-US" dirty="0" err="1">
                <a:sym typeface="Wingdings" panose="05000000000000000000" pitchFamily="2" charset="2"/>
              </a:rPr>
              <a:t>메소드의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파라미터로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ym typeface="Wingdings" panose="05000000000000000000" pitchFamily="2" charset="2"/>
              </a:rPr>
              <a:t>R.layout.activity_sub</a:t>
            </a:r>
            <a:r>
              <a:rPr lang="ko-KR" altLang="en-US" b="1" dirty="0">
                <a:sym typeface="Wingdings" panose="05000000000000000000" pitchFamily="2" charset="2"/>
              </a:rPr>
              <a:t>와 </a:t>
            </a:r>
            <a:r>
              <a:rPr lang="en-US" altLang="ko-KR" b="1" dirty="0">
                <a:sym typeface="Wingdings" panose="05000000000000000000" pitchFamily="2" charset="2"/>
              </a:rPr>
              <a:t>container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객체를 </a:t>
            </a:r>
            <a:r>
              <a:rPr lang="ko-KR" altLang="en-US" dirty="0" smtClean="0">
                <a:sym typeface="Wingdings" panose="05000000000000000000" pitchFamily="2" charset="2"/>
              </a:rPr>
              <a:t>전달하면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container</a:t>
            </a:r>
            <a:r>
              <a:rPr lang="ko-KR" altLang="en-US" dirty="0" smtClean="0">
                <a:sym typeface="Wingdings" panose="05000000000000000000" pitchFamily="2" charset="2"/>
              </a:rPr>
              <a:t>를 얻게 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latin typeface="Consolas" panose="020B0609020204030204" pitchFamily="49" charset="0"/>
              </a:rPr>
              <a:t>inflater.inflate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R.layout.activity_sub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b="1" dirty="0">
                <a:latin typeface="Consolas" panose="020B0609020204030204" pitchFamily="49" charset="0"/>
              </a:rPr>
              <a:t>container</a:t>
            </a:r>
            <a:r>
              <a:rPr lang="en-US" altLang="ko-KR" dirty="0">
                <a:latin typeface="Consolas" panose="020B0609020204030204" pitchFamily="49" charset="0"/>
              </a:rPr>
              <a:t>, true);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activity_sub.xml</a:t>
            </a:r>
            <a:r>
              <a:rPr lang="ko-KR" altLang="en-US" dirty="0">
                <a:sym typeface="Wingdings" panose="05000000000000000000" pitchFamily="2" charset="2"/>
              </a:rPr>
              <a:t>의 레이아웃을 </a:t>
            </a:r>
            <a:r>
              <a:rPr lang="en-US" altLang="ko-KR" dirty="0">
                <a:sym typeface="Wingdings" panose="05000000000000000000" pitchFamily="2" charset="2"/>
              </a:rPr>
              <a:t>container</a:t>
            </a:r>
            <a:r>
              <a:rPr lang="ko-KR" altLang="en-US" dirty="0">
                <a:sym typeface="Wingdings" panose="05000000000000000000" pitchFamily="2" charset="2"/>
              </a:rPr>
              <a:t>객체에 설정하고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또한 </a:t>
            </a:r>
            <a:r>
              <a:rPr lang="en-US" altLang="ko-KR" dirty="0">
                <a:sym typeface="Wingdings" panose="05000000000000000000" pitchFamily="2" charset="2"/>
              </a:rPr>
              <a:t>activity_sub.xml</a:t>
            </a:r>
            <a:r>
              <a:rPr lang="ko-KR" altLang="en-US" dirty="0">
                <a:sym typeface="Wingdings" panose="05000000000000000000" pitchFamily="2" charset="2"/>
              </a:rPr>
              <a:t>의 내용을 메모리에 </a:t>
            </a:r>
            <a:r>
              <a:rPr lang="ko-KR" altLang="en-US" dirty="0" err="1">
                <a:sym typeface="Wingdings" panose="05000000000000000000" pitchFamily="2" charset="2"/>
              </a:rPr>
              <a:t>객체화하게</a:t>
            </a:r>
            <a:r>
              <a:rPr lang="ko-KR" altLang="en-US" dirty="0">
                <a:sym typeface="Wingdings" panose="05000000000000000000" pitchFamily="2" charset="2"/>
              </a:rPr>
              <a:t> 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ko-KR" alt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그러면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아래와 같이 </a:t>
            </a:r>
            <a:r>
              <a:rPr lang="en-US" altLang="ko-KR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activity_sub</a:t>
            </a:r>
            <a:r>
              <a:rPr lang="ko-KR" alt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에 있는 </a:t>
            </a:r>
            <a:r>
              <a:rPr lang="en-US" altLang="ko-KR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checkBox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latin typeface="Consolas" panose="020B0609020204030204" pitchFamily="49" charset="0"/>
              </a:rPr>
              <a:t>참조가 가능하게 됩니다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 smtClean="0">
                <a:latin typeface="Consolas" panose="020B0609020204030204" pitchFamily="49" charset="0"/>
              </a:rPr>
              <a:t>CheckBox </a:t>
            </a:r>
            <a:r>
              <a:rPr lang="en-US" altLang="ko-KR" dirty="0" err="1">
                <a:latin typeface="Consolas" panose="020B0609020204030204" pitchFamily="49" charset="0"/>
              </a:rPr>
              <a:t>checkBox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b="1" dirty="0" err="1">
                <a:latin typeface="Consolas" panose="020B0609020204030204" pitchFamily="49" charset="0"/>
              </a:rPr>
              <a:t>container.</a:t>
            </a:r>
            <a:r>
              <a:rPr lang="en-US" altLang="ko-KR" dirty="0" err="1">
                <a:latin typeface="Consolas" panose="020B0609020204030204" pitchFamily="49" charset="0"/>
              </a:rPr>
              <a:t>findViewById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R.id.checkBox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385" y="4293096"/>
            <a:ext cx="1352466" cy="229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1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정리하기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객체의 </a:t>
            </a:r>
            <a:r>
              <a:rPr lang="en-US" altLang="ko-KR" dirty="0" smtClean="0">
                <a:sym typeface="Wingdings" panose="05000000000000000000" pitchFamily="2" charset="2"/>
              </a:rPr>
              <a:t>inflate()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첫째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리소스를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둘째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부모 컨테이너를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ko-KR" altLang="en-US" dirty="0" smtClean="0">
                <a:sym typeface="Wingdings" panose="05000000000000000000" pitchFamily="2" charset="2"/>
              </a:rPr>
              <a:t>객체는 시스템 서비스로 제공되므로</a:t>
            </a:r>
            <a:r>
              <a:rPr lang="en-US" altLang="ko-KR" dirty="0" smtClean="0">
                <a:sym typeface="Wingdings" panose="05000000000000000000" pitchFamily="2" charset="2"/>
              </a:rPr>
              <a:t>, getSystemService()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호출하는 방법을 사용하거나 </a:t>
            </a:r>
            <a:r>
              <a:rPr lang="en-US" altLang="ko-KR" dirty="0" err="1" smtClean="0">
                <a:sym typeface="Wingdings" panose="05000000000000000000" pitchFamily="2" charset="2"/>
              </a:rPr>
              <a:t>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클래스의 </a:t>
            </a:r>
            <a:r>
              <a:rPr lang="en-US" altLang="ko-KR" dirty="0" smtClean="0">
                <a:sym typeface="Wingdings" panose="05000000000000000000" pitchFamily="2" charset="2"/>
              </a:rPr>
              <a:t>from()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참조할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39416" y="2726167"/>
            <a:ext cx="8640960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getSys</a:t>
            </a:r>
            <a:r>
              <a:rPr lang="en-US" altLang="ko-KR" dirty="0" err="1">
                <a:latin typeface="Consolas" panose="020B0609020204030204" pitchFamily="49" charset="0"/>
              </a:rPr>
              <a:t>temService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Context.LAYOUT_INFLATOR_SERVICE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static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LayoutInflater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LayoutInflater.from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(Context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context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9416" y="1527791"/>
            <a:ext cx="559269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View inflate(int resource,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ViewGroup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root)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129" y="3564770"/>
            <a:ext cx="1778548" cy="304225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231836" y="5069529"/>
            <a:ext cx="2135228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en-US" altLang="ko-KR" sz="1400" b="1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레이아웃을 </a:t>
            </a:r>
            <a:r>
              <a:rPr lang="ko-KR" altLang="en-US" sz="1400" b="1" dirty="0" err="1" smtClean="0">
                <a:sym typeface="Wingdings" panose="05000000000000000000" pitchFamily="2" charset="2"/>
              </a:rPr>
              <a:t>로딩하기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 전</a:t>
            </a:r>
            <a:endParaRPr lang="ko-KR" altLang="en-US" sz="1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336" y="3526702"/>
            <a:ext cx="1818901" cy="308032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361251" y="5069529"/>
            <a:ext cx="2366068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1" dirty="0" err="1" smtClean="0">
                <a:sym typeface="Wingdings" panose="05000000000000000000" pitchFamily="2" charset="2"/>
              </a:rPr>
              <a:t>inflater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로 </a:t>
            </a:r>
            <a:r>
              <a:rPr lang="en-US" altLang="ko-KR" sz="1400" b="1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레이아웃을 을 </a:t>
            </a:r>
            <a:r>
              <a:rPr lang="ko-KR" altLang="en-US" sz="1400" b="1" dirty="0" err="1" smtClean="0">
                <a:sym typeface="Wingdings" panose="05000000000000000000" pitchFamily="2" charset="2"/>
              </a:rPr>
              <a:t>로딩한</a:t>
            </a:r>
            <a:r>
              <a:rPr lang="ko-KR" altLang="en-US" sz="1400" b="1" dirty="0" smtClean="0">
                <a:sym typeface="Wingdings" panose="05000000000000000000" pitchFamily="2" charset="2"/>
              </a:rPr>
              <a:t> 후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2475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67258" y="836712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smtClean="0">
                <a:latin typeface="Consolas" panose="020B0609020204030204" pitchFamily="49" charset="0"/>
              </a:rPr>
              <a:t>MainActivity </a:t>
            </a:r>
            <a:r>
              <a:rPr lang="en-US" altLang="ko-KR" sz="1600" dirty="0">
                <a:latin typeface="Consolas" panose="020B0609020204030204" pitchFamily="49" charset="0"/>
              </a:rPr>
              <a:t>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final LinearLayout </a:t>
            </a:r>
            <a:r>
              <a:rPr lang="en-US" altLang="ko-KR" sz="1600" dirty="0">
                <a:latin typeface="Consolas" panose="020B0609020204030204" pitchFamily="49" charset="0"/>
              </a:rPr>
              <a:t>container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R.id.container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code here: </a:t>
            </a:r>
            <a:r>
              <a:rPr lang="en-US" altLang="ko-KR" sz="1600" dirty="0">
                <a:latin typeface="Consolas" panose="020B0609020204030204" pitchFamily="49" charset="0"/>
              </a:rPr>
              <a:t>To get </a:t>
            </a:r>
            <a:r>
              <a:rPr lang="en-US" altLang="ko-KR" sz="1600" dirty="0" err="1">
                <a:latin typeface="Consolas" panose="020B0609020204030204" pitchFamily="49" charset="0"/>
              </a:rPr>
              <a:t>inflater</a:t>
            </a:r>
            <a:r>
              <a:rPr lang="en-US" altLang="ko-KR" sz="1600" dirty="0">
                <a:latin typeface="Consolas" panose="020B0609020204030204" pitchFamily="49" charset="0"/>
              </a:rPr>
              <a:t>, use getSystemService()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// your code here: inflate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activity_sub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// now, you find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r>
              <a:rPr lang="en-US" altLang="ko-KR" sz="1600" dirty="0" smtClean="0">
                <a:latin typeface="Consolas" panose="020B0609020204030204" pitchFamily="49" charset="0"/>
              </a:rPr>
              <a:t/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r>
              <a:rPr lang="en-US" altLang="ko-KR" sz="1600" dirty="0" smtClean="0">
                <a:latin typeface="Consolas" panose="020B0609020204030204" pitchFamily="49" charset="0"/>
              </a:rPr>
              <a:t>                CheckBox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r>
              <a:rPr lang="en-US" altLang="ko-KR" sz="1600" dirty="0" smtClean="0">
                <a:latin typeface="Consolas" panose="020B0609020204030204" pitchFamily="49" charset="0"/>
              </a:rPr>
              <a:t> 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container.findViewById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R.id.checkBox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// </a:t>
            </a:r>
            <a:r>
              <a:rPr lang="en-US" altLang="ko-KR" sz="1600" dirty="0">
                <a:latin typeface="Consolas" panose="020B0609020204030204" pitchFamily="49" charset="0"/>
              </a:rPr>
              <a:t>your code here: </a:t>
            </a:r>
            <a:r>
              <a:rPr lang="en-US" altLang="ko-KR" sz="1600" dirty="0" err="1">
                <a:latin typeface="Consolas" panose="020B0609020204030204" pitchFamily="49" charset="0"/>
              </a:rPr>
              <a:t>setText</a:t>
            </a:r>
            <a:r>
              <a:rPr lang="en-US" altLang="ko-KR" sz="1600" dirty="0">
                <a:latin typeface="Consolas" panose="020B0609020204030204" pitchFamily="49" charset="0"/>
              </a:rPr>
              <a:t>() &amp; setChecked() for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checkBox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1385" y="4293096"/>
            <a:ext cx="1352466" cy="229041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8677788" y="1292914"/>
            <a:ext cx="2130711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911423" y="3789040"/>
            <a:ext cx="9593769" cy="1512168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9399761" y="2906752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activity_main.xm</a:t>
            </a:r>
            <a:r>
              <a:rPr lang="en-US" altLang="ko-KR" dirty="0">
                <a:latin typeface="Consolas" panose="020B0609020204030204" pitchFamily="49" charset="0"/>
              </a:rPr>
              <a:t>l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9399761" y="3245756"/>
            <a:ext cx="2210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activity_sub.xml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7680176" y="2566099"/>
            <a:ext cx="1719586" cy="5057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8555372" y="3430422"/>
            <a:ext cx="844389" cy="11558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69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Close all projects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first </a:t>
            </a:r>
            <a:r>
              <a:rPr lang="en-US" altLang="ko-KR" dirty="0" smtClean="0">
                <a:sym typeface="Wingdings" panose="05000000000000000000" pitchFamily="2" charset="2"/>
              </a:rPr>
              <a:t>(then exit Android Studio if you wish). [Don't x out Android Studio]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C</a:t>
            </a:r>
            <a:r>
              <a:rPr lang="en-US" altLang="ko-KR" dirty="0" smtClean="0">
                <a:sym typeface="Wingdings" panose="05000000000000000000" pitchFamily="2" charset="2"/>
              </a:rPr>
              <a:t>opy the whole project folder into a new </a:t>
            </a:r>
            <a:r>
              <a:rPr lang="en-US" altLang="ko-KR" dirty="0">
                <a:sym typeface="Wingdings" panose="05000000000000000000" pitchFamily="2" charset="2"/>
              </a:rPr>
              <a:t>name </a:t>
            </a:r>
            <a:r>
              <a:rPr lang="en-US" altLang="ko-KR" dirty="0" smtClean="0">
                <a:sym typeface="Wingdings" panose="05000000000000000000" pitchFamily="2" charset="2"/>
              </a:rPr>
              <a:t>or change it to the new project name. 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Open the renamed or copied project using "Opening an existing project menu".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Open the project (not from local history) but by browsing the new directory name.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To change the package name, go to [main] [java] and right click on the package folder name for </a:t>
            </a:r>
            <a:r>
              <a:rPr lang="en-US" altLang="ko-KR" b="1" dirty="0">
                <a:sym typeface="Wingdings" panose="05000000000000000000" pitchFamily="2" charset="2"/>
              </a:rPr>
              <a:t>[Refactor]  [Rename].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</a:t>
            </a:r>
            <a:r>
              <a:rPr lang="en-US" altLang="ko-KR" dirty="0">
                <a:sym typeface="Wingdings" panose="05000000000000000000" pitchFamily="2" charset="2"/>
              </a:rPr>
              <a:t>select </a:t>
            </a:r>
            <a:r>
              <a:rPr lang="en-US" altLang="ko-KR" b="1" dirty="0">
                <a:sym typeface="Wingdings" panose="05000000000000000000" pitchFamily="2" charset="2"/>
              </a:rPr>
              <a:t>[Rename Package] </a:t>
            </a:r>
            <a:r>
              <a:rPr lang="en-US" altLang="ko-KR" dirty="0">
                <a:sym typeface="Wingdings" panose="05000000000000000000" pitchFamily="2" charset="2"/>
              </a:rPr>
              <a:t>and enter a new package name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Then it lets you to preview refactoring results.  Select </a:t>
            </a:r>
            <a:r>
              <a:rPr lang="en-US" altLang="ko-KR" b="1" dirty="0" smtClean="0">
                <a:sym typeface="Wingdings" panose="05000000000000000000" pitchFamily="2" charset="2"/>
              </a:rPr>
              <a:t>[Do Refactor] </a:t>
            </a:r>
            <a:r>
              <a:rPr lang="en-US" altLang="ko-KR" dirty="0" smtClean="0">
                <a:sym typeface="Wingdings" panose="05000000000000000000" pitchFamily="2" charset="2"/>
              </a:rPr>
              <a:t>at lower left corner. 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Edit </a:t>
            </a:r>
            <a:r>
              <a:rPr lang="en-US" altLang="ko-KR" b="1" dirty="0">
                <a:sym typeface="Wingdings" panose="05000000000000000000" pitchFamily="2" charset="2"/>
              </a:rPr>
              <a:t>/app/res/values/strings.xml  </a:t>
            </a:r>
            <a:r>
              <a:rPr lang="en-US" altLang="ko-KR" dirty="0">
                <a:sym typeface="Wingdings" panose="05000000000000000000" pitchFamily="2" charset="2"/>
              </a:rPr>
              <a:t>file for  'New project name'.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 smtClean="0">
                <a:sym typeface="Wingdings" panose="05000000000000000000" pitchFamily="2" charset="2"/>
              </a:rPr>
              <a:t>Gradle 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build.gradle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ym typeface="Wingdings" panose="05000000000000000000" pitchFamily="2" charset="2"/>
              </a:rPr>
              <a:t>Module:app</a:t>
            </a:r>
            <a:r>
              <a:rPr lang="en-US" altLang="ko-KR" b="1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applicationID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= </a:t>
            </a:r>
            <a:r>
              <a:rPr lang="en-US" altLang="ko-KR" dirty="0" smtClean="0">
                <a:sym typeface="Wingdings" panose="05000000000000000000" pitchFamily="2" charset="2"/>
              </a:rPr>
              <a:t>'Package </a:t>
            </a:r>
            <a:r>
              <a:rPr lang="en-US" altLang="ko-KR" dirty="0">
                <a:sym typeface="Wingdings" panose="05000000000000000000" pitchFamily="2" charset="2"/>
              </a:rPr>
              <a:t>name'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or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'New </a:t>
            </a:r>
            <a:r>
              <a:rPr lang="en-US" altLang="ko-KR" dirty="0">
                <a:sym typeface="Wingdings" panose="05000000000000000000" pitchFamily="2" charset="2"/>
              </a:rPr>
              <a:t>project name' 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>
                <a:sym typeface="Wingdings" panose="05000000000000000000" pitchFamily="2" charset="2"/>
              </a:rPr>
              <a:t>Gradle </a:t>
            </a:r>
            <a:r>
              <a:rPr lang="en-US" altLang="ko-KR" b="1" dirty="0" smtClean="0">
                <a:sym typeface="Wingdings" panose="05000000000000000000" pitchFamily="2" charset="2"/>
              </a:rPr>
              <a:t>Scripts/</a:t>
            </a:r>
            <a:r>
              <a:rPr lang="en-US" altLang="ko-KR" b="1" dirty="0" err="1" smtClean="0">
                <a:sym typeface="Wingdings" panose="05000000000000000000" pitchFamily="2" charset="2"/>
              </a:rPr>
              <a:t>settings.gradle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rootProject.name </a:t>
            </a:r>
            <a:r>
              <a:rPr lang="en-US" altLang="ko-KR" dirty="0" smtClean="0">
                <a:sym typeface="Wingdings" panose="05000000000000000000" pitchFamily="2" charset="2"/>
              </a:rPr>
              <a:t>= 'New project name'</a:t>
            </a: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[Sync Project with gradle files] or [Sync now]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 smtClean="0">
                <a:sym typeface="Wingdings" panose="05000000000000000000" pitchFamily="2" charset="2"/>
              </a:rPr>
              <a:t>Run </a:t>
            </a:r>
            <a:r>
              <a:rPr lang="en-US" altLang="ko-KR" dirty="0">
                <a:sym typeface="Wingdings" panose="05000000000000000000" pitchFamily="2" charset="2"/>
              </a:rPr>
              <a:t>[Build] </a:t>
            </a:r>
            <a:r>
              <a:rPr lang="en-US" altLang="ko-KR" dirty="0" smtClean="0">
                <a:sym typeface="Wingdings" panose="05000000000000000000" pitchFamily="2" charset="2"/>
              </a:rPr>
              <a:t> [Clean Project]  &amp;  [Build] [Rebuild Project]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How to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rename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or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Android Studio project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456040" y="5063815"/>
            <a:ext cx="2180538" cy="720080"/>
            <a:chOff x="3431704" y="2204864"/>
            <a:chExt cx="2556282" cy="86409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1704" y="2204864"/>
              <a:ext cx="2556282" cy="86409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4655840" y="2487520"/>
              <a:ext cx="432048" cy="548688"/>
            </a:xfrm>
            <a:prstGeom prst="roundRect">
              <a:avLst/>
            </a:prstGeom>
            <a:solidFill>
              <a:schemeClr val="accent1">
                <a:tint val="100000"/>
                <a:shade val="100000"/>
                <a:hueMod val="100000"/>
                <a:satMod val="100000"/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83832" y="6372036"/>
            <a:ext cx="7257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Video tutorial: </a:t>
            </a:r>
            <a:r>
              <a:rPr lang="en-US" altLang="ko-KR" dirty="0">
                <a:hlinkClick r:id="rId3"/>
              </a:rPr>
              <a:t>https://www.youtube.com/watch?v=6c7iu9hHLc0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375048" y="3573016"/>
            <a:ext cx="3257623" cy="83099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package </a:t>
            </a:r>
            <a:r>
              <a:rPr lang="ko-KR" altLang="en-US" sz="1600" dirty="0" smtClean="0"/>
              <a:t>이름을 바꾸지 않는다면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en-US" altLang="ko-KR" sz="1600" dirty="0" smtClean="0"/>
              <a:t>strings.xml &amp; </a:t>
            </a:r>
            <a:r>
              <a:rPr lang="en-US" altLang="ko-KR" sz="1600" dirty="0" err="1" smtClean="0"/>
              <a:t>settings.gradle</a:t>
            </a:r>
            <a:r>
              <a:rPr lang="en-US" altLang="ko-KR" sz="1600" dirty="0" smtClean="0"/>
              <a:t> </a:t>
            </a:r>
            <a:br>
              <a:rPr lang="en-US" altLang="ko-KR" sz="1600" dirty="0" smtClean="0"/>
            </a:br>
            <a:r>
              <a:rPr lang="ko-KR" altLang="en-US" sz="1600" dirty="0" smtClean="0"/>
              <a:t>파일들만 수정하면 됩니다</a:t>
            </a:r>
            <a:r>
              <a:rPr lang="en-US" altLang="ko-KR" sz="1600" dirty="0" smtClean="0"/>
              <a:t>.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4307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다시 설명하면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전체 레이아웃</a:t>
            </a:r>
            <a:r>
              <a:rPr lang="en-US" altLang="ko-KR" dirty="0" smtClean="0">
                <a:sym typeface="Wingdings" panose="05000000000000000000" pitchFamily="2" charset="2"/>
              </a:rPr>
              <a:t>(activity_main.xml)</a:t>
            </a:r>
            <a:r>
              <a:rPr lang="ko-KR" altLang="en-US" dirty="0" smtClean="0">
                <a:sym typeface="Wingdings" panose="05000000000000000000" pitchFamily="2" charset="2"/>
              </a:rPr>
              <a:t>의 아래 쪽 리</a:t>
            </a:r>
            <a:r>
              <a:rPr lang="ko-KR" altLang="en-US" dirty="0">
                <a:sym typeface="Wingdings" panose="05000000000000000000" pitchFamily="2" charset="2"/>
              </a:rPr>
              <a:t>니</a:t>
            </a:r>
            <a:r>
              <a:rPr lang="ko-KR" altLang="en-US" dirty="0" smtClean="0">
                <a:sym typeface="Wingdings" panose="05000000000000000000" pitchFamily="2" charset="2"/>
              </a:rPr>
              <a:t>어 레이아웃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그래서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쪽 리니어 레이아웃을 참조하기 위해 </a:t>
            </a:r>
            <a:r>
              <a:rPr lang="en-US" altLang="ko-KR" dirty="0" smtClean="0">
                <a:sym typeface="Wingdings" panose="05000000000000000000" pitchFamily="2" charset="2"/>
              </a:rPr>
              <a:t>findViewById(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R.id.container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라고 입력했습니다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그런 다음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라는 변수에 할당했습니다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이렇게 하면 버튼을 클릭했을 때 호출되는 </a:t>
            </a:r>
            <a:r>
              <a:rPr lang="en-US" altLang="ko-KR" dirty="0" smtClean="0">
                <a:sym typeface="Wingdings" panose="05000000000000000000" pitchFamily="2" charset="2"/>
              </a:rPr>
              <a:t>onClick()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dirty="0" smtClean="0">
                <a:sym typeface="Wingdings" panose="05000000000000000000" pitchFamily="2" charset="2"/>
              </a:rPr>
              <a:t>container </a:t>
            </a:r>
            <a:r>
              <a:rPr lang="ko-KR" altLang="en-US" dirty="0" smtClean="0">
                <a:sym typeface="Wingdings" panose="05000000000000000000" pitchFamily="2" charset="2"/>
              </a:rPr>
              <a:t>변수를 참조할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부분 레이아웃</a:t>
            </a:r>
            <a:r>
              <a:rPr lang="en-US" altLang="ko-KR" dirty="0" smtClean="0">
                <a:sym typeface="Wingdings" panose="05000000000000000000" pitchFamily="2" charset="2"/>
              </a:rPr>
              <a:t>(sub1.xml)</a:t>
            </a:r>
            <a:r>
              <a:rPr lang="ko-KR" altLang="en-US" dirty="0" smtClean="0">
                <a:sym typeface="Wingdings" panose="05000000000000000000" pitchFamily="2" charset="2"/>
              </a:rPr>
              <a:t>의 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객체화하면</a:t>
            </a:r>
            <a:r>
              <a:rPr lang="ko-KR" altLang="en-US" dirty="0" smtClean="0">
                <a:sym typeface="Wingdings" panose="05000000000000000000" pitchFamily="2" charset="2"/>
              </a:rPr>
              <a:t>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위에서 작성한 코드를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getSystemService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이용해서 </a:t>
            </a:r>
            <a:r>
              <a:rPr lang="en-US" altLang="ko-KR" dirty="0" err="1" smtClean="0">
                <a:sym typeface="Wingdings" panose="05000000000000000000" pitchFamily="2" charset="2"/>
              </a:rPr>
              <a:t>LayerInflater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객체의 </a:t>
            </a:r>
            <a:r>
              <a:rPr lang="en-US" altLang="ko-KR" dirty="0" smtClean="0">
                <a:sym typeface="Wingdings" panose="05000000000000000000" pitchFamily="2" charset="2"/>
              </a:rPr>
              <a:t>inflate()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R.layout.activity_sub</a:t>
            </a:r>
            <a:r>
              <a:rPr lang="ko-KR" altLang="en-US" b="1" dirty="0">
                <a:sym typeface="Wingdings" panose="05000000000000000000" pitchFamily="2" charset="2"/>
              </a:rPr>
              <a:t>와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이것이 바로 </a:t>
            </a:r>
            <a:r>
              <a:rPr lang="en-US" altLang="ko-KR" b="1" dirty="0" smtClean="0">
                <a:sym typeface="Wingdings" panose="05000000000000000000" pitchFamily="2" charset="2"/>
              </a:rPr>
              <a:t>container</a:t>
            </a:r>
            <a:r>
              <a:rPr lang="en-US" altLang="ko-KR" dirty="0" smtClean="0">
                <a:sym typeface="Wingdings" panose="05000000000000000000" pitchFamily="2" charset="2"/>
              </a:rPr>
              <a:t> id</a:t>
            </a:r>
            <a:r>
              <a:rPr lang="ko-KR" altLang="en-US" dirty="0" smtClean="0">
                <a:sym typeface="Wingdings" panose="05000000000000000000" pitchFamily="2" charset="2"/>
              </a:rPr>
              <a:t>를 갖는 리니어 레이아웃 객체에 </a:t>
            </a:r>
            <a:r>
              <a:rPr lang="en-US" altLang="ko-KR" b="1" dirty="0" smtClean="0">
                <a:sym typeface="Wingdings" panose="05000000000000000000" pitchFamily="2" charset="2"/>
              </a:rPr>
              <a:t>activity_sub.xml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설정하는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그러므로</a:t>
            </a:r>
            <a:r>
              <a:rPr lang="en-US" altLang="ko-KR" dirty="0">
                <a:sym typeface="Wingdings" panose="05000000000000000000" pitchFamily="2" charset="2"/>
              </a:rPr>
              <a:t>, container </a:t>
            </a:r>
            <a:r>
              <a:rPr lang="ko-KR" altLang="en-US" dirty="0">
                <a:sym typeface="Wingdings" panose="05000000000000000000" pitchFamily="2" charset="2"/>
              </a:rPr>
              <a:t>레이아웃에 있는 </a:t>
            </a:r>
            <a:r>
              <a:rPr lang="en-US" altLang="ko-KR" dirty="0">
                <a:sym typeface="Wingdings" panose="05000000000000000000" pitchFamily="2" charset="2"/>
              </a:rPr>
              <a:t>checkBox</a:t>
            </a:r>
            <a:r>
              <a:rPr lang="ko-KR" altLang="en-US" dirty="0">
                <a:sym typeface="Wingdings" panose="05000000000000000000" pitchFamily="2" charset="2"/>
              </a:rPr>
              <a:t>객체를 참조하려면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container.findViewById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(checkBox) </a:t>
            </a:r>
            <a:r>
              <a:rPr lang="ko-KR" altLang="en-US" dirty="0">
                <a:sym typeface="Wingdings" panose="05000000000000000000" pitchFamily="2" charset="2"/>
              </a:rPr>
              <a:t>로 호출해야 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857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 - Challenge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이번에는 온전한 두 개의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들이 정보를 주고 받는 실습을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따라서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외에 추가적인 액티비티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DisplayMessageActivity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만들어 다음과 같은 앱을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DisplayMessageActivity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는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로부터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받아서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자신의 레이아웃에 메시지를 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6120" y="2307938"/>
            <a:ext cx="2212448" cy="390980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2392430" y="3661230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grpSp>
        <p:nvGrpSpPr>
          <p:cNvPr id="7" name="그룹 6"/>
          <p:cNvGrpSpPr/>
          <p:nvPr/>
        </p:nvGrpSpPr>
        <p:grpSpPr>
          <a:xfrm>
            <a:off x="3123996" y="1925949"/>
            <a:ext cx="1263487" cy="1006727"/>
            <a:chOff x="3123996" y="1925949"/>
            <a:chExt cx="1263487" cy="1006727"/>
          </a:xfrm>
        </p:grpSpPr>
        <p:sp>
          <p:nvSpPr>
            <p:cNvPr id="5" name="타원 4"/>
            <p:cNvSpPr/>
            <p:nvPr/>
          </p:nvSpPr>
          <p:spPr>
            <a:xfrm>
              <a:off x="3431704" y="2284604"/>
              <a:ext cx="648072" cy="648072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123996" y="1925949"/>
              <a:ext cx="12634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  <a:sym typeface="Wingdings" panose="05000000000000000000" pitchFamily="2" charset="2"/>
                </a:rPr>
                <a:t>back button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19" name="직선 화살표 연결선 18"/>
          <p:cNvCxnSpPr/>
          <p:nvPr/>
        </p:nvCxnSpPr>
        <p:spPr>
          <a:xfrm flipV="1">
            <a:off x="3123996" y="3140968"/>
            <a:ext cx="0" cy="5760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58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Joy041Activity</a:t>
            </a:r>
          </a:p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>
                <a:sym typeface="Wingdings" panose="05000000000000000000" pitchFamily="2" charset="2"/>
              </a:rPr>
              <a:t>Joy012ConstraintLayout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Joy041Activity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프로젝트 복사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절차를 따라 진행하십시오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이름이 바뀌므로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refactoring</a:t>
            </a:r>
            <a:r>
              <a:rPr lang="ko-KR" altLang="en-US" dirty="0" smtClean="0">
                <a:sym typeface="Wingdings" panose="05000000000000000000" pitchFamily="2" charset="2"/>
              </a:rPr>
              <a:t>을 해야 함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18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2: </a:t>
            </a:r>
            <a:r>
              <a:rPr lang="ko-KR" altLang="en-US" dirty="0">
                <a:sym typeface="Wingdings" panose="05000000000000000000" pitchFamily="2" charset="2"/>
              </a:rPr>
              <a:t>두 번째 </a:t>
            </a:r>
            <a:r>
              <a:rPr lang="en-US" altLang="ko-KR" dirty="0"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ym typeface="Wingdings" panose="05000000000000000000" pitchFamily="2" charset="2"/>
              </a:rPr>
              <a:t>즉 </a:t>
            </a:r>
            <a:r>
              <a:rPr lang="en-US" altLang="ko-KR" b="1" dirty="0" smtClean="0">
                <a:sym typeface="Wingdings" panose="05000000000000000000" pitchFamily="2" charset="2"/>
              </a:rPr>
              <a:t>DisplayMessageActivity.java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b="1" dirty="0" smtClean="0">
                <a:sym typeface="Wingdings" panose="05000000000000000000" pitchFamily="2" charset="2"/>
              </a:rPr>
              <a:t>activity_display_message.xml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생성하기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b="1" dirty="0"/>
              <a:t>Project</a:t>
            </a:r>
            <a:r>
              <a:rPr lang="ko-KR" altLang="en-US" dirty="0"/>
              <a:t> 창 </a:t>
            </a:r>
            <a:r>
              <a:rPr lang="en-US" altLang="ko-KR" b="1" dirty="0"/>
              <a:t>app</a:t>
            </a:r>
            <a:r>
              <a:rPr lang="ko-KR" altLang="en-US" dirty="0"/>
              <a:t> 폴더 위에서 우 클릭하고</a:t>
            </a:r>
            <a:r>
              <a:rPr lang="en-US" altLang="ko-KR" dirty="0"/>
              <a:t>, </a:t>
            </a:r>
            <a:r>
              <a:rPr lang="en-US" altLang="ko-KR" b="1" dirty="0"/>
              <a:t>New </a:t>
            </a:r>
            <a:r>
              <a:rPr lang="en-US" altLang="ko-KR" b="1" dirty="0">
                <a:sym typeface="Wingdings" panose="05000000000000000000" pitchFamily="2" charset="2"/>
              </a:rPr>
              <a:t></a:t>
            </a:r>
            <a:r>
              <a:rPr lang="en-US" altLang="ko-KR" b="1" dirty="0"/>
              <a:t> Activity </a:t>
            </a:r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en-US" altLang="ko-KR" b="1" dirty="0"/>
              <a:t>Empty Activity</a:t>
            </a:r>
            <a:r>
              <a:rPr lang="ko-KR" altLang="en-US" dirty="0"/>
              <a:t>를 선택합니다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Configure Activity</a:t>
            </a:r>
            <a:r>
              <a:rPr lang="ko-KR" altLang="en-US" dirty="0"/>
              <a:t> 창에서 </a:t>
            </a:r>
            <a:r>
              <a:rPr lang="en-US" altLang="ko-KR" b="1" dirty="0"/>
              <a:t>Activity Name</a:t>
            </a:r>
            <a:r>
              <a:rPr lang="ko-KR" altLang="en-US" dirty="0"/>
              <a:t>에 </a:t>
            </a:r>
            <a:r>
              <a:rPr lang="en-US" altLang="ko-KR" dirty="0"/>
              <a:t>'DisplayMessageActivity'</a:t>
            </a:r>
            <a:r>
              <a:rPr lang="ko-KR" altLang="en-US" dirty="0"/>
              <a:t> 입력하고</a:t>
            </a:r>
            <a:r>
              <a:rPr lang="en-US" altLang="ko-KR" dirty="0"/>
              <a:t>, </a:t>
            </a:r>
            <a:r>
              <a:rPr lang="en-US" altLang="ko-KR" b="1" dirty="0"/>
              <a:t>Finish</a:t>
            </a:r>
            <a:r>
              <a:rPr lang="ko-KR" altLang="en-US" dirty="0"/>
              <a:t>를 클릭합니다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이렇게 하면</a:t>
            </a:r>
            <a:r>
              <a:rPr lang="en-US" altLang="ko-KR" dirty="0"/>
              <a:t>, </a:t>
            </a:r>
            <a:r>
              <a:rPr lang="ko-KR" altLang="en-US" dirty="0"/>
              <a:t>안스는 다음과 같은 세 가지 작업을 해냅니다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DisplayMessageActivity.java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 과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activity_display_message.xml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을 쌍으로 만들어 냅니다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필수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요소를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에 추가합니다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 smtClean="0">
                <a:sym typeface="Wingdings" panose="05000000000000000000" pitchFamily="2" charset="2"/>
              </a:rPr>
              <a:t>레이아웃 </a:t>
            </a:r>
            <a:r>
              <a:rPr lang="ko-KR" altLang="en-US" dirty="0">
                <a:sym typeface="Wingdings" panose="05000000000000000000" pitchFamily="2" charset="2"/>
              </a:rPr>
              <a:t>파일</a:t>
            </a:r>
            <a:r>
              <a:rPr lang="en-US" altLang="ko-KR" dirty="0">
                <a:sym typeface="Wingdings" panose="05000000000000000000" pitchFamily="2" charset="2"/>
              </a:rPr>
              <a:t>(activity_display_message.xml)</a:t>
            </a:r>
            <a:r>
              <a:rPr lang="ko-KR" altLang="en-US" dirty="0">
                <a:sym typeface="Wingdings" panose="05000000000000000000" pitchFamily="2" charset="2"/>
              </a:rPr>
              <a:t>을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보여줄 텍스트 뷰를 배치합니다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3885829"/>
            <a:ext cx="1510310" cy="26388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3890615"/>
            <a:ext cx="1504313" cy="2629249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171735" y="4509120"/>
            <a:ext cx="12939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두 번째 </a:t>
            </a:r>
            <a:r>
              <a:rPr lang="en-US" altLang="ko-KR" sz="1200" dirty="0"/>
              <a:t>Activity </a:t>
            </a:r>
            <a:endParaRPr lang="ko-KR" altLang="en-US" sz="1200" dirty="0"/>
          </a:p>
        </p:txBody>
      </p:sp>
      <p:sp>
        <p:nvSpPr>
          <p:cNvPr id="13" name="직사각형 12"/>
          <p:cNvSpPr/>
          <p:nvPr/>
        </p:nvSpPr>
        <p:spPr>
          <a:xfrm>
            <a:off x="2050521" y="5406877"/>
            <a:ext cx="26484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sym typeface="Wingdings" panose="05000000000000000000" pitchFamily="2" charset="2"/>
              </a:rPr>
              <a:t>DisplayMessageActivity.java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2050521" y="5776209"/>
            <a:ext cx="27190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sym typeface="Wingdings" panose="05000000000000000000" pitchFamily="2" charset="2"/>
              </a:rPr>
              <a:t>activity_display_message.xml</a:t>
            </a:r>
            <a:endParaRPr lang="ko-KR" altLang="en-US" sz="14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936" y="4509121"/>
            <a:ext cx="6907276" cy="201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00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ym typeface="Wingdings" panose="05000000000000000000" pitchFamily="2" charset="2"/>
              </a:rPr>
              <a:t>3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[Send]</a:t>
            </a:r>
            <a:r>
              <a:rPr lang="ko-KR" altLang="en-US" dirty="0" smtClean="0">
                <a:sym typeface="Wingdings" panose="05000000000000000000" pitchFamily="2" charset="2"/>
              </a:rPr>
              <a:t>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탭할</a:t>
            </a:r>
            <a:r>
              <a:rPr lang="ko-KR" altLang="en-US" dirty="0" smtClean="0">
                <a:sym typeface="Wingdings" panose="05000000000000000000" pitchFamily="2" charset="2"/>
              </a:rPr>
              <a:t>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호출할 </a:t>
            </a:r>
            <a:r>
              <a:rPr lang="en-US" altLang="ko-KR" dirty="0" smtClean="0">
                <a:sym typeface="Wingdings" panose="05000000000000000000" pitchFamily="2" charset="2"/>
              </a:rPr>
              <a:t> sendMessage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파일에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다만</a:t>
            </a:r>
            <a:r>
              <a:rPr lang="en-US" altLang="ko-KR" dirty="0" smtClean="0">
                <a:sym typeface="Wingdings" panose="05000000000000000000" pitchFamily="2" charset="2"/>
              </a:rPr>
              <a:t>, [Send]</a:t>
            </a:r>
            <a:r>
              <a:rPr lang="ko-KR" altLang="en-US" dirty="0" smtClean="0">
                <a:sym typeface="Wingdings" panose="05000000000000000000" pitchFamily="2" charset="2"/>
              </a:rPr>
              <a:t>버튼이 두 개</a:t>
            </a:r>
            <a:r>
              <a:rPr lang="en-US" altLang="ko-KR" dirty="0" smtClean="0">
                <a:sym typeface="Wingdings" panose="05000000000000000000" pitchFamily="2" charset="2"/>
              </a:rPr>
              <a:t>(button, button2)</a:t>
            </a:r>
            <a:r>
              <a:rPr lang="ko-KR" altLang="en-US" dirty="0" smtClean="0">
                <a:sym typeface="Wingdings" panose="05000000000000000000" pitchFamily="2" charset="2"/>
              </a:rPr>
              <a:t>이므로</a:t>
            </a:r>
            <a:r>
              <a:rPr lang="en-US" altLang="ko-KR" dirty="0" smtClean="0">
                <a:sym typeface="Wingdings" panose="05000000000000000000" pitchFamily="2" charset="2"/>
              </a:rPr>
              <a:t>, sendMessage(), sendMessage2()</a:t>
            </a:r>
            <a:r>
              <a:rPr lang="ko-KR" altLang="en-US" dirty="0" smtClean="0">
                <a:sym typeface="Wingdings" panose="05000000000000000000" pitchFamily="2" charset="2"/>
              </a:rPr>
              <a:t>를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파일에서 다음과 같이 버튼에서 메소드를 호출하도록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en-US" altLang="ko-KR" b="1" dirty="0" smtClean="0"/>
              <a:t>Attributes</a:t>
            </a:r>
            <a:r>
              <a:rPr lang="ko-KR" altLang="en-US" dirty="0" smtClean="0"/>
              <a:t> </a:t>
            </a:r>
            <a:r>
              <a:rPr lang="ko-KR" altLang="en-US" dirty="0"/>
              <a:t>창에서 두 개 버튼의 </a:t>
            </a:r>
            <a:r>
              <a:rPr lang="en-US" altLang="ko-KR" b="1" dirty="0"/>
              <a:t>onClick</a:t>
            </a:r>
            <a:r>
              <a:rPr lang="ko-KR" altLang="en-US" dirty="0"/>
              <a:t> 속성을 </a:t>
            </a:r>
            <a:r>
              <a:rPr lang="ko-KR" altLang="en-US" dirty="0" smtClean="0"/>
              <a:t>찾아 각각</a:t>
            </a:r>
            <a:r>
              <a:rPr lang="ko-KR" altLang="en-US" dirty="0"/>
              <a:t> </a:t>
            </a:r>
            <a:r>
              <a:rPr lang="en-US" altLang="ko-KR" b="1" dirty="0"/>
              <a:t>sendMessage </a:t>
            </a:r>
            <a:r>
              <a:rPr lang="en-US" altLang="ko-KR" b="1" dirty="0">
                <a:solidFill>
                  <a:srgbClr val="C00000"/>
                </a:solidFill>
              </a:rPr>
              <a:t>or </a:t>
            </a:r>
            <a:r>
              <a:rPr lang="en-US" altLang="ko-KR" b="1" dirty="0"/>
              <a:t>sendMessage2</a:t>
            </a:r>
            <a:r>
              <a:rPr lang="ko-KR" altLang="en-US" dirty="0"/>
              <a:t>를 설정합니다</a:t>
            </a:r>
            <a:r>
              <a:rPr lang="en-US" altLang="ko-KR" dirty="0"/>
              <a:t>.  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속성을 활용하지 </a:t>
            </a:r>
            <a:r>
              <a:rPr lang="ko-KR" altLang="en-US" dirty="0">
                <a:sym typeface="Wingdings" panose="05000000000000000000" pitchFamily="2" charset="2"/>
              </a:rPr>
              <a:t>않고</a:t>
            </a:r>
            <a:r>
              <a:rPr lang="en-US" altLang="ko-KR" dirty="0">
                <a:sym typeface="Wingdings" panose="05000000000000000000" pitchFamily="2" charset="2"/>
              </a:rPr>
              <a:t>, ActivityMain.java</a:t>
            </a:r>
            <a:r>
              <a:rPr lang="ko-KR" altLang="en-US" dirty="0">
                <a:sym typeface="Wingdings" panose="05000000000000000000" pitchFamily="2" charset="2"/>
              </a:rPr>
              <a:t>에서 각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설정하여 처리하는 </a:t>
            </a:r>
            <a:r>
              <a:rPr lang="ko-KR" altLang="en-US" dirty="0">
                <a:sym typeface="Wingdings" panose="05000000000000000000" pitchFamily="2" charset="2"/>
              </a:rPr>
              <a:t>방법은 다음 프로젝트에서 진행합니다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852936"/>
            <a:ext cx="1124811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// Do something in response to button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sendMessage2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 </a:t>
            </a:r>
            <a:r>
              <a:rPr lang="en-US" altLang="ko-KR" sz="1600" dirty="0">
                <a:latin typeface="Consolas" panose="020B0609020204030204" pitchFamily="49" charset="0"/>
              </a:rPr>
              <a:t>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Do something in response to 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888087" y="4653136"/>
            <a:ext cx="41863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Each one is called </a:t>
            </a:r>
            <a:r>
              <a:rPr lang="en-US" altLang="ko-KR" dirty="0"/>
              <a:t>when the user taps </a:t>
            </a:r>
            <a:r>
              <a:rPr lang="en-US" altLang="ko-KR" dirty="0" smtClean="0"/>
              <a:t>either </a:t>
            </a:r>
            <a:r>
              <a:rPr lang="en-US" altLang="ko-KR" b="1" dirty="0" smtClean="0"/>
              <a:t>[Send] </a:t>
            </a:r>
            <a:r>
              <a:rPr lang="en-US" altLang="ko-KR" b="1" dirty="0"/>
              <a:t>button </a:t>
            </a:r>
            <a:r>
              <a:rPr lang="en-US" altLang="ko-KR" b="1" dirty="0" smtClean="0">
                <a:solidFill>
                  <a:srgbClr val="C00000"/>
                </a:solidFill>
              </a:rPr>
              <a:t>or</a:t>
            </a:r>
            <a:r>
              <a:rPr lang="en-US" altLang="ko-KR" b="1" dirty="0" smtClean="0"/>
              <a:t> button2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91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4: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메시지를 담은 후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이를 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 보내서 메시지를 보여 주는 작업을 합니다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개별 구성요소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Activity) </a:t>
            </a:r>
            <a:r>
              <a:rPr lang="ko-KR" altLang="en-US" dirty="0">
                <a:sym typeface="Wingdings" panose="05000000000000000000" pitchFamily="2" charset="2"/>
              </a:rPr>
              <a:t>간에 런타임 바인딩을 제공하는 객체입니다</a:t>
            </a:r>
            <a:r>
              <a:rPr lang="en-US" altLang="ko-KR" dirty="0">
                <a:sym typeface="Wingdings" panose="05000000000000000000" pitchFamily="2" charset="2"/>
              </a:rPr>
              <a:t>. Intent</a:t>
            </a:r>
            <a:r>
              <a:rPr lang="ko-KR" altLang="en-US" dirty="0">
                <a:sym typeface="Wingdings" panose="05000000000000000000" pitchFamily="2" charset="2"/>
              </a:rPr>
              <a:t>는 어떤 작업을 하려는 앱의 의도를 </a:t>
            </a:r>
            <a:r>
              <a:rPr lang="ko-KR" altLang="en-US" dirty="0" smtClean="0">
                <a:sym typeface="Wingdings" panose="05000000000000000000" pitchFamily="2" charset="2"/>
              </a:rPr>
              <a:t>나타내며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다양한 작업에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 코드는 </a:t>
            </a:r>
            <a:r>
              <a:rPr lang="ko-KR" altLang="en-US" dirty="0">
                <a:sym typeface="Wingdings" panose="05000000000000000000" pitchFamily="2" charset="2"/>
              </a:rPr>
              <a:t>버튼이 탭이 반응하여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메시지를 읽고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메시지를 인텐트에 담아 보내는 작업을 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3392" y="4077072"/>
            <a:ext cx="1028573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EditText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 </a:t>
            </a:r>
            <a:r>
              <a:rPr lang="en-US" altLang="ko-KR" sz="1600" dirty="0">
                <a:latin typeface="Consolas" panose="020B0609020204030204" pitchFamily="49" charset="0"/>
              </a:rPr>
              <a:t>message =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intent.putExtra(EXTRA_MESSAGE</a:t>
            </a:r>
            <a:r>
              <a:rPr lang="en-US" altLang="ko-KR" sz="1600" dirty="0">
                <a:latin typeface="Consolas" panose="020B0609020204030204" pitchFamily="49" charset="0"/>
              </a:rPr>
              <a:t>, message);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startActivity</a:t>
            </a:r>
            <a:r>
              <a:rPr lang="en-US" altLang="ko-KR" sz="1600" dirty="0" smtClean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63729" y="5593341"/>
            <a:ext cx="3460863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오류가 나면</a:t>
            </a:r>
            <a:r>
              <a:rPr lang="en-US" altLang="ko-KR" sz="1400" dirty="0" smtClean="0"/>
              <a:t>, activity_main.xml </a:t>
            </a:r>
            <a:r>
              <a:rPr lang="ko-KR" altLang="en-US" sz="1400" dirty="0" smtClean="0"/>
              <a:t>에서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사용한 </a:t>
            </a:r>
            <a:r>
              <a:rPr lang="en-US" altLang="ko-KR" sz="1400" dirty="0" smtClean="0"/>
              <a:t>id </a:t>
            </a:r>
            <a:r>
              <a:rPr lang="ko-KR" altLang="en-US" sz="1400" dirty="0" smtClean="0"/>
              <a:t>와 같은지 확인하십시오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>
            <a:stCxn id="6" idx="1"/>
          </p:cNvCxnSpPr>
          <p:nvPr/>
        </p:nvCxnSpPr>
        <p:spPr>
          <a:xfrm flipH="1" flipV="1">
            <a:off x="7104113" y="5085185"/>
            <a:ext cx="859616" cy="7697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965894" y="4679129"/>
            <a:ext cx="3458698" cy="73866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오류가 나면</a:t>
            </a:r>
            <a:r>
              <a:rPr lang="en-US" altLang="ko-KR" sz="1400" dirty="0" smtClean="0"/>
              <a:t>, </a:t>
            </a:r>
            <a:br>
              <a:rPr lang="en-US" altLang="ko-KR" sz="1400" dirty="0" smtClean="0"/>
            </a:br>
            <a:r>
              <a:rPr lang="en-US" altLang="ko-KR" sz="1400" dirty="0" smtClean="0"/>
              <a:t>DisplayMessageActivity.java </a:t>
            </a:r>
            <a:r>
              <a:rPr lang="ko-KR" altLang="en-US" sz="1400" dirty="0" smtClean="0"/>
              <a:t>파일이</a:t>
            </a:r>
            <a:endParaRPr lang="en-US" altLang="ko-KR" sz="1400" dirty="0" smtClean="0"/>
          </a:p>
          <a:p>
            <a:r>
              <a:rPr lang="ko-KR" altLang="en-US" sz="1400" dirty="0" smtClean="0"/>
              <a:t>생성되어 있는지 확인하십시</a:t>
            </a:r>
            <a:r>
              <a:rPr lang="ko-KR" altLang="en-US" sz="1400" dirty="0"/>
              <a:t>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>
            <a:stCxn id="9" idx="1"/>
          </p:cNvCxnSpPr>
          <p:nvPr/>
        </p:nvCxnSpPr>
        <p:spPr>
          <a:xfrm flipH="1" flipV="1">
            <a:off x="7536160" y="4762397"/>
            <a:ext cx="429734" cy="2860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15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4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dirty="0">
                <a:sym typeface="Wingdings" panose="05000000000000000000" pitchFamily="2" charset="2"/>
              </a:rPr>
              <a:t>: sendMessage()</a:t>
            </a:r>
            <a:r>
              <a:rPr lang="ko-KR" altLang="en-US" dirty="0">
                <a:sym typeface="Wingdings" panose="05000000000000000000" pitchFamily="2" charset="2"/>
              </a:rPr>
              <a:t>에서 이루어지는 작업은 다음과 같습니다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err="1" smtClean="0">
                <a:sym typeface="Wingdings" panose="05000000000000000000" pitchFamily="2" charset="2"/>
              </a:rPr>
              <a:t>생성자로</a:t>
            </a:r>
            <a:r>
              <a:rPr lang="ko-KR" altLang="en-US" dirty="0" smtClean="0">
                <a:sym typeface="Wingdings" panose="05000000000000000000" pitchFamily="2" charset="2"/>
              </a:rPr>
              <a:t> 객체를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두 </a:t>
            </a:r>
            <a:r>
              <a:rPr lang="ko-KR" altLang="en-US" dirty="0">
                <a:sym typeface="Wingdings" panose="05000000000000000000" pitchFamily="2" charset="2"/>
              </a:rPr>
              <a:t>매개변수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와 </a:t>
            </a:r>
            <a:r>
              <a:rPr lang="en-US" altLang="ko-KR" dirty="0">
                <a:sym typeface="Wingdings" panose="05000000000000000000" pitchFamily="2" charset="2"/>
              </a:rPr>
              <a:t>Class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사용하여 </a:t>
            </a:r>
            <a:r>
              <a:rPr lang="en-US" altLang="ko-KR" dirty="0" smtClean="0">
                <a:sym typeface="Wingdings" panose="05000000000000000000" pitchFamily="2" charset="2"/>
              </a:rPr>
              <a:t>Intent </a:t>
            </a:r>
            <a:r>
              <a:rPr lang="ko-KR" altLang="en-US" dirty="0" smtClean="0">
                <a:sym typeface="Wingdings" panose="05000000000000000000" pitchFamily="2" charset="2"/>
              </a:rPr>
              <a:t>객체를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putExtra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메소드는 </a:t>
            </a:r>
            <a:r>
              <a:rPr lang="en-US" altLang="ko-KR" dirty="0">
                <a:sym typeface="Wingdings" panose="05000000000000000000" pitchFamily="2" charset="2"/>
              </a:rPr>
              <a:t>EditText </a:t>
            </a:r>
            <a:r>
              <a:rPr lang="ko-KR" altLang="en-US" dirty="0">
                <a:sym typeface="Wingdings" panose="05000000000000000000" pitchFamily="2" charset="2"/>
              </a:rPr>
              <a:t>값을 인텐트에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는 데이터 유형을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라는 키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ko-KR" altLang="en-US" dirty="0" smtClean="0">
                <a:sym typeface="Wingdings" panose="05000000000000000000" pitchFamily="2" charset="2"/>
              </a:rPr>
              <a:t>값</a:t>
            </a:r>
            <a:r>
              <a:rPr lang="en-US" altLang="ko-KR" dirty="0" smtClean="0">
                <a:sym typeface="Wingdings" panose="05000000000000000000" pitchFamily="2" charset="2"/>
              </a:rPr>
              <a:t>(key-value)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쌍으로 전달할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ko-KR" altLang="en-US" dirty="0">
                <a:sym typeface="Wingdings" panose="05000000000000000000" pitchFamily="2" charset="2"/>
              </a:rPr>
              <a:t>키를 사용하여 텍스트 값을 검색하기 때문에 </a:t>
            </a:r>
            <a:r>
              <a:rPr lang="ko-KR" altLang="en-US" dirty="0" smtClean="0">
                <a:sym typeface="Wingdings" panose="05000000000000000000" pitchFamily="2" charset="2"/>
              </a:rPr>
              <a:t>키는 </a:t>
            </a:r>
            <a:r>
              <a:rPr lang="en-US" altLang="ko-KR" dirty="0" smtClean="0">
                <a:sym typeface="Wingdings" panose="05000000000000000000" pitchFamily="2" charset="2"/>
              </a:rPr>
              <a:t>public final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b="1" dirty="0" smtClean="0">
                <a:sym typeface="Wingdings" panose="05000000000000000000" pitchFamily="2" charset="2"/>
              </a:rPr>
              <a:t>EXTRA_MESSAGE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ym typeface="Wingdings" panose="05000000000000000000" pitchFamily="2" charset="2"/>
              </a:rPr>
              <a:t>아래와 같은 형식으로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앱의 </a:t>
            </a:r>
            <a:r>
              <a:rPr lang="ko-KR" altLang="en-US" dirty="0">
                <a:sym typeface="Wingdings" panose="05000000000000000000" pitchFamily="2" charset="2"/>
              </a:rPr>
              <a:t>패키지 이름을 접두사로 사용해 인텐트 </a:t>
            </a:r>
            <a:r>
              <a:rPr lang="en-US" altLang="ko-KR" dirty="0">
                <a:sym typeface="Wingdings" panose="05000000000000000000" pitchFamily="2" charset="2"/>
              </a:rPr>
              <a:t>extras</a:t>
            </a:r>
            <a:r>
              <a:rPr lang="ko-KR" altLang="en-US" dirty="0">
                <a:sym typeface="Wingdings" panose="05000000000000000000" pitchFamily="2" charset="2"/>
              </a:rPr>
              <a:t>의 키를 정의하는 것이 좋습니다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그러면 </a:t>
            </a:r>
            <a:r>
              <a:rPr lang="ko-KR" altLang="en-US" dirty="0">
                <a:sym typeface="Wingdings" panose="05000000000000000000" pitchFamily="2" charset="2"/>
              </a:rPr>
              <a:t>앱이 다른 앱과 상호작용하는 경우 키가 고유하게 유지됩니다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startActivity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 smtClean="0">
                <a:sym typeface="Wingdings" panose="05000000000000000000" pitchFamily="2" charset="2"/>
              </a:rPr>
              <a:t>메소드는 </a:t>
            </a:r>
            <a:r>
              <a:rPr lang="en-US" altLang="ko-KR" dirty="0">
                <a:sym typeface="Wingdings" panose="05000000000000000000" pitchFamily="2" charset="2"/>
              </a:rPr>
              <a:t>Intent</a:t>
            </a:r>
            <a:r>
              <a:rPr lang="ko-KR" altLang="en-US" dirty="0">
                <a:sym typeface="Wingdings" panose="05000000000000000000" pitchFamily="2" charset="2"/>
              </a:rPr>
              <a:t>로 지정된 </a:t>
            </a:r>
            <a:r>
              <a:rPr lang="en-US" altLang="ko-KR" dirty="0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인스턴스를 시작합니다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다음 </a:t>
            </a:r>
            <a:r>
              <a:rPr lang="en-US" altLang="ko-KR" dirty="0" smtClean="0">
                <a:sym typeface="Wingdings" panose="05000000000000000000" pitchFamily="2" charset="2"/>
              </a:rPr>
              <a:t>Step</a:t>
            </a:r>
            <a:r>
              <a:rPr lang="ko-KR" altLang="en-US" dirty="0" smtClean="0">
                <a:sym typeface="Wingdings" panose="05000000000000000000" pitchFamily="2" charset="2"/>
              </a:rPr>
              <a:t>에서는 이 인스턴스를 만들 수 있는 </a:t>
            </a:r>
            <a:r>
              <a:rPr lang="en-US" altLang="ko-KR" b="1" dirty="0" smtClean="0">
                <a:sym typeface="Wingdings" panose="05000000000000000000" pitchFamily="2" charset="2"/>
              </a:rPr>
              <a:t>DisplayMessageActivity </a:t>
            </a:r>
            <a:r>
              <a:rPr lang="ko-KR" altLang="en-US" b="1" dirty="0" smtClean="0">
                <a:sym typeface="Wingdings" panose="05000000000000000000" pitchFamily="2" charset="2"/>
              </a:rPr>
              <a:t>클래스를 </a:t>
            </a:r>
            <a:r>
              <a:rPr lang="ko-KR" altLang="en-US" b="1" dirty="0">
                <a:sym typeface="Wingdings" panose="05000000000000000000" pitchFamily="2" charset="2"/>
              </a:rPr>
              <a:t>만들어야 합니다</a:t>
            </a:r>
            <a:r>
              <a:rPr lang="en-US" altLang="ko-KR" b="1" dirty="0">
                <a:sym typeface="Wingdings" panose="05000000000000000000" pitchFamily="2" charset="2"/>
              </a:rPr>
              <a:t>.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23392" y="4077072"/>
            <a:ext cx="11077820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static final String TAG = </a:t>
            </a:r>
            <a:r>
              <a:rPr lang="en-US" altLang="ko-KR" dirty="0" smtClean="0">
                <a:latin typeface="Consolas" panose="020B0609020204030204" pitchFamily="49" charset="0"/>
              </a:rPr>
              <a:t>"HuStar";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public </a:t>
            </a:r>
            <a:r>
              <a:rPr lang="en-US" altLang="ko-KR" dirty="0">
                <a:latin typeface="Consolas" panose="020B0609020204030204" pitchFamily="49" charset="0"/>
              </a:rPr>
              <a:t>static final String EXTRA_MESSAGE = </a:t>
            </a:r>
            <a:r>
              <a:rPr lang="en-US" altLang="ko-KR" dirty="0" smtClean="0">
                <a:latin typeface="Consolas" panose="020B0609020204030204" pitchFamily="49" charset="0"/>
              </a:rPr>
              <a:t>"</a:t>
            </a:r>
            <a:r>
              <a:rPr lang="en-US" altLang="ko-KR" dirty="0" err="1" smtClean="0">
                <a:latin typeface="Consolas" panose="020B0609020204030204" pitchFamily="49" charset="0"/>
              </a:rPr>
              <a:t>org.joy.activity.MESSAGE</a:t>
            </a:r>
            <a:r>
              <a:rPr lang="en-US" altLang="ko-KR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. . .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38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5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텍스트뷰에</a:t>
            </a:r>
            <a:r>
              <a:rPr lang="ko-KR" altLang="en-US" dirty="0" smtClean="0">
                <a:sym typeface="Wingdings" panose="05000000000000000000" pitchFamily="2" charset="2"/>
              </a:rPr>
              <a:t> 메시지를 보여주는 코딩을 해야 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어디에서 하면 좋을까요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DisplayMessageActivity.java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로 보낸 메시지를 받아서 처리해야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2348880"/>
            <a:ext cx="11253818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static final String TAG = "HuStar";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protected </a:t>
            </a:r>
            <a:r>
              <a:rPr lang="en-US" altLang="ko-KR" sz="1600" dirty="0">
                <a:latin typeface="Consolas" panose="020B0609020204030204" pitchFamily="49" charset="0"/>
              </a:rPr>
              <a:t>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Log.d(TAG, "&gt;DisplayMessageActivity");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activity_display_message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Get the Intent that started this activity and extract the string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message = </a:t>
            </a:r>
            <a:r>
              <a:rPr lang="en-US" altLang="ko-KR" sz="16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MainActivity.EXTRA_MESSAGE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</a:t>
            </a:r>
            <a:r>
              <a:rPr lang="en-US" altLang="ko-KR" sz="1600" dirty="0" smtClean="0">
                <a:latin typeface="Consolas" panose="020B0609020204030204" pitchFamily="49" charset="0"/>
              </a:rPr>
              <a:t>get </a:t>
            </a:r>
            <a:r>
              <a:rPr lang="en-US" altLang="ko-KR" sz="1600" dirty="0">
                <a:latin typeface="Consolas" panose="020B0609020204030204" pitchFamily="49" charset="0"/>
              </a:rPr>
              <a:t>textView using findViewById and set its text attribute by message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Log.d(TAG, "&lt;DisplayMessageActivity");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07026" y="2176066"/>
            <a:ext cx="342112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DisplayMessageActivity.java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185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5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텍스트뷰에</a:t>
            </a:r>
            <a:r>
              <a:rPr lang="ko-KR" altLang="en-US" dirty="0" smtClean="0">
                <a:sym typeface="Wingdings" panose="05000000000000000000" pitchFamily="2" charset="2"/>
              </a:rPr>
              <a:t> 메시지를 보여주는 코딩을 해야 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어디에서 하면 좋을까요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DisplayMessageActivity.java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로 보낸 메시지를 받아서 처리해야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2348880"/>
            <a:ext cx="11253818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static final String TAG = "HuStar";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protected </a:t>
            </a:r>
            <a:r>
              <a:rPr lang="en-US" altLang="ko-KR" sz="1600" dirty="0">
                <a:latin typeface="Consolas" panose="020B0609020204030204" pitchFamily="49" charset="0"/>
              </a:rPr>
              <a:t>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Log.d(TAG, "&gt;DisplayMessageActivity");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activity_display_message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Get the Intent that started this activity and extract the string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message = </a:t>
            </a:r>
            <a:r>
              <a:rPr lang="en-US" altLang="ko-KR" sz="16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MainActivity.EXTRA_MESSAGE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</a:t>
            </a:r>
            <a:r>
              <a:rPr lang="en-US" altLang="ko-KR" sz="1600" dirty="0" smtClean="0">
                <a:latin typeface="Consolas" panose="020B0609020204030204" pitchFamily="49" charset="0"/>
              </a:rPr>
              <a:t>get </a:t>
            </a:r>
            <a:r>
              <a:rPr lang="en-US" altLang="ko-KR" sz="1600" dirty="0">
                <a:latin typeface="Consolas" panose="020B0609020204030204" pitchFamily="49" charset="0"/>
              </a:rPr>
              <a:t>textView using findViewById and set its text attribute by message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TextView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R.id.textView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textView.setText(message);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Log.d(TAG, "&lt;DisplayMessageActivity");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07026" y="2176066"/>
            <a:ext cx="342112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DisplayMessageActivity.java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824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6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홈 화면이 아닌 모든 화면에서는 사용자를 그 전 화면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혹은 홈 화면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으로 안내하는 기능이 있어야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이를 위해 앱 바</a:t>
            </a:r>
            <a:r>
              <a:rPr lang="en-US" altLang="ko-KR" dirty="0" smtClean="0">
                <a:sym typeface="Wingdings" panose="05000000000000000000" pitchFamily="2" charset="2"/>
              </a:rPr>
              <a:t>(App task bar)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Up(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돌아가기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버튼을 추가</a:t>
            </a:r>
            <a:r>
              <a:rPr lang="ko-KR" altLang="en-US" dirty="0" smtClean="0">
                <a:sym typeface="Wingdings" panose="05000000000000000000" pitchFamily="2" charset="2"/>
              </a:rPr>
              <a:t>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>
                <a:sym typeface="Wingdings" panose="05000000000000000000" pitchFamily="2" charset="2"/>
              </a:rPr>
              <a:t>Up </a:t>
            </a:r>
            <a:r>
              <a:rPr lang="ko-KR" altLang="en-US" dirty="0">
                <a:sym typeface="Wingdings" panose="05000000000000000000" pitchFamily="2" charset="2"/>
              </a:rPr>
              <a:t>버튼을 추가하려면 </a:t>
            </a:r>
            <a:r>
              <a:rPr lang="en-US" altLang="ko-KR" b="1" dirty="0">
                <a:sym typeface="Wingdings" panose="05000000000000000000" pitchFamily="2" charset="2"/>
              </a:rPr>
              <a:t>AndroidManifest.xml </a:t>
            </a:r>
            <a:r>
              <a:rPr lang="ko-KR" altLang="en-US" dirty="0">
                <a:sym typeface="Wingdings" panose="05000000000000000000" pitchFamily="2" charset="2"/>
              </a:rPr>
              <a:t>파일에서 어떤 활동이 논리적 상위 요소인지 선언해야 합니다</a:t>
            </a:r>
            <a:r>
              <a:rPr lang="en-US" altLang="ko-KR" dirty="0">
                <a:sym typeface="Wingdings" panose="05000000000000000000" pitchFamily="2" charset="2"/>
              </a:rPr>
              <a:t>. app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manifests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>
                <a:sym typeface="Wingdings" panose="05000000000000000000" pitchFamily="2" charset="2"/>
              </a:rPr>
              <a:t>AndroidManifest.xml</a:t>
            </a:r>
            <a:r>
              <a:rPr lang="ko-KR" altLang="en-US" dirty="0">
                <a:sym typeface="Wingdings" panose="05000000000000000000" pitchFamily="2" charset="2"/>
              </a:rPr>
              <a:t>에서 파일을 열고 </a:t>
            </a:r>
            <a:r>
              <a:rPr lang="en-US" altLang="ko-KR" dirty="0">
                <a:sym typeface="Wingdings" panose="05000000000000000000" pitchFamily="2" charset="2"/>
              </a:rPr>
              <a:t>DisplayMessageActivity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&lt;activity&gt; </a:t>
            </a:r>
            <a:r>
              <a:rPr lang="ko-KR" altLang="en-US" dirty="0">
                <a:sym typeface="Wingdings" panose="05000000000000000000" pitchFamily="2" charset="2"/>
              </a:rPr>
              <a:t>태그를 찾아 다음으로 바꿉니다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39416" y="2708920"/>
            <a:ext cx="1107782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&lt;</a:t>
            </a:r>
            <a:r>
              <a:rPr lang="en-US" altLang="ko-KR" dirty="0">
                <a:latin typeface="Consolas" panose="020B0609020204030204" pitchFamily="49" charset="0"/>
              </a:rPr>
              <a:t>activity android:name=".DisplayMessageActivity"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android:parentActivityName</a:t>
            </a:r>
            <a:r>
              <a:rPr lang="en-US" altLang="ko-KR" dirty="0">
                <a:latin typeface="Consolas" panose="020B0609020204030204" pitchFamily="49" charset="0"/>
              </a:rPr>
              <a:t>=".MainActivity</a:t>
            </a:r>
            <a:r>
              <a:rPr lang="en-US" altLang="ko-KR" dirty="0" smtClean="0">
                <a:latin typeface="Consolas" panose="020B0609020204030204" pitchFamily="49" charset="0"/>
              </a:rPr>
              <a:t>" /&gt;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&lt;activity android:name</a:t>
            </a:r>
            <a:r>
              <a:rPr lang="en-US" altLang="ko-KR" dirty="0">
                <a:latin typeface="Consolas" panose="020B0609020204030204" pitchFamily="49" charset="0"/>
              </a:rPr>
              <a:t>=".MainActivity</a:t>
            </a:r>
            <a:r>
              <a:rPr lang="en-US" altLang="ko-KR" dirty="0" smtClean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. . .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4274189"/>
            <a:ext cx="7200800" cy="18002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4208" y="2588028"/>
            <a:ext cx="2237004" cy="3908502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9012484" y="2206039"/>
            <a:ext cx="1263487" cy="1006727"/>
            <a:chOff x="3123996" y="1925949"/>
            <a:chExt cx="1263487" cy="1006727"/>
          </a:xfrm>
        </p:grpSpPr>
        <p:sp>
          <p:nvSpPr>
            <p:cNvPr id="11" name="타원 10"/>
            <p:cNvSpPr/>
            <p:nvPr/>
          </p:nvSpPr>
          <p:spPr>
            <a:xfrm>
              <a:off x="3431704" y="2284604"/>
              <a:ext cx="648072" cy="648072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123996" y="1925949"/>
              <a:ext cx="12634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  <a:sym typeface="Wingdings" panose="05000000000000000000" pitchFamily="2" charset="2"/>
                </a:rPr>
                <a:t>back button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49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간 전환하기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XML</a:t>
            </a:r>
            <a:r>
              <a:rPr lang="ko-KR" altLang="en-US" dirty="0" smtClean="0">
                <a:sym typeface="Wingdings" panose="05000000000000000000" pitchFamily="2" charset="2"/>
              </a:rPr>
              <a:t>로 만든 레이아웃은 어떻게 화면에 보여지는 것일까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레이아웃 인플레이션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화면을 더 추가하기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화면 구성과 화면 간 전환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인텐트 살펴보기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다른 화면으로 데이터 전달하기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데스크 알아보기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위한 플래그와 부가 데이터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데스크 관리 이해하기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수명주기에 대하여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액티비티 수명주기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간단한 데이터 저장하기와 가져오기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SharedPreferences </a:t>
            </a:r>
            <a:r>
              <a:rPr lang="ko-KR" altLang="en-US" dirty="0" smtClean="0">
                <a:sym typeface="Wingdings" panose="05000000000000000000" pitchFamily="2" charset="2"/>
              </a:rPr>
              <a:t>사용하기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Joy041Activity - Challenge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다양한 경우들을 </a:t>
            </a:r>
            <a:r>
              <a:rPr lang="en-US" altLang="ko-KR" dirty="0" smtClean="0">
                <a:sym typeface="Wingdings" panose="05000000000000000000" pitchFamily="2" charset="2"/>
              </a:rPr>
              <a:t>test</a:t>
            </a:r>
            <a:r>
              <a:rPr lang="ko-KR" altLang="en-US" dirty="0" smtClean="0">
                <a:sym typeface="Wingdings" panose="05000000000000000000" pitchFamily="2" charset="2"/>
              </a:rPr>
              <a:t>해보고 문제점을 발견해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모두 채우고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아래 버튼을 </a:t>
            </a:r>
            <a:r>
              <a:rPr lang="ko-KR" altLang="en-US" dirty="0" err="1" smtClean="0">
                <a:sym typeface="Wingdings" panose="05000000000000000000" pitchFamily="2" charset="2"/>
              </a:rPr>
              <a:t>탭하면</a:t>
            </a:r>
            <a:r>
              <a:rPr lang="ko-KR" altLang="en-US" dirty="0" smtClean="0">
                <a:sym typeface="Wingdings" panose="05000000000000000000" pitchFamily="2" charset="2"/>
              </a:rPr>
              <a:t> 위의 메시지만 나타나는 경우도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문제를 해결해 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120" y="2307938"/>
            <a:ext cx="2212448" cy="3909801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123996" y="1925949"/>
            <a:ext cx="1263487" cy="1006727"/>
            <a:chOff x="3123996" y="1925949"/>
            <a:chExt cx="1263487" cy="1006727"/>
          </a:xfrm>
        </p:grpSpPr>
        <p:sp>
          <p:nvSpPr>
            <p:cNvPr id="5" name="타원 4"/>
            <p:cNvSpPr/>
            <p:nvPr/>
          </p:nvSpPr>
          <p:spPr>
            <a:xfrm>
              <a:off x="3431704" y="2284604"/>
              <a:ext cx="648072" cy="648072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123996" y="1925949"/>
              <a:ext cx="12634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  <a:sym typeface="Wingdings" panose="05000000000000000000" pitchFamily="2" charset="2"/>
                </a:rPr>
                <a:t>back button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588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Joy042Activity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Joy041Activity</a:t>
            </a:r>
            <a:r>
              <a:rPr lang="ko-KR" altLang="en-US" dirty="0" smtClean="0">
                <a:sym typeface="Wingdings" panose="05000000000000000000" pitchFamily="2" charset="2"/>
              </a:rPr>
              <a:t>과 같은 기능을 수행하되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다른 방법으로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레이아웃의 </a:t>
            </a:r>
            <a:r>
              <a:rPr lang="en-US" altLang="ko-KR" dirty="0" smtClean="0">
                <a:sym typeface="Wingdings" panose="05000000000000000000" pitchFamily="2" charset="2"/>
              </a:rPr>
              <a:t>onClick</a:t>
            </a:r>
            <a:r>
              <a:rPr lang="ko-KR" altLang="en-US" dirty="0" smtClean="0">
                <a:sym typeface="Wingdings" panose="05000000000000000000" pitchFamily="2" charset="2"/>
              </a:rPr>
              <a:t>속성을 사용하지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버튼의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즉 </a:t>
            </a:r>
            <a:r>
              <a:rPr lang="en-US" altLang="ko-KR" dirty="0" err="1">
                <a:sym typeface="Wingdings" panose="05000000000000000000" pitchFamily="2" charset="2"/>
              </a:rPr>
              <a:t>onClickListener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인터페이스를 </a:t>
            </a:r>
            <a:r>
              <a:rPr lang="ko-KR" altLang="en-US" dirty="0" smtClean="0">
                <a:sym typeface="Wingdings" panose="05000000000000000000" pitchFamily="2" charset="2"/>
              </a:rPr>
              <a:t>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두 버튼의 클릭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리스너는</a:t>
            </a:r>
            <a:r>
              <a:rPr lang="ko-KR" altLang="en-US" dirty="0" smtClean="0">
                <a:sym typeface="Wingdings" panose="05000000000000000000" pitchFamily="2" charset="2"/>
              </a:rPr>
              <a:t> 각각 </a:t>
            </a:r>
            <a:r>
              <a:rPr lang="en-US" altLang="ko-KR" dirty="0" smtClean="0">
                <a:sym typeface="Wingdings" panose="05000000000000000000" pitchFamily="2" charset="2"/>
              </a:rPr>
              <a:t>sendMessage() </a:t>
            </a:r>
            <a:r>
              <a:rPr lang="ko-KR" altLang="en-US" dirty="0" smtClean="0">
                <a:sym typeface="Wingdings" panose="05000000000000000000" pitchFamily="2" charset="2"/>
              </a:rPr>
              <a:t>즉 동일한 함수를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sendMessage()</a:t>
            </a:r>
            <a:r>
              <a:rPr lang="ko-KR" altLang="en-US" dirty="0" smtClean="0">
                <a:sym typeface="Wingdings" panose="05000000000000000000" pitchFamily="2" charset="2"/>
              </a:rPr>
              <a:t>에서 어떤 버튼이 클릭 되었는지 구별하여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그에 따라 </a:t>
            </a:r>
            <a:r>
              <a:rPr lang="en-US" altLang="ko-KR" dirty="0" err="1" smtClean="0">
                <a:sym typeface="Wingdings" panose="05000000000000000000" pitchFamily="2" charset="2"/>
              </a:rPr>
              <a:t>textEdit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구별하여 메시지를 찾아내도록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1: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b="1" dirty="0" smtClean="0">
                <a:sym typeface="Wingdings" panose="05000000000000000000" pitchFamily="2" charset="2"/>
              </a:rPr>
              <a:t>Joy041Activity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Joy042Activity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동일하게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 &amp;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파일에서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main_activity.xml </a:t>
            </a:r>
            <a:r>
              <a:rPr lang="ko-KR" altLang="en-US" dirty="0" smtClean="0">
                <a:sym typeface="Wingdings" panose="05000000000000000000" pitchFamily="2" charset="2"/>
              </a:rPr>
              <a:t>파일의 각 버튼의 </a:t>
            </a:r>
            <a:r>
              <a:rPr lang="en-US" altLang="ko-KR" b="1" dirty="0" smtClean="0">
                <a:sym typeface="Wingdings" panose="05000000000000000000" pitchFamily="2" charset="2"/>
              </a:rPr>
              <a:t>onClick </a:t>
            </a:r>
            <a:r>
              <a:rPr lang="ko-KR" altLang="en-US" b="1" dirty="0" smtClean="0">
                <a:sym typeface="Wingdings" panose="05000000000000000000" pitchFamily="2" charset="2"/>
              </a:rPr>
              <a:t>속성에 설정되어 있는 </a:t>
            </a:r>
            <a:r>
              <a:rPr lang="en-US" altLang="ko-KR" dirty="0" smtClean="0">
                <a:sym typeface="Wingdings" panose="05000000000000000000" pitchFamily="2" charset="2"/>
              </a:rPr>
              <a:t>sendMessage, sendMessage2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삭제합니다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04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Joy042Activity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버튼에 대한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작성하고</a:t>
            </a:r>
            <a:r>
              <a:rPr lang="en-US" altLang="ko-KR" dirty="0" smtClean="0">
                <a:sym typeface="Wingdings" panose="05000000000000000000" pitchFamily="2" charset="2"/>
              </a:rPr>
              <a:t>, onClick()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호출할 함수로 </a:t>
            </a:r>
            <a:r>
              <a:rPr lang="en-US" altLang="ko-KR" dirty="0" smtClean="0">
                <a:sym typeface="Wingdings" panose="05000000000000000000" pitchFamily="2" charset="2"/>
              </a:rPr>
              <a:t>sendMessage()</a:t>
            </a:r>
            <a:r>
              <a:rPr lang="ko-KR" altLang="en-US" dirty="0" smtClean="0">
                <a:sym typeface="Wingdings" panose="05000000000000000000" pitchFamily="2" charset="2"/>
              </a:rPr>
              <a:t>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 sendMessage2() </a:t>
            </a:r>
            <a:r>
              <a:rPr lang="ko-KR" altLang="en-US" dirty="0" smtClean="0">
                <a:sym typeface="Wingdings" panose="05000000000000000000" pitchFamily="2" charset="2"/>
              </a:rPr>
              <a:t>메소드는 더 이상 필요 없으니 삭제하십시오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작성하기 위해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먼저 두 버튼의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참조할 수 있도록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686268"/>
            <a:ext cx="11248112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4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400" dirty="0">
                <a:latin typeface="Consolas" panose="020B0609020204030204" pitchFamily="49" charset="0"/>
              </a:rPr>
              <a:t>static final String TAG = "HuStar";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public static final String EXTRA_MESSAGE = "</a:t>
            </a:r>
            <a:r>
              <a:rPr lang="en-US" altLang="ko-KR" sz="1400" dirty="0" err="1">
                <a:latin typeface="Consolas" panose="020B0609020204030204" pitchFamily="49" charset="0"/>
              </a:rPr>
              <a:t>org.joy.activity.MESSAGE</a:t>
            </a:r>
            <a:r>
              <a:rPr lang="en-US" altLang="ko-KR" sz="1400" dirty="0" smtClean="0">
                <a:latin typeface="Consolas" panose="020B0609020204030204" pitchFamily="49" charset="0"/>
              </a:rPr>
              <a:t>";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// your code here: two buttons </a:t>
            </a:r>
            <a:r>
              <a:rPr lang="ko-KR" altLang="en-US" sz="1400" dirty="0" smtClean="0">
                <a:latin typeface="Consolas" panose="020B0609020204030204" pitchFamily="49" charset="0"/>
              </a:rPr>
              <a:t>참조 구하기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// your code here</a:t>
            </a:r>
            <a:r>
              <a:rPr lang="en-US" altLang="ko-KR" sz="1400" dirty="0">
                <a:latin typeface="Consolas" panose="020B0609020204030204" pitchFamily="49" charset="0"/>
              </a:rPr>
              <a:t>: </a:t>
            </a:r>
            <a:r>
              <a:rPr lang="en-US" altLang="ko-KR" sz="1400" dirty="0" smtClean="0">
                <a:latin typeface="Consolas" panose="020B0609020204030204" pitchFamily="49" charset="0"/>
              </a:rPr>
              <a:t>two buttons</a:t>
            </a:r>
            <a:r>
              <a:rPr lang="ko-KR" altLang="en-US" sz="1400" dirty="0" smtClean="0">
                <a:latin typeface="Consolas" panose="020B0609020204030204" pitchFamily="49" charset="0"/>
              </a:rPr>
              <a:t>에 대한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() </a:t>
            </a:r>
            <a:r>
              <a:rPr lang="ko-KR" altLang="en-US" sz="1400" dirty="0" smtClean="0">
                <a:latin typeface="Consolas" panose="020B0609020204030204" pitchFamily="49" charset="0"/>
              </a:rPr>
              <a:t>설정하기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400" dirty="0">
                <a:latin typeface="Consolas" panose="020B0609020204030204" pitchFamily="49" charset="0"/>
              </a:rPr>
              <a:t>void </a:t>
            </a:r>
            <a:r>
              <a:rPr lang="en-US" altLang="ko-KR" sz="1400" b="1" dirty="0" err="1">
                <a:latin typeface="Consolas" panose="020B0609020204030204" pitchFamily="49" charset="0"/>
              </a:rPr>
              <a:t>sendMessage</a:t>
            </a:r>
            <a:r>
              <a:rPr lang="en-US" altLang="ko-KR" sz="14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// </a:t>
            </a:r>
            <a:r>
              <a:rPr lang="en-US" altLang="ko-KR" sz="1400" dirty="0" smtClean="0">
                <a:latin typeface="Consolas" panose="020B0609020204030204" pitchFamily="49" charset="0"/>
              </a:rPr>
              <a:t>your code here: Do </a:t>
            </a:r>
            <a:r>
              <a:rPr lang="en-US" altLang="ko-KR" sz="1400" dirty="0">
                <a:latin typeface="Consolas" panose="020B0609020204030204" pitchFamily="49" charset="0"/>
              </a:rPr>
              <a:t>something in response to button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50916" y="4066605"/>
            <a:ext cx="367240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Two [send] buttons invoke this same function on Click event.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67754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버튼에 대한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작성하고</a:t>
            </a:r>
            <a:r>
              <a:rPr lang="en-US" altLang="ko-KR" dirty="0" smtClean="0">
                <a:sym typeface="Wingdings" panose="05000000000000000000" pitchFamily="2" charset="2"/>
              </a:rPr>
              <a:t>, onClick()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호출할 함수로 </a:t>
            </a:r>
            <a:r>
              <a:rPr lang="en-US" altLang="ko-KR" dirty="0" smtClean="0">
                <a:sym typeface="Wingdings" panose="05000000000000000000" pitchFamily="2" charset="2"/>
              </a:rPr>
              <a:t>sendMessage()</a:t>
            </a:r>
            <a:r>
              <a:rPr lang="ko-KR" altLang="en-US" dirty="0" smtClean="0">
                <a:sym typeface="Wingdings" panose="05000000000000000000" pitchFamily="2" charset="2"/>
              </a:rPr>
              <a:t>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 sendMessage2() </a:t>
            </a:r>
            <a:r>
              <a:rPr lang="ko-KR" altLang="en-US" dirty="0" smtClean="0">
                <a:sym typeface="Wingdings" panose="05000000000000000000" pitchFamily="2" charset="2"/>
              </a:rPr>
              <a:t>메소드는 더 이상 필요 없으니 삭제하십시오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작성하기 위해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먼저 두 버튼의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참조할 수 있도록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686268"/>
            <a:ext cx="1124811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static final String TAG = "HuStar";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static final String EXTRA_MESSAGE = "</a:t>
            </a:r>
            <a:r>
              <a:rPr lang="en-US" altLang="ko-KR" sz="1400" dirty="0" err="1">
                <a:latin typeface="Consolas" panose="020B0609020204030204" pitchFamily="49" charset="0"/>
              </a:rPr>
              <a:t>org.joy.activity.MESSAGE</a:t>
            </a:r>
            <a:r>
              <a:rPr lang="en-US" altLang="ko-KR" sz="1400" dirty="0" smtClean="0">
                <a:latin typeface="Consolas" panose="020B0609020204030204" pitchFamily="49" charset="0"/>
              </a:rPr>
              <a:t>";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button2 = findViewById(R.id.button2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button.setOnClickListener(new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</a:t>
            </a:r>
            <a:r>
              <a:rPr lang="en-US" altLang="ko-KR" sz="1400" dirty="0" smtClean="0">
                <a:latin typeface="Consolas" panose="020B0609020204030204" pitchFamily="49" charset="0"/>
              </a:rPr>
              <a:t>{ sendMessage(view);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button2.setOnClickListener(new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</a:t>
            </a:r>
            <a:r>
              <a:rPr lang="en-US" altLang="ko-KR" sz="1400" dirty="0" smtClean="0">
                <a:latin typeface="Consolas" panose="020B0609020204030204" pitchFamily="49" charset="0"/>
              </a:rPr>
              <a:t>{ sendMessage(view);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50917" y="4066605"/>
            <a:ext cx="3450296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Two [send] buttons invoke this same function on Click event.</a:t>
            </a:r>
            <a:endParaRPr lang="en-US" altLang="ko-KR" sz="1600" dirty="0"/>
          </a:p>
        </p:txBody>
      </p:sp>
      <p:sp>
        <p:nvSpPr>
          <p:cNvPr id="10" name="직사각형 9"/>
          <p:cNvSpPr/>
          <p:nvPr/>
        </p:nvSpPr>
        <p:spPr>
          <a:xfrm>
            <a:off x="911424" y="4437112"/>
            <a:ext cx="7333788" cy="1944216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79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버튼에 대한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작성하고</a:t>
            </a:r>
            <a:r>
              <a:rPr lang="en-US" altLang="ko-KR" dirty="0" smtClean="0">
                <a:sym typeface="Wingdings" panose="05000000000000000000" pitchFamily="2" charset="2"/>
              </a:rPr>
              <a:t>, onClick()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호출할 함수로 </a:t>
            </a:r>
            <a:r>
              <a:rPr lang="en-US" altLang="ko-KR" dirty="0" smtClean="0">
                <a:sym typeface="Wingdings" panose="05000000000000000000" pitchFamily="2" charset="2"/>
              </a:rPr>
              <a:t>sendMessage()</a:t>
            </a:r>
            <a:r>
              <a:rPr lang="ko-KR" altLang="en-US" dirty="0" smtClean="0">
                <a:sym typeface="Wingdings" panose="05000000000000000000" pitchFamily="2" charset="2"/>
              </a:rPr>
              <a:t>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 sendMessage2() </a:t>
            </a:r>
            <a:r>
              <a:rPr lang="ko-KR" altLang="en-US" dirty="0" smtClean="0">
                <a:sym typeface="Wingdings" panose="05000000000000000000" pitchFamily="2" charset="2"/>
              </a:rPr>
              <a:t>메소드는 더 이상 필요 없으니 삭제하십시오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작성하기 위해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먼저 두 버튼의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참조할 수 있도록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686268"/>
            <a:ext cx="1124811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static final String TAG = "HuStar";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static final String EXTRA_MESSAGE = "</a:t>
            </a:r>
            <a:r>
              <a:rPr lang="en-US" altLang="ko-KR" sz="1400" dirty="0" err="1">
                <a:latin typeface="Consolas" panose="020B0609020204030204" pitchFamily="49" charset="0"/>
              </a:rPr>
              <a:t>org.joy.activity.MESSAGE</a:t>
            </a:r>
            <a:r>
              <a:rPr lang="en-US" altLang="ko-KR" sz="1400" dirty="0" smtClean="0">
                <a:latin typeface="Consolas" panose="020B0609020204030204" pitchFamily="49" charset="0"/>
              </a:rPr>
              <a:t>";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button2 = findViewById(R.id.button2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button.setOnClickListener(new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</a:t>
            </a:r>
            <a:r>
              <a:rPr lang="en-US" altLang="ko-KR" sz="1400" dirty="0" smtClean="0">
                <a:latin typeface="Consolas" panose="020B0609020204030204" pitchFamily="49" charset="0"/>
              </a:rPr>
              <a:t>{ sendMessage(view);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button2.setOnClickListener(new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</a:t>
            </a:r>
            <a:r>
              <a:rPr lang="en-US" altLang="ko-KR" sz="1400" dirty="0" smtClean="0">
                <a:latin typeface="Consolas" panose="020B0609020204030204" pitchFamily="49" charset="0"/>
              </a:rPr>
              <a:t>{ sendMessage(view);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50917" y="4066605"/>
            <a:ext cx="3450296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Two [send] buttons invoke this same function on Click event.</a:t>
            </a:r>
            <a:endParaRPr lang="en-US" altLang="ko-KR" sz="1600" dirty="0"/>
          </a:p>
        </p:txBody>
      </p:sp>
      <p:sp>
        <p:nvSpPr>
          <p:cNvPr id="6" name="직사각형 5"/>
          <p:cNvSpPr/>
          <p:nvPr/>
        </p:nvSpPr>
        <p:spPr>
          <a:xfrm>
            <a:off x="5951983" y="6268781"/>
            <a:ext cx="5752081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button.setOnClickListener( view -&gt; sendMessage(view) 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button2.setOnClickListener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 view -&gt; sendMessage(view) 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1424" y="4437112"/>
            <a:ext cx="7333788" cy="1944216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29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ko-KR" altLang="en-US" dirty="0">
                <a:sym typeface="Wingdings" panose="05000000000000000000" pitchFamily="2" charset="2"/>
              </a:rPr>
              <a:t>둘 중에 아무 </a:t>
            </a:r>
            <a:r>
              <a:rPr lang="en-US" altLang="ko-KR" dirty="0">
                <a:sym typeface="Wingdings" panose="05000000000000000000" pitchFamily="2" charset="2"/>
              </a:rPr>
              <a:t>[Send]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사용할 </a:t>
            </a:r>
            <a:r>
              <a:rPr lang="en-US" altLang="ko-KR" dirty="0">
                <a:sym typeface="Wingdings" panose="05000000000000000000" pitchFamily="2" charset="2"/>
              </a:rPr>
              <a:t>sendMessage()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>
                <a:sym typeface="Wingdings" panose="05000000000000000000" pitchFamily="2" charset="2"/>
              </a:rPr>
              <a:t>파일에 코딩합니다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3100" y="1268760"/>
            <a:ext cx="8193331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400" dirty="0">
                <a:latin typeface="Consolas" panose="020B0609020204030204" pitchFamily="49" charset="0"/>
              </a:rPr>
              <a:t>String </a:t>
            </a:r>
            <a:r>
              <a:rPr lang="en-US" altLang="ko-KR" sz="14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400" b="1" dirty="0">
                <a:latin typeface="Consolas" panose="020B0609020204030204" pitchFamily="49" charset="0"/>
              </a:rPr>
              <a:t>(View v)</a:t>
            </a:r>
            <a:r>
              <a:rPr lang="en-US" altLang="ko-KR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EditText et = </a:t>
            </a:r>
            <a:r>
              <a:rPr lang="en-US" altLang="ko-KR" sz="1400" dirty="0" smtClean="0">
                <a:latin typeface="Consolas" panose="020B0609020204030204" pitchFamily="49" charset="0"/>
              </a:rPr>
              <a:t>null;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switch(</a:t>
            </a:r>
            <a:r>
              <a:rPr lang="en-US" altLang="ko-KR" sz="1400" dirty="0" err="1">
                <a:latin typeface="Consolas" panose="020B0609020204030204" pitchFamily="49" charset="0"/>
              </a:rPr>
              <a:t>v.getId</a:t>
            </a:r>
            <a:r>
              <a:rPr lang="en-US" altLang="ko-KR" sz="1400" dirty="0">
                <a:latin typeface="Consolas" panose="020B0609020204030204" pitchFamily="49" charset="0"/>
              </a:rPr>
              <a:t>())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case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R.id.button</a:t>
            </a:r>
            <a:r>
              <a:rPr lang="en-US" altLang="ko-KR" sz="1400" dirty="0" smtClean="0">
                <a:latin typeface="Consolas" panose="020B0609020204030204" pitchFamily="49" charset="0"/>
              </a:rPr>
              <a:t>: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et = find....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    // your code here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return </a:t>
            </a:r>
            <a:r>
              <a:rPr lang="en-US" altLang="ko-KR" sz="1400" dirty="0" err="1">
                <a:latin typeface="Consolas" panose="020B0609020204030204" pitchFamily="49" charset="0"/>
              </a:rPr>
              <a:t>et.getText</a:t>
            </a:r>
            <a:r>
              <a:rPr lang="en-US" altLang="ko-KR" sz="14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4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"&gt;</a:t>
            </a:r>
            <a:r>
              <a:rPr lang="en-US" altLang="ko-KR" sz="1400" dirty="0">
                <a:latin typeface="Consolas" panose="020B0609020204030204" pitchFamily="49" charset="0"/>
              </a:rPr>
              <a:t>sendMessage");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Intent </a:t>
            </a:r>
            <a:r>
              <a:rPr lang="en-US" altLang="ko-KR" sz="1400" dirty="0" err="1">
                <a:latin typeface="Consolas" panose="020B0609020204030204" pitchFamily="49" charset="0"/>
              </a:rPr>
              <a:t>intent</a:t>
            </a:r>
            <a:r>
              <a:rPr lang="en-US" altLang="ko-KR" sz="14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4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intent.putExtra(EXTRA_MESSAGE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400" b="1" dirty="0">
                <a:latin typeface="Consolas" panose="020B0609020204030204" pitchFamily="49" charset="0"/>
              </a:rPr>
              <a:t>(view)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// your code here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Log.d(TAG, </a:t>
            </a:r>
            <a:r>
              <a:rPr lang="en-US" altLang="ko-KR" sz="1400" dirty="0">
                <a:latin typeface="Consolas" panose="020B0609020204030204" pitchFamily="49" charset="0"/>
              </a:rPr>
              <a:t>"&lt;sendMessage");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en-US" altLang="ko-KR" sz="1400" dirty="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70067" y="1628800"/>
            <a:ext cx="655272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altLang="ko-KR" sz="1600" dirty="0" smtClean="0">
                <a:sym typeface="Wingdings" panose="05000000000000000000" pitchFamily="2" charset="2"/>
              </a:rPr>
              <a:t>View</a:t>
            </a:r>
            <a:r>
              <a:rPr lang="ko-KR" altLang="en-US" sz="1600" dirty="0">
                <a:sym typeface="Wingdings" panose="05000000000000000000" pitchFamily="2" charset="2"/>
              </a:rPr>
              <a:t>의 </a:t>
            </a:r>
            <a:r>
              <a:rPr lang="en-US" altLang="ko-KR" sz="1600" dirty="0" err="1">
                <a:sym typeface="Wingdings" panose="05000000000000000000" pitchFamily="2" charset="2"/>
              </a:rPr>
              <a:t>getId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sym typeface="Wingdings" panose="05000000000000000000" pitchFamily="2" charset="2"/>
              </a:rPr>
              <a:t>를 </a:t>
            </a:r>
            <a:r>
              <a:rPr lang="ko-KR" altLang="en-US" sz="1600" dirty="0">
                <a:sym typeface="Wingdings" panose="05000000000000000000" pitchFamily="2" charset="2"/>
              </a:rPr>
              <a:t>이용하여 어느 버튼이 </a:t>
            </a:r>
            <a:r>
              <a:rPr lang="ko-KR" altLang="en-US" sz="1600" dirty="0" err="1">
                <a:sym typeface="Wingdings" panose="05000000000000000000" pitchFamily="2" charset="2"/>
              </a:rPr>
              <a:t>탭되었는지</a:t>
            </a:r>
            <a:r>
              <a:rPr lang="ko-KR" altLang="en-US" sz="1600" dirty="0">
                <a:sym typeface="Wingdings" panose="05000000000000000000" pitchFamily="2" charset="2"/>
              </a:rPr>
              <a:t> 찾아낼 수 있습니다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ko-KR" altLang="en-US" sz="1600" dirty="0">
                <a:sym typeface="Wingdings" panose="05000000000000000000" pitchFamily="2" charset="2"/>
              </a:rPr>
              <a:t>어느 버튼이 탭 되었는지 찾은 다음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그 버튼의 </a:t>
            </a:r>
            <a:r>
              <a:rPr lang="en-US" altLang="ko-KR" sz="1600" dirty="0" err="1">
                <a:sym typeface="Wingdings" panose="05000000000000000000" pitchFamily="2" charset="2"/>
              </a:rPr>
              <a:t>getText</a:t>
            </a:r>
            <a:r>
              <a:rPr lang="en-US" altLang="ko-KR" sz="1600" dirty="0"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sym typeface="Wingdings" panose="05000000000000000000" pitchFamily="2" charset="2"/>
              </a:rPr>
              <a:t>를 하면 됩니다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</p:txBody>
      </p:sp>
      <p:cxnSp>
        <p:nvCxnSpPr>
          <p:cNvPr id="7" name="직선 화살표 연결선 6"/>
          <p:cNvCxnSpPr/>
          <p:nvPr/>
        </p:nvCxnSpPr>
        <p:spPr>
          <a:xfrm flipH="1" flipV="1">
            <a:off x="3935760" y="1628800"/>
            <a:ext cx="864096" cy="288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42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3: </a:t>
            </a:r>
            <a:r>
              <a:rPr lang="ko-KR" altLang="en-US" dirty="0">
                <a:sym typeface="Wingdings" panose="05000000000000000000" pitchFamily="2" charset="2"/>
              </a:rPr>
              <a:t>둘 중에 아무 </a:t>
            </a:r>
            <a:r>
              <a:rPr lang="en-US" altLang="ko-KR" dirty="0">
                <a:sym typeface="Wingdings" panose="05000000000000000000" pitchFamily="2" charset="2"/>
              </a:rPr>
              <a:t>[Send]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사용할 </a:t>
            </a:r>
            <a:r>
              <a:rPr lang="en-US" altLang="ko-KR" dirty="0">
                <a:sym typeface="Wingdings" panose="05000000000000000000" pitchFamily="2" charset="2"/>
              </a:rPr>
              <a:t>sendMessage()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>
                <a:sym typeface="Wingdings" panose="05000000000000000000" pitchFamily="2" charset="2"/>
              </a:rPr>
              <a:t>파일에 코딩합니다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3100" y="1508586"/>
            <a:ext cx="8193331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String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 v)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 et = new EditText(this);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switch(</a:t>
            </a:r>
            <a:r>
              <a:rPr lang="en-US" altLang="ko-KR" sz="1600" dirty="0" err="1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case 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et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break;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case R.id.button2: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et = findViewById(R.id.editText2);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break;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et.getText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Log.d(TAG, </a:t>
            </a:r>
            <a:r>
              <a:rPr lang="en-US" altLang="ko-KR" sz="1600" dirty="0">
                <a:latin typeface="Consolas" panose="020B0609020204030204" pitchFamily="49" charset="0"/>
              </a:rPr>
              <a:t>"&gt;sendMessage");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intent.putExtra(EXTRA_MESSAGE,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(view)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6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Log.d(TAG, </a:t>
            </a:r>
            <a:r>
              <a:rPr lang="en-US" altLang="ko-KR" sz="1600" dirty="0">
                <a:latin typeface="Consolas" panose="020B0609020204030204" pitchFamily="49" charset="0"/>
              </a:rPr>
              <a:t>"&lt;sendMessage");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70067" y="1628800"/>
            <a:ext cx="655272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altLang="ko-KR" sz="1600" dirty="0" smtClean="0">
                <a:sym typeface="Wingdings" panose="05000000000000000000" pitchFamily="2" charset="2"/>
              </a:rPr>
              <a:t>View</a:t>
            </a:r>
            <a:r>
              <a:rPr lang="ko-KR" altLang="en-US" sz="1600" dirty="0">
                <a:sym typeface="Wingdings" panose="05000000000000000000" pitchFamily="2" charset="2"/>
              </a:rPr>
              <a:t>의 </a:t>
            </a:r>
            <a:r>
              <a:rPr lang="en-US" altLang="ko-KR" sz="1600" dirty="0" err="1">
                <a:sym typeface="Wingdings" panose="05000000000000000000" pitchFamily="2" charset="2"/>
              </a:rPr>
              <a:t>getId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sym typeface="Wingdings" panose="05000000000000000000" pitchFamily="2" charset="2"/>
              </a:rPr>
              <a:t>를 </a:t>
            </a:r>
            <a:r>
              <a:rPr lang="ko-KR" altLang="en-US" sz="1600" dirty="0">
                <a:sym typeface="Wingdings" panose="05000000000000000000" pitchFamily="2" charset="2"/>
              </a:rPr>
              <a:t>이용하여 어느 버튼이 </a:t>
            </a:r>
            <a:r>
              <a:rPr lang="ko-KR" altLang="en-US" sz="1600" dirty="0" err="1">
                <a:sym typeface="Wingdings" panose="05000000000000000000" pitchFamily="2" charset="2"/>
              </a:rPr>
              <a:t>탭되었는지</a:t>
            </a:r>
            <a:r>
              <a:rPr lang="ko-KR" altLang="en-US" sz="1600" dirty="0">
                <a:sym typeface="Wingdings" panose="05000000000000000000" pitchFamily="2" charset="2"/>
              </a:rPr>
              <a:t> 찾아낼 수 있습니다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ko-KR" altLang="en-US" sz="1600" dirty="0">
                <a:sym typeface="Wingdings" panose="05000000000000000000" pitchFamily="2" charset="2"/>
              </a:rPr>
              <a:t>어느 버튼이 탭 되었는지 찾은 다음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그 버튼의 </a:t>
            </a:r>
            <a:r>
              <a:rPr lang="en-US" altLang="ko-KR" sz="1600" dirty="0" err="1">
                <a:sym typeface="Wingdings" panose="05000000000000000000" pitchFamily="2" charset="2"/>
              </a:rPr>
              <a:t>getText</a:t>
            </a:r>
            <a:r>
              <a:rPr lang="en-US" altLang="ko-KR" sz="1600" dirty="0"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sym typeface="Wingdings" panose="05000000000000000000" pitchFamily="2" charset="2"/>
              </a:rPr>
              <a:t>를 하면 됩니다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960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sym typeface="Wingdings" panose="05000000000000000000" pitchFamily="2" charset="2"/>
              </a:rPr>
              <a:t>: Joy041Activity</a:t>
            </a:r>
            <a:r>
              <a:rPr lang="ko-KR" altLang="en-US" dirty="0" smtClean="0">
                <a:sym typeface="Wingdings" panose="05000000000000000000" pitchFamily="2" charset="2"/>
              </a:rPr>
              <a:t>와 결과는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120" y="2307938"/>
            <a:ext cx="2212448" cy="3909801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123996" y="1925949"/>
            <a:ext cx="1263487" cy="1006727"/>
            <a:chOff x="3123996" y="1925949"/>
            <a:chExt cx="1263487" cy="1006727"/>
          </a:xfrm>
        </p:grpSpPr>
        <p:sp>
          <p:nvSpPr>
            <p:cNvPr id="5" name="타원 4"/>
            <p:cNvSpPr/>
            <p:nvPr/>
          </p:nvSpPr>
          <p:spPr>
            <a:xfrm>
              <a:off x="3431704" y="2284604"/>
              <a:ext cx="648072" cy="648072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123996" y="1925949"/>
              <a:ext cx="12634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  <a:sym typeface="Wingdings" panose="05000000000000000000" pitchFamily="2" charset="2"/>
                </a:rPr>
                <a:t>back button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16" name="직선 화살표 연결선 15"/>
          <p:cNvCxnSpPr/>
          <p:nvPr/>
        </p:nvCxnSpPr>
        <p:spPr>
          <a:xfrm flipV="1">
            <a:off x="3123996" y="3140968"/>
            <a:ext cx="0" cy="5760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392430" y="3661230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4495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연습문제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Joy042Activity</a:t>
            </a:r>
          </a:p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Joy041Activity</a:t>
            </a:r>
            <a:r>
              <a:rPr lang="ko-KR" altLang="en-US" dirty="0" smtClean="0">
                <a:sym typeface="Wingdings" panose="05000000000000000000" pitchFamily="2" charset="2"/>
              </a:rPr>
              <a:t>과 같은 기능을 수행하되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다른 방법으로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레이아웃의 </a:t>
            </a:r>
            <a:r>
              <a:rPr lang="en-US" altLang="ko-KR" dirty="0" smtClean="0">
                <a:sym typeface="Wingdings" panose="05000000000000000000" pitchFamily="2" charset="2"/>
              </a:rPr>
              <a:t>onClick</a:t>
            </a:r>
            <a:r>
              <a:rPr lang="ko-KR" altLang="en-US" dirty="0" smtClean="0">
                <a:sym typeface="Wingdings" panose="05000000000000000000" pitchFamily="2" charset="2"/>
              </a:rPr>
              <a:t>속성을 사용하지 않고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버튼의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리스너를</a:t>
            </a:r>
            <a:r>
              <a:rPr lang="ko-KR" altLang="en-US" dirty="0" smtClean="0">
                <a:sym typeface="Wingdings" panose="05000000000000000000" pitchFamily="2" charset="2"/>
              </a:rPr>
              <a:t> 즉 </a:t>
            </a:r>
            <a:r>
              <a:rPr lang="en-US" altLang="ko-KR" dirty="0" err="1">
                <a:sym typeface="Wingdings" panose="05000000000000000000" pitchFamily="2" charset="2"/>
              </a:rPr>
              <a:t>onClickListener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인터페이스를 </a:t>
            </a:r>
            <a:r>
              <a:rPr lang="ko-KR" altLang="en-US" dirty="0" smtClean="0">
                <a:sym typeface="Wingdings" panose="05000000000000000000" pitchFamily="2" charset="2"/>
              </a:rPr>
              <a:t>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두 버튼의 클릭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리스너는</a:t>
            </a:r>
            <a:r>
              <a:rPr lang="ko-KR" altLang="en-US" dirty="0" smtClean="0">
                <a:sym typeface="Wingdings" panose="05000000000000000000" pitchFamily="2" charset="2"/>
              </a:rPr>
              <a:t> 각각 </a:t>
            </a:r>
            <a:r>
              <a:rPr lang="en-US" altLang="ko-KR" dirty="0" smtClean="0">
                <a:sym typeface="Wingdings" panose="05000000000000000000" pitchFamily="2" charset="2"/>
              </a:rPr>
              <a:t>sendMessage() </a:t>
            </a:r>
            <a:r>
              <a:rPr lang="ko-KR" altLang="en-US" dirty="0" smtClean="0">
                <a:sym typeface="Wingdings" panose="05000000000000000000" pitchFamily="2" charset="2"/>
              </a:rPr>
              <a:t>즉 동일한 함수를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sendMessage()</a:t>
            </a:r>
            <a:r>
              <a:rPr lang="ko-KR" altLang="en-US" dirty="0" smtClean="0">
                <a:sym typeface="Wingdings" panose="05000000000000000000" pitchFamily="2" charset="2"/>
              </a:rPr>
              <a:t>에서 어떤 버튼이 클릭 되었는지 구별하여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그에 따라 </a:t>
            </a:r>
            <a:r>
              <a:rPr lang="en-US" altLang="ko-KR" dirty="0" err="1" smtClean="0">
                <a:sym typeface="Wingdings" panose="05000000000000000000" pitchFamily="2" charset="2"/>
              </a:rPr>
              <a:t>textEdit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구별하여 메시지를 찾아내도록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1: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en-US" altLang="ko-KR" dirty="0" smtClean="0">
                <a:sym typeface="Wingdings" panose="05000000000000000000" pitchFamily="2" charset="2"/>
              </a:rPr>
              <a:t>Joy041Activity</a:t>
            </a:r>
            <a:r>
              <a:rPr lang="ko-KR" altLang="en-US" dirty="0" smtClean="0">
                <a:sym typeface="Wingdings" panose="05000000000000000000" pitchFamily="2" charset="2"/>
              </a:rPr>
              <a:t>폴더를 복사하여 </a:t>
            </a:r>
            <a:r>
              <a:rPr lang="en-US" altLang="ko-KR" dirty="0" smtClean="0">
                <a:sym typeface="Wingdings" panose="05000000000000000000" pitchFamily="2" charset="2"/>
              </a:rPr>
              <a:t>Joy042Activity </a:t>
            </a:r>
            <a:r>
              <a:rPr lang="ko-KR" altLang="en-US" dirty="0" smtClean="0">
                <a:sym typeface="Wingdings" panose="05000000000000000000" pitchFamily="2" charset="2"/>
              </a:rPr>
              <a:t>폴더를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동일하게 유지하므로</a:t>
            </a:r>
            <a:r>
              <a:rPr lang="en-US" altLang="ko-KR" dirty="0" smtClean="0">
                <a:sym typeface="Wingdings" panose="05000000000000000000" pitchFamily="2" charset="2"/>
              </a:rPr>
              <a:t>, strings.xml &amp;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파일에서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main_activity.xml </a:t>
            </a:r>
            <a:r>
              <a:rPr lang="ko-KR" altLang="en-US" dirty="0" smtClean="0">
                <a:sym typeface="Wingdings" panose="05000000000000000000" pitchFamily="2" charset="2"/>
              </a:rPr>
              <a:t>파일의 각 버튼의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속성에 설정되어 있는 </a:t>
            </a:r>
            <a:r>
              <a:rPr lang="en-US" altLang="ko-KR" dirty="0" smtClean="0">
                <a:sym typeface="Wingdings" panose="05000000000000000000" pitchFamily="2" charset="2"/>
              </a:rPr>
              <a:t>sendMessage, sendMessage2</a:t>
            </a:r>
            <a:r>
              <a:rPr lang="ko-KR" altLang="en-US" dirty="0" smtClean="0">
                <a:sym typeface="Wingdings" panose="05000000000000000000" pitchFamily="2" charset="2"/>
              </a:rPr>
              <a:t>를 삭제합니다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88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Step 2: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버튼에 대한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작성하고</a:t>
            </a:r>
            <a:r>
              <a:rPr lang="en-US" altLang="ko-KR" dirty="0" smtClean="0">
                <a:sym typeface="Wingdings" panose="05000000000000000000" pitchFamily="2" charset="2"/>
              </a:rPr>
              <a:t>, onClick()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호출할 함수로 </a:t>
            </a:r>
            <a:r>
              <a:rPr lang="en-US" altLang="ko-KR" dirty="0" smtClean="0">
                <a:sym typeface="Wingdings" panose="05000000000000000000" pitchFamily="2" charset="2"/>
              </a:rPr>
              <a:t>sendMessage()</a:t>
            </a:r>
            <a:r>
              <a:rPr lang="ko-KR" altLang="en-US" dirty="0" smtClean="0">
                <a:sym typeface="Wingdings" panose="05000000000000000000" pitchFamily="2" charset="2"/>
              </a:rPr>
              <a:t>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 sendMessage2() </a:t>
            </a:r>
            <a:r>
              <a:rPr lang="ko-KR" altLang="en-US" dirty="0" smtClean="0">
                <a:sym typeface="Wingdings" panose="05000000000000000000" pitchFamily="2" charset="2"/>
              </a:rPr>
              <a:t>메소드는 더 이상 필요 없으니 삭제하십시오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작성하기 위해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먼저 두 버튼의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참조할 수 있도록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686268"/>
            <a:ext cx="11248112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static final String TAG = </a:t>
            </a:r>
            <a:r>
              <a:rPr lang="en-US" altLang="ko-KR" sz="1600" dirty="0" smtClean="0"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latin typeface="Consolas" panose="020B0609020204030204" pitchFamily="49" charset="0"/>
              </a:rPr>
              <a:t>HuStar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static final String EXTRA_MESSAGE = "</a:t>
            </a:r>
            <a:r>
              <a:rPr lang="en-US" altLang="ko-KR" sz="1600" dirty="0" err="1">
                <a:latin typeface="Consolas" panose="020B0609020204030204" pitchFamily="49" charset="0"/>
              </a:rPr>
              <a:t>org.joy.activity.MESSAGE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here: two buttons </a:t>
            </a:r>
            <a:r>
              <a:rPr lang="ko-KR" altLang="en-US" sz="1600" dirty="0" smtClean="0">
                <a:latin typeface="Consolas" panose="020B0609020204030204" pitchFamily="49" charset="0"/>
              </a:rPr>
              <a:t>참조 구하기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  <a:r>
              <a:rPr lang="en-US" altLang="ko-KR" sz="1600" dirty="0">
                <a:latin typeface="Consolas" panose="020B0609020204030204" pitchFamily="49" charset="0"/>
              </a:rPr>
              <a:t>: </a:t>
            </a:r>
            <a:r>
              <a:rPr lang="en-US" altLang="ko-KR" sz="1600" dirty="0" smtClean="0">
                <a:latin typeface="Consolas" panose="020B0609020204030204" pitchFamily="49" charset="0"/>
              </a:rPr>
              <a:t>two buttons</a:t>
            </a:r>
            <a:r>
              <a:rPr lang="ko-KR" altLang="en-US" sz="1600" dirty="0" smtClean="0">
                <a:latin typeface="Consolas" panose="020B0609020204030204" pitchFamily="49" charset="0"/>
              </a:rPr>
              <a:t>에 대한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() </a:t>
            </a:r>
            <a:r>
              <a:rPr lang="ko-KR" altLang="en-US" sz="1600" dirty="0" smtClean="0">
                <a:latin typeface="Consolas" panose="020B0609020204030204" pitchFamily="49" charset="0"/>
              </a:rPr>
              <a:t>설정하기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b="1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// </a:t>
            </a:r>
            <a:r>
              <a:rPr lang="en-US" altLang="ko-KR" sz="1600" dirty="0" smtClean="0">
                <a:latin typeface="Consolas" panose="020B0609020204030204" pitchFamily="49" charset="0"/>
              </a:rPr>
              <a:t>your code here: Do </a:t>
            </a:r>
            <a:r>
              <a:rPr lang="en-US" altLang="ko-KR" sz="1600" dirty="0">
                <a:latin typeface="Consolas" panose="020B0609020204030204" pitchFamily="49" charset="0"/>
              </a:rPr>
              <a:t>something in response to button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50917" y="4066605"/>
            <a:ext cx="3450296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Two [send] buttons invoke this same function on Click event.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1541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지금까지는 하나의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자바 소스 파일을 결합하여 하나의 앱을 완성했습니다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하나의 소스 코드 파일만 있다면 어떤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파일이 소스 파일과 연결되는 것인지 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54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버튼에 대한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작성하고</a:t>
            </a:r>
            <a:r>
              <a:rPr lang="en-US" altLang="ko-KR" dirty="0" smtClean="0">
                <a:sym typeface="Wingdings" panose="05000000000000000000" pitchFamily="2" charset="2"/>
              </a:rPr>
              <a:t>, onClick()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메소드에서</a:t>
            </a:r>
            <a:r>
              <a:rPr lang="ko-KR" altLang="en-US" dirty="0" smtClean="0">
                <a:sym typeface="Wingdings" panose="05000000000000000000" pitchFamily="2" charset="2"/>
              </a:rPr>
              <a:t> 호출할 함수로 </a:t>
            </a:r>
            <a:r>
              <a:rPr lang="en-US" altLang="ko-KR" dirty="0" smtClean="0">
                <a:sym typeface="Wingdings" panose="05000000000000000000" pitchFamily="2" charset="2"/>
              </a:rPr>
              <a:t>sendMessage()</a:t>
            </a:r>
            <a:r>
              <a:rPr lang="ko-KR" altLang="en-US" dirty="0" smtClean="0">
                <a:sym typeface="Wingdings" panose="05000000000000000000" pitchFamily="2" charset="2"/>
              </a:rPr>
              <a:t>를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 sendMessage2() </a:t>
            </a:r>
            <a:r>
              <a:rPr lang="ko-KR" altLang="en-US" dirty="0" smtClean="0">
                <a:sym typeface="Wingdings" panose="05000000000000000000" pitchFamily="2" charset="2"/>
              </a:rPr>
              <a:t>메소드는 더 이상 필요 없으니 삭제하십시오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onClick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</a:t>
            </a:r>
            <a:r>
              <a:rPr lang="ko-KR" altLang="en-US" dirty="0" smtClean="0">
                <a:sym typeface="Wingdings" panose="05000000000000000000" pitchFamily="2" charset="2"/>
              </a:rPr>
              <a:t> 코드를 작성하기 위해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먼저 두 버튼의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참조할 수 있도록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2686268"/>
            <a:ext cx="11248112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static final String TAG = "HuStar";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static final String EXTRA_MESSAGE = "</a:t>
            </a:r>
            <a:r>
              <a:rPr lang="en-US" altLang="ko-KR" sz="1400" dirty="0" err="1">
                <a:latin typeface="Consolas" panose="020B0609020204030204" pitchFamily="49" charset="0"/>
              </a:rPr>
              <a:t>org.joy.activity.MESSAGE</a:t>
            </a:r>
            <a:r>
              <a:rPr lang="en-US" altLang="ko-KR" sz="1400" dirty="0" smtClean="0">
                <a:latin typeface="Consolas" panose="020B0609020204030204" pitchFamily="49" charset="0"/>
              </a:rPr>
              <a:t>";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button2 = findViewById(R.id.button2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button.setOnClickListener(new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</a:t>
            </a:r>
            <a:r>
              <a:rPr lang="en-US" altLang="ko-KR" sz="1400" dirty="0" smtClean="0">
                <a:latin typeface="Consolas" panose="020B0609020204030204" pitchFamily="49" charset="0"/>
              </a:rPr>
              <a:t>{ sendMessage(view);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button2.setOnClickListener(new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</a:t>
            </a:r>
            <a:r>
              <a:rPr lang="en-US" altLang="ko-KR" sz="1400" dirty="0" smtClean="0">
                <a:latin typeface="Consolas" panose="020B0609020204030204" pitchFamily="49" charset="0"/>
              </a:rPr>
              <a:t>{ sendMessage(view);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250917" y="4066605"/>
            <a:ext cx="3450296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Two [send] buttons invoke this same function on Click event.</a:t>
            </a:r>
            <a:endParaRPr lang="en-US" altLang="ko-KR" sz="1600" dirty="0"/>
          </a:p>
        </p:txBody>
      </p:sp>
      <p:sp>
        <p:nvSpPr>
          <p:cNvPr id="6" name="직사각형 5"/>
          <p:cNvSpPr/>
          <p:nvPr/>
        </p:nvSpPr>
        <p:spPr>
          <a:xfrm>
            <a:off x="5951983" y="6268781"/>
            <a:ext cx="5752081" cy="5232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button.setOnClickListener( view -&gt; sendMessage(view) 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button2.setOnClickListener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 view -&gt; sendMessage(view) 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1424" y="4437112"/>
            <a:ext cx="7333788" cy="1944216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19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ko-KR" altLang="en-US" dirty="0">
                <a:sym typeface="Wingdings" panose="05000000000000000000" pitchFamily="2" charset="2"/>
              </a:rPr>
              <a:t>둘 중에 아무 </a:t>
            </a:r>
            <a:r>
              <a:rPr lang="en-US" altLang="ko-KR" dirty="0">
                <a:sym typeface="Wingdings" panose="05000000000000000000" pitchFamily="2" charset="2"/>
              </a:rPr>
              <a:t>[Send]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사용할 </a:t>
            </a:r>
            <a:r>
              <a:rPr lang="en-US" altLang="ko-KR" dirty="0">
                <a:sym typeface="Wingdings" panose="05000000000000000000" pitchFamily="2" charset="2"/>
              </a:rPr>
              <a:t>sendMessage()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>
                <a:sym typeface="Wingdings" panose="05000000000000000000" pitchFamily="2" charset="2"/>
              </a:rPr>
              <a:t>파일에 코딩합니다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3100" y="1268760"/>
            <a:ext cx="8193331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String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 v)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 et = </a:t>
            </a:r>
            <a:r>
              <a:rPr lang="en-US" altLang="ko-KR" sz="1600" dirty="0" smtClean="0">
                <a:latin typeface="Consolas" panose="020B0609020204030204" pitchFamily="49" charset="0"/>
              </a:rPr>
              <a:t>null;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switch(</a:t>
            </a:r>
            <a:r>
              <a:rPr lang="en-US" altLang="ko-KR" sz="1600" dirty="0" err="1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case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: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et = find....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et.getText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Log.d(TAG</a:t>
            </a:r>
            <a:r>
              <a:rPr lang="en-US" altLang="ko-KR" sz="1600" dirty="0">
                <a:latin typeface="Consolas" panose="020B0609020204030204" pitchFamily="49" charset="0"/>
              </a:rPr>
              <a:t>, "&gt;sendMessage");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intent.putExtra(EXTRA_MESSAGE,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(view)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startActivity(intent);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Log.d(TAG, "&lt;sendMessage</a:t>
            </a:r>
            <a:r>
              <a:rPr lang="en-US" altLang="ko-KR" sz="1600" dirty="0" smtClean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370067" y="1628800"/>
            <a:ext cx="655272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altLang="ko-KR" sz="1600" dirty="0" smtClean="0">
                <a:sym typeface="Wingdings" panose="05000000000000000000" pitchFamily="2" charset="2"/>
              </a:rPr>
              <a:t>View</a:t>
            </a:r>
            <a:r>
              <a:rPr lang="ko-KR" altLang="en-US" sz="1600" dirty="0">
                <a:sym typeface="Wingdings" panose="05000000000000000000" pitchFamily="2" charset="2"/>
              </a:rPr>
              <a:t>의 </a:t>
            </a:r>
            <a:r>
              <a:rPr lang="en-US" altLang="ko-KR" sz="1600" dirty="0" err="1">
                <a:sym typeface="Wingdings" panose="05000000000000000000" pitchFamily="2" charset="2"/>
              </a:rPr>
              <a:t>getId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sym typeface="Wingdings" panose="05000000000000000000" pitchFamily="2" charset="2"/>
              </a:rPr>
              <a:t>를 </a:t>
            </a:r>
            <a:r>
              <a:rPr lang="ko-KR" altLang="en-US" sz="1600" dirty="0">
                <a:sym typeface="Wingdings" panose="05000000000000000000" pitchFamily="2" charset="2"/>
              </a:rPr>
              <a:t>이용하여 어느 버튼이 </a:t>
            </a:r>
            <a:r>
              <a:rPr lang="ko-KR" altLang="en-US" sz="1600" dirty="0" err="1">
                <a:sym typeface="Wingdings" panose="05000000000000000000" pitchFamily="2" charset="2"/>
              </a:rPr>
              <a:t>탭되었는지</a:t>
            </a:r>
            <a:r>
              <a:rPr lang="ko-KR" altLang="en-US" sz="1600" dirty="0">
                <a:sym typeface="Wingdings" panose="05000000000000000000" pitchFamily="2" charset="2"/>
              </a:rPr>
              <a:t> 찾아낼 수 있습니다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ko-KR" altLang="en-US" sz="1600" dirty="0">
                <a:sym typeface="Wingdings" panose="05000000000000000000" pitchFamily="2" charset="2"/>
              </a:rPr>
              <a:t>어느 버튼이 탭 되었는지 찾은 다음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그 버튼의 </a:t>
            </a:r>
            <a:r>
              <a:rPr lang="en-US" altLang="ko-KR" sz="1600" dirty="0" err="1">
                <a:sym typeface="Wingdings" panose="05000000000000000000" pitchFamily="2" charset="2"/>
              </a:rPr>
              <a:t>getText</a:t>
            </a:r>
            <a:r>
              <a:rPr lang="en-US" altLang="ko-KR" sz="1600" dirty="0"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sym typeface="Wingdings" panose="05000000000000000000" pitchFamily="2" charset="2"/>
              </a:rPr>
              <a:t>를 하면 됩니다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592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3: </a:t>
            </a:r>
            <a:r>
              <a:rPr lang="ko-KR" altLang="en-US" dirty="0">
                <a:sym typeface="Wingdings" panose="05000000000000000000" pitchFamily="2" charset="2"/>
              </a:rPr>
              <a:t>둘 중에 아무 </a:t>
            </a:r>
            <a:r>
              <a:rPr lang="en-US" altLang="ko-KR" dirty="0">
                <a:sym typeface="Wingdings" panose="05000000000000000000" pitchFamily="2" charset="2"/>
              </a:rPr>
              <a:t>[Send]</a:t>
            </a:r>
            <a:r>
              <a:rPr lang="ko-KR" altLang="en-US" dirty="0">
                <a:sym typeface="Wingdings" panose="05000000000000000000" pitchFamily="2" charset="2"/>
              </a:rPr>
              <a:t>버튼을 </a:t>
            </a:r>
            <a:r>
              <a:rPr lang="ko-KR" altLang="en-US" dirty="0" err="1">
                <a:sym typeface="Wingdings" panose="05000000000000000000" pitchFamily="2" charset="2"/>
              </a:rPr>
              <a:t>탭할</a:t>
            </a:r>
            <a:r>
              <a:rPr lang="ko-KR" altLang="en-US" dirty="0">
                <a:sym typeface="Wingdings" panose="05000000000000000000" pitchFamily="2" charset="2"/>
              </a:rPr>
              <a:t>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사용할 </a:t>
            </a:r>
            <a:r>
              <a:rPr lang="en-US" altLang="ko-KR" dirty="0">
                <a:sym typeface="Wingdings" panose="05000000000000000000" pitchFamily="2" charset="2"/>
              </a:rPr>
              <a:t>sendMessage()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>
                <a:sym typeface="Wingdings" panose="05000000000000000000" pitchFamily="2" charset="2"/>
              </a:rPr>
              <a:t>파일에 코딩합니다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53100" y="1508586"/>
            <a:ext cx="8193331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String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 v)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EditText et = new EditText(this);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switch(</a:t>
            </a:r>
            <a:r>
              <a:rPr lang="en-US" altLang="ko-KR" sz="1600" dirty="0" err="1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case 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et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break;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case R.id.button2: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et = findViewById(R.id.editText2);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break;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et.getText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sendMessage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Log.d(TAG, </a:t>
            </a:r>
            <a:r>
              <a:rPr lang="en-US" altLang="ko-KR" sz="1600" dirty="0">
                <a:latin typeface="Consolas" panose="020B0609020204030204" pitchFamily="49" charset="0"/>
              </a:rPr>
              <a:t>"&gt;sendMessage");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Intent(this, </a:t>
            </a:r>
            <a:r>
              <a:rPr lang="en-US" altLang="ko-KR" sz="1600" dirty="0" err="1">
                <a:latin typeface="Consolas" panose="020B0609020204030204" pitchFamily="49" charset="0"/>
              </a:rPr>
              <a:t>DisplayMessageActivity.class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intent.putExtra(EXTRA_MESSAGE,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getMessage</a:t>
            </a:r>
            <a:r>
              <a:rPr lang="en-US" altLang="ko-KR" sz="1600" b="1" dirty="0">
                <a:latin typeface="Consolas" panose="020B0609020204030204" pitchFamily="49" charset="0"/>
              </a:rPr>
              <a:t>(view)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startActivity</a:t>
            </a:r>
            <a:r>
              <a:rPr lang="en-US" altLang="ko-KR" sz="1600" dirty="0">
                <a:latin typeface="Consolas" panose="020B0609020204030204" pitchFamily="49" charset="0"/>
              </a:rPr>
              <a:t>(intent);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Log.d(TAG, </a:t>
            </a:r>
            <a:r>
              <a:rPr lang="en-US" altLang="ko-KR" sz="1600" dirty="0">
                <a:latin typeface="Consolas" panose="020B0609020204030204" pitchFamily="49" charset="0"/>
              </a:rPr>
              <a:t>"&lt;sendMessage");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370067" y="1628800"/>
            <a:ext cx="6552727" cy="58477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altLang="ko-KR" sz="1600" dirty="0" smtClean="0">
                <a:sym typeface="Wingdings" panose="05000000000000000000" pitchFamily="2" charset="2"/>
              </a:rPr>
              <a:t>View</a:t>
            </a:r>
            <a:r>
              <a:rPr lang="ko-KR" altLang="en-US" sz="1600" dirty="0">
                <a:sym typeface="Wingdings" panose="05000000000000000000" pitchFamily="2" charset="2"/>
              </a:rPr>
              <a:t>의 </a:t>
            </a:r>
            <a:r>
              <a:rPr lang="en-US" altLang="ko-KR" sz="1600" dirty="0" err="1">
                <a:sym typeface="Wingdings" panose="05000000000000000000" pitchFamily="2" charset="2"/>
              </a:rPr>
              <a:t>getId</a:t>
            </a:r>
            <a:r>
              <a:rPr lang="en-US" altLang="ko-KR" sz="1600" dirty="0" smtClean="0">
                <a:sym typeface="Wingdings" panose="05000000000000000000" pitchFamily="2" charset="2"/>
              </a:rPr>
              <a:t>()</a:t>
            </a:r>
            <a:r>
              <a:rPr lang="ko-KR" altLang="en-US" sz="1600" dirty="0" smtClean="0">
                <a:sym typeface="Wingdings" panose="05000000000000000000" pitchFamily="2" charset="2"/>
              </a:rPr>
              <a:t>를 </a:t>
            </a:r>
            <a:r>
              <a:rPr lang="ko-KR" altLang="en-US" sz="1600" dirty="0">
                <a:sym typeface="Wingdings" panose="05000000000000000000" pitchFamily="2" charset="2"/>
              </a:rPr>
              <a:t>이용하여 어느 버튼이 </a:t>
            </a:r>
            <a:r>
              <a:rPr lang="ko-KR" altLang="en-US" sz="1600" dirty="0" err="1">
                <a:sym typeface="Wingdings" panose="05000000000000000000" pitchFamily="2" charset="2"/>
              </a:rPr>
              <a:t>탭되었는지</a:t>
            </a:r>
            <a:r>
              <a:rPr lang="ko-KR" altLang="en-US" sz="1600" dirty="0">
                <a:sym typeface="Wingdings" panose="05000000000000000000" pitchFamily="2" charset="2"/>
              </a:rPr>
              <a:t> 찾아낼 수 있습니다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ko-KR" altLang="en-US" sz="1600" dirty="0">
                <a:sym typeface="Wingdings" panose="05000000000000000000" pitchFamily="2" charset="2"/>
              </a:rPr>
              <a:t>어느 버튼이 탭 되었는지 찾은 다음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그 버튼의 </a:t>
            </a:r>
            <a:r>
              <a:rPr lang="en-US" altLang="ko-KR" sz="1600" dirty="0" err="1">
                <a:sym typeface="Wingdings" panose="05000000000000000000" pitchFamily="2" charset="2"/>
              </a:rPr>
              <a:t>getText</a:t>
            </a:r>
            <a:r>
              <a:rPr lang="en-US" altLang="ko-KR" sz="1600" dirty="0">
                <a:sym typeface="Wingdings" panose="05000000000000000000" pitchFamily="2" charset="2"/>
              </a:rPr>
              <a:t>()</a:t>
            </a:r>
            <a:r>
              <a:rPr lang="ko-KR" altLang="en-US" sz="1600" dirty="0">
                <a:sym typeface="Wingdings" panose="05000000000000000000" pitchFamily="2" charset="2"/>
              </a:rPr>
              <a:t>를 하면 됩니다</a:t>
            </a:r>
            <a:r>
              <a:rPr lang="en-US" altLang="ko-KR" sz="1600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028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Joy042Activity - Challenge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One Solution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dirty="0" smtClean="0">
                <a:sym typeface="Wingdings" panose="05000000000000000000" pitchFamily="2" charset="2"/>
              </a:rPr>
              <a:t>: Joy041Activity</a:t>
            </a:r>
            <a:r>
              <a:rPr lang="ko-KR" altLang="en-US" dirty="0" smtClean="0">
                <a:sym typeface="Wingdings" panose="05000000000000000000" pitchFamily="2" charset="2"/>
              </a:rPr>
              <a:t>와 결과는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52" y="2307938"/>
            <a:ext cx="2231310" cy="3908503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8184232" y="4869160"/>
            <a:ext cx="0" cy="6480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665441" y="4327461"/>
            <a:ext cx="1152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This button </a:t>
            </a:r>
          </a:p>
          <a:p>
            <a:r>
              <a:rPr lang="en-US" altLang="ko-KR" sz="1400" dirty="0" smtClean="0"/>
              <a:t>is clicked</a:t>
            </a:r>
            <a:r>
              <a:rPr lang="ko-KR" altLang="en-US" sz="1400" dirty="0" smtClean="0"/>
              <a:t> 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0" y="2307938"/>
            <a:ext cx="2237004" cy="3908502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750" y="2307938"/>
            <a:ext cx="2228121" cy="389432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120" y="2307938"/>
            <a:ext cx="2212448" cy="3909801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123996" y="1925949"/>
            <a:ext cx="1263487" cy="1006727"/>
            <a:chOff x="3123996" y="1925949"/>
            <a:chExt cx="1263487" cy="1006727"/>
          </a:xfrm>
        </p:grpSpPr>
        <p:sp>
          <p:nvSpPr>
            <p:cNvPr id="5" name="타원 4"/>
            <p:cNvSpPr/>
            <p:nvPr/>
          </p:nvSpPr>
          <p:spPr>
            <a:xfrm>
              <a:off x="3431704" y="2284604"/>
              <a:ext cx="648072" cy="648072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123996" y="1925949"/>
              <a:ext cx="126348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C00000"/>
                  </a:solidFill>
                  <a:sym typeface="Wingdings" panose="05000000000000000000" pitchFamily="2" charset="2"/>
                </a:rPr>
                <a:t>back button</a:t>
              </a:r>
              <a:endParaRPr lang="ko-KR" altLang="en-US" sz="1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851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대부분의 앱은 여러 화면으로 구성되어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화면을 전환하며 실행됩니다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화면은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앱을 만들기 위해서는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잘 다루는 것이 필수적입니다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만 알면 앱을 잘 구현할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아닙니다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안드로이드 앱은 다음 네 가지로 구성 요소 중에 하나입니다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갈 길이 멀다고요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한 걸음씩 가면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Activity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Service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Broadcast Receiver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Content Provider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만들어 앱에 추가하려면</a:t>
            </a:r>
            <a:r>
              <a:rPr lang="en-US" altLang="ko-KR" dirty="0" smtClean="0">
                <a:sym typeface="Wingdings" panose="05000000000000000000" pitchFamily="2" charset="2"/>
              </a:rPr>
              <a:t>, activity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나머지 구성 요소도 같은 방법으로 추가할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 Activity</a:t>
            </a:r>
            <a:r>
              <a:rPr lang="ko-KR" altLang="en-US" dirty="0" smtClean="0">
                <a:sym typeface="Wingdings" panose="05000000000000000000" pitchFamily="2" charset="2"/>
              </a:rPr>
              <a:t>를 소스 코드에서 띄울 때는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startActivity()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새로 띄운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로부터 다시 원래의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돌아오면서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응답을 받아 처리하는 코드가 필요할 때는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startActivityForResult() </a:t>
            </a:r>
            <a:r>
              <a:rPr lang="ko-KR" altLang="en-US" dirty="0" smtClean="0">
                <a:sym typeface="Wingdings" panose="05000000000000000000" pitchFamily="2" charset="2"/>
              </a:rPr>
              <a:t>메소드를 사용해야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39416" y="5013176"/>
            <a:ext cx="1086179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startActivityForResult</a:t>
            </a:r>
            <a:r>
              <a:rPr lang="en-US" altLang="ko-KR" dirty="0" smtClean="0">
                <a:latin typeface="Consolas" panose="020B0609020204030204" pitchFamily="49" charset="0"/>
              </a:rPr>
              <a:t>(Intent </a:t>
            </a:r>
            <a:r>
              <a:rPr lang="en-US" altLang="ko-KR" dirty="0" err="1" smtClean="0">
                <a:latin typeface="Consolas" panose="020B0609020204030204" pitchFamily="49" charset="0"/>
              </a:rPr>
              <a:t>intent</a:t>
            </a:r>
            <a:r>
              <a:rPr lang="en-US" altLang="ko-KR" dirty="0" smtClean="0">
                <a:latin typeface="Consolas" panose="020B0609020204030204" pitchFamily="49" charset="0"/>
              </a:rPr>
              <a:t>, int </a:t>
            </a:r>
            <a:r>
              <a:rPr lang="en-US" altLang="ko-KR" dirty="0" err="1" smtClean="0">
                <a:latin typeface="Consolas" panose="020B0609020204030204" pitchFamily="49" charset="0"/>
              </a:rPr>
              <a:t>requestCode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1631504" y="5382508"/>
            <a:ext cx="0" cy="3023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839416" y="5684821"/>
            <a:ext cx="10988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deprecated method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안스에</a:t>
            </a:r>
            <a:r>
              <a:rPr lang="ko-KR" altLang="en-US" sz="1400" dirty="0" smtClean="0"/>
              <a:t> 존재는 하지만 </a:t>
            </a:r>
            <a:r>
              <a:rPr lang="en-US" altLang="ko-KR" sz="1400" dirty="0" smtClean="0"/>
              <a:t>2021</a:t>
            </a:r>
            <a:r>
              <a:rPr lang="ko-KR" altLang="en-US" sz="1400" dirty="0" smtClean="0"/>
              <a:t>년부터 더 이상 사용하지 않는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메소드라고</a:t>
            </a:r>
            <a:r>
              <a:rPr lang="ko-KR" altLang="en-US" sz="1400" dirty="0" smtClean="0"/>
              <a:t> 공지되었지만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일단 여기서는 사용하기로 합니다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1224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두 액티비티 </a:t>
            </a:r>
            <a:r>
              <a:rPr lang="en-US" altLang="ko-KR" dirty="0" smtClean="0">
                <a:sym typeface="Wingdings" panose="05000000000000000000" pitchFamily="2" charset="2"/>
              </a:rPr>
              <a:t>A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ym typeface="Wingdings" panose="05000000000000000000" pitchFamily="2" charset="2"/>
              </a:rPr>
              <a:t>B </a:t>
            </a:r>
            <a:r>
              <a:rPr lang="ko-KR" altLang="en-US" dirty="0" smtClean="0">
                <a:sym typeface="Wingdings" panose="05000000000000000000" pitchFamily="2" charset="2"/>
              </a:rPr>
              <a:t>사이에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로 정보를 주고 받는 것을 다시 정리하면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1292914"/>
            <a:ext cx="7947930" cy="38448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9416" y="5401906"/>
            <a:ext cx="1086179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startActivityForResult</a:t>
            </a:r>
            <a:r>
              <a:rPr lang="en-US" altLang="ko-KR" dirty="0" smtClean="0">
                <a:latin typeface="Consolas" panose="020B0609020204030204" pitchFamily="49" charset="0"/>
              </a:rPr>
              <a:t>(Intent </a:t>
            </a:r>
            <a:r>
              <a:rPr lang="en-US" altLang="ko-KR" dirty="0" err="1" smtClean="0">
                <a:latin typeface="Consolas" panose="020B0609020204030204" pitchFamily="49" charset="0"/>
              </a:rPr>
              <a:t>intent</a:t>
            </a:r>
            <a:r>
              <a:rPr lang="en-US" altLang="ko-KR" dirty="0" smtClean="0">
                <a:latin typeface="Consolas" panose="020B0609020204030204" pitchFamily="49" charset="0"/>
              </a:rPr>
              <a:t>, int </a:t>
            </a:r>
            <a:r>
              <a:rPr lang="en-US" altLang="ko-KR" dirty="0" err="1" smtClean="0">
                <a:latin typeface="Consolas" panose="020B0609020204030204" pitchFamily="49" charset="0"/>
              </a:rPr>
              <a:t>requestCode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39416" y="6073551"/>
            <a:ext cx="10988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olidFill>
                  <a:srgbClr val="C00000"/>
                </a:solidFill>
              </a:rPr>
              <a:t>deprecated method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안스에</a:t>
            </a:r>
            <a:r>
              <a:rPr lang="ko-KR" altLang="en-US" sz="1400" dirty="0" smtClean="0"/>
              <a:t> 존재는 하지만 </a:t>
            </a:r>
            <a:r>
              <a:rPr lang="en-US" altLang="ko-KR" sz="1400" dirty="0" smtClean="0"/>
              <a:t>2021</a:t>
            </a:r>
            <a:r>
              <a:rPr lang="ko-KR" altLang="en-US" sz="1400" dirty="0" smtClean="0"/>
              <a:t>년부터 더 이상 사용하지 않는</a:t>
            </a:r>
            <a:r>
              <a:rPr lang="en-US" altLang="ko-KR" sz="1400" dirty="0" smtClean="0"/>
              <a:t> </a:t>
            </a:r>
            <a:r>
              <a:rPr lang="ko-KR" altLang="en-US" sz="1400" dirty="0" err="1" smtClean="0"/>
              <a:t>메소드라고</a:t>
            </a:r>
            <a:r>
              <a:rPr lang="ko-KR" altLang="en-US" sz="1400" dirty="0" smtClean="0"/>
              <a:t> 공지되었지만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일단 여기서는 사용하기로 합니다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1631504" y="5771238"/>
            <a:ext cx="0" cy="3023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67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 실습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두 개의 액티비티를 만들고 서로 메시지를 주고 받으며 화면을 전환하는 기능을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단계별로</a:t>
            </a:r>
            <a:r>
              <a:rPr lang="ko-KR" altLang="en-US" dirty="0" smtClean="0">
                <a:sym typeface="Wingdings" panose="05000000000000000000" pitchFamily="2" charset="2"/>
              </a:rPr>
              <a:t> 실습합니다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ym typeface="Wingdings" panose="05000000000000000000" pitchFamily="2" charset="2"/>
              </a:rPr>
              <a:t>단계 </a:t>
            </a:r>
            <a:r>
              <a:rPr lang="en-US" altLang="ko-KR" b="1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메인 액티비티 외에 추가적으로 액티비티를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메시지를 전달하는 기능을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인텐트로</a:t>
            </a:r>
            <a:r>
              <a:rPr lang="ko-KR" altLang="en-US" dirty="0" smtClean="0">
                <a:sym typeface="Wingdings" panose="05000000000000000000" pitchFamily="2" charset="2"/>
              </a:rPr>
              <a:t> 구현합니다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,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onClickListener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인터페이스를 사용하여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b="1" dirty="0">
                <a:sym typeface="Wingdings" panose="05000000000000000000" pitchFamily="2" charset="2"/>
              </a:rPr>
              <a:t>onClick </a:t>
            </a:r>
            <a:r>
              <a:rPr lang="ko-KR" altLang="en-US" b="1" dirty="0" smtClean="0">
                <a:sym typeface="Wingdings" panose="05000000000000000000" pitchFamily="2" charset="2"/>
              </a:rPr>
              <a:t>이벤트를 재정의하는 방법으로 구현합니다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[MainActivity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버튼이나 타이틀 바에 있는 화살표로 돌아갈 수 있도록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2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1</a:t>
            </a:r>
            <a:r>
              <a:rPr lang="ko-KR" altLang="en-US" dirty="0">
                <a:sym typeface="Wingdings" panose="05000000000000000000" pitchFamily="2" charset="2"/>
              </a:rPr>
              <a:t>단계 메인 액티비티에서 보낸 메시지를 받아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메인 </a:t>
            </a:r>
            <a:r>
              <a:rPr lang="ko-KR" altLang="en-US" dirty="0" err="1">
                <a:sym typeface="Wingdings" panose="05000000000000000000" pitchFamily="2" charset="2"/>
              </a:rPr>
              <a:t>액티티비로</a:t>
            </a:r>
            <a:r>
              <a:rPr lang="ko-KR" altLang="en-US" dirty="0">
                <a:sym typeface="Wingdings" panose="05000000000000000000" pitchFamily="2" charset="2"/>
              </a:rPr>
              <a:t> 보낼 준비를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3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b="1" dirty="0">
                <a:sym typeface="Wingdings" panose="05000000000000000000" pitchFamily="2" charset="2"/>
              </a:rPr>
              <a:t>두 액티비티 사이에 메시지</a:t>
            </a:r>
            <a:r>
              <a:rPr lang="ko-KR" altLang="en-US" dirty="0">
                <a:sym typeface="Wingdings" panose="05000000000000000000" pitchFamily="2" charset="2"/>
              </a:rPr>
              <a:t>를 주고 받은 것을 서로 확인하고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애니메이션을 추가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6120425" y="3789039"/>
            <a:ext cx="5590907" cy="2707491"/>
            <a:chOff x="6120425" y="3789039"/>
            <a:chExt cx="5590907" cy="2707491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20425" y="3789039"/>
              <a:ext cx="5590907" cy="2707491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9768408" y="4483001"/>
              <a:ext cx="721672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400" b="1" dirty="0">
                  <a:sym typeface="Wingdings" panose="05000000000000000000" pitchFamily="2" charset="2"/>
                </a:rPr>
                <a:t>2 </a:t>
              </a:r>
              <a:r>
                <a:rPr lang="ko-KR" altLang="en-US" sz="1400" b="1" dirty="0">
                  <a:sym typeface="Wingdings" panose="05000000000000000000" pitchFamily="2" charset="2"/>
                </a:rPr>
                <a:t>단계 </a:t>
              </a:r>
              <a:endParaRPr lang="ko-KR" altLang="en-US" sz="14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8194206" y="4483000"/>
              <a:ext cx="721672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400" b="1" dirty="0">
                  <a:sym typeface="Wingdings" panose="05000000000000000000" pitchFamily="2" charset="2"/>
                </a:rPr>
                <a:t>2</a:t>
              </a:r>
              <a:r>
                <a:rPr lang="en-US" altLang="ko-KR" sz="1400" b="1" dirty="0" smtClean="0">
                  <a:sym typeface="Wingdings" panose="05000000000000000000" pitchFamily="2" charset="2"/>
                </a:rPr>
                <a:t> </a:t>
              </a:r>
              <a:r>
                <a:rPr lang="ko-KR" altLang="en-US" sz="1400" b="1" dirty="0">
                  <a:sym typeface="Wingdings" panose="05000000000000000000" pitchFamily="2" charset="2"/>
                </a:rPr>
                <a:t>단계 </a:t>
              </a:r>
              <a:endParaRPr lang="ko-KR" altLang="en-US" sz="1400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9264352" y="5949280"/>
              <a:ext cx="721672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400" b="1" dirty="0" smtClean="0">
                  <a:sym typeface="Wingdings" panose="05000000000000000000" pitchFamily="2" charset="2"/>
                </a:rPr>
                <a:t>3 </a:t>
              </a:r>
              <a:r>
                <a:rPr lang="ko-KR" altLang="en-US" sz="1400" b="1" dirty="0">
                  <a:sym typeface="Wingdings" panose="05000000000000000000" pitchFamily="2" charset="2"/>
                </a:rPr>
                <a:t>단계 </a:t>
              </a:r>
              <a:endParaRPr lang="ko-KR" altLang="en-US" sz="1400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218194" y="5949280"/>
              <a:ext cx="721672" cy="307777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400" b="1" dirty="0" smtClean="0">
                  <a:sym typeface="Wingdings" panose="05000000000000000000" pitchFamily="2" charset="2"/>
                </a:rPr>
                <a:t>3 </a:t>
              </a:r>
              <a:r>
                <a:rPr lang="ko-KR" altLang="en-US" sz="1400" b="1" dirty="0">
                  <a:sym typeface="Wingdings" panose="05000000000000000000" pitchFamily="2" charset="2"/>
                </a:rPr>
                <a:t>단계 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4030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단계별 실습을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21048" y="867262"/>
            <a:ext cx="1830761" cy="316862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268701" y="865684"/>
            <a:ext cx="1801561" cy="316862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596" y="3717032"/>
            <a:ext cx="1620822" cy="27966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1633" y="3720365"/>
            <a:ext cx="1597515" cy="279328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9388" y="3717032"/>
            <a:ext cx="1620339" cy="279662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16549" y="3717032"/>
            <a:ext cx="1596075" cy="2796621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9478403" y="3273148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단계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완성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2314" y="881955"/>
            <a:ext cx="1809877" cy="3168628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4431188" y="2208663"/>
            <a:ext cx="1152128" cy="50405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0272464" y="5157192"/>
            <a:ext cx="1226050" cy="10801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8760295" y="5313117"/>
            <a:ext cx="1098753" cy="2041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049007" y="2023997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단계 완성</a:t>
            </a:r>
          </a:p>
        </p:txBody>
      </p:sp>
    </p:spTree>
    <p:extLst>
      <p:ext uri="{BB962C8B-B14F-4D97-AF65-F5344CB8AC3E}">
        <p14:creationId xmlns:p14="http://schemas.microsoft.com/office/powerpoint/2010/main" val="15962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b="1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메인 액티비티 외에 추가적으로 액티비티를 만들고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전달하는 </a:t>
            </a:r>
            <a:r>
              <a:rPr lang="ko-KR" altLang="en-US" dirty="0" smtClean="0">
                <a:sym typeface="Wingdings" panose="05000000000000000000" pitchFamily="2" charset="2"/>
              </a:rPr>
              <a:t>기능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Hu043ActivityOne</a:t>
            </a:r>
            <a:r>
              <a:rPr lang="ko-KR" altLang="en-US" dirty="0" smtClean="0">
                <a:sym typeface="Wingdings" panose="05000000000000000000" pitchFamily="2" charset="2"/>
              </a:rPr>
              <a:t>라는 </a:t>
            </a:r>
            <a:r>
              <a:rPr lang="ko-KR" altLang="en-US" dirty="0">
                <a:sym typeface="Wingdings" panose="05000000000000000000" pitchFamily="2" charset="2"/>
              </a:rPr>
              <a:t>이름으로 새로운 프로젝트를 시작하고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패키지 이름은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사용자의 입력을 받을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>
                <a:sym typeface="Wingdings" panose="05000000000000000000" pitchFamily="2" charset="2"/>
              </a:rPr>
              <a:t>Plain Text)</a:t>
            </a:r>
            <a:r>
              <a:rPr lang="ko-KR" altLang="en-US" dirty="0" smtClean="0">
                <a:sym typeface="Wingdings" panose="05000000000000000000" pitchFamily="2" charset="2"/>
              </a:rPr>
              <a:t> 하나와 다음 화면으로 전환하기 위한 버튼과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나중에 사용할 텍스트뷰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즉 추가하는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액티비티로부터</a:t>
            </a:r>
            <a:r>
              <a:rPr lang="ko-KR" altLang="en-US" dirty="0" smtClean="0">
                <a:sym typeface="Wingdings" panose="05000000000000000000" pitchFamily="2" charset="2"/>
              </a:rPr>
              <a:t> 받은 응답을 나타낼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세 뷰의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각각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editText, button, textView </a:t>
            </a:r>
            <a:r>
              <a:rPr lang="ko-KR" altLang="en-US" dirty="0">
                <a:sym typeface="Wingdings" panose="05000000000000000000" pitchFamily="2" charset="2"/>
              </a:rPr>
              <a:t>으로 </a:t>
            </a:r>
            <a:r>
              <a:rPr lang="ko-KR" altLang="en-US" dirty="0" smtClean="0">
                <a:sym typeface="Wingdings" panose="05000000000000000000" pitchFamily="2" charset="2"/>
              </a:rPr>
              <a:t>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(id</a:t>
            </a:r>
            <a:r>
              <a:rPr lang="ko-KR" altLang="en-US" dirty="0" smtClean="0">
                <a:sym typeface="Wingdings" panose="05000000000000000000" pitchFamily="2" charset="2"/>
              </a:rPr>
              <a:t>를 우선적으로 설정하면 좋습니다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세 개의 뷰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텍스트뷰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는 세로로 가운데 위치하며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서로 </a:t>
            </a:r>
            <a:r>
              <a:rPr lang="en-US" altLang="ko-KR" dirty="0" smtClean="0">
                <a:sym typeface="Wingdings" panose="05000000000000000000" pitchFamily="2" charset="2"/>
              </a:rPr>
              <a:t>Chain Vertical</a:t>
            </a:r>
            <a:r>
              <a:rPr lang="ko-KR" altLang="en-US" dirty="0" smtClean="0">
                <a:sym typeface="Wingdings" panose="05000000000000000000" pitchFamily="2" charset="2"/>
              </a:rPr>
              <a:t>로 제어하고</a:t>
            </a:r>
            <a:r>
              <a:rPr lang="en-US" altLang="ko-KR" dirty="0" smtClean="0">
                <a:sym typeface="Wingdings" panose="05000000000000000000" pitchFamily="2" charset="2"/>
              </a:rPr>
              <a:t>, Chain Style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packed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세</a:t>
            </a:r>
            <a:r>
              <a:rPr lang="ko-KR" altLang="en-US" dirty="0" smtClean="0">
                <a:sym typeface="Wingdings" panose="05000000000000000000" pitchFamily="2" charset="2"/>
              </a:rPr>
              <a:t> 뷰의 간격을 두기 위해</a:t>
            </a:r>
            <a:r>
              <a:rPr lang="en-US" altLang="ko-KR" dirty="0" smtClean="0">
                <a:sym typeface="Wingdings" panose="05000000000000000000" pitchFamily="2" charset="2"/>
              </a:rPr>
              <a:t>, Button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layout_margin = 18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세</a:t>
            </a:r>
            <a:r>
              <a:rPr lang="ko-KR" altLang="en-US" dirty="0" smtClean="0">
                <a:sym typeface="Wingdings" panose="05000000000000000000" pitchFamily="2" charset="2"/>
              </a:rPr>
              <a:t> 뷰의 </a:t>
            </a:r>
            <a:r>
              <a:rPr lang="en-US" altLang="ko-KR" dirty="0" smtClean="0">
                <a:sym typeface="Wingdings" panose="05000000000000000000" pitchFamily="2" charset="2"/>
              </a:rPr>
              <a:t>textSize = 18sp </a:t>
            </a:r>
            <a:r>
              <a:rPr lang="ko-KR" altLang="en-US" dirty="0" smtClean="0">
                <a:sym typeface="Wingdings" panose="05000000000000000000" pitchFamily="2" charset="2"/>
              </a:rPr>
              <a:t>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hint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"lowercase",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err="1" smtClean="0">
                <a:sym typeface="Wingdings" panose="05000000000000000000" pitchFamily="2" charset="2"/>
              </a:rPr>
              <a:t>텍스트뷰의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hint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"Received",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text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b="1" dirty="0" smtClean="0">
                <a:sym typeface="Wingdings" panose="05000000000000000000" pitchFamily="2" charset="2"/>
              </a:rPr>
              <a:t>Activity2</a:t>
            </a:r>
            <a:r>
              <a:rPr lang="ko-KR" altLang="en-US" b="1" dirty="0" smtClean="0">
                <a:sym typeface="Wingdings" panose="05000000000000000000" pitchFamily="2" charset="2"/>
              </a:rPr>
              <a:t>로 가기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44" y="4077072"/>
            <a:ext cx="4735365" cy="269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2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b="1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메인 액티비티 외에 추가적으로 액티비티를 만들고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메시지를 전달하는 </a:t>
            </a:r>
            <a:r>
              <a:rPr lang="ko-KR" altLang="en-US" dirty="0" smtClean="0">
                <a:sym typeface="Wingdings" panose="05000000000000000000" pitchFamily="2" charset="2"/>
              </a:rPr>
              <a:t>기능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text </a:t>
            </a:r>
            <a:r>
              <a:rPr lang="ko-KR" altLang="en-US" dirty="0" smtClean="0">
                <a:sym typeface="Wingdings" panose="05000000000000000000" pitchFamily="2" charset="2"/>
              </a:rPr>
              <a:t>속성을 설정하기 위한 </a:t>
            </a:r>
            <a:r>
              <a:rPr lang="en-US" altLang="ko-KR" dirty="0" smtClean="0">
                <a:sym typeface="Wingdings" panose="05000000000000000000" pitchFamily="2" charset="2"/>
              </a:rPr>
              <a:t>res/values/strings.xml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수정하십시오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1700808"/>
            <a:ext cx="7920880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&lt;string name="</a:t>
            </a:r>
            <a:r>
              <a:rPr lang="en-US" altLang="ko-KR" sz="1400" dirty="0" err="1">
                <a:latin typeface="Consolas" panose="020B0609020204030204" pitchFamily="49" charset="0"/>
              </a:rPr>
              <a:t>app_name</a:t>
            </a:r>
            <a:r>
              <a:rPr lang="en-US" altLang="ko-KR" sz="1400" dirty="0" smtClean="0">
                <a:latin typeface="Consolas" panose="020B0609020204030204" pitchFamily="49" charset="0"/>
              </a:rPr>
              <a:t>"&gt;Hu043ActivityOne&lt;/</a:t>
            </a:r>
            <a:r>
              <a:rPr lang="en-US" altLang="ko-KR" sz="1400" dirty="0">
                <a:latin typeface="Consolas" panose="020B0609020204030204" pitchFamily="49" charset="0"/>
              </a:rPr>
              <a:t>string&gt;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&lt;string name</a:t>
            </a:r>
            <a:r>
              <a:rPr lang="en-US" altLang="ko-KR" sz="1400" dirty="0" smtClean="0">
                <a:latin typeface="Consolas" panose="020B0609020204030204" pitchFamily="49" charset="0"/>
              </a:rPr>
              <a:t>="openActivity2</a:t>
            </a:r>
            <a:r>
              <a:rPr lang="en-US" altLang="ko-KR" sz="1400" dirty="0">
                <a:latin typeface="Consolas" panose="020B0609020204030204" pitchFamily="49" charset="0"/>
              </a:rPr>
              <a:t>"&gt;Activity2</a:t>
            </a:r>
            <a:r>
              <a:rPr lang="ko-KR" altLang="en-US" sz="1400" dirty="0">
                <a:latin typeface="Consolas" panose="020B0609020204030204" pitchFamily="49" charset="0"/>
              </a:rPr>
              <a:t>로 가기</a:t>
            </a:r>
            <a:r>
              <a:rPr lang="en-US" altLang="ko-KR" sz="1400" dirty="0">
                <a:latin typeface="Consolas" panose="020B0609020204030204" pitchFamily="49" charset="0"/>
              </a:rPr>
              <a:t>&lt;/string&gt;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&lt;string name</a:t>
            </a:r>
            <a:r>
              <a:rPr lang="en-US" altLang="ko-KR" sz="1400" dirty="0" smtClean="0">
                <a:latin typeface="Consolas" panose="020B0609020204030204" pitchFamily="49" charset="0"/>
              </a:rPr>
              <a:t>="openActivity1</a:t>
            </a:r>
            <a:r>
              <a:rPr lang="en-US" altLang="ko-KR" sz="1400" dirty="0">
                <a:latin typeface="Consolas" panose="020B0609020204030204" pitchFamily="49" charset="0"/>
              </a:rPr>
              <a:t>"&gt;ActivityMain</a:t>
            </a:r>
            <a:r>
              <a:rPr lang="ko-KR" altLang="en-US" sz="1400" dirty="0">
                <a:latin typeface="Consolas" panose="020B0609020204030204" pitchFamily="49" charset="0"/>
              </a:rPr>
              <a:t>으로 가기</a:t>
            </a:r>
            <a:r>
              <a:rPr lang="en-US" altLang="ko-KR" sz="1400" dirty="0">
                <a:latin typeface="Consolas" panose="020B0609020204030204" pitchFamily="49" charset="0"/>
              </a:rPr>
              <a:t>&lt;/string&gt;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&lt;/resources&gt;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996952"/>
            <a:ext cx="10057971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3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지금까지는 하나의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자바 소스 파일을 결합하여 하나의 앱을 완성했습니다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두 개의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파일과 하나의 소스 코드 파일만 있다면 어떤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파일이 소스 파일과 연결되는 것인지 어떻게 알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659892"/>
            <a:ext cx="2284762" cy="401607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963450" y="3927827"/>
            <a:ext cx="6268790" cy="1877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super.onCreate(savedInstanceState);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setContentView(</a:t>
            </a:r>
            <a:r>
              <a:rPr lang="en-US" altLang="ko-KR" sz="2000" b="1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7829" y="1700808"/>
            <a:ext cx="2389030" cy="497515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42147" y="5511411"/>
            <a:ext cx="2093843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16"/>
              </a:rPr>
              <a:t>activity_main.xml</a:t>
            </a:r>
            <a:endParaRPr lang="en-US" altLang="ko-KR" dirty="0">
              <a:latin typeface="16"/>
            </a:endParaRPr>
          </a:p>
          <a:p>
            <a:r>
              <a:rPr lang="en-US" altLang="ko-KR" dirty="0" smtClean="0">
                <a:latin typeface="16"/>
              </a:rPr>
              <a:t>XML </a:t>
            </a:r>
            <a:r>
              <a:rPr lang="ko-KR" altLang="en-US" dirty="0" smtClean="0">
                <a:latin typeface="16"/>
              </a:rPr>
              <a:t>레이아웃 파일</a:t>
            </a:r>
            <a:endParaRPr lang="ko-KR" altLang="en-US" dirty="0">
              <a:latin typeface="16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044512" y="4857707"/>
            <a:ext cx="3571768" cy="478462"/>
          </a:xfrm>
          <a:prstGeom prst="roundRect">
            <a:avLst/>
          </a:prstGeom>
          <a:solidFill>
            <a:srgbClr val="FFC000">
              <a:alpha val="1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구부러진 연결선 10"/>
          <p:cNvCxnSpPr>
            <a:stCxn id="8" idx="3"/>
            <a:endCxn id="9" idx="2"/>
          </p:cNvCxnSpPr>
          <p:nvPr/>
        </p:nvCxnSpPr>
        <p:spPr>
          <a:xfrm flipV="1">
            <a:off x="2635990" y="5336169"/>
            <a:ext cx="4194406" cy="498408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오른쪽 화살표 11"/>
          <p:cNvSpPr/>
          <p:nvPr/>
        </p:nvSpPr>
        <p:spPr>
          <a:xfrm>
            <a:off x="7949736" y="2989033"/>
            <a:ext cx="1368152" cy="788786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실행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688035" y="3083386"/>
            <a:ext cx="2146742" cy="646331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latin typeface="16"/>
              </a:rPr>
              <a:t>MainActivity.Java</a:t>
            </a:r>
            <a:endParaRPr lang="en-US" altLang="ko-KR" dirty="0" smtClean="0">
              <a:latin typeface="16"/>
            </a:endParaRPr>
          </a:p>
          <a:p>
            <a:r>
              <a:rPr lang="ko-KR" altLang="en-US" dirty="0" smtClean="0">
                <a:latin typeface="16"/>
              </a:rPr>
              <a:t>자바 소스 코드 파일</a:t>
            </a:r>
            <a:endParaRPr lang="ko-KR" altLang="en-US" dirty="0">
              <a:latin typeface="16"/>
            </a:endParaRPr>
          </a:p>
        </p:txBody>
      </p:sp>
    </p:spTree>
    <p:extLst>
      <p:ext uri="{BB962C8B-B14F-4D97-AF65-F5344CB8AC3E}">
        <p14:creationId xmlns:p14="http://schemas.microsoft.com/office/powerpoint/2010/main" val="34604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53463" y="788910"/>
            <a:ext cx="5622523" cy="5447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Consolas" panose="020B0609020204030204" pitchFamily="49" charset="0"/>
              </a:rPr>
              <a:t>    .....</a:t>
            </a:r>
          </a:p>
          <a:p>
            <a:endParaRPr lang="en-US" altLang="ko-KR" sz="1200" dirty="0" smtClean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&lt;EditText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android:id="@+id/editText"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2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android:gravity="center_horizontal"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="@string/lowercase"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textPersonName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app:layout_constraintBottom_toTopOf="@+id/button"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app:layout_constraintTop_toTopOf="parent"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app:layout_constraintVertical_chainStyle="packed" /&gt;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&lt;Button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android:layout_margin="18dp"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android:text="@string/openActivity2"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app:layout_constraintBottom_toTopOf="@+id/textView2"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app:layout_constraintTop_toBottomOf="@+id/editText" /&gt;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345370" y="835405"/>
            <a:ext cx="4439036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activity_main.xml  </a:t>
            </a:r>
            <a:r>
              <a:rPr lang="ko-KR" altLang="en-US" dirty="0"/>
              <a:t>파일의 일부분입니다</a:t>
            </a:r>
            <a:r>
              <a:rPr lang="en-US" altLang="ko-KR" dirty="0"/>
              <a:t>.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5246" y="4372872"/>
            <a:ext cx="5622523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</a:rPr>
              <a:t>   &lt;TextView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android:id="@+id/textView2"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="@string/received"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app:layout_constraintTop_toBottomOf="@+id/button" </a:t>
            </a:r>
            <a:r>
              <a:rPr lang="en-US" altLang="ko-KR" sz="1200" dirty="0" smtClean="0">
                <a:latin typeface="Consolas" panose="020B0609020204030204" pitchFamily="49" charset="0"/>
              </a:rPr>
              <a:t>/&gt;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2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7143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ko-KR" altLang="en-US" b="1" dirty="0" smtClean="0">
                <a:sym typeface="Wingdings" panose="05000000000000000000" pitchFamily="2" charset="2"/>
              </a:rPr>
              <a:t>계속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dirty="0" smtClean="0">
                <a:sym typeface="Wingdings" panose="05000000000000000000" pitchFamily="2" charset="2"/>
              </a:rPr>
              <a:t>두 번째 액티비티를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</a:t>
            </a:r>
            <a:r>
              <a:rPr lang="ko-KR" altLang="en-US" dirty="0">
                <a:sym typeface="Wingdings" panose="05000000000000000000" pitchFamily="2" charset="2"/>
              </a:rPr>
              <a:t>창의 </a:t>
            </a:r>
            <a:r>
              <a:rPr lang="en-US" altLang="ko-KR" dirty="0">
                <a:sym typeface="Wingdings" panose="05000000000000000000" pitchFamily="2" charset="2"/>
              </a:rPr>
              <a:t>[app]</a:t>
            </a:r>
            <a:r>
              <a:rPr lang="ko-KR" altLang="en-US" dirty="0">
                <a:sym typeface="Wingdings" panose="05000000000000000000" pitchFamily="2" charset="2"/>
              </a:rPr>
              <a:t> 폴더 </a:t>
            </a:r>
            <a:r>
              <a:rPr lang="ko-KR" altLang="en-US" dirty="0" smtClean="0">
                <a:sym typeface="Wingdings" panose="05000000000000000000" pitchFamily="2" charset="2"/>
              </a:rPr>
              <a:t>위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우 클릭 메뉴에서 </a:t>
            </a:r>
            <a:r>
              <a:rPr lang="en-US" altLang="ko-KR" dirty="0">
                <a:sym typeface="Wingdings" panose="05000000000000000000" pitchFamily="2" charset="2"/>
              </a:rPr>
              <a:t>[New  Activity  </a:t>
            </a:r>
            <a:r>
              <a:rPr lang="en-US" altLang="ko-KR" b="1" dirty="0">
                <a:sym typeface="Wingdings" panose="05000000000000000000" pitchFamily="2" charset="2"/>
              </a:rPr>
              <a:t>Empty Activity</a:t>
            </a:r>
            <a:r>
              <a:rPr lang="en-US" altLang="ko-KR" dirty="0">
                <a:sym typeface="Wingdings" panose="05000000000000000000" pitchFamily="2" charset="2"/>
              </a:rPr>
              <a:t>]</a:t>
            </a:r>
            <a:r>
              <a:rPr lang="ko-KR" altLang="en-US" dirty="0">
                <a:sym typeface="Wingdings" panose="05000000000000000000" pitchFamily="2" charset="2"/>
              </a:rPr>
              <a:t>를 선택하여 새로운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 생성을 위한 대화상자를 </a:t>
            </a:r>
            <a:r>
              <a:rPr lang="ko-KR" altLang="en-US" dirty="0" smtClean="0">
                <a:sym typeface="Wingdings" panose="05000000000000000000" pitchFamily="2" charset="2"/>
              </a:rPr>
              <a:t>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액티비티와</a:t>
            </a:r>
            <a:r>
              <a:rPr lang="ko-KR" altLang="en-US" dirty="0" smtClean="0">
                <a:sym typeface="Wingdings" panose="05000000000000000000" pitchFamily="2" charset="2"/>
              </a:rPr>
              <a:t> 레이아웃 이름을 다음과 같이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en-US" altLang="ko-KR" dirty="0">
                <a:sym typeface="Wingdings" panose="05000000000000000000" pitchFamily="2" charset="2"/>
              </a:rPr>
              <a:t>Name: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Activity2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Layout </a:t>
            </a:r>
            <a:r>
              <a:rPr lang="en-US" altLang="ko-KR" dirty="0">
                <a:sym typeface="Wingdings" panose="05000000000000000000" pitchFamily="2" charset="2"/>
              </a:rPr>
              <a:t>Name: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activity2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(</a:t>
            </a:r>
            <a:r>
              <a:rPr lang="ko-KR" altLang="en-US" dirty="0" smtClean="0">
                <a:sym typeface="Wingdings" panose="05000000000000000000" pitchFamily="2" charset="2"/>
              </a:rPr>
              <a:t>자동으로 생성된 </a:t>
            </a:r>
            <a:r>
              <a:rPr lang="en-US" altLang="ko-KR" dirty="0" smtClean="0">
                <a:sym typeface="Wingdings" panose="05000000000000000000" pitchFamily="2" charset="2"/>
              </a:rPr>
              <a:t>"_"</a:t>
            </a:r>
            <a:r>
              <a:rPr lang="ko-KR" altLang="en-US" dirty="0">
                <a:sym typeface="Wingdings" panose="05000000000000000000" pitchFamily="2" charset="2"/>
              </a:rPr>
              <a:t>를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삭제하는 것을 추천합니다</a:t>
            </a:r>
            <a:r>
              <a:rPr lang="en-US" altLang="ko-KR" dirty="0" smtClean="0">
                <a:sym typeface="Wingdings" panose="05000000000000000000" pitchFamily="2" charset="2"/>
              </a:rPr>
              <a:t>.)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결과적으로 </a:t>
            </a:r>
            <a:r>
              <a:rPr lang="en-US" altLang="ko-KR" b="1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b="1" dirty="0">
                <a:sym typeface="Wingdings" panose="05000000000000000000" pitchFamily="2" charset="2"/>
              </a:rPr>
              <a:t>와 </a:t>
            </a:r>
            <a:r>
              <a:rPr lang="en-US" altLang="ko-KR" b="1" dirty="0" smtClean="0">
                <a:sym typeface="Wingdings" panose="05000000000000000000" pitchFamily="2" charset="2"/>
              </a:rPr>
              <a:t>activity2.xml </a:t>
            </a:r>
            <a:r>
              <a:rPr lang="ko-KR" altLang="en-US" dirty="0" smtClean="0">
                <a:sym typeface="Wingdings" panose="05000000000000000000" pitchFamily="2" charset="2"/>
              </a:rPr>
              <a:t>파일이 자동으로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429000"/>
            <a:ext cx="4372862" cy="30675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804" y="3429000"/>
            <a:ext cx="6372428" cy="306753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911424" y="4221088"/>
            <a:ext cx="1152128" cy="11521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631103" y="4653136"/>
            <a:ext cx="115212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631103" y="5907015"/>
            <a:ext cx="1152128" cy="2160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84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ko-KR" altLang="en-US" b="1" dirty="0" smtClean="0">
                <a:sym typeface="Wingdings" panose="05000000000000000000" pitchFamily="2" charset="2"/>
              </a:rPr>
              <a:t>계속 </a:t>
            </a:r>
            <a:r>
              <a:rPr lang="en-US" altLang="ko-KR" b="1" dirty="0" smtClean="0">
                <a:sym typeface="Wingdings" panose="05000000000000000000" pitchFamily="2" charset="2"/>
              </a:rPr>
              <a:t>- </a:t>
            </a:r>
            <a:r>
              <a:rPr lang="ko-KR" altLang="en-US" dirty="0" smtClean="0">
                <a:sym typeface="Wingdings" panose="05000000000000000000" pitchFamily="2" charset="2"/>
              </a:rPr>
              <a:t>두 번째 액티비티를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의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화면을 세 </a:t>
            </a:r>
            <a:r>
              <a:rPr lang="ko-KR" altLang="en-US" dirty="0">
                <a:sym typeface="Wingdings" panose="05000000000000000000" pitchFamily="2" charset="2"/>
              </a:rPr>
              <a:t>개의 </a:t>
            </a:r>
            <a:r>
              <a:rPr lang="ko-KR" altLang="en-US" dirty="0" smtClean="0">
                <a:sym typeface="Wingdings" panose="05000000000000000000" pitchFamily="2" charset="2"/>
              </a:rPr>
              <a:t>뷰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텍스트뷰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텍스트뷰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는 각각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b="1" dirty="0" smtClean="0">
                <a:sym typeface="Wingdings" panose="05000000000000000000" pitchFamily="2" charset="2"/>
              </a:rPr>
              <a:t>textView, button, textView2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각 뷰들은 세로로 </a:t>
            </a:r>
            <a:r>
              <a:rPr lang="ko-KR" altLang="en-US" dirty="0">
                <a:sym typeface="Wingdings" panose="05000000000000000000" pitchFamily="2" charset="2"/>
              </a:rPr>
              <a:t>가운데 위치하며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smtClean="0">
                <a:sym typeface="Wingdings" panose="05000000000000000000" pitchFamily="2" charset="2"/>
              </a:rPr>
              <a:t>Chain </a:t>
            </a:r>
            <a:r>
              <a:rPr lang="en-US" altLang="ko-KR" dirty="0">
                <a:sym typeface="Wingdings" panose="05000000000000000000" pitchFamily="2" charset="2"/>
              </a:rPr>
              <a:t>Vertical</a:t>
            </a:r>
            <a:r>
              <a:rPr lang="ko-KR" altLang="en-US" dirty="0">
                <a:sym typeface="Wingdings" panose="05000000000000000000" pitchFamily="2" charset="2"/>
              </a:rPr>
              <a:t>로 제어하고</a:t>
            </a:r>
            <a:r>
              <a:rPr lang="en-US" altLang="ko-KR" dirty="0">
                <a:sym typeface="Wingdings" panose="05000000000000000000" pitchFamily="2" charset="2"/>
              </a:rPr>
              <a:t>, Chain Style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dirty="0">
                <a:sym typeface="Wingdings" panose="05000000000000000000" pitchFamily="2" charset="2"/>
              </a:rPr>
              <a:t>packed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세 뷰의 간격을 두기 위해</a:t>
            </a:r>
            <a:r>
              <a:rPr lang="en-US" altLang="ko-KR" dirty="0">
                <a:sym typeface="Wingdings" panose="05000000000000000000" pitchFamily="2" charset="2"/>
              </a:rPr>
              <a:t>, Button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layout_margin = 18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세 뷰의 </a:t>
            </a:r>
            <a:r>
              <a:rPr lang="en-US" altLang="ko-KR" dirty="0">
                <a:sym typeface="Wingdings" panose="05000000000000000000" pitchFamily="2" charset="2"/>
              </a:rPr>
              <a:t>textSize = 18sp </a:t>
            </a:r>
            <a:r>
              <a:rPr lang="ko-KR" altLang="en-US" dirty="0">
                <a:sym typeface="Wingdings" panose="05000000000000000000" pitchFamily="2" charset="2"/>
              </a:rPr>
              <a:t>이며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위쪽의 텍스트뷰 </a:t>
            </a:r>
            <a:r>
              <a:rPr lang="en-US" altLang="ko-KR" dirty="0">
                <a:sym typeface="Wingdings" panose="05000000000000000000" pitchFamily="2" charset="2"/>
              </a:rPr>
              <a:t>hint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"Received</a:t>
            </a:r>
            <a:r>
              <a:rPr lang="en-US" altLang="ko-KR" dirty="0">
                <a:sym typeface="Wingdings" panose="05000000000000000000" pitchFamily="2" charset="2"/>
              </a:rPr>
              <a:t>",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>
                <a:sym typeface="Wingdings" panose="05000000000000000000" pitchFamily="2" charset="2"/>
              </a:rPr>
              <a:t>text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b="1" dirty="0">
                <a:sym typeface="Wingdings" panose="05000000000000000000" pitchFamily="2" charset="2"/>
              </a:rPr>
              <a:t>Activity2</a:t>
            </a:r>
            <a:r>
              <a:rPr lang="ko-KR" altLang="en-US" b="1" dirty="0">
                <a:sym typeface="Wingdings" panose="05000000000000000000" pitchFamily="2" charset="2"/>
              </a:rPr>
              <a:t>로 가기</a:t>
            </a:r>
            <a:r>
              <a:rPr lang="en-US" altLang="ko-KR" dirty="0" smtClean="0">
                <a:sym typeface="Wingdings" panose="05000000000000000000" pitchFamily="2" charset="2"/>
              </a:rPr>
              <a:t>", </a:t>
            </a:r>
            <a:r>
              <a:rPr lang="ko-KR" altLang="en-US" dirty="0" smtClean="0">
                <a:sym typeface="Wingdings" panose="05000000000000000000" pitchFamily="2" charset="2"/>
              </a:rPr>
              <a:t>아래쪽 텍스트뷰 </a:t>
            </a:r>
            <a:r>
              <a:rPr lang="en-US" altLang="ko-KR" dirty="0" smtClean="0">
                <a:sym typeface="Wingdings" panose="05000000000000000000" pitchFamily="2" charset="2"/>
              </a:rPr>
              <a:t>hint</a:t>
            </a:r>
            <a:r>
              <a:rPr lang="ko-KR" altLang="en-US" dirty="0" smtClean="0">
                <a:sym typeface="Wingdings" panose="05000000000000000000" pitchFamily="2" charset="2"/>
              </a:rPr>
              <a:t>는 </a:t>
            </a:r>
            <a:r>
              <a:rPr lang="en-US" altLang="ko-KR" dirty="0" smtClean="0">
                <a:sym typeface="Wingdings" panose="05000000000000000000" pitchFamily="2" charset="2"/>
              </a:rPr>
              <a:t>"Prepared"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b="1" dirty="0" smtClean="0">
              <a:sym typeface="Wingdings" panose="05000000000000000000" pitchFamily="2" charset="2"/>
            </a:endParaRPr>
          </a:p>
          <a:p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4316282"/>
            <a:ext cx="6950042" cy="223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8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6710988" y="1392127"/>
            <a:ext cx="4633362" cy="2651990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8686" y="836712"/>
            <a:ext cx="5719322" cy="4893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200" dirty="0">
                <a:latin typeface="Consolas" panose="020B0609020204030204" pitchFamily="49" charset="0"/>
              </a:rPr>
              <a:t>TextView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android:id="@+id/textView"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="@</a:t>
            </a:r>
            <a:r>
              <a:rPr lang="en-US" altLang="ko-KR" sz="1200" dirty="0" smtClean="0">
                <a:latin typeface="Consolas" panose="020B0609020204030204" pitchFamily="49" charset="0"/>
              </a:rPr>
              <a:t>string/received"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app:layout_constraintBottom_toTopOf="@+id/button"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app:layout_constraintTop_toTopOf="parent"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app:layout_constraintVertical_chainStyle="packed" /&gt;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&lt;Button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android:layout_margin="18dp"</a:t>
            </a:r>
          </a:p>
          <a:p>
            <a:r>
              <a:rPr lang="en-US" altLang="ko-KR" sz="1200" dirty="0" smtClean="0">
                <a:latin typeface="Consolas" panose="020B0609020204030204" pitchFamily="49" charset="0"/>
              </a:rPr>
              <a:t>        android:text</a:t>
            </a:r>
            <a:r>
              <a:rPr lang="en-US" altLang="ko-KR" sz="1200" dirty="0">
                <a:latin typeface="Consolas" panose="020B0609020204030204" pitchFamily="49" charset="0"/>
              </a:rPr>
              <a:t>="@string/</a:t>
            </a:r>
            <a:r>
              <a:rPr lang="en-US" altLang="ko-KR" sz="1200" dirty="0" err="1">
                <a:latin typeface="Consolas" panose="020B0609020204030204" pitchFamily="49" charset="0"/>
              </a:rPr>
              <a:t>openActivityMain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app:layout_constraintBottom_toTopOf="@+id/textView2"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app:layout_constraintTop_toBottomOf="@+id/textView" /&gt;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650985" y="972480"/>
            <a:ext cx="3903633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activity2.xml  </a:t>
            </a:r>
            <a:r>
              <a:rPr lang="ko-KR" altLang="en-US" dirty="0"/>
              <a:t>파일의 일부분입니다</a:t>
            </a:r>
            <a:r>
              <a:rPr lang="en-US" altLang="ko-KR" dirty="0"/>
              <a:t>.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68008" y="4217020"/>
            <a:ext cx="571932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smtClean="0">
                <a:latin typeface="Consolas" panose="020B0609020204030204" pitchFamily="49" charset="0"/>
              </a:rPr>
              <a:t>   &lt;</a:t>
            </a:r>
            <a:r>
              <a:rPr lang="en-US" altLang="ko-KR" sz="1200" dirty="0">
                <a:latin typeface="Consolas" panose="020B0609020204030204" pitchFamily="49" charset="0"/>
              </a:rPr>
              <a:t>TextView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android:id="@+id/textView2"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="@string/prepared"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app:layout_constraintHorizontal_bias="0.5"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app:layout_constraintTop_toBottomOf="@+id/button" /&gt;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200" dirty="0">
                <a:latin typeface="Consolas" panose="020B0609020204030204" pitchFamily="49" charset="0"/>
              </a:rPr>
              <a:t>&gt;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59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sym typeface="Wingdings" panose="05000000000000000000" pitchFamily="2" charset="2"/>
              </a:rPr>
              <a:t>실습 </a:t>
            </a:r>
            <a:r>
              <a:rPr lang="en-US" altLang="ko-KR" b="1" dirty="0">
                <a:sym typeface="Wingdings" panose="05000000000000000000" pitchFamily="2" charset="2"/>
              </a:rPr>
              <a:t>1 </a:t>
            </a:r>
            <a:r>
              <a:rPr lang="ko-KR" altLang="en-US" b="1" dirty="0">
                <a:sym typeface="Wingdings" panose="05000000000000000000" pitchFamily="2" charset="2"/>
              </a:rPr>
              <a:t>단계 계속 </a:t>
            </a:r>
            <a:r>
              <a:rPr lang="en-US" altLang="ko-KR" b="1" dirty="0">
                <a:sym typeface="Wingdings" panose="05000000000000000000" pitchFamily="2" charset="2"/>
              </a:rPr>
              <a:t>- AndroidManifest.xml </a:t>
            </a:r>
            <a:r>
              <a:rPr lang="ko-KR" altLang="en-US" b="1" dirty="0" smtClean="0"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프로젝트 창에서 </a:t>
            </a:r>
            <a:r>
              <a:rPr lang="en-US" altLang="ko-KR" dirty="0" smtClean="0">
                <a:sym typeface="Wingdings" panose="05000000000000000000" pitchFamily="2" charset="2"/>
              </a:rPr>
              <a:t>/app/manifests </a:t>
            </a:r>
            <a:r>
              <a:rPr lang="ko-KR" altLang="en-US" dirty="0" smtClean="0">
                <a:sym typeface="Wingdings" panose="05000000000000000000" pitchFamily="2" charset="2"/>
              </a:rPr>
              <a:t>폴더 안에 있는 </a:t>
            </a:r>
            <a:r>
              <a:rPr lang="en-US" altLang="ko-KR" b="1" dirty="0" smtClean="0">
                <a:sym typeface="Wingdings" panose="05000000000000000000" pitchFamily="2" charset="2"/>
              </a:rPr>
              <a:t>AndroidManifest.xml </a:t>
            </a:r>
            <a:r>
              <a:rPr lang="ko-KR" altLang="en-US" dirty="0" smtClean="0">
                <a:sym typeface="Wingdings" panose="05000000000000000000" pitchFamily="2" charset="2"/>
              </a:rPr>
              <a:t>파일을 여십시오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dirty="0" smtClean="0">
                <a:sym typeface="Wingdings" panose="05000000000000000000" pitchFamily="2" charset="2"/>
              </a:rPr>
              <a:t>&lt;activity&gt;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태그가 추가되어 있고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태그의 </a:t>
            </a:r>
            <a:r>
              <a:rPr lang="en-US" altLang="ko-KR" dirty="0" smtClean="0">
                <a:sym typeface="Wingdings" panose="05000000000000000000" pitchFamily="2" charset="2"/>
              </a:rPr>
              <a:t>name </a:t>
            </a:r>
            <a:r>
              <a:rPr lang="ko-KR" altLang="en-US" dirty="0" smtClean="0">
                <a:sym typeface="Wingdings" panose="05000000000000000000" pitchFamily="2" charset="2"/>
              </a:rPr>
              <a:t>속성 값으로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.Activity2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 설정된 것을 볼 수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이것은</a:t>
            </a:r>
            <a:r>
              <a:rPr lang="en-US" altLang="ko-KR" dirty="0" smtClean="0">
                <a:sym typeface="Wingdings" panose="05000000000000000000" pitchFamily="2" charset="2"/>
              </a:rPr>
              <a:t>  </a:t>
            </a:r>
            <a:r>
              <a:rPr lang="ko-KR" altLang="en-US" dirty="0" err="1" smtClean="0">
                <a:sym typeface="Wingdings" panose="05000000000000000000" pitchFamily="2" charset="2"/>
              </a:rPr>
              <a:t>안스가</a:t>
            </a:r>
            <a:r>
              <a:rPr lang="ko-KR" altLang="en-US" dirty="0" smtClean="0">
                <a:sym typeface="Wingdings" panose="05000000000000000000" pitchFamily="2" charset="2"/>
              </a:rPr>
              <a:t> 자동으로 추가한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 화면을 참고하여 이 </a:t>
            </a:r>
            <a:r>
              <a:rPr lang="en-US" altLang="ko-KR" dirty="0" smtClean="0">
                <a:sym typeface="Wingdings" panose="05000000000000000000" pitchFamily="2" charset="2"/>
              </a:rPr>
              <a:t>&lt;activity&gt; </a:t>
            </a:r>
            <a:r>
              <a:rPr lang="ko-KR" altLang="en-US" dirty="0" smtClean="0">
                <a:sym typeface="Wingdings" panose="05000000000000000000" pitchFamily="2" charset="2"/>
              </a:rPr>
              <a:t>태그에 </a:t>
            </a:r>
            <a:r>
              <a:rPr lang="en-US" altLang="ko-KR" b="1" dirty="0" err="1" smtClean="0">
                <a:sym typeface="Wingdings" panose="05000000000000000000" pitchFamily="2" charset="2"/>
              </a:rPr>
              <a:t>android:label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parentActivityName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속성을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822502"/>
            <a:ext cx="8309006" cy="2697362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2901372" y="4326557"/>
            <a:ext cx="6840760" cy="792088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7176120" y="4830614"/>
            <a:ext cx="1728192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16019" y="5217076"/>
            <a:ext cx="2141933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[</a:t>
            </a:r>
            <a:r>
              <a:rPr lang="ko-KR" altLang="en-US" sz="1400" dirty="0" smtClean="0"/>
              <a:t>돌아가기</a:t>
            </a:r>
            <a:r>
              <a:rPr lang="en-US" altLang="ko-KR" sz="1400" dirty="0" smtClean="0"/>
              <a:t>]</a:t>
            </a:r>
            <a:r>
              <a:rPr lang="ko-KR" altLang="en-US" sz="1400" dirty="0" smtClean="0"/>
              <a:t> 화살표가 화면 </a:t>
            </a:r>
            <a:endParaRPr lang="en-US" altLang="ko-KR" sz="1400" dirty="0" smtClean="0"/>
          </a:p>
          <a:p>
            <a:r>
              <a:rPr lang="ko-KR" altLang="en-US" sz="1400" dirty="0" smtClean="0"/>
              <a:t>상단에 표시하게 합니다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5003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dirty="0" smtClean="0">
                <a:sym typeface="Wingdings" panose="05000000000000000000" pitchFamily="2" charset="2"/>
              </a:rPr>
              <a:t>: button click event</a:t>
            </a:r>
            <a:r>
              <a:rPr lang="ko-KR" altLang="en-US" dirty="0" smtClean="0">
                <a:sym typeface="Wingdings" panose="05000000000000000000" pitchFamily="2" charset="2"/>
              </a:rPr>
              <a:t>에 반응하도록 </a:t>
            </a:r>
            <a:r>
              <a:rPr lang="en-US" altLang="ko-KR" b="1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b="1" dirty="0" smtClean="0">
                <a:latin typeface="Consolas" panose="020B0609020204030204" pitchFamily="49" charset="0"/>
              </a:rPr>
              <a:t>() </a:t>
            </a:r>
            <a:r>
              <a:rPr lang="ko-KR" altLang="en-US" b="1" dirty="0" smtClean="0">
                <a:latin typeface="Consolas" panose="020B0609020204030204" pitchFamily="49" charset="0"/>
              </a:rPr>
              <a:t>코딩합니다</a:t>
            </a:r>
            <a:endParaRPr lang="en-US" altLang="ko-KR" b="1" dirty="0" smtClean="0">
              <a:latin typeface="Consolas" panose="020B0609020204030204" pitchFamily="49" charset="0"/>
            </a:endParaRPr>
          </a:p>
          <a:p>
            <a:pPr lvl="1"/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사용자 입력을 받아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로 전달해야 함으로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editText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클래스 내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전역변수로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선언합니다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리소스 파일을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인플레이션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객체화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하고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button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참조합니다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button.setOnClickListener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설정합니다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OnClick()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재정의하며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사용자의 입력을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에 저장하여 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startActivity()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호출합니다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955716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public static final String </a:t>
            </a:r>
            <a:r>
              <a:rPr lang="en-US" altLang="ko-KR" sz="1600" dirty="0" smtClean="0">
                <a:latin typeface="Consolas" panose="020B0609020204030204" pitchFamily="49" charset="0"/>
              </a:rPr>
              <a:t>UPPER_SERVICE </a:t>
            </a:r>
            <a:r>
              <a:rPr lang="en-US" altLang="ko-KR" sz="1600" dirty="0">
                <a:latin typeface="Consolas" panose="020B0609020204030204" pitchFamily="49" charset="0"/>
              </a:rPr>
              <a:t>= 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org.joy.activity.UPPER_SERVICE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(...);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intent.putExtra(UPPER_SERVICE, ... 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00256" y="2812095"/>
            <a:ext cx="261321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MainActivity.java </a:t>
            </a:r>
            <a:r>
              <a:rPr lang="ko-KR" altLang="en-US" dirty="0"/>
              <a:t>코딩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719736" y="6064162"/>
            <a:ext cx="4421403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user defined key: activity2 will use this </a:t>
            </a:r>
          </a:p>
          <a:p>
            <a:r>
              <a:rPr lang="en-US" altLang="ko-KR" dirty="0" smtClean="0"/>
              <a:t>key to find the value associated with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4007768" y="5733256"/>
            <a:ext cx="0" cy="2880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66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b="1" dirty="0">
                <a:sym typeface="Wingdings" panose="05000000000000000000" pitchFamily="2" charset="2"/>
              </a:rPr>
              <a:t>코딩</a:t>
            </a:r>
            <a:r>
              <a:rPr lang="en-US" altLang="ko-KR" b="1" dirty="0">
                <a:sym typeface="Wingdings" panose="05000000000000000000" pitchFamily="2" charset="2"/>
              </a:rPr>
              <a:t>: </a:t>
            </a:r>
            <a:r>
              <a:rPr lang="en-US" altLang="ko-KR" dirty="0">
                <a:sym typeface="Wingdings" panose="05000000000000000000" pitchFamily="2" charset="2"/>
              </a:rPr>
              <a:t>button click event</a:t>
            </a:r>
            <a:r>
              <a:rPr lang="ko-KR" altLang="en-US" dirty="0">
                <a:sym typeface="Wingdings" panose="05000000000000000000" pitchFamily="2" charset="2"/>
              </a:rPr>
              <a:t>에 반응하도록 </a:t>
            </a:r>
            <a:r>
              <a:rPr lang="en-US" altLang="ko-KR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dirty="0">
                <a:latin typeface="Consolas" panose="020B0609020204030204" pitchFamily="49" charset="0"/>
              </a:rPr>
              <a:t>() </a:t>
            </a:r>
            <a:r>
              <a:rPr lang="ko-KR" altLang="en-US" dirty="0">
                <a:latin typeface="Consolas" panose="020B0609020204030204" pitchFamily="49" charset="0"/>
              </a:rPr>
              <a:t>코딩합니다</a:t>
            </a:r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activity2.xml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리소스 파일을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인플레이션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객체화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하고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, button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과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textView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참조합니다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getIntent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호출하여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가 보낸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참조하고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value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찾아냅니다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인텐트에서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로 찾아낸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value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"Received:"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를 붙여서 보여줍니다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endParaRPr lang="en-US" altLang="ko-KR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메인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액티티비로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 돌아가기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버튼에 반응할 수 있도록 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button.setOnClickListener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()</a:t>
            </a:r>
            <a:r>
              <a:rPr lang="ko-KR" altLang="en-US" dirty="0">
                <a:latin typeface="Consolas" panose="020B0609020204030204" pitchFamily="49" charset="0"/>
                <a:sym typeface="Wingdings" panose="05000000000000000000" pitchFamily="2" charset="2"/>
              </a:rPr>
              <a:t>를 설정합니다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버튼이 </a:t>
            </a:r>
            <a:r>
              <a:rPr lang="ko-KR" alt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클릭되면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현재 액티비티를 끝내는 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finish() </a:t>
            </a:r>
            <a:r>
              <a:rPr lang="ko-KR" alt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메소드를 호출합니다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. 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883708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Activity2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String </a:t>
            </a:r>
            <a:r>
              <a:rPr lang="en-US" altLang="ko-KR" sz="1600" dirty="0">
                <a:latin typeface="Consolas" panose="020B0609020204030204" pitchFamily="49" charset="0"/>
              </a:rPr>
              <a:t>received = </a:t>
            </a:r>
            <a:r>
              <a:rPr lang="en-US" altLang="ko-KR" sz="1600" dirty="0" err="1">
                <a:latin typeface="Consolas" panose="020B0609020204030204" pitchFamily="49" charset="0"/>
              </a:rPr>
              <a:t>intent.</a:t>
            </a:r>
            <a:r>
              <a:rPr lang="en-US" altLang="ko-KR" sz="1600" b="1" dirty="0" err="1">
                <a:latin typeface="Consolas" panose="020B0609020204030204" pitchFamily="49" charset="0"/>
              </a:rPr>
              <a:t>getStringExtra</a:t>
            </a:r>
            <a:r>
              <a:rPr lang="en-US" altLang="ko-KR" sz="1600" dirty="0">
                <a:latin typeface="Consolas" panose="020B0609020204030204" pitchFamily="49" charset="0"/>
              </a:rPr>
              <a:t>(UPPER_SERVICE);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textView.setText("Received: " + received);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(...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finish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041175" y="3568880"/>
            <a:ext cx="218521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Activity2.java </a:t>
            </a:r>
            <a:r>
              <a:rPr lang="ko-KR" altLang="en-US" dirty="0"/>
              <a:t>코딩</a:t>
            </a:r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7104112" y="4365104"/>
            <a:ext cx="630084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7734196" y="4117011"/>
            <a:ext cx="3773331" cy="116955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user defined key: activity2 will use this </a:t>
            </a:r>
          </a:p>
          <a:p>
            <a:r>
              <a:rPr lang="en-US" altLang="ko-KR" sz="1400" dirty="0" smtClean="0"/>
              <a:t>key to find the value associated with.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Use &lt;Alt&gt;&lt;Enter&gt; to Import it from </a:t>
            </a:r>
            <a:br>
              <a:rPr lang="en-US" altLang="ko-KR" sz="1400" dirty="0" smtClean="0"/>
            </a:br>
            <a:r>
              <a:rPr lang="en-US" altLang="ko-KR" sz="1400" dirty="0" err="1" smtClean="0"/>
              <a:t>org.joy.activity.MainActivity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4575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Activity2.java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 </a:t>
            </a:r>
            <a:endParaRPr lang="en-US" altLang="ko-KR" b="1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436578"/>
            <a:ext cx="11365852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Activity2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setContentView(R.layout.activity2);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R.id.textView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getIntent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String received </a:t>
            </a:r>
            <a:r>
              <a:rPr lang="en-US" altLang="ko-KR" sz="1600" dirty="0">
                <a:latin typeface="Consolas" panose="020B0609020204030204" pitchFamily="49" charset="0"/>
              </a:rPr>
              <a:t>=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intent.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getStringExtra</a:t>
            </a:r>
            <a:r>
              <a:rPr lang="en-US" altLang="ko-KR" sz="1600" dirty="0" smtClean="0">
                <a:latin typeface="Consolas" panose="020B0609020204030204" pitchFamily="49" charset="0"/>
              </a:rPr>
              <a:t>(UPPER_SERVICE);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textView.setText</a:t>
            </a:r>
            <a:r>
              <a:rPr lang="en-US" altLang="ko-KR" sz="1600" dirty="0">
                <a:latin typeface="Consolas" panose="020B0609020204030204" pitchFamily="49" charset="0"/>
              </a:rPr>
              <a:t>("Received: " + received);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 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new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finish();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} 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00256" y="1988840"/>
            <a:ext cx="218521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Activity2.java </a:t>
            </a:r>
            <a:r>
              <a:rPr lang="ko-KR" altLang="en-US" dirty="0"/>
              <a:t>코딩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702465" y="3236202"/>
            <a:ext cx="3773331" cy="116955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user defined key: activity2 will use this </a:t>
            </a:r>
          </a:p>
          <a:p>
            <a:r>
              <a:rPr lang="en-US" altLang="ko-KR" sz="1400" dirty="0" smtClean="0"/>
              <a:t>key to find the value associated with.</a:t>
            </a:r>
          </a:p>
          <a:p>
            <a:endParaRPr lang="en-US" altLang="ko-KR" sz="1400" dirty="0"/>
          </a:p>
          <a:p>
            <a:r>
              <a:rPr lang="en-US" altLang="ko-KR" sz="1400" dirty="0" smtClean="0"/>
              <a:t>Use &lt;Alt&gt;&lt;Enter&gt; to </a:t>
            </a:r>
            <a:r>
              <a:rPr lang="en-US" altLang="ko-KR" sz="1400" b="1" dirty="0" smtClean="0"/>
              <a:t>Import</a:t>
            </a:r>
            <a:r>
              <a:rPr lang="en-US" altLang="ko-KR" sz="1400" dirty="0" smtClean="0"/>
              <a:t> it from </a:t>
            </a:r>
            <a:br>
              <a:rPr lang="en-US" altLang="ko-KR" sz="1400" dirty="0" smtClean="0"/>
            </a:br>
            <a:r>
              <a:rPr lang="en-US" altLang="ko-KR" sz="1400" dirty="0" err="1" smtClean="0"/>
              <a:t>org.joy.activity.MainActivity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>
            <a:off x="6753133" y="3498563"/>
            <a:ext cx="949332" cy="4233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265764" y="5981158"/>
            <a:ext cx="6846460" cy="369332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button.setOnClickListener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 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v -&gt; finish() 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271464" y="4521785"/>
            <a:ext cx="6840760" cy="1355487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702464" y="5466713"/>
            <a:ext cx="3773331" cy="73866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These lines of the code can be replaced by one line that uses Lambda Expression in Java 8.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305806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결과 </a:t>
            </a:r>
            <a:endParaRPr lang="en-US" altLang="ko-KR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47" y="1836909"/>
            <a:ext cx="2624775" cy="454288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967" y="1836909"/>
            <a:ext cx="2582910" cy="454288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762" y="1836909"/>
            <a:ext cx="2638502" cy="456452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4816" y="1835684"/>
            <a:ext cx="2607897" cy="456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89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19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sz="19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2 </a:t>
            </a:r>
            <a:r>
              <a:rPr lang="ko-KR" altLang="en-US" sz="19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r>
              <a:rPr lang="en-US" altLang="ko-KR" sz="1900" dirty="0" smtClean="0">
                <a:sym typeface="Wingdings" panose="05000000000000000000" pitchFamily="2" charset="2"/>
              </a:rPr>
              <a:t>– </a:t>
            </a:r>
            <a:r>
              <a:rPr lang="en-US" altLang="ko-KR" sz="1900" b="1" dirty="0" smtClean="0">
                <a:sym typeface="Wingdings" panose="05000000000000000000" pitchFamily="2" charset="2"/>
              </a:rPr>
              <a:t>MainActivity</a:t>
            </a:r>
            <a:r>
              <a:rPr lang="ko-KR" altLang="en-US" sz="1900" b="1" dirty="0" smtClean="0">
                <a:sym typeface="Wingdings" panose="05000000000000000000" pitchFamily="2" charset="2"/>
              </a:rPr>
              <a:t>에서 </a:t>
            </a:r>
            <a:r>
              <a:rPr lang="en-US" altLang="ko-KR" sz="1900" b="1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900" b="1" dirty="0" smtClean="0">
                <a:sym typeface="Wingdings" panose="05000000000000000000" pitchFamily="2" charset="2"/>
              </a:rPr>
              <a:t>의 결과를 받을 수 있도록 호출하고 또한 받은 결과를 보여줍니다</a:t>
            </a:r>
            <a:r>
              <a:rPr lang="en-US" altLang="ko-KR" sz="1900" b="1" dirty="0" smtClean="0">
                <a:sym typeface="Wingdings" panose="05000000000000000000" pitchFamily="2" charset="2"/>
              </a:rPr>
              <a:t>. </a:t>
            </a:r>
            <a:r>
              <a:rPr lang="ko-KR" altLang="en-US" sz="1900" b="1" dirty="0" smtClean="0">
                <a:sym typeface="Wingdings" panose="05000000000000000000" pitchFamily="2" charset="2"/>
              </a:rPr>
              <a:t> </a:t>
            </a:r>
            <a:endParaRPr lang="en-US" altLang="ko-KR" sz="1900" b="1" dirty="0" smtClean="0">
              <a:sym typeface="Wingdings" panose="05000000000000000000" pitchFamily="2" charset="2"/>
            </a:endParaRPr>
          </a:p>
          <a:p>
            <a:r>
              <a:rPr lang="en-US" altLang="ko-KR" sz="1900" b="1" dirty="0" smtClean="0">
                <a:sym typeface="Wingdings" panose="05000000000000000000" pitchFamily="2" charset="2"/>
              </a:rPr>
              <a:t>Hu043ActivityOne</a:t>
            </a:r>
            <a:r>
              <a:rPr lang="en-US" altLang="ko-KR" sz="1900" dirty="0" smtClean="0">
                <a:sym typeface="Wingdings" panose="05000000000000000000" pitchFamily="2" charset="2"/>
              </a:rPr>
              <a:t> </a:t>
            </a:r>
            <a:r>
              <a:rPr lang="ko-KR" altLang="en-US" sz="1900" dirty="0">
                <a:sym typeface="Wingdings" panose="05000000000000000000" pitchFamily="2" charset="2"/>
              </a:rPr>
              <a:t>폴더를 복사하여 프로젝트 </a:t>
            </a:r>
            <a:r>
              <a:rPr lang="en-US" altLang="ko-KR" sz="1900" b="1" dirty="0" smtClean="0">
                <a:sym typeface="Wingdings" panose="05000000000000000000" pitchFamily="2" charset="2"/>
              </a:rPr>
              <a:t>Hu043ActivityTwo </a:t>
            </a:r>
            <a:r>
              <a:rPr lang="ko-KR" altLang="en-US" sz="1900" b="1" dirty="0" smtClean="0">
                <a:sym typeface="Wingdings" panose="05000000000000000000" pitchFamily="2" charset="2"/>
              </a:rPr>
              <a:t>폴더</a:t>
            </a:r>
            <a:r>
              <a:rPr lang="ko-KR" altLang="en-US" sz="1900" dirty="0" smtClean="0">
                <a:sym typeface="Wingdings" panose="05000000000000000000" pitchFamily="2" charset="2"/>
              </a:rPr>
              <a:t>를 만듭니다</a:t>
            </a:r>
            <a:endParaRPr lang="en-US" altLang="ko-KR" sz="1900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sz="1900" dirty="0" smtClean="0">
                <a:sym typeface="Wingdings" panose="05000000000000000000" pitchFamily="2" charset="2"/>
              </a:rPr>
              <a:t>열린 프로젝트들을 </a:t>
            </a:r>
            <a:r>
              <a:rPr lang="en-US" altLang="ko-KR" sz="1900" dirty="0" smtClean="0">
                <a:sym typeface="Wingdings" panose="05000000000000000000" pitchFamily="2" charset="2"/>
              </a:rPr>
              <a:t>Close</a:t>
            </a:r>
            <a:r>
              <a:rPr lang="ko-KR" altLang="en-US" sz="1900" dirty="0" smtClean="0">
                <a:sym typeface="Wingdings" panose="05000000000000000000" pitchFamily="2" charset="2"/>
              </a:rPr>
              <a:t>하고</a:t>
            </a:r>
            <a:r>
              <a:rPr lang="en-US" altLang="ko-KR" sz="1900" dirty="0" smtClean="0">
                <a:sym typeface="Wingdings" panose="05000000000000000000" pitchFamily="2" charset="2"/>
              </a:rPr>
              <a:t>, </a:t>
            </a:r>
            <a:r>
              <a:rPr lang="ko-KR" altLang="en-US" sz="1900" dirty="0" err="1" smtClean="0">
                <a:sym typeface="Wingdings" panose="05000000000000000000" pitchFamily="2" charset="2"/>
              </a:rPr>
              <a:t>안스</a:t>
            </a:r>
            <a:r>
              <a:rPr lang="ko-KR" altLang="en-US" sz="1900" dirty="0" smtClean="0">
                <a:sym typeface="Wingdings" panose="05000000000000000000" pitchFamily="2" charset="2"/>
              </a:rPr>
              <a:t> 시작 메뉴에서 </a:t>
            </a:r>
            <a:r>
              <a:rPr lang="en-US" altLang="ko-KR" sz="1900" dirty="0" smtClean="0">
                <a:sym typeface="Wingdings" panose="05000000000000000000" pitchFamily="2" charset="2"/>
              </a:rPr>
              <a:t>Open an existing project]</a:t>
            </a:r>
            <a:r>
              <a:rPr lang="ko-KR" altLang="en-US" sz="1900" dirty="0" smtClean="0">
                <a:sym typeface="Wingdings" panose="05000000000000000000" pitchFamily="2" charset="2"/>
              </a:rPr>
              <a:t>을 선택하고</a:t>
            </a:r>
            <a:r>
              <a:rPr lang="en-US" altLang="ko-KR" sz="1900" dirty="0" smtClean="0">
                <a:sym typeface="Wingdings" panose="05000000000000000000" pitchFamily="2" charset="2"/>
              </a:rPr>
              <a:t>, </a:t>
            </a:r>
            <a:r>
              <a:rPr lang="en-US" altLang="ko-KR" sz="1900" dirty="0" smtClean="0">
                <a:solidFill>
                  <a:srgbClr val="C00000"/>
                </a:solidFill>
                <a:sym typeface="Wingdings" panose="05000000000000000000" pitchFamily="2" charset="2"/>
              </a:rPr>
              <a:t>history</a:t>
            </a:r>
            <a:r>
              <a:rPr lang="ko-KR" altLang="en-US" sz="1900" dirty="0" smtClean="0">
                <a:solidFill>
                  <a:srgbClr val="C00000"/>
                </a:solidFill>
                <a:sym typeface="Wingdings" panose="05000000000000000000" pitchFamily="2" charset="2"/>
              </a:rPr>
              <a:t>가 아니라 파일</a:t>
            </a:r>
            <a:r>
              <a:rPr lang="en-US" altLang="ko-KR" sz="1900" dirty="0" smtClean="0">
                <a:solidFill>
                  <a:srgbClr val="C00000"/>
                </a:solidFill>
                <a:sym typeface="Wingdings" panose="05000000000000000000" pitchFamily="2" charset="2"/>
              </a:rPr>
              <a:t>/</a:t>
            </a:r>
            <a:r>
              <a:rPr lang="ko-KR" altLang="en-US" sz="1900" dirty="0" smtClean="0">
                <a:solidFill>
                  <a:srgbClr val="C00000"/>
                </a:solidFill>
                <a:sym typeface="Wingdings" panose="05000000000000000000" pitchFamily="2" charset="2"/>
              </a:rPr>
              <a:t>폴더 탐색을 통해 </a:t>
            </a:r>
            <a:r>
              <a:rPr lang="en-US" altLang="ko-KR" sz="1900" dirty="0" smtClean="0">
                <a:sym typeface="Wingdings" panose="05000000000000000000" pitchFamily="2" charset="2"/>
              </a:rPr>
              <a:t>(</a:t>
            </a:r>
            <a:r>
              <a:rPr lang="ko-KR" altLang="en-US" sz="1900" dirty="0" smtClean="0">
                <a:sym typeface="Wingdings" panose="05000000000000000000" pitchFamily="2" charset="2"/>
              </a:rPr>
              <a:t>새로 복사해서 만든 폴더</a:t>
            </a:r>
            <a:r>
              <a:rPr lang="en-US" altLang="ko-KR" sz="1900" dirty="0" smtClean="0">
                <a:sym typeface="Wingdings" panose="05000000000000000000" pitchFamily="2" charset="2"/>
              </a:rPr>
              <a:t>) Hu043ActivityTwo </a:t>
            </a:r>
            <a:r>
              <a:rPr lang="ko-KR" altLang="en-US" sz="1900" dirty="0" smtClean="0">
                <a:sym typeface="Wingdings" panose="05000000000000000000" pitchFamily="2" charset="2"/>
              </a:rPr>
              <a:t>선택해서 프로젝트를 시작합니다</a:t>
            </a:r>
            <a:endParaRPr lang="en-US" altLang="ko-KR" sz="19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sz="1900" dirty="0" smtClean="0">
                <a:sym typeface="Wingdings" panose="05000000000000000000" pitchFamily="2" charset="2"/>
              </a:rPr>
              <a:t>Package </a:t>
            </a:r>
            <a:r>
              <a:rPr lang="ko-KR" altLang="en-US" sz="1900" dirty="0" smtClean="0">
                <a:sym typeface="Wingdings" panose="05000000000000000000" pitchFamily="2" charset="2"/>
              </a:rPr>
              <a:t>이름이 </a:t>
            </a:r>
            <a:r>
              <a:rPr lang="en-US" altLang="ko-KR" sz="1900" dirty="0" smtClean="0">
                <a:sym typeface="Wingdings" panose="05000000000000000000" pitchFamily="2" charset="2"/>
              </a:rPr>
              <a:t>activity</a:t>
            </a:r>
            <a:r>
              <a:rPr lang="ko-KR" altLang="en-US" sz="1900" dirty="0" smtClean="0">
                <a:sym typeface="Wingdings" panose="05000000000000000000" pitchFamily="2" charset="2"/>
              </a:rPr>
              <a:t>로 같으므로</a:t>
            </a:r>
            <a:r>
              <a:rPr lang="en-US" altLang="ko-KR" sz="1900" dirty="0" smtClean="0">
                <a:sym typeface="Wingdings" panose="05000000000000000000" pitchFamily="2" charset="2"/>
              </a:rPr>
              <a:t>, </a:t>
            </a:r>
            <a:r>
              <a:rPr lang="ko-KR" altLang="en-US" sz="1900" dirty="0" smtClean="0">
                <a:sym typeface="Wingdings" panose="05000000000000000000" pitchFamily="2" charset="2"/>
              </a:rPr>
              <a:t>사실상 </a:t>
            </a:r>
            <a:r>
              <a:rPr lang="en-US" altLang="ko-KR" sz="1900" dirty="0" smtClean="0">
                <a:sym typeface="Wingdings" panose="05000000000000000000" pitchFamily="2" charset="2"/>
              </a:rPr>
              <a:t>(</a:t>
            </a:r>
            <a:r>
              <a:rPr lang="en-US" altLang="ko-KR" sz="1900" dirty="0">
                <a:solidFill>
                  <a:srgbClr val="C00000"/>
                </a:solidFill>
                <a:sym typeface="Wingdings" panose="05000000000000000000" pitchFamily="2" charset="2"/>
              </a:rPr>
              <a:t>strings.xml, </a:t>
            </a:r>
            <a:r>
              <a:rPr lang="en-US" altLang="ko-KR" sz="1900" dirty="0" err="1">
                <a:solidFill>
                  <a:srgbClr val="C00000"/>
                </a:solidFill>
                <a:sym typeface="Wingdings" panose="05000000000000000000" pitchFamily="2" charset="2"/>
              </a:rPr>
              <a:t>settings.gradle</a:t>
            </a:r>
            <a:r>
              <a:rPr lang="en-US" altLang="ko-KR" sz="1900" dirty="0" smtClean="0">
                <a:solidFill>
                  <a:srgbClr val="C00000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1900" dirty="0" smtClean="0">
                <a:solidFill>
                  <a:srgbClr val="C00000"/>
                </a:solidFill>
                <a:sym typeface="Wingdings" panose="05000000000000000000" pitchFamily="2" charset="2"/>
              </a:rPr>
              <a:t>파일들만 </a:t>
            </a:r>
            <a:r>
              <a:rPr lang="ko-KR" altLang="en-US" sz="1900" dirty="0">
                <a:solidFill>
                  <a:srgbClr val="C00000"/>
                </a:solidFill>
                <a:sym typeface="Wingdings" panose="05000000000000000000" pitchFamily="2" charset="2"/>
              </a:rPr>
              <a:t>수정하고</a:t>
            </a:r>
            <a:r>
              <a:rPr lang="en-US" altLang="ko-KR" sz="1900" dirty="0">
                <a:sym typeface="Wingdings" panose="05000000000000000000" pitchFamily="2" charset="2"/>
              </a:rPr>
              <a:t>,  </a:t>
            </a:r>
          </a:p>
          <a:p>
            <a:pPr lvl="1"/>
            <a:r>
              <a:rPr lang="en-US" altLang="ko-KR" sz="1900" dirty="0" smtClean="0">
                <a:sym typeface="Wingdings" panose="05000000000000000000" pitchFamily="2" charset="2"/>
              </a:rPr>
              <a:t>[Sync Project with gradle]</a:t>
            </a:r>
            <a:r>
              <a:rPr lang="ko-KR" altLang="en-US" sz="1900" dirty="0">
                <a:sym typeface="Wingdings" panose="05000000000000000000" pitchFamily="2" charset="2"/>
              </a:rPr>
              <a:t>를 실행하고</a:t>
            </a:r>
            <a:r>
              <a:rPr lang="en-US" altLang="ko-KR" sz="1900" dirty="0">
                <a:sym typeface="Wingdings" panose="05000000000000000000" pitchFamily="2" charset="2"/>
              </a:rPr>
              <a:t>, [Build  Clean </a:t>
            </a:r>
            <a:r>
              <a:rPr lang="en-US" altLang="ko-KR" sz="1900" dirty="0" smtClean="0">
                <a:sym typeface="Wingdings" panose="05000000000000000000" pitchFamily="2" charset="2"/>
              </a:rPr>
              <a:t>Project &amp; Rebuild Project]</a:t>
            </a:r>
            <a:r>
              <a:rPr lang="ko-KR" altLang="en-US" sz="1900" dirty="0">
                <a:sym typeface="Wingdings" panose="05000000000000000000" pitchFamily="2" charset="2"/>
              </a:rPr>
              <a:t>를 실행합니다</a:t>
            </a:r>
            <a:r>
              <a:rPr lang="en-US" altLang="ko-KR" sz="1900" dirty="0">
                <a:sym typeface="Wingdings" panose="05000000000000000000" pitchFamily="2" charset="2"/>
              </a:rPr>
              <a:t>. </a:t>
            </a:r>
          </a:p>
          <a:p>
            <a:endParaRPr lang="en-US" altLang="ko-KR" sz="19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900" b="1" dirty="0" smtClean="0">
                <a:sym typeface="Wingdings" panose="05000000000000000000" pitchFamily="2" charset="2"/>
              </a:rPr>
              <a:t>2 </a:t>
            </a:r>
            <a:r>
              <a:rPr lang="ko-KR" altLang="en-US" sz="1900" b="1" dirty="0" smtClean="0">
                <a:sym typeface="Wingdings" panose="05000000000000000000" pitchFamily="2" charset="2"/>
              </a:rPr>
              <a:t>단계 전체 과정 설명</a:t>
            </a:r>
            <a:endParaRPr lang="en-US" altLang="ko-KR" sz="1900" b="1" dirty="0" smtClean="0">
              <a:sym typeface="Wingdings" panose="05000000000000000000" pitchFamily="2" charset="2"/>
            </a:endParaRPr>
          </a:p>
          <a:p>
            <a:r>
              <a:rPr lang="en-US" altLang="ko-KR" sz="1900" dirty="0" smtClean="0">
                <a:sym typeface="Wingdings" panose="05000000000000000000" pitchFamily="2" charset="2"/>
              </a:rPr>
              <a:t>MainActivity</a:t>
            </a:r>
            <a:r>
              <a:rPr lang="ko-KR" altLang="en-US" sz="1900" dirty="0">
                <a:sym typeface="Wingdings" panose="05000000000000000000" pitchFamily="2" charset="2"/>
              </a:rPr>
              <a:t>는 메시지를 보낼 때</a:t>
            </a:r>
            <a:r>
              <a:rPr lang="en-US" altLang="ko-KR" sz="1900" dirty="0">
                <a:sym typeface="Wingdings" panose="05000000000000000000" pitchFamily="2" charset="2"/>
              </a:rPr>
              <a:t>, Activity2 </a:t>
            </a:r>
            <a:r>
              <a:rPr lang="ko-KR" altLang="en-US" sz="1900" dirty="0">
                <a:sym typeface="Wingdings" panose="05000000000000000000" pitchFamily="2" charset="2"/>
              </a:rPr>
              <a:t>로부터 결과를 받을 것을 기대하며 </a:t>
            </a:r>
            <a:r>
              <a:rPr lang="en-US" altLang="ko-KR" sz="1900" dirty="0">
                <a:sym typeface="Wingdings" panose="05000000000000000000" pitchFamily="2" charset="2"/>
              </a:rPr>
              <a:t>Activity2</a:t>
            </a:r>
            <a:r>
              <a:rPr lang="ko-KR" altLang="en-US" sz="1900" dirty="0">
                <a:sym typeface="Wingdings" panose="05000000000000000000" pitchFamily="2" charset="2"/>
              </a:rPr>
              <a:t>를 활성화합니다</a:t>
            </a:r>
            <a:r>
              <a:rPr lang="en-US" altLang="ko-KR" sz="1900" dirty="0">
                <a:sym typeface="Wingdings" panose="05000000000000000000" pitchFamily="2" charset="2"/>
              </a:rPr>
              <a:t>. </a:t>
            </a:r>
            <a:endParaRPr lang="en-US" altLang="ko-KR" sz="1900" dirty="0" smtClean="0">
              <a:sym typeface="Wingdings" panose="05000000000000000000" pitchFamily="2" charset="2"/>
            </a:endParaRPr>
          </a:p>
          <a:p>
            <a:r>
              <a:rPr lang="en-US" altLang="ko-KR" sz="19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900" dirty="0">
                <a:sym typeface="Wingdings" panose="05000000000000000000" pitchFamily="2" charset="2"/>
              </a:rPr>
              <a:t>는</a:t>
            </a:r>
            <a:r>
              <a:rPr lang="ko-KR" altLang="en-US" sz="1900" dirty="0" smtClean="0">
                <a:sym typeface="Wingdings" panose="05000000000000000000" pitchFamily="2" charset="2"/>
              </a:rPr>
              <a:t> </a:t>
            </a:r>
            <a:r>
              <a:rPr lang="en-US" altLang="ko-KR" sz="1900" dirty="0">
                <a:sym typeface="Wingdings" panose="05000000000000000000" pitchFamily="2" charset="2"/>
              </a:rPr>
              <a:t>MainActivity</a:t>
            </a:r>
            <a:r>
              <a:rPr lang="ko-KR" altLang="en-US" sz="1900" dirty="0">
                <a:sym typeface="Wingdings" panose="05000000000000000000" pitchFamily="2" charset="2"/>
              </a:rPr>
              <a:t>로부터 </a:t>
            </a:r>
            <a:r>
              <a:rPr lang="en-US" altLang="ko-KR" sz="1900" dirty="0">
                <a:sym typeface="Wingdings" panose="05000000000000000000" pitchFamily="2" charset="2"/>
              </a:rPr>
              <a:t>intent</a:t>
            </a:r>
            <a:r>
              <a:rPr lang="ko-KR" altLang="en-US" sz="1900" dirty="0">
                <a:sym typeface="Wingdings" panose="05000000000000000000" pitchFamily="2" charset="2"/>
              </a:rPr>
              <a:t>를 받은  메시지를 </a:t>
            </a:r>
            <a:r>
              <a:rPr lang="en-US" altLang="ko-KR" sz="1900" dirty="0">
                <a:sym typeface="Wingdings" panose="05000000000000000000" pitchFamily="2" charset="2"/>
              </a:rPr>
              <a:t>TextView</a:t>
            </a:r>
            <a:r>
              <a:rPr lang="ko-KR" altLang="en-US" sz="1900" dirty="0">
                <a:sym typeface="Wingdings" panose="05000000000000000000" pitchFamily="2" charset="2"/>
              </a:rPr>
              <a:t>에 </a:t>
            </a:r>
            <a:r>
              <a:rPr lang="en-US" altLang="ko-KR" sz="1900" dirty="0">
                <a:sym typeface="Wingdings" panose="05000000000000000000" pitchFamily="2" charset="2"/>
              </a:rPr>
              <a:t>"Received:"</a:t>
            </a:r>
            <a:r>
              <a:rPr lang="ko-KR" altLang="en-US" sz="1900" dirty="0">
                <a:sym typeface="Wingdings" panose="05000000000000000000" pitchFamily="2" charset="2"/>
              </a:rPr>
              <a:t>와 함께 보여줍니다</a:t>
            </a:r>
            <a:r>
              <a:rPr lang="en-US" altLang="ko-KR" sz="1900" dirty="0">
                <a:sym typeface="Wingdings" panose="05000000000000000000" pitchFamily="2" charset="2"/>
              </a:rPr>
              <a:t>. </a:t>
            </a:r>
            <a:br>
              <a:rPr lang="en-US" altLang="ko-KR" sz="1900" dirty="0">
                <a:sym typeface="Wingdings" panose="05000000000000000000" pitchFamily="2" charset="2"/>
              </a:rPr>
            </a:br>
            <a:r>
              <a:rPr lang="ko-KR" altLang="en-US" sz="1900" dirty="0">
                <a:sym typeface="Wingdings" panose="05000000000000000000" pitchFamily="2" charset="2"/>
              </a:rPr>
              <a:t>동시에 이를 </a:t>
            </a:r>
            <a:r>
              <a:rPr lang="en-US" altLang="ko-KR" sz="1900" dirty="0">
                <a:sym typeface="Wingdings" panose="05000000000000000000" pitchFamily="2" charset="2"/>
              </a:rPr>
              <a:t>Uppercase</a:t>
            </a:r>
            <a:r>
              <a:rPr lang="ko-KR" altLang="en-US" sz="1900" dirty="0">
                <a:sym typeface="Wingdings" panose="05000000000000000000" pitchFamily="2" charset="2"/>
              </a:rPr>
              <a:t>로 변환하여</a:t>
            </a:r>
            <a:r>
              <a:rPr lang="en-US" altLang="ko-KR" sz="1900" dirty="0">
                <a:sym typeface="Wingdings" panose="05000000000000000000" pitchFamily="2" charset="2"/>
              </a:rPr>
              <a:t>, </a:t>
            </a:r>
            <a:r>
              <a:rPr lang="en-US" altLang="ko-KR" sz="1900" dirty="0" smtClean="0">
                <a:sym typeface="Wingdings" panose="05000000000000000000" pitchFamily="2" charset="2"/>
              </a:rPr>
              <a:t>"Prepared: "</a:t>
            </a:r>
            <a:r>
              <a:rPr lang="ko-KR" altLang="en-US" sz="1900" dirty="0">
                <a:sym typeface="Wingdings" panose="05000000000000000000" pitchFamily="2" charset="2"/>
              </a:rPr>
              <a:t>과 함께 보여줍니다</a:t>
            </a:r>
            <a:r>
              <a:rPr lang="en-US" altLang="ko-KR" sz="1900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sz="1900" dirty="0" smtClean="0">
                <a:sym typeface="Wingdings" panose="05000000000000000000" pitchFamily="2" charset="2"/>
              </a:rPr>
              <a:t>즉 </a:t>
            </a:r>
            <a:r>
              <a:rPr lang="en-US" altLang="ko-KR" sz="1900" dirty="0" smtClean="0">
                <a:sym typeface="Wingdings" panose="05000000000000000000" pitchFamily="2" charset="2"/>
              </a:rPr>
              <a:t>Activity2</a:t>
            </a:r>
            <a:r>
              <a:rPr lang="ko-KR" altLang="en-US" sz="1900" dirty="0" smtClean="0">
                <a:sym typeface="Wingdings" panose="05000000000000000000" pitchFamily="2" charset="2"/>
              </a:rPr>
              <a:t>에서는 </a:t>
            </a:r>
            <a:r>
              <a:rPr lang="en-US" altLang="ko-KR" sz="1900" dirty="0">
                <a:sym typeface="Wingdings" panose="05000000000000000000" pitchFamily="2" charset="2"/>
              </a:rPr>
              <a:t>[MainActivity</a:t>
            </a:r>
            <a:r>
              <a:rPr lang="ko-KR" altLang="en-US" sz="1900" dirty="0">
                <a:sym typeface="Wingdings" panose="05000000000000000000" pitchFamily="2" charset="2"/>
              </a:rPr>
              <a:t>로 돌아가기</a:t>
            </a:r>
            <a:r>
              <a:rPr lang="en-US" altLang="ko-KR" sz="1900" dirty="0">
                <a:sym typeface="Wingdings" panose="05000000000000000000" pitchFamily="2" charset="2"/>
              </a:rPr>
              <a:t>] </a:t>
            </a:r>
            <a:r>
              <a:rPr lang="ko-KR" altLang="en-US" sz="1900" dirty="0">
                <a:sym typeface="Wingdings" panose="05000000000000000000" pitchFamily="2" charset="2"/>
              </a:rPr>
              <a:t>버튼을 클릭하면</a:t>
            </a:r>
            <a:r>
              <a:rPr lang="en-US" altLang="ko-KR" sz="1900" dirty="0">
                <a:sym typeface="Wingdings" panose="05000000000000000000" pitchFamily="2" charset="2"/>
              </a:rPr>
              <a:t>, Uppercase</a:t>
            </a:r>
            <a:r>
              <a:rPr lang="ko-KR" altLang="en-US" sz="1900" dirty="0">
                <a:sym typeface="Wingdings" panose="05000000000000000000" pitchFamily="2" charset="2"/>
              </a:rPr>
              <a:t>로 변환된 메시지를 돌려보냅니다</a:t>
            </a:r>
            <a:r>
              <a:rPr lang="en-US" altLang="ko-KR" sz="1900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sz="1900" dirty="0" smtClean="0">
              <a:sym typeface="Wingdings" panose="05000000000000000000" pitchFamily="2" charset="2"/>
            </a:endParaRPr>
          </a:p>
          <a:p>
            <a:endParaRPr lang="en-US" altLang="ko-KR" sz="19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sz="1900" dirty="0" smtClean="0">
                <a:sym typeface="Wingdings" panose="05000000000000000000" pitchFamily="2" charset="2"/>
              </a:rPr>
              <a:t>참고로</a:t>
            </a:r>
            <a:r>
              <a:rPr lang="en-US" altLang="ko-KR" sz="1900" dirty="0" smtClean="0">
                <a:sym typeface="Wingdings" panose="05000000000000000000" pitchFamily="2" charset="2"/>
              </a:rPr>
              <a:t>, 3 </a:t>
            </a:r>
            <a:r>
              <a:rPr lang="ko-KR" altLang="en-US" sz="1900" dirty="0" smtClean="0">
                <a:sym typeface="Wingdings" panose="05000000000000000000" pitchFamily="2" charset="2"/>
              </a:rPr>
              <a:t>단계</a:t>
            </a:r>
            <a:r>
              <a:rPr lang="en-US" altLang="ko-KR" sz="1900" dirty="0" smtClean="0">
                <a:sym typeface="Wingdings" panose="05000000000000000000" pitchFamily="2" charset="2"/>
              </a:rPr>
              <a:t> MainActivity</a:t>
            </a:r>
            <a:r>
              <a:rPr lang="ko-KR" altLang="en-US" sz="1900" dirty="0" smtClean="0">
                <a:sym typeface="Wingdings" panose="05000000000000000000" pitchFamily="2" charset="2"/>
              </a:rPr>
              <a:t>에서는 </a:t>
            </a:r>
            <a:r>
              <a:rPr lang="en-US" altLang="ko-KR" sz="1900" dirty="0">
                <a:sym typeface="Wingdings" panose="05000000000000000000" pitchFamily="2" charset="2"/>
              </a:rPr>
              <a:t>Activity2</a:t>
            </a:r>
            <a:r>
              <a:rPr lang="ko-KR" altLang="en-US" sz="1900" dirty="0">
                <a:sym typeface="Wingdings" panose="05000000000000000000" pitchFamily="2" charset="2"/>
              </a:rPr>
              <a:t>에서 발생시킨 이벤트로 활성화된 메소드 </a:t>
            </a:r>
            <a:r>
              <a:rPr lang="en-US" altLang="ko-KR" sz="1900" smtClean="0">
                <a:sym typeface="Wingdings" panose="05000000000000000000" pitchFamily="2" charset="2"/>
              </a:rPr>
              <a:t>onActivityResult</a:t>
            </a:r>
            <a:r>
              <a:rPr lang="en-US" altLang="ko-KR" sz="1900" dirty="0">
                <a:sym typeface="Wingdings" panose="05000000000000000000" pitchFamily="2" charset="2"/>
              </a:rPr>
              <a:t>() </a:t>
            </a:r>
            <a:r>
              <a:rPr lang="ko-KR" altLang="en-US" sz="1900" dirty="0">
                <a:sym typeface="Wingdings" panose="05000000000000000000" pitchFamily="2" charset="2"/>
              </a:rPr>
              <a:t>를 구현하며 </a:t>
            </a:r>
            <a:r>
              <a:rPr lang="en-US" altLang="ko-KR" sz="1900" dirty="0">
                <a:sym typeface="Wingdings" panose="05000000000000000000" pitchFamily="2" charset="2"/>
              </a:rPr>
              <a:t>intent </a:t>
            </a:r>
            <a:r>
              <a:rPr lang="ko-KR" altLang="en-US" sz="1900" dirty="0">
                <a:sym typeface="Wingdings" panose="05000000000000000000" pitchFamily="2" charset="2"/>
              </a:rPr>
              <a:t>안에 담겨온 메시지를 꺼내서 </a:t>
            </a:r>
            <a:r>
              <a:rPr lang="en-US" altLang="ko-KR" sz="1900" dirty="0">
                <a:sym typeface="Wingdings" panose="05000000000000000000" pitchFamily="2" charset="2"/>
              </a:rPr>
              <a:t>"Received:"</a:t>
            </a:r>
            <a:r>
              <a:rPr lang="ko-KR" altLang="en-US" sz="1900" dirty="0">
                <a:sym typeface="Wingdings" panose="05000000000000000000" pitchFamily="2" charset="2"/>
              </a:rPr>
              <a:t>와 함께 보여줍니다</a:t>
            </a:r>
            <a:r>
              <a:rPr lang="en-US" altLang="ko-KR" sz="1900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4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자동으로 생성되는 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코드를 살펴보면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setContentView()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메소드가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파일을 연결한다는 것을 알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전달하는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파일의 이름은 </a:t>
            </a:r>
            <a:r>
              <a:rPr lang="ko-KR" altLang="en-US" dirty="0" err="1" smtClean="0">
                <a:sym typeface="Wingdings" panose="05000000000000000000" pitchFamily="2" charset="2"/>
              </a:rPr>
              <a:t>확장자</a:t>
            </a:r>
            <a:r>
              <a:rPr lang="ko-KR" altLang="en-US" dirty="0" smtClean="0">
                <a:sym typeface="Wingdings" panose="05000000000000000000" pitchFamily="2" charset="2"/>
              </a:rPr>
              <a:t> 없이 다음과 같이 지</a:t>
            </a:r>
            <a:r>
              <a:rPr lang="ko-KR" altLang="en-US" dirty="0">
                <a:sym typeface="Wingdings" panose="05000000000000000000" pitchFamily="2" charset="2"/>
              </a:rPr>
              <a:t>정</a:t>
            </a:r>
            <a:r>
              <a:rPr lang="ko-KR" altLang="en-US" dirty="0" smtClean="0">
                <a:sym typeface="Wingdings" panose="05000000000000000000" pitchFamily="2" charset="2"/>
              </a:rPr>
              <a:t> 하였습니다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	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R.layout.activity_main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b="1" dirty="0" err="1" smtClean="0">
                <a:sym typeface="Wingdings" panose="05000000000000000000" pitchFamily="2" charset="2"/>
              </a:rPr>
              <a:t>R.layout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  <a:r>
              <a:rPr lang="ko-KR" altLang="en-US" b="1" dirty="0" smtClean="0">
                <a:sym typeface="Wingdings" panose="05000000000000000000" pitchFamily="2" charset="2"/>
              </a:rPr>
              <a:t>파일이름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과 같은 형식입니다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R</a:t>
            </a:r>
            <a:r>
              <a:rPr lang="ko-KR" altLang="en-US" dirty="0" smtClean="0">
                <a:sym typeface="Wingdings" panose="05000000000000000000" pitchFamily="2" charset="2"/>
              </a:rPr>
              <a:t>은 프로젝트 창에 보이는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res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의미하고</a:t>
            </a:r>
            <a:r>
              <a:rPr lang="en-US" altLang="ko-KR" dirty="0" smtClean="0">
                <a:sym typeface="Wingdings" panose="05000000000000000000" pitchFamily="2" charset="2"/>
              </a:rPr>
              <a:t>, layout </a:t>
            </a:r>
            <a:r>
              <a:rPr lang="ko-KR" altLang="en-US" dirty="0" smtClean="0">
                <a:sym typeface="Wingdings" panose="05000000000000000000" pitchFamily="2" charset="2"/>
              </a:rPr>
              <a:t>은 </a:t>
            </a:r>
            <a:r>
              <a:rPr lang="en-US" altLang="ko-KR" dirty="0" smtClean="0">
                <a:sym typeface="Wingdings" panose="05000000000000000000" pitchFamily="2" charset="2"/>
              </a:rPr>
              <a:t>res </a:t>
            </a:r>
            <a:r>
              <a:rPr lang="ko-KR" altLang="en-US" dirty="0" smtClean="0">
                <a:sym typeface="Wingdings" panose="05000000000000000000" pitchFamily="2" charset="2"/>
              </a:rPr>
              <a:t>폴더에 있는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파일에 있는 내용을 메모리에 </a:t>
            </a:r>
            <a:r>
              <a:rPr lang="ko-KR" altLang="en-US" dirty="0" err="1" smtClean="0">
                <a:sym typeface="Wingdings" panose="05000000000000000000" pitchFamily="2" charset="2"/>
              </a:rPr>
              <a:t>객체화하는</a:t>
            </a:r>
            <a:r>
              <a:rPr lang="ko-KR" altLang="en-US" dirty="0" smtClean="0">
                <a:sym typeface="Wingdings" panose="05000000000000000000" pitchFamily="2" charset="2"/>
              </a:rPr>
              <a:t> 과정을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Inflation </a:t>
            </a:r>
            <a:r>
              <a:rPr lang="ko-KR" altLang="en-US" dirty="0" smtClean="0">
                <a:sym typeface="Wingdings" panose="05000000000000000000" pitchFamily="2" charset="2"/>
              </a:rPr>
              <a:t>이라고 부릅니다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6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ym typeface="Wingdings" panose="05000000000000000000" pitchFamily="2" charset="2"/>
              </a:rPr>
              <a:t>실습 </a:t>
            </a:r>
            <a:r>
              <a:rPr lang="en-US" altLang="ko-KR" b="1" dirty="0">
                <a:sym typeface="Wingdings" panose="05000000000000000000" pitchFamily="2" charset="2"/>
              </a:rPr>
              <a:t>2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b="1" dirty="0">
                <a:sym typeface="Wingdings" panose="05000000000000000000" pitchFamily="2" charset="2"/>
              </a:rPr>
              <a:t>– </a:t>
            </a:r>
            <a:r>
              <a:rPr lang="en-US" altLang="ko-KR" dirty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에서는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의 결과를 받을 수 있도록 </a:t>
            </a:r>
            <a:r>
              <a:rPr lang="ko-KR" altLang="en-US" dirty="0" smtClean="0">
                <a:sym typeface="Wingdings" panose="05000000000000000000" pitchFamily="2" charset="2"/>
              </a:rPr>
              <a:t>호출하고</a:t>
            </a:r>
            <a:r>
              <a:rPr lang="en-US" altLang="ko-KR" dirty="0" smtClean="0">
                <a:sym typeface="Wingdings" panose="05000000000000000000" pitchFamily="2" charset="2"/>
              </a:rPr>
              <a:t>, Activity2.java</a:t>
            </a:r>
            <a:r>
              <a:rPr lang="ko-KR" altLang="en-US" dirty="0">
                <a:sym typeface="Wingdings" panose="05000000000000000000" pitchFamily="2" charset="2"/>
              </a:rPr>
              <a:t>에서는 </a:t>
            </a:r>
            <a:r>
              <a:rPr lang="en-US" altLang="ko-KR" dirty="0">
                <a:sym typeface="Wingdings" panose="05000000000000000000" pitchFamily="2" charset="2"/>
              </a:rPr>
              <a:t>MainActivity</a:t>
            </a:r>
            <a:r>
              <a:rPr lang="ko-KR" altLang="en-US" dirty="0">
                <a:sym typeface="Wingdings" panose="05000000000000000000" pitchFamily="2" charset="2"/>
              </a:rPr>
              <a:t>로 부터 받은 결과를 보여주고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보낼 메시지도 준비하여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b="1" dirty="0" smtClean="0">
                <a:sym typeface="Wingdings" panose="05000000000000000000" pitchFamily="2" charset="2"/>
              </a:rPr>
              <a:t>코딩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sym typeface="Wingdings" panose="05000000000000000000" pitchFamily="2" charset="2"/>
              </a:rPr>
              <a:t>[Activity2</a:t>
            </a:r>
            <a:r>
              <a:rPr lang="ko-KR" altLang="en-US" dirty="0" smtClean="0">
                <a:sym typeface="Wingdings" panose="05000000000000000000" pitchFamily="2" charset="2"/>
              </a:rPr>
              <a:t>로 가기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클릭할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화면을 띄우는 코딩을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를 실행하고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응답을 받을 수 있는 </a:t>
            </a:r>
            <a:r>
              <a:rPr lang="en-US" altLang="ko-KR" b="1" dirty="0" smtClean="0">
                <a:sym typeface="Wingdings" panose="05000000000000000000" pitchFamily="2" charset="2"/>
              </a:rPr>
              <a:t>startActivityForResult()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여기에 선언된 상수 </a:t>
            </a:r>
            <a:r>
              <a:rPr lang="en-US" altLang="ko-KR" b="1" dirty="0" smtClean="0">
                <a:sym typeface="Wingdings" panose="05000000000000000000" pitchFamily="2" charset="2"/>
              </a:rPr>
              <a:t>REQUEST_CODE_MENU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는 새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를 띄울 때 보낼 요청 코드입니다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코드 값 </a:t>
            </a:r>
            <a:r>
              <a:rPr lang="en-US" altLang="ko-KR" dirty="0" smtClean="0">
                <a:sym typeface="Wingdings" panose="05000000000000000000" pitchFamily="2" charset="2"/>
              </a:rPr>
              <a:t>101 </a:t>
            </a:r>
            <a:r>
              <a:rPr lang="ko-KR" altLang="en-US" dirty="0" smtClean="0">
                <a:sym typeface="Wingdings" panose="05000000000000000000" pitchFamily="2" charset="2"/>
              </a:rPr>
              <a:t>같은 마음대로 정해도 되지만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중복되지 않도록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 값은 나중에 새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로부터 응답을 받을 때 다시 전달 받을 값입니다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이런 방식으로 어떤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에서 온 응답인지 구분할 수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버튼이 눌렸을 때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호출되는 </a:t>
            </a:r>
            <a:r>
              <a:rPr lang="en-US" altLang="ko-KR" dirty="0" smtClean="0">
                <a:sym typeface="Wingdings" panose="05000000000000000000" pitchFamily="2" charset="2"/>
              </a:rPr>
              <a:t>onClick()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객체</a:t>
            </a:r>
            <a:r>
              <a:rPr lang="ko-KR" altLang="en-US" dirty="0" smtClean="0">
                <a:sym typeface="Wingdings" panose="05000000000000000000" pitchFamily="2" charset="2"/>
              </a:rPr>
              <a:t>를 하나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startActivityForResult()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객체는 만들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첫째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컨텍스트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객체가 전달되는데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대개 </a:t>
            </a:r>
            <a:r>
              <a:rPr lang="en-US" altLang="ko-KR" dirty="0" smtClean="0">
                <a:sym typeface="Wingdings" panose="05000000000000000000" pitchFamily="2" charset="2"/>
              </a:rPr>
              <a:t>this </a:t>
            </a:r>
            <a:r>
              <a:rPr lang="ko-KR" altLang="en-US" dirty="0" smtClean="0">
                <a:sym typeface="Wingdings" panose="05000000000000000000" pitchFamily="2" charset="2"/>
              </a:rPr>
              <a:t>도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가능하지만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여기서는 이벤트 처리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안에서 </a:t>
            </a:r>
            <a:r>
              <a:rPr lang="en-US" altLang="ko-KR" b="1" dirty="0" smtClean="0">
                <a:sym typeface="Wingdings" panose="05000000000000000000" pitchFamily="2" charset="2"/>
              </a:rPr>
              <a:t>this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변수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현재 </a:t>
            </a:r>
            <a:r>
              <a:rPr lang="en-US" altLang="ko-KR" dirty="0" smtClean="0"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ym typeface="Wingdings" panose="05000000000000000000" pitchFamily="2" charset="2"/>
              </a:rPr>
              <a:t>객체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로는 </a:t>
            </a:r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객체를 참조할 수 없으므로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getApplicationContext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사용해 이 앱의 </a:t>
            </a:r>
            <a:r>
              <a:rPr lang="en-US" altLang="ko-KR" dirty="0" smtClean="0">
                <a:sym typeface="Wingdings" panose="05000000000000000000" pitchFamily="2" charset="2"/>
              </a:rPr>
              <a:t>Context </a:t>
            </a:r>
            <a:r>
              <a:rPr lang="ko-KR" altLang="en-US" dirty="0" smtClean="0">
                <a:sym typeface="Wingdings" panose="05000000000000000000" pitchFamily="2" charset="2"/>
              </a:rPr>
              <a:t>객체 참조를 구해서 전달합니다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16" y="5103176"/>
            <a:ext cx="3305944" cy="159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0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2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13378"/>
            <a:ext cx="1136585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static final String UPPER_SERVICE = "</a:t>
            </a:r>
            <a:r>
              <a:rPr lang="en-US" altLang="ko-KR" sz="1600" dirty="0" err="1">
                <a:latin typeface="Consolas" panose="020B0609020204030204" pitchFamily="49" charset="0"/>
              </a:rPr>
              <a:t>org.joy.activity.UPPER_SERVICE</a:t>
            </a:r>
            <a:r>
              <a:rPr lang="en-US" altLang="ko-KR" sz="1600" dirty="0" smtClean="0">
                <a:latin typeface="Consolas" panose="020B0609020204030204" pitchFamily="49" charset="0"/>
              </a:rPr>
              <a:t>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public </a:t>
            </a:r>
            <a:r>
              <a:rPr lang="en-US" altLang="ko-KR" sz="1600" dirty="0">
                <a:latin typeface="Consolas" panose="020B0609020204030204" pitchFamily="49" charset="0"/>
              </a:rPr>
              <a:t>static final int REQUEST_CODE_MENU = 101;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setContentView(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final EditText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R.id.editText</a:t>
            </a:r>
            <a:r>
              <a:rPr lang="en-US" altLang="ko-KR" sz="1600" dirty="0">
                <a:latin typeface="Consolas" panose="020B0609020204030204" pitchFamily="49" charset="0"/>
              </a:rPr>
              <a:t>);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   ...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b="1" dirty="0">
                <a:latin typeface="Consolas" panose="020B0609020204030204" pitchFamily="49" charset="0"/>
              </a:rPr>
              <a:t>startActivityForResult(intent, REQUEST_CODE_MENU);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040216" y="652046"/>
            <a:ext cx="2741456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/>
              <a:t>MainActivity.java </a:t>
            </a:r>
            <a:r>
              <a:rPr lang="ko-KR" altLang="en-US" dirty="0"/>
              <a:t>코딩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029533" y="2573301"/>
            <a:ext cx="3598680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res/activity_main.xml </a:t>
            </a:r>
            <a:r>
              <a:rPr lang="ko-KR" altLang="en-US" sz="1400" dirty="0" smtClean="0"/>
              <a:t>객체화 하고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button, </a:t>
            </a:r>
            <a:r>
              <a:rPr lang="en-US" altLang="ko-KR" sz="1400" dirty="0" err="1" smtClean="0"/>
              <a:t>editText</a:t>
            </a:r>
            <a:r>
              <a:rPr lang="en-US" altLang="ko-KR" sz="1400" dirty="0" smtClean="0"/>
              <a:t>, textView2 </a:t>
            </a:r>
            <a:r>
              <a:rPr lang="ko-KR" altLang="en-US" sz="1400" dirty="0" smtClean="0"/>
              <a:t>참조 구하기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8049357" y="3588277"/>
            <a:ext cx="359585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전달할 </a:t>
            </a:r>
            <a:r>
              <a:rPr lang="en-US" altLang="ko-KR" sz="1400" dirty="0" err="1" smtClean="0"/>
              <a:t>initent</a:t>
            </a:r>
            <a:r>
              <a:rPr lang="ko-KR" altLang="en-US" sz="1400" dirty="0" smtClean="0"/>
              <a:t>를 생성하고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메시지</a:t>
            </a:r>
            <a:r>
              <a:rPr lang="en-US" altLang="ko-KR" sz="1400" dirty="0" smtClean="0"/>
              <a:t>(value)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UPPER_SERVICE</a:t>
            </a:r>
            <a:r>
              <a:rPr lang="ko-KR" altLang="en-US" sz="1400" dirty="0" smtClean="0"/>
              <a:t>로 함께 저장합니다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  </a:t>
            </a:r>
            <a:endParaRPr lang="ko-KR" altLang="en-US" sz="1400" dirty="0"/>
          </a:p>
        </p:txBody>
      </p:sp>
      <p:sp>
        <p:nvSpPr>
          <p:cNvPr id="15" name="직사각형 14"/>
          <p:cNvSpPr/>
          <p:nvPr/>
        </p:nvSpPr>
        <p:spPr>
          <a:xfrm>
            <a:off x="8060837" y="4865341"/>
            <a:ext cx="3584376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/>
              <a:t>startActivity</a:t>
            </a:r>
            <a:r>
              <a:rPr lang="ko-KR" altLang="en-US" sz="1400" dirty="0" smtClean="0"/>
              <a:t>가 아니라 </a:t>
            </a:r>
            <a:endParaRPr lang="en-US" altLang="ko-KR" sz="1400" dirty="0" smtClean="0"/>
          </a:p>
          <a:p>
            <a:r>
              <a:rPr lang="en-US" altLang="ko-KR" sz="1400" dirty="0" smtClean="0"/>
              <a:t>startActivityForResult()</a:t>
            </a:r>
            <a:r>
              <a:rPr lang="ko-KR" altLang="en-US" sz="1400" dirty="0" smtClean="0"/>
              <a:t>를 호출합니다</a:t>
            </a:r>
            <a:r>
              <a:rPr lang="en-US" altLang="ko-KR" sz="1400" dirty="0" smtClean="0"/>
              <a:t>. . </a:t>
            </a:r>
            <a:r>
              <a:rPr lang="ko-KR" altLang="en-US" sz="1400" dirty="0" smtClean="0"/>
              <a:t> 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4080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813378"/>
            <a:ext cx="11365852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Activity2 extends AppCompatActivity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setContentView(R.layout.activity2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= </a:t>
            </a:r>
            <a:r>
              <a:rPr lang="en-US" altLang="ko-KR" sz="1400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R.id.textView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TextView textView2 = findViewById(R.id.textView2);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</a:rPr>
              <a:t>Intent </a:t>
            </a:r>
            <a:r>
              <a:rPr lang="en-US" altLang="ko-KR" sz="1400" dirty="0" err="1">
                <a:latin typeface="Consolas" panose="020B0609020204030204" pitchFamily="49" charset="0"/>
              </a:rPr>
              <a:t>intent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getIntent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String received = </a:t>
            </a:r>
            <a:r>
              <a:rPr lang="en-US" altLang="ko-KR" sz="1400" dirty="0" err="1">
                <a:latin typeface="Consolas" panose="020B0609020204030204" pitchFamily="49" charset="0"/>
              </a:rPr>
              <a:t>intent.getStringExtra</a:t>
            </a:r>
            <a:r>
              <a:rPr lang="en-US" altLang="ko-KR" sz="1400" dirty="0">
                <a:latin typeface="Consolas" panose="020B0609020204030204" pitchFamily="49" charset="0"/>
              </a:rPr>
              <a:t>(UPPER_SERVICE);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textView.setText("Received: " + received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r>
              <a:rPr lang="en-US" altLang="ko-KR" sz="1400" dirty="0" smtClean="0">
                <a:latin typeface="Consolas" panose="020B0609020204030204" pitchFamily="49" charset="0"/>
              </a:rPr>
              <a:t>     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setResult</a:t>
            </a:r>
            <a:r>
              <a:rPr lang="en-US" altLang="ko-KR" sz="1400" dirty="0" smtClean="0">
                <a:latin typeface="Consolas" panose="020B0609020204030204" pitchFamily="49" charset="0"/>
              </a:rPr>
              <a:t>(RESULT_OK</a:t>
            </a:r>
            <a:r>
              <a:rPr lang="en-US" altLang="ko-KR" sz="1400" dirty="0">
                <a:latin typeface="Consolas" panose="020B0609020204030204" pitchFamily="49" charset="0"/>
              </a:rPr>
              <a:t>, intent);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finish();    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233884" y="580459"/>
            <a:ext cx="231345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/>
              <a:t>Activity2.java </a:t>
            </a:r>
            <a:r>
              <a:rPr lang="ko-KR" altLang="en-US" dirty="0"/>
              <a:t>코딩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9571548" y="5408153"/>
            <a:ext cx="1625105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smtClean="0">
                <a:sym typeface="Wingdings" panose="05000000000000000000" pitchFamily="2" charset="2"/>
              </a:rPr>
              <a:t>응답 보내기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5070516" y="6216226"/>
            <a:ext cx="3250209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현재 액티비티 끝내기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7441631" y="2310903"/>
            <a:ext cx="3889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/>
              <a:t>언제나 자동으로 부여되는 버튼 </a:t>
            </a:r>
            <a:r>
              <a:rPr lang="en-US" altLang="ko-KR" sz="1400" dirty="0" smtClean="0"/>
              <a:t>id</a:t>
            </a:r>
            <a:r>
              <a:rPr lang="ko-KR" altLang="en-US" sz="1400" dirty="0" smtClean="0"/>
              <a:t>를 확인하세요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>
            <a:stCxn id="14" idx="1"/>
          </p:cNvCxnSpPr>
          <p:nvPr/>
        </p:nvCxnSpPr>
        <p:spPr>
          <a:xfrm flipH="1" flipV="1">
            <a:off x="4439816" y="5356236"/>
            <a:ext cx="630700" cy="4299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070516" y="5416899"/>
            <a:ext cx="4426662" cy="73866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현재 </a:t>
            </a:r>
            <a:r>
              <a:rPr lang="en-US" altLang="ko-KR" sz="1400" dirty="0" smtClean="0">
                <a:sym typeface="Wingdings" panose="05000000000000000000" pitchFamily="2" charset="2"/>
              </a:rPr>
              <a:t>activity </a:t>
            </a:r>
            <a:r>
              <a:rPr lang="ko-KR" altLang="en-US" sz="1400" dirty="0" smtClean="0">
                <a:sym typeface="Wingdings" panose="05000000000000000000" pitchFamily="2" charset="2"/>
              </a:rPr>
              <a:t>에서 이전 </a:t>
            </a:r>
            <a:r>
              <a:rPr lang="en-US" altLang="ko-KR" sz="1400" dirty="0" smtClean="0">
                <a:sym typeface="Wingdings" panose="05000000000000000000" pitchFamily="2" charset="2"/>
              </a:rPr>
              <a:t>activity </a:t>
            </a:r>
            <a:r>
              <a:rPr lang="ko-KR" altLang="en-US" sz="1400" dirty="0" smtClean="0">
                <a:sym typeface="Wingdings" panose="05000000000000000000" pitchFamily="2" charset="2"/>
              </a:rPr>
              <a:t>로 인텐트를 전달할 때 사용하는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메소드이며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다음과 같은 형식으로 사용합니다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</a:p>
          <a:p>
            <a:pPr latinLnBrk="0"/>
            <a:r>
              <a:rPr lang="en-US" altLang="ko-KR" sz="1400" dirty="0" err="1" smtClean="0">
                <a:sym typeface="Wingdings" panose="05000000000000000000" pitchFamily="2" charset="2"/>
              </a:rPr>
              <a:t>setResult</a:t>
            </a:r>
            <a:r>
              <a:rPr lang="en-US" altLang="ko-KR" sz="1400" dirty="0" smtClean="0">
                <a:sym typeface="Wingdings" panose="05000000000000000000" pitchFamily="2" charset="2"/>
              </a:rPr>
              <a:t>(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응답코드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en-US" altLang="ko-KR" sz="1400" dirty="0" smtClean="0">
                <a:sym typeface="Wingdings" panose="05000000000000000000" pitchFamily="2" charset="2"/>
              </a:rPr>
              <a:t>)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3143672" y="5727714"/>
            <a:ext cx="1919662" cy="6424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080628" y="3184962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메인 액티비티가 보낸 </a:t>
            </a:r>
            <a:r>
              <a:rPr lang="en-US" altLang="ko-KR" sz="1400" dirty="0" smtClean="0">
                <a:sym typeface="Wingdings" panose="05000000000000000000" pitchFamily="2" charset="2"/>
              </a:rPr>
              <a:t>intent</a:t>
            </a:r>
            <a:r>
              <a:rPr lang="ko-KR" altLang="en-US" sz="1400" dirty="0" smtClean="0">
                <a:sym typeface="Wingdings" panose="05000000000000000000" pitchFamily="2" charset="2"/>
              </a:rPr>
              <a:t>를 구하여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ym typeface="Wingdings" panose="05000000000000000000" pitchFamily="2" charset="2"/>
              </a:rPr>
              <a:t>메시지를 찾아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textView</a:t>
            </a:r>
            <a:r>
              <a:rPr lang="ko-KR" altLang="en-US" sz="1400" dirty="0" smtClean="0">
                <a:sym typeface="Wingdings" panose="05000000000000000000" pitchFamily="2" charset="2"/>
              </a:rPr>
              <a:t>에 보여줍니다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17" name="직사각형 16"/>
          <p:cNvSpPr/>
          <p:nvPr/>
        </p:nvSpPr>
        <p:spPr>
          <a:xfrm>
            <a:off x="8080628" y="3761115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받은 메시지를 </a:t>
            </a:r>
            <a:r>
              <a:rPr lang="en-US" altLang="ko-KR" sz="1400" dirty="0" err="1" smtClean="0">
                <a:sym typeface="Wingdings" panose="05000000000000000000" pitchFamily="2" charset="2"/>
              </a:rPr>
              <a:t>toUpperCase</a:t>
            </a:r>
            <a:r>
              <a:rPr lang="en-US" altLang="ko-KR" sz="1400" dirty="0" smtClean="0">
                <a:sym typeface="Wingdings" panose="05000000000000000000" pitchFamily="2" charset="2"/>
              </a:rPr>
              <a:t>() </a:t>
            </a:r>
            <a:r>
              <a:rPr lang="ko-KR" altLang="en-US" sz="1400" dirty="0" smtClean="0">
                <a:sym typeface="Wingdings" panose="05000000000000000000" pitchFamily="2" charset="2"/>
              </a:rPr>
              <a:t>함수로 변환하여 </a:t>
            </a:r>
            <a:r>
              <a:rPr lang="en-US" altLang="ko-KR" sz="1400" dirty="0" smtClean="0">
                <a:sym typeface="Wingdings" panose="05000000000000000000" pitchFamily="2" charset="2"/>
              </a:rPr>
              <a:t>textView2</a:t>
            </a:r>
            <a:r>
              <a:rPr lang="ko-KR" altLang="en-US" sz="1400" dirty="0" smtClean="0">
                <a:sym typeface="Wingdings" panose="05000000000000000000" pitchFamily="2" charset="2"/>
              </a:rPr>
              <a:t>에 보여줍니다</a:t>
            </a:r>
            <a:r>
              <a:rPr lang="en-US" altLang="ko-KR" sz="1400" dirty="0" smtClean="0">
                <a:sym typeface="Wingdings" panose="05000000000000000000" pitchFamily="2" charset="2"/>
              </a:rPr>
              <a:t>. 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6456040" y="4643717"/>
            <a:ext cx="3250209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 smtClean="0">
                <a:sym typeface="Wingdings" panose="05000000000000000000" pitchFamily="2" charset="2"/>
              </a:rPr>
              <a:t>새 인텐트 객체</a:t>
            </a:r>
            <a:r>
              <a:rPr lang="en-US" altLang="ko-KR" sz="1400" dirty="0" smtClean="0">
                <a:sym typeface="Wingdings" panose="05000000000000000000" pitchFamily="2" charset="2"/>
              </a:rPr>
              <a:t>(intent)</a:t>
            </a:r>
            <a:r>
              <a:rPr lang="ko-KR" altLang="en-US" sz="1400" dirty="0" smtClean="0">
                <a:sym typeface="Wingdings" panose="05000000000000000000" pitchFamily="2" charset="2"/>
              </a:rPr>
              <a:t> 생성하고</a:t>
            </a:r>
            <a:r>
              <a:rPr lang="en-US" altLang="ko-KR" sz="1400" dirty="0" smtClean="0">
                <a:sym typeface="Wingdings" panose="05000000000000000000" pitchFamily="2" charset="2"/>
              </a:rPr>
              <a:t>, </a:t>
            </a:r>
            <a:br>
              <a:rPr lang="en-US" altLang="ko-KR" sz="1400" dirty="0" smtClean="0">
                <a:sym typeface="Wingdings" panose="05000000000000000000" pitchFamily="2" charset="2"/>
              </a:rPr>
            </a:br>
            <a:r>
              <a:rPr lang="ko-KR" altLang="en-US" sz="1400" dirty="0" smtClean="0">
                <a:sym typeface="Wingdings" panose="05000000000000000000" pitchFamily="2" charset="2"/>
              </a:rPr>
              <a:t>보낼 </a:t>
            </a:r>
            <a:r>
              <a:rPr lang="en-US" altLang="ko-KR" sz="1400" dirty="0" smtClean="0"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sym typeface="Wingdings" panose="05000000000000000000" pitchFamily="2" charset="2"/>
              </a:rPr>
              <a:t>값을 부가 데이터로 넣기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9545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2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자 이제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앱을 실행해 보십시오</a:t>
            </a:r>
            <a:r>
              <a:rPr lang="en-US" altLang="ko-KR" b="1" dirty="0" smtClean="0">
                <a:sym typeface="Wingdings" panose="05000000000000000000" pitchFamily="2" charset="2"/>
              </a:rPr>
              <a:t>.  </a:t>
            </a:r>
            <a:r>
              <a:rPr lang="ko-KR" altLang="en-US" b="1" dirty="0" smtClean="0">
                <a:sym typeface="Wingdings" panose="05000000000000000000" pitchFamily="2" charset="2"/>
              </a:rPr>
              <a:t>다 끝난 것인가요</a:t>
            </a:r>
            <a:r>
              <a:rPr lang="en-US" altLang="ko-KR" b="1" dirty="0" smtClean="0">
                <a:sym typeface="Wingdings" panose="05000000000000000000" pitchFamily="2" charset="2"/>
              </a:rPr>
              <a:t>? </a:t>
            </a:r>
            <a:r>
              <a:rPr lang="ko-KR" altLang="en-US" b="1" dirty="0" smtClean="0">
                <a:sym typeface="Wingdings" panose="05000000000000000000" pitchFamily="2" charset="2"/>
              </a:rPr>
              <a:t>무엇이 </a:t>
            </a:r>
            <a:r>
              <a:rPr lang="ko-KR" altLang="en-US" b="1" dirty="0" err="1" smtClean="0">
                <a:sym typeface="Wingdings" panose="05000000000000000000" pitchFamily="2" charset="2"/>
              </a:rPr>
              <a:t>부족한가요</a:t>
            </a:r>
            <a:r>
              <a:rPr lang="en-US" altLang="ko-KR" b="1" dirty="0" smtClean="0">
                <a:sym typeface="Wingdings" panose="05000000000000000000" pitchFamily="2" charset="2"/>
              </a:rPr>
              <a:t>? </a:t>
            </a:r>
            <a:r>
              <a:rPr lang="ko-KR" altLang="en-US" b="1" dirty="0">
                <a:sym typeface="Wingdings" panose="05000000000000000000" pitchFamily="2" charset="2"/>
              </a:rPr>
              <a:t>그리고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다음 실습을 계속하십시오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132856"/>
            <a:ext cx="2272582" cy="392119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2137529"/>
            <a:ext cx="2239903" cy="391651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327" y="2132856"/>
            <a:ext cx="2280692" cy="392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1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아직 무엇이 부족 한가요</a:t>
            </a:r>
            <a:r>
              <a:rPr lang="en-US" altLang="ko-KR" b="1" dirty="0" smtClean="0">
                <a:sym typeface="Wingdings" panose="05000000000000000000" pitchFamily="2" charset="2"/>
              </a:rPr>
              <a:t>?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로부터 받은 응답을 아직 처리하지 않았습니다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이것을 </a:t>
            </a:r>
            <a:r>
              <a:rPr lang="en-US" altLang="ko-KR" dirty="0" smtClean="0"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ym typeface="Wingdings" panose="05000000000000000000" pitchFamily="2" charset="2"/>
              </a:rPr>
              <a:t>단계에서 코딩합니다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단계 실습 </a:t>
            </a:r>
            <a:r>
              <a:rPr lang="en-US" altLang="ko-KR" dirty="0">
                <a:sym typeface="Wingdings" panose="05000000000000000000" pitchFamily="2" charset="2"/>
              </a:rPr>
              <a:t>– MainActivity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의 결과를 받을 수 있도록 호출하고 또한 받은 결과를 보여줍니다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Hu043ActivityTwo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폴더를 복사하여 프로젝트 </a:t>
            </a:r>
            <a:r>
              <a:rPr lang="en-US" altLang="ko-KR" b="1" dirty="0" smtClean="0">
                <a:sym typeface="Wingdings" panose="05000000000000000000" pitchFamily="2" charset="2"/>
              </a:rPr>
              <a:t>Hu043ActivityThree </a:t>
            </a:r>
            <a:r>
              <a:rPr lang="ko-KR" altLang="en-US" b="1" dirty="0">
                <a:sym typeface="Wingdings" panose="05000000000000000000" pitchFamily="2" charset="2"/>
              </a:rPr>
              <a:t>폴더</a:t>
            </a:r>
            <a:r>
              <a:rPr lang="ko-KR" altLang="en-US" dirty="0">
                <a:sym typeface="Wingdings" panose="05000000000000000000" pitchFamily="2" charset="2"/>
              </a:rPr>
              <a:t>를 만듭니다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열린 프로젝트들을 </a:t>
            </a:r>
            <a:r>
              <a:rPr lang="en-US" altLang="ko-KR" dirty="0">
                <a:sym typeface="Wingdings" panose="05000000000000000000" pitchFamily="2" charset="2"/>
              </a:rPr>
              <a:t>Close</a:t>
            </a:r>
            <a:r>
              <a:rPr lang="ko-KR" altLang="en-US" dirty="0">
                <a:sym typeface="Wingdings" panose="05000000000000000000" pitchFamily="2" charset="2"/>
              </a:rPr>
              <a:t>하고</a:t>
            </a:r>
            <a:r>
              <a:rPr lang="en-US" altLang="ko-KR" dirty="0">
                <a:sym typeface="Wingdings" panose="05000000000000000000" pitchFamily="2" charset="2"/>
              </a:rPr>
              <a:t>, [Open an existing project]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en-US" altLang="ko-KR" dirty="0" smtClean="0">
                <a:sym typeface="Wingdings" panose="05000000000000000000" pitchFamily="2" charset="2"/>
              </a:rPr>
              <a:t>Hu045ProjectThree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ko-KR" altLang="en-US" dirty="0">
                <a:sym typeface="Wingdings" panose="05000000000000000000" pitchFamily="2" charset="2"/>
              </a:rPr>
              <a:t>시작합니다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Package </a:t>
            </a:r>
            <a:r>
              <a:rPr lang="ko-KR" altLang="en-US" dirty="0">
                <a:sym typeface="Wingdings" panose="05000000000000000000" pitchFamily="2" charset="2"/>
              </a:rPr>
              <a:t>이름이 </a:t>
            </a:r>
            <a:r>
              <a:rPr lang="en-US" altLang="ko-KR" dirty="0">
                <a:sym typeface="Wingdings" panose="05000000000000000000" pitchFamily="2" charset="2"/>
              </a:rPr>
              <a:t>activity</a:t>
            </a:r>
            <a:r>
              <a:rPr lang="ko-KR" altLang="en-US" dirty="0">
                <a:sym typeface="Wingdings" panose="05000000000000000000" pitchFamily="2" charset="2"/>
              </a:rPr>
              <a:t>로 같으므로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사실상 </a:t>
            </a:r>
            <a:r>
              <a:rPr lang="en-US" altLang="ko-KR" dirty="0">
                <a:sym typeface="Wingdings" panose="05000000000000000000" pitchFamily="2" charset="2"/>
              </a:rPr>
              <a:t>(strings.xml, </a:t>
            </a:r>
            <a:r>
              <a:rPr lang="en-US" altLang="ko-KR" dirty="0" err="1">
                <a:sym typeface="Wingdings" panose="05000000000000000000" pitchFamily="2" charset="2"/>
              </a:rPr>
              <a:t>settings.gradle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파일들만 수정하고</a:t>
            </a:r>
            <a:r>
              <a:rPr lang="en-US" altLang="ko-KR" dirty="0">
                <a:sym typeface="Wingdings" panose="05000000000000000000" pitchFamily="2" charset="2"/>
              </a:rPr>
              <a:t>, 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[Sync Project with gradle]</a:t>
            </a:r>
            <a:r>
              <a:rPr lang="ko-KR" altLang="en-US" dirty="0">
                <a:sym typeface="Wingdings" panose="05000000000000000000" pitchFamily="2" charset="2"/>
              </a:rPr>
              <a:t>를 실행하고</a:t>
            </a:r>
            <a:r>
              <a:rPr lang="en-US" altLang="ko-KR" dirty="0">
                <a:sym typeface="Wingdings" panose="05000000000000000000" pitchFamily="2" charset="2"/>
              </a:rPr>
              <a:t>, [Build  Clean Project &amp; Rebuild Project]</a:t>
            </a:r>
            <a:r>
              <a:rPr lang="ko-KR" altLang="en-US" dirty="0">
                <a:sym typeface="Wingdings" panose="05000000000000000000" pitchFamily="2" charset="2"/>
              </a:rPr>
              <a:t>를 실행합니다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 smtClean="0">
                <a:sym typeface="Wingdings" panose="05000000000000000000" pitchFamily="2" charset="2"/>
              </a:rPr>
              <a:t>에서 보낸 응답을 처리하기 위해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클래스에 </a:t>
            </a:r>
            <a:r>
              <a:rPr lang="en-US" altLang="ko-KR" dirty="0" err="1" smtClean="0">
                <a:sym typeface="Wingdings" panose="05000000000000000000" pitchFamily="2" charset="2"/>
              </a:rPr>
              <a:t>onActivityResult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메소드를 추가해야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안에 커서를 둔 상태에서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우클릭하면</a:t>
            </a:r>
            <a:r>
              <a:rPr lang="ko-KR" altLang="en-US" dirty="0" smtClean="0">
                <a:sym typeface="Wingdings" panose="05000000000000000000" pitchFamily="2" charset="2"/>
              </a:rPr>
              <a:t> 팝업 메뉴가 나오는데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Generate  Override Methods … </a:t>
            </a:r>
            <a:r>
              <a:rPr lang="ko-KR" altLang="en-US" dirty="0" smtClean="0">
                <a:sym typeface="Wingdings" panose="05000000000000000000" pitchFamily="2" charset="2"/>
              </a:rPr>
              <a:t>를 선택합니다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err="1" smtClean="0">
                <a:sym typeface="Wingdings" panose="05000000000000000000" pitchFamily="2" charset="2"/>
              </a:rPr>
              <a:t>Cntl+O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부모 클래스인 </a:t>
            </a:r>
            <a:r>
              <a:rPr lang="en-US" altLang="ko-KR" dirty="0" smtClean="0">
                <a:sym typeface="Wingdings" panose="05000000000000000000" pitchFamily="2" charset="2"/>
              </a:rPr>
              <a:t>AppCompatActivity </a:t>
            </a:r>
            <a:r>
              <a:rPr lang="ko-KR" altLang="en-US" dirty="0" smtClean="0">
                <a:sym typeface="Wingdings" panose="05000000000000000000" pitchFamily="2" charset="2"/>
              </a:rPr>
              <a:t>와 그 외 상속받은 클래스들이 가지고 있는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 중에 </a:t>
            </a:r>
            <a:r>
              <a:rPr lang="en-US" altLang="ko-KR" b="1" dirty="0" err="1">
                <a:sym typeface="Wingdings" panose="05000000000000000000" pitchFamily="2" charset="2"/>
              </a:rPr>
              <a:t>onActivityResult</a:t>
            </a:r>
            <a:r>
              <a:rPr lang="en-US" altLang="ko-KR" b="1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메소드를</a:t>
            </a:r>
            <a:r>
              <a:rPr lang="ko-KR" altLang="en-US" dirty="0">
                <a:sym typeface="Wingdings" panose="05000000000000000000" pitchFamily="2" charset="2"/>
              </a:rPr>
              <a:t> 재정의</a:t>
            </a:r>
            <a:r>
              <a:rPr lang="en-US" altLang="ko-KR" dirty="0">
                <a:sym typeface="Wingdings" panose="05000000000000000000" pitchFamily="2" charset="2"/>
              </a:rPr>
              <a:t>(Override)</a:t>
            </a:r>
            <a:r>
              <a:rPr lang="ko-KR" altLang="en-US" dirty="0">
                <a:sym typeface="Wingdings" panose="05000000000000000000" pitchFamily="2" charset="2"/>
              </a:rPr>
              <a:t>해서 우리가 원하는 것을 하게 하려는 </a:t>
            </a:r>
            <a:r>
              <a:rPr lang="ko-KR" altLang="en-US" dirty="0" smtClean="0">
                <a:sym typeface="Wingdings" panose="05000000000000000000" pitchFamily="2" charset="2"/>
              </a:rPr>
              <a:t>겁니다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우리가 재정의할 </a:t>
            </a:r>
            <a:r>
              <a:rPr lang="en-US" altLang="ko-KR" dirty="0" err="1" smtClean="0">
                <a:sym typeface="Wingdings" panose="05000000000000000000" pitchFamily="2" charset="2"/>
              </a:rPr>
              <a:t>onActivityResult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찾아 선택하면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자동으로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outline</a:t>
            </a:r>
            <a:r>
              <a:rPr lang="ko-KR" altLang="en-US" dirty="0" smtClean="0">
                <a:sym typeface="Wingdings" panose="05000000000000000000" pitchFamily="2" charset="2"/>
              </a:rPr>
              <a:t>이 추가 됩니다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추가적으로 다음 코드를 삽입하십시오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373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에 클래스의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메소드로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추가할 코드 </a:t>
            </a:r>
            <a:endParaRPr lang="en-US" altLang="ko-KR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textView2</a:t>
            </a:r>
            <a:r>
              <a:rPr lang="ko-KR" altLang="en-US" dirty="0">
                <a:sym typeface="Wingdings" panose="05000000000000000000" pitchFamily="2" charset="2"/>
              </a:rPr>
              <a:t>를 어떻게 선언하고 참조하는지 유의하길 바랍니다</a:t>
            </a:r>
            <a:r>
              <a:rPr lang="en-US" altLang="ko-KR" dirty="0">
                <a:sym typeface="Wingdings" panose="05000000000000000000" pitchFamily="2" charset="2"/>
              </a:rPr>
              <a:t>.  (</a:t>
            </a:r>
            <a:r>
              <a:rPr lang="ko-KR" altLang="en-US" dirty="0">
                <a:sym typeface="Wingdings" panose="05000000000000000000" pitchFamily="2" charset="2"/>
              </a:rPr>
              <a:t>아래 코드도 추가 해야죠</a:t>
            </a:r>
            <a:r>
              <a:rPr lang="en-US" altLang="ko-KR" dirty="0">
                <a:sym typeface="Wingdings" panose="05000000000000000000" pitchFamily="2" charset="2"/>
              </a:rPr>
              <a:t>? </a:t>
            </a:r>
            <a:r>
              <a:rPr lang="ko-KR" altLang="en-US" dirty="0">
                <a:sym typeface="Wingdings" panose="05000000000000000000" pitchFamily="2" charset="2"/>
              </a:rPr>
              <a:t>어디가 좋은가요</a:t>
            </a:r>
            <a:r>
              <a:rPr lang="en-US" altLang="ko-KR" dirty="0">
                <a:sym typeface="Wingdings" panose="05000000000000000000" pitchFamily="2" charset="2"/>
              </a:rPr>
              <a:t>?)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TextView textView2;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textView2 = findViewById(R.id.textView2);</a:t>
            </a:r>
          </a:p>
          <a:p>
            <a:pPr indent="-285750"/>
            <a:r>
              <a:rPr lang="ko-KR" altLang="en-US" dirty="0" err="1">
                <a:sym typeface="Wingdings" panose="05000000000000000000" pitchFamily="2" charset="2"/>
              </a:rPr>
              <a:t>메소드의</a:t>
            </a:r>
            <a:r>
              <a:rPr lang="ko-KR" altLang="en-US" dirty="0">
                <a:sym typeface="Wingdings" panose="05000000000000000000" pitchFamily="2" charset="2"/>
              </a:rPr>
              <a:t> 셋째 </a:t>
            </a:r>
            <a:r>
              <a:rPr lang="ko-KR" altLang="en-US" dirty="0" err="1">
                <a:sym typeface="Wingdings" panose="05000000000000000000" pitchFamily="2" charset="2"/>
              </a:rPr>
              <a:t>파라미터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Intent data </a:t>
            </a:r>
            <a:r>
              <a:rPr lang="ko-KR" altLang="en-US" dirty="0">
                <a:sym typeface="Wingdings" panose="05000000000000000000" pitchFamily="2" charset="2"/>
              </a:rPr>
              <a:t>는 새 </a:t>
            </a:r>
            <a:r>
              <a:rPr lang="ko-KR" altLang="en-US" dirty="0" err="1">
                <a:sym typeface="Wingdings" panose="05000000000000000000" pitchFamily="2" charset="2"/>
              </a:rPr>
              <a:t>액티비티로부터</a:t>
            </a:r>
            <a:r>
              <a:rPr lang="ko-KR" altLang="en-US" dirty="0">
                <a:sym typeface="Wingdings" panose="05000000000000000000" pitchFamily="2" charset="2"/>
              </a:rPr>
              <a:t> 전달받은 </a:t>
            </a:r>
            <a:r>
              <a:rPr lang="ko-KR" altLang="en-US" dirty="0" err="1">
                <a:sym typeface="Wingdings" panose="05000000000000000000" pitchFamily="2" charset="2"/>
              </a:rPr>
              <a:t>인텐트로</a:t>
            </a:r>
            <a:r>
              <a:rPr lang="ko-KR" altLang="en-US" dirty="0">
                <a:sym typeface="Wingdings" panose="05000000000000000000" pitchFamily="2" charset="2"/>
              </a:rPr>
              <a:t> 자료를 제공 받습니다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자료를 교환하는 가장 간단한 방식은 </a:t>
            </a:r>
            <a:r>
              <a:rPr lang="en-US" altLang="ko-KR" b="1" dirty="0">
                <a:sym typeface="Wingdings" panose="05000000000000000000" pitchFamily="2" charset="2"/>
              </a:rPr>
              <a:t>putExtra() </a:t>
            </a:r>
            <a:r>
              <a:rPr lang="ko-KR" altLang="en-US" dirty="0" err="1">
                <a:sym typeface="Wingdings" panose="05000000000000000000" pitchFamily="2" charset="2"/>
              </a:rPr>
              <a:t>메소드입니다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Key: Value </a:t>
            </a:r>
            <a:r>
              <a:rPr lang="ko-KR" altLang="en-US" dirty="0">
                <a:sym typeface="Wingdings" panose="05000000000000000000" pitchFamily="2" charset="2"/>
              </a:rPr>
              <a:t>쌍으로 쓰고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또한 읽을 때도 물론 같은 방법으로 즉 </a:t>
            </a:r>
            <a:r>
              <a:rPr lang="en-US" altLang="ko-KR" dirty="0">
                <a:sym typeface="Wingdings" panose="05000000000000000000" pitchFamily="2" charset="2"/>
              </a:rPr>
              <a:t>Key</a:t>
            </a:r>
            <a:r>
              <a:rPr lang="ko-KR" altLang="en-US" dirty="0">
                <a:sym typeface="Wingdings" panose="05000000000000000000" pitchFamily="2" charset="2"/>
              </a:rPr>
              <a:t>를 사용해서 읽어야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365852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 // your code here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400" dirty="0" err="1">
                <a:latin typeface="Consolas" panose="020B0609020204030204" pitchFamily="49" charset="0"/>
              </a:rPr>
              <a:t>onActivityResult</a:t>
            </a:r>
            <a:r>
              <a:rPr lang="en-US" altLang="ko-KR" sz="1400" dirty="0">
                <a:latin typeface="Consolas" panose="020B0609020204030204" pitchFamily="49" charset="0"/>
              </a:rPr>
              <a:t>(int 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, int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@</a:t>
            </a:r>
            <a:r>
              <a:rPr lang="en-US" altLang="ko-KR" sz="1400" dirty="0" err="1">
                <a:latin typeface="Consolas" panose="020B0609020204030204" pitchFamily="49" charset="0"/>
              </a:rPr>
              <a:t>Nullable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Intent data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super.onActivityResult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data);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 == REQUEST_CODE_MENU)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(), "requestCode: </a:t>
            </a:r>
            <a:r>
              <a:rPr lang="en-US" altLang="ko-KR" sz="1400" dirty="0">
                <a:latin typeface="Consolas" panose="020B0609020204030204" pitchFamily="49" charset="0"/>
              </a:rPr>
              <a:t>" + requestCode +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        ",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resultCode</a:t>
            </a:r>
            <a:r>
              <a:rPr lang="en-US" altLang="ko-KR" sz="1400" dirty="0" smtClean="0">
                <a:latin typeface="Consolas" panose="020B0609020204030204" pitchFamily="49" charset="0"/>
              </a:rPr>
              <a:t>" </a:t>
            </a:r>
            <a:r>
              <a:rPr lang="en-US" altLang="ko-KR" sz="1400" dirty="0">
                <a:latin typeface="Consolas" panose="020B0609020204030204" pitchFamily="49" charset="0"/>
              </a:rPr>
              <a:t>+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 == RESULT_OK)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//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your code here: </a:t>
            </a:r>
            <a:r>
              <a:rPr lang="en-US" altLang="ko-KR" sz="1400" dirty="0" smtClean="0">
                <a:latin typeface="Consolas" panose="020B0609020204030204" pitchFamily="49" charset="0"/>
              </a:rPr>
              <a:t>use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getStringExtra</a:t>
            </a:r>
            <a:r>
              <a:rPr lang="en-US" altLang="ko-KR" sz="1400" dirty="0" smtClean="0">
                <a:latin typeface="Consolas" panose="020B0609020204030204" pitchFamily="49" charset="0"/>
              </a:rPr>
              <a:t>() of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intent </a:t>
            </a:r>
            <a:r>
              <a:rPr lang="en-US" altLang="ko-KR" sz="1400" dirty="0" smtClean="0">
                <a:latin typeface="Consolas" panose="020B0609020204030204" pitchFamily="49" charset="0"/>
              </a:rPr>
              <a:t>to retrieve the data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// </a:t>
            </a:r>
            <a:r>
              <a:rPr lang="en-US" altLang="ko-KR" sz="14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your code here: </a:t>
            </a:r>
            <a:r>
              <a:rPr lang="en-US" altLang="ko-KR" sz="1400" dirty="0" smtClean="0">
                <a:latin typeface="Consolas" panose="020B0609020204030204" pitchFamily="49" charset="0"/>
              </a:rPr>
              <a:t>use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() of TextView to display the data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81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에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클래스의 </a:t>
            </a: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메소드로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추가할 코드 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textView2</a:t>
            </a:r>
            <a:r>
              <a:rPr lang="ko-KR" altLang="en-US" dirty="0" smtClean="0">
                <a:sym typeface="Wingdings" panose="05000000000000000000" pitchFamily="2" charset="2"/>
              </a:rPr>
              <a:t>를 어떻게 선언하고 참조하는지 유의하길 바랍니다</a:t>
            </a:r>
            <a:r>
              <a:rPr lang="en-US" altLang="ko-KR" dirty="0" smtClean="0">
                <a:sym typeface="Wingdings" panose="05000000000000000000" pitchFamily="2" charset="2"/>
              </a:rPr>
              <a:t>.  (</a:t>
            </a:r>
            <a:r>
              <a:rPr lang="ko-KR" altLang="en-US" dirty="0" smtClean="0">
                <a:sym typeface="Wingdings" panose="05000000000000000000" pitchFamily="2" charset="2"/>
              </a:rPr>
              <a:t>아래 코드도 추가 해야죠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어디가 좋은가요</a:t>
            </a:r>
            <a:r>
              <a:rPr lang="en-US" altLang="ko-KR" dirty="0" smtClean="0">
                <a:sym typeface="Wingdings" panose="05000000000000000000" pitchFamily="2" charset="2"/>
              </a:rPr>
              <a:t>?)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 textView2;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textView2 = findViewById(R.id.textView2</a:t>
            </a:r>
            <a:r>
              <a:rPr lang="en-US" altLang="ko-KR" dirty="0">
                <a:sym typeface="Wingdings" panose="05000000000000000000" pitchFamily="2" charset="2"/>
              </a:rPr>
              <a:t>);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셋째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Intent data </a:t>
            </a:r>
            <a:r>
              <a:rPr lang="ko-KR" altLang="en-US" dirty="0" smtClean="0">
                <a:sym typeface="Wingdings" panose="05000000000000000000" pitchFamily="2" charset="2"/>
              </a:rPr>
              <a:t>는 새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액티비티로부터</a:t>
            </a:r>
            <a:r>
              <a:rPr lang="ko-KR" altLang="en-US" dirty="0" smtClean="0">
                <a:sym typeface="Wingdings" panose="05000000000000000000" pitchFamily="2" charset="2"/>
              </a:rPr>
              <a:t> 전달받은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인텐트로</a:t>
            </a:r>
            <a:r>
              <a:rPr lang="ko-KR" altLang="en-US" dirty="0" smtClean="0">
                <a:sym typeface="Wingdings" panose="05000000000000000000" pitchFamily="2" charset="2"/>
              </a:rPr>
              <a:t> 자료를 제공 받습니다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자료를 교환하는 가장 간단한 방식은 </a:t>
            </a:r>
            <a:r>
              <a:rPr lang="en-US" altLang="ko-KR" b="1" dirty="0" smtClean="0">
                <a:sym typeface="Wingdings" panose="05000000000000000000" pitchFamily="2" charset="2"/>
              </a:rPr>
              <a:t>putExtra()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Key: Value </a:t>
            </a:r>
            <a:r>
              <a:rPr lang="ko-KR" altLang="en-US" dirty="0" smtClean="0">
                <a:sym typeface="Wingdings" panose="05000000000000000000" pitchFamily="2" charset="2"/>
              </a:rPr>
              <a:t>쌍으로 쓰고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또한 읽을 때도 물론 같은 방법으로 즉 </a:t>
            </a:r>
            <a:r>
              <a:rPr lang="en-US" altLang="ko-KR" dirty="0" smtClean="0">
                <a:sym typeface="Wingdings" panose="05000000000000000000" pitchFamily="2" charset="2"/>
              </a:rPr>
              <a:t>Key</a:t>
            </a:r>
            <a:r>
              <a:rPr lang="ko-KR" altLang="en-US" dirty="0" smtClean="0">
                <a:sym typeface="Wingdings" panose="05000000000000000000" pitchFamily="2" charset="2"/>
              </a:rPr>
              <a:t>를 사용해서 읽어야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92914"/>
            <a:ext cx="11365852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@</a:t>
            </a:r>
            <a:r>
              <a:rPr lang="en-US" altLang="ko-KR" sz="14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400" dirty="0" err="1">
                <a:latin typeface="Consolas" panose="020B0609020204030204" pitchFamily="49" charset="0"/>
              </a:rPr>
              <a:t>onActivityResult</a:t>
            </a:r>
            <a:r>
              <a:rPr lang="en-US" altLang="ko-KR" sz="1400" dirty="0">
                <a:latin typeface="Consolas" panose="020B0609020204030204" pitchFamily="49" charset="0"/>
              </a:rPr>
              <a:t>(int 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, int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@</a:t>
            </a:r>
            <a:r>
              <a:rPr lang="en-US" altLang="ko-KR" sz="1400" dirty="0" err="1">
                <a:latin typeface="Consolas" panose="020B0609020204030204" pitchFamily="49" charset="0"/>
              </a:rPr>
              <a:t>Nullable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Intent data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super.onActivityResult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data);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requestCode</a:t>
            </a:r>
            <a:r>
              <a:rPr lang="en-US" altLang="ko-KR" sz="1400" dirty="0">
                <a:latin typeface="Consolas" panose="020B0609020204030204" pitchFamily="49" charset="0"/>
              </a:rPr>
              <a:t> == REQUEST_CODE_MENU)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400" dirty="0" smtClean="0">
                <a:latin typeface="Consolas" panose="020B0609020204030204" pitchFamily="49" charset="0"/>
              </a:rPr>
              <a:t>(), "requestCode: </a:t>
            </a:r>
            <a:r>
              <a:rPr lang="en-US" altLang="ko-KR" sz="1400" dirty="0">
                <a:latin typeface="Consolas" panose="020B0609020204030204" pitchFamily="49" charset="0"/>
              </a:rPr>
              <a:t>" + requestCode +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        ",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resultCode</a:t>
            </a:r>
            <a:r>
              <a:rPr lang="en-US" altLang="ko-KR" sz="1400" dirty="0" smtClean="0">
                <a:latin typeface="Consolas" panose="020B0609020204030204" pitchFamily="49" charset="0"/>
              </a:rPr>
              <a:t>" </a:t>
            </a:r>
            <a:r>
              <a:rPr lang="en-US" altLang="ko-KR" sz="1400" dirty="0">
                <a:latin typeface="Consolas" panose="020B0609020204030204" pitchFamily="49" charset="0"/>
              </a:rPr>
              <a:t>+ 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if (</a:t>
            </a:r>
            <a:r>
              <a:rPr lang="en-US" altLang="ko-KR" sz="1400" dirty="0" err="1">
                <a:latin typeface="Consolas" panose="020B0609020204030204" pitchFamily="49" charset="0"/>
              </a:rPr>
              <a:t>resultCode</a:t>
            </a:r>
            <a:r>
              <a:rPr lang="en-US" altLang="ko-KR" sz="1400" dirty="0">
                <a:latin typeface="Consolas" panose="020B0609020204030204" pitchFamily="49" charset="0"/>
              </a:rPr>
              <a:t> == RESULT_OK) </a:t>
            </a:r>
            <a:r>
              <a:rPr lang="en-US" altLang="ko-KR" sz="1400" dirty="0" smtClean="0">
                <a:latin typeface="Consolas" panose="020B0609020204030204" pitchFamily="49" charset="0"/>
              </a:rPr>
              <a:t>{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String </a:t>
            </a:r>
            <a:r>
              <a:rPr lang="en-US" altLang="ko-KR" sz="1400" dirty="0">
                <a:latin typeface="Consolas" panose="020B0609020204030204" pitchFamily="49" charset="0"/>
              </a:rPr>
              <a:t>item = </a:t>
            </a:r>
            <a:r>
              <a:rPr lang="en-US" altLang="ko-KR" sz="1400" dirty="0" err="1">
                <a:latin typeface="Consolas" panose="020B0609020204030204" pitchFamily="49" charset="0"/>
              </a:rPr>
              <a:t>data.getStringExtra</a:t>
            </a:r>
            <a:r>
              <a:rPr lang="en-US" altLang="ko-KR" sz="1400" dirty="0">
                <a:latin typeface="Consolas" panose="020B0609020204030204" pitchFamily="49" charset="0"/>
              </a:rPr>
              <a:t>(UPPER_SERVICE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        </a:t>
            </a:r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textView2</a:t>
            </a:r>
            <a:r>
              <a:rPr lang="en-US" altLang="ko-KR" sz="1400" dirty="0" smtClean="0">
                <a:latin typeface="Consolas" panose="020B0609020204030204" pitchFamily="49" charset="0"/>
              </a:rPr>
              <a:t>.setText</a:t>
            </a:r>
            <a:r>
              <a:rPr lang="en-US" altLang="ko-KR" sz="1400" dirty="0">
                <a:latin typeface="Consolas" panose="020B0609020204030204" pitchFamily="49" charset="0"/>
              </a:rPr>
              <a:t>("Received: " + item);            </a:t>
            </a:r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93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3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132856"/>
            <a:ext cx="2272582" cy="392119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2137529"/>
            <a:ext cx="2239903" cy="391651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266" y="2132857"/>
            <a:ext cx="2271906" cy="39211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564" y="2132856"/>
            <a:ext cx="2237884" cy="392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6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실습 </a:t>
            </a:r>
            <a:r>
              <a:rPr lang="en-US" altLang="ko-KR" b="1" dirty="0" smtClean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Hu043ActivityThree </a:t>
            </a:r>
            <a:r>
              <a:rPr lang="ko-KR" altLang="en-US" dirty="0">
                <a:sym typeface="Wingdings" panose="05000000000000000000" pitchFamily="2" charset="2"/>
              </a:rPr>
              <a:t>폴더를 복사하여 프로젝트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Hu043ActivityFour </a:t>
            </a:r>
            <a:r>
              <a:rPr lang="ko-KR" altLang="en-US" dirty="0">
                <a:sym typeface="Wingdings" panose="05000000000000000000" pitchFamily="2" charset="2"/>
              </a:rPr>
              <a:t>폴더를 만듭니다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프로젝트 복사에 </a:t>
            </a:r>
            <a:r>
              <a:rPr lang="ko-KR" altLang="en-US" dirty="0" smtClean="0">
                <a:sym typeface="Wingdings" panose="05000000000000000000" pitchFamily="2" charset="2"/>
              </a:rPr>
              <a:t>따른 필요한 절차를 실행하십시오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를 유지합니다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먼저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리소스 폴더를 생성하고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 전환에 사용할 애니메이션 파일들을 만들거나 가져다가 저장합니다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/app/res </a:t>
            </a:r>
            <a:r>
              <a:rPr lang="ko-KR" altLang="en-US" dirty="0" smtClean="0">
                <a:sym typeface="Wingdings" panose="05000000000000000000" pitchFamily="2" charset="2"/>
              </a:rPr>
              <a:t>폴더 위에</a:t>
            </a:r>
            <a:r>
              <a:rPr lang="ko-KR" altLang="en-US" dirty="0">
                <a:sym typeface="Wingdings" panose="05000000000000000000" pitchFamily="2" charset="2"/>
              </a:rPr>
              <a:t>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우클릭하여 나타난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Directory] </a:t>
            </a:r>
            <a:r>
              <a:rPr lang="ko-KR" altLang="en-US" dirty="0" smtClean="0">
                <a:sym typeface="Wingdings" panose="05000000000000000000" pitchFamily="2" charset="2"/>
              </a:rPr>
              <a:t>선택하여 나타난 대화상자에 </a:t>
            </a:r>
            <a:r>
              <a:rPr lang="en-US" altLang="ko-KR" dirty="0" smtClean="0">
                <a:sym typeface="Wingdings" panose="05000000000000000000" pitchFamily="2" charset="2"/>
              </a:rPr>
              <a:t>Name: 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을 입력하여 </a:t>
            </a:r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폴더를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/app/res/</a:t>
            </a:r>
            <a:r>
              <a:rPr lang="en-US" altLang="ko-KR" dirty="0" err="1" smtClean="0">
                <a:sym typeface="Wingdings" panose="05000000000000000000" pitchFamily="2" charset="2"/>
              </a:rPr>
              <a:t>anim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폴더 위에서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우클릭하여 나타난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Animation Resource File]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선택하여 나타난 대화상자에 </a:t>
            </a:r>
            <a:r>
              <a:rPr lang="en-US" altLang="ko-KR" dirty="0" smtClean="0">
                <a:sym typeface="Wingdings" panose="05000000000000000000" pitchFamily="2" charset="2"/>
              </a:rPr>
              <a:t>Name: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slide_in_left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입력하여 </a:t>
            </a:r>
            <a:r>
              <a:rPr lang="en-US" altLang="ko-KR" dirty="0" smtClean="0">
                <a:sym typeface="Wingdings" panose="05000000000000000000" pitchFamily="2" charset="2"/>
              </a:rPr>
              <a:t>xml </a:t>
            </a:r>
            <a:r>
              <a:rPr lang="ko-KR" altLang="en-US" dirty="0" smtClean="0">
                <a:sym typeface="Wingdings" panose="05000000000000000000" pitchFamily="2" charset="2"/>
              </a:rPr>
              <a:t>파일을 생성하십시오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내용을 다음과 같이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같은 방법으로 나머지 파일들도 다음과 같이 생성합니다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69647" y="3789040"/>
            <a:ext cx="9971424" cy="18466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&lt;translate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android:fromXDelta</a:t>
            </a:r>
            <a:r>
              <a:rPr lang="en-US" altLang="ko-KR" sz="1600" dirty="0">
                <a:latin typeface="Consolas" panose="020B0609020204030204" pitchFamily="49" charset="0"/>
              </a:rPr>
              <a:t>="-100</a:t>
            </a:r>
            <a:r>
              <a:rPr lang="en-US" altLang="ko-KR" sz="1600" dirty="0" smtClean="0">
                <a:latin typeface="Consolas" panose="020B0609020204030204" pitchFamily="49" charset="0"/>
              </a:rPr>
              <a:t>%"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android:fromYDelta</a:t>
            </a:r>
            <a:r>
              <a:rPr lang="en-US" altLang="ko-KR" sz="1600" dirty="0">
                <a:latin typeface="Consolas" panose="020B0609020204030204" pitchFamily="49" charset="0"/>
              </a:rPr>
              <a:t>="0</a:t>
            </a:r>
            <a:r>
              <a:rPr lang="en-US" altLang="ko-KR" sz="1600" dirty="0" smtClean="0">
                <a:latin typeface="Consolas" panose="020B0609020204030204" pitchFamily="49" charset="0"/>
              </a:rPr>
              <a:t>%"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android:toXDelta</a:t>
            </a:r>
            <a:r>
              <a:rPr lang="en-US" altLang="ko-KR" sz="1600" dirty="0">
                <a:latin typeface="Consolas" panose="020B0609020204030204" pitchFamily="49" charset="0"/>
              </a:rPr>
              <a:t>="0</a:t>
            </a:r>
            <a:r>
              <a:rPr lang="en-US" altLang="ko-KR" sz="1600" dirty="0" smtClean="0">
                <a:latin typeface="Consolas" panose="020B0609020204030204" pitchFamily="49" charset="0"/>
              </a:rPr>
              <a:t>%"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android:toYDelta</a:t>
            </a:r>
            <a:r>
              <a:rPr lang="en-US" altLang="ko-KR" sz="1600" dirty="0">
                <a:latin typeface="Consolas" panose="020B0609020204030204" pitchFamily="49" charset="0"/>
              </a:rPr>
              <a:t>="0</a:t>
            </a:r>
            <a:r>
              <a:rPr lang="en-US" altLang="ko-KR" sz="1600" dirty="0" smtClean="0">
                <a:latin typeface="Consolas" panose="020B0609020204030204" pitchFamily="49" charset="0"/>
              </a:rPr>
              <a:t>%"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android:integer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sz="1600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&lt;/set&gt;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472264" y="3666621"/>
            <a:ext cx="3241593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/slide_in_left.xml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034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836712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&lt;</a:t>
            </a:r>
            <a:r>
              <a:rPr lang="en-US" altLang="ko-KR" dirty="0">
                <a:latin typeface="Consolas" panose="020B0609020204030204" pitchFamily="49" charset="0"/>
              </a:rPr>
              <a:t>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="100%" 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="0%"      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&lt;/</a:t>
            </a:r>
            <a:r>
              <a:rPr lang="en-US" altLang="ko-KR" dirty="0">
                <a:latin typeface="Consolas" panose="020B0609020204030204" pitchFamily="49" charset="0"/>
              </a:rPr>
              <a:t>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7394" y="2649653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="0%"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="-100%"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56240" y="710661"/>
            <a:ext cx="3369833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/slide_in_right.xml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8256239" y="2578266"/>
            <a:ext cx="3403496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/slide_out_left.xml</a:t>
            </a:r>
            <a:endParaRPr lang="ko-KR" altLang="en-US" sz="1600" dirty="0"/>
          </a:p>
        </p:txBody>
      </p:sp>
      <p:sp>
        <p:nvSpPr>
          <p:cNvPr id="10" name="직사각형 9"/>
          <p:cNvSpPr/>
          <p:nvPr/>
        </p:nvSpPr>
        <p:spPr>
          <a:xfrm>
            <a:off x="447394" y="4463685"/>
            <a:ext cx="997142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&lt;translate </a:t>
            </a:r>
            <a:r>
              <a:rPr lang="en-US" altLang="ko-KR" dirty="0" err="1">
                <a:latin typeface="Consolas" panose="020B0609020204030204" pitchFamily="49" charset="0"/>
              </a:rPr>
              <a:t>android:fromXDelta</a:t>
            </a:r>
            <a:r>
              <a:rPr lang="en-US" altLang="ko-KR" dirty="0">
                <a:latin typeface="Consolas" panose="020B0609020204030204" pitchFamily="49" charset="0"/>
              </a:rPr>
              <a:t>="0%"         </a:t>
            </a:r>
            <a:r>
              <a:rPr lang="en-US" altLang="ko-KR" dirty="0" err="1">
                <a:latin typeface="Consolas" panose="020B0609020204030204" pitchFamily="49" charset="0"/>
              </a:rPr>
              <a:t>android:fromYDelta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android:toXDelta</a:t>
            </a:r>
            <a:r>
              <a:rPr lang="en-US" altLang="ko-KR" dirty="0">
                <a:latin typeface="Consolas" panose="020B0609020204030204" pitchFamily="49" charset="0"/>
              </a:rPr>
              <a:t>="100%"                </a:t>
            </a:r>
            <a:r>
              <a:rPr lang="en-US" altLang="ko-KR" dirty="0" err="1">
                <a:latin typeface="Consolas" panose="020B0609020204030204" pitchFamily="49" charset="0"/>
              </a:rPr>
              <a:t>android:toYDelta</a:t>
            </a:r>
            <a:r>
              <a:rPr lang="en-US" altLang="ko-KR" dirty="0">
                <a:latin typeface="Consolas" panose="020B0609020204030204" pitchFamily="49" charset="0"/>
              </a:rPr>
              <a:t>="0%"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android:duration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android:integer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config_mediumAnimTime</a:t>
            </a:r>
            <a:r>
              <a:rPr lang="en-US" altLang="ko-KR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256238" y="4427313"/>
            <a:ext cx="3531736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/slide_out_right.xml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6210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1: </a:t>
            </a:r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Hu041LayoutInflater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패키지는 </a:t>
            </a:r>
            <a:r>
              <a:rPr lang="en-US" altLang="ko-KR" dirty="0" err="1" smtClean="0">
                <a:sym typeface="Wingdings" panose="05000000000000000000" pitchFamily="2" charset="2"/>
              </a:rPr>
              <a:t>Inflater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라고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[Split]</a:t>
            </a:r>
            <a:r>
              <a:rPr lang="ko-KR" altLang="en-US" b="1" dirty="0" smtClean="0">
                <a:sym typeface="Wingdings" panose="05000000000000000000" pitchFamily="2" charset="2"/>
              </a:rPr>
              <a:t>탭을 열고</a:t>
            </a:r>
            <a:r>
              <a:rPr lang="en-US" altLang="ko-KR" dirty="0" smtClean="0">
                <a:sym typeface="Wingdings" panose="05000000000000000000" pitchFamily="2" charset="2"/>
              </a:rPr>
              <a:t>, 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을 아래와 같이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디자인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탭 </a:t>
            </a:r>
            <a:r>
              <a:rPr lang="ko-KR" altLang="en-US" dirty="0">
                <a:sym typeface="Wingdings" panose="05000000000000000000" pitchFamily="2" charset="2"/>
              </a:rPr>
              <a:t>대</a:t>
            </a:r>
            <a:r>
              <a:rPr lang="ko-KR" altLang="en-US" dirty="0" smtClean="0">
                <a:sym typeface="Wingdings" panose="05000000000000000000" pitchFamily="2" charset="2"/>
              </a:rPr>
              <a:t>신에 코딩으로 작업을 해보세요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디폴트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</a:t>
            </a:r>
            <a:r>
              <a:rPr lang="ko-KR" altLang="en-US" dirty="0" smtClean="0">
                <a:sym typeface="Wingdings" panose="05000000000000000000" pitchFamily="2" charset="2"/>
              </a:rPr>
              <a:t>으로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[HelloWorld] TextView</a:t>
            </a:r>
            <a:r>
              <a:rPr lang="ko-KR" altLang="en-US" dirty="0" smtClean="0">
                <a:sym typeface="Wingdings" panose="05000000000000000000" pitchFamily="2" charset="2"/>
              </a:rPr>
              <a:t>를 삭제하고 </a:t>
            </a:r>
            <a:r>
              <a:rPr lang="en-US" altLang="ko-KR" dirty="0" smtClean="0">
                <a:sym typeface="Wingdings" panose="05000000000000000000" pitchFamily="2" charset="2"/>
              </a:rPr>
              <a:t>[Button]</a:t>
            </a:r>
            <a:r>
              <a:rPr lang="ko-KR" altLang="en-US" dirty="0" smtClean="0">
                <a:sym typeface="Wingdings" panose="05000000000000000000" pitchFamily="2" charset="2"/>
              </a:rPr>
              <a:t>을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&lt;Button </a:t>
            </a:r>
            <a:r>
              <a:rPr lang="ko-KR" altLang="en-US" dirty="0" smtClean="0">
                <a:sym typeface="Wingdings" panose="05000000000000000000" pitchFamily="2" charset="2"/>
              </a:rPr>
              <a:t>을 입력하고 </a:t>
            </a:r>
            <a:r>
              <a:rPr lang="en-US" altLang="ko-KR" dirty="0" smtClean="0">
                <a:sym typeface="Wingdings" panose="05000000000000000000" pitchFamily="2" charset="2"/>
              </a:rPr>
              <a:t>Tap</a:t>
            </a:r>
            <a:r>
              <a:rPr lang="ko-KR" altLang="en-US" dirty="0" smtClean="0">
                <a:sym typeface="Wingdings" panose="05000000000000000000" pitchFamily="2" charset="2"/>
              </a:rPr>
              <a:t>을 입력하면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자동으로 다음과 같이 나오면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 </a:t>
            </a:r>
            <a:r>
              <a:rPr lang="en-US" altLang="ko-KR" dirty="0" smtClean="0">
                <a:sym typeface="Wingdings" panose="05000000000000000000" pitchFamily="2" charset="2"/>
              </a:rPr>
              <a:t>wrap_content </a:t>
            </a:r>
            <a:r>
              <a:rPr lang="ko-KR" altLang="en-US" dirty="0" smtClean="0">
                <a:sym typeface="Wingdings" panose="05000000000000000000" pitchFamily="2" charset="2"/>
              </a:rPr>
              <a:t>을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layout_width=""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layout_height=""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text="Press me"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android: id="@+id/</a:t>
            </a:r>
            <a:r>
              <a:rPr lang="en-US" altLang="ko-KR" dirty="0" err="1" smtClean="0">
                <a:sym typeface="Wingdings" panose="05000000000000000000" pitchFamily="2" charset="2"/>
              </a:rPr>
              <a:t>pressme_button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[</a:t>
            </a:r>
            <a:r>
              <a:rPr lang="ko-KR" altLang="en-US" dirty="0" smtClean="0">
                <a:sym typeface="Wingdings" panose="05000000000000000000" pitchFamily="2" charset="2"/>
              </a:rPr>
              <a:t>디자인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r>
              <a:rPr lang="ko-KR" altLang="en-US" dirty="0" smtClean="0">
                <a:sym typeface="Wingdings" panose="05000000000000000000" pitchFamily="2" charset="2"/>
              </a:rPr>
              <a:t>창에 버튼이 왼쪽 위쪽에 위치하게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왜 그럴까요</a:t>
            </a:r>
            <a:r>
              <a:rPr lang="en-US" altLang="ko-KR" dirty="0" smtClean="0">
                <a:sym typeface="Wingdings" panose="05000000000000000000" pitchFamily="2" charset="2"/>
              </a:rPr>
              <a:t>? </a:t>
            </a:r>
            <a:r>
              <a:rPr lang="ko-KR" altLang="en-US" dirty="0" smtClean="0">
                <a:sym typeface="Wingdings" panose="05000000000000000000" pitchFamily="2" charset="2"/>
              </a:rPr>
              <a:t>이것을 가운데로 움직이기 위해</a:t>
            </a:r>
            <a:r>
              <a:rPr lang="en-US" altLang="ko-KR" dirty="0" smtClean="0">
                <a:sym typeface="Wingdings" panose="05000000000000000000" pitchFamily="2" charset="2"/>
              </a:rPr>
              <a:t>, LinearLayout </a:t>
            </a:r>
            <a:r>
              <a:rPr lang="ko-KR" altLang="en-US" dirty="0" smtClean="0">
                <a:sym typeface="Wingdings" panose="05000000000000000000" pitchFamily="2" charset="2"/>
              </a:rPr>
              <a:t>태그 안에 다음과 같이 설정하면 버튼이 가운데로 이동합니다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orientation="vertical"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gravity="center"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02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7394" y="836712"/>
            <a:ext cx="99714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&lt;alpha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android:fromAlpha</a:t>
            </a:r>
            <a:r>
              <a:rPr lang="en-US" altLang="ko-KR" dirty="0" smtClean="0">
                <a:latin typeface="Consolas" panose="020B0609020204030204" pitchFamily="49" charset="0"/>
              </a:rPr>
              <a:t>="0.0"                  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android:toAlpha</a:t>
            </a:r>
            <a:r>
              <a:rPr lang="en-US" altLang="ko-KR" dirty="0" smtClean="0">
                <a:latin typeface="Consolas" panose="020B0609020204030204" pitchFamily="49" charset="0"/>
              </a:rPr>
              <a:t>="1.0"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dirty="0" smtClean="0">
                <a:latin typeface="Consolas" panose="020B0609020204030204" pitchFamily="49" charset="0"/>
              </a:rPr>
              <a:t>="1000"/&gt;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latin typeface="Consolas" panose="020B0609020204030204" pitchFamily="49" charset="0"/>
              </a:rPr>
              <a:t>&lt;/set&gt;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7394" y="3837004"/>
            <a:ext cx="9971424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&lt;</a:t>
            </a:r>
            <a:r>
              <a:rPr lang="en-US" altLang="ko-KR" dirty="0">
                <a:latin typeface="Consolas" panose="020B0609020204030204" pitchFamily="49" charset="0"/>
              </a:rPr>
              <a:t>set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latin typeface="Consolas" panose="020B0609020204030204" pitchFamily="49" charset="0"/>
              </a:rPr>
              <a:t>    &lt;alpha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android:fromAlpha</a:t>
            </a:r>
            <a:r>
              <a:rPr lang="en-US" altLang="ko-KR" dirty="0" smtClean="0">
                <a:latin typeface="Consolas" panose="020B0609020204030204" pitchFamily="49" charset="0"/>
              </a:rPr>
              <a:t>="1.0</a:t>
            </a:r>
            <a:r>
              <a:rPr lang="en-US" altLang="ko-KR" dirty="0">
                <a:latin typeface="Consolas" panose="020B0609020204030204" pitchFamily="49" charset="0"/>
              </a:rPr>
              <a:t>"                  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</a:t>
            </a:r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android:toAlpha</a:t>
            </a:r>
            <a:r>
              <a:rPr lang="en-US" altLang="ko-KR" dirty="0" smtClean="0">
                <a:latin typeface="Consolas" panose="020B0609020204030204" pitchFamily="49" charset="0"/>
              </a:rPr>
              <a:t>="0.0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android:duration</a:t>
            </a:r>
            <a:r>
              <a:rPr lang="en-US" altLang="ko-KR" dirty="0" smtClean="0">
                <a:latin typeface="Consolas" panose="020B0609020204030204" pitchFamily="49" charset="0"/>
              </a:rPr>
              <a:t>="1000"/&gt;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 smtClean="0">
                <a:latin typeface="Consolas" panose="020B0609020204030204" pitchFamily="49" charset="0"/>
              </a:rPr>
              <a:t>    &lt;/</a:t>
            </a:r>
            <a:r>
              <a:rPr lang="en-US" altLang="ko-KR" dirty="0">
                <a:latin typeface="Consolas" panose="020B0609020204030204" pitchFamily="49" charset="0"/>
              </a:rPr>
              <a:t>set</a:t>
            </a:r>
            <a:r>
              <a:rPr lang="en-US" altLang="ko-KR" dirty="0" smtClean="0">
                <a:latin typeface="Consolas" panose="020B0609020204030204" pitchFamily="49" charset="0"/>
              </a:rPr>
              <a:t>&gt;   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56240" y="710661"/>
            <a:ext cx="2871299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/fadein.xml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8256239" y="3765617"/>
            <a:ext cx="2930610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 smtClean="0"/>
              <a:t>/app/res/</a:t>
            </a:r>
            <a:r>
              <a:rPr lang="en-US" altLang="ko-KR" sz="1600" dirty="0" err="1" smtClean="0"/>
              <a:t>anim</a:t>
            </a:r>
            <a:r>
              <a:rPr lang="en-US" altLang="ko-KR" sz="1600" dirty="0" smtClean="0"/>
              <a:t>/fadeout.xml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447394" y="5939716"/>
            <a:ext cx="99714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overridePendingTransition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R.anim.fadeout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R.anim.fadein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47394" y="2983518"/>
            <a:ext cx="99714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 smtClean="0">
                <a:latin typeface="Consolas" panose="020B0609020204030204" pitchFamily="49" charset="0"/>
              </a:rPr>
              <a:t>overridePendingTransition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latin typeface="Consolas" panose="020B0609020204030204" pitchFamily="49" charset="0"/>
              </a:rPr>
              <a:t>R.anim.fadein</a:t>
            </a:r>
            <a:r>
              <a:rPr lang="en-US" altLang="ko-KR" dirty="0" smtClean="0">
                <a:latin typeface="Consolas" panose="020B0609020204030204" pitchFamily="49" charset="0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</a:rPr>
              <a:t>R.anim.fadeout</a:t>
            </a:r>
            <a:r>
              <a:rPr lang="en-US" altLang="ko-KR" dirty="0" smtClean="0">
                <a:latin typeface="Consolas" panose="020B0609020204030204" pitchFamily="49" charset="0"/>
              </a:rPr>
              <a:t>)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49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이제는 </a:t>
            </a:r>
            <a:r>
              <a:rPr lang="en-US" altLang="ko-KR" dirty="0" smtClean="0">
                <a:sym typeface="Wingdings" panose="05000000000000000000" pitchFamily="2" charset="2"/>
              </a:rPr>
              <a:t>animation resource file</a:t>
            </a:r>
            <a:r>
              <a:rPr lang="ko-KR" altLang="en-US" dirty="0" smtClean="0">
                <a:sym typeface="Wingdings" panose="05000000000000000000" pitchFamily="2" charset="2"/>
              </a:rPr>
              <a:t>을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적절한 곳에서 호출하면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Activity2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전환하는 하는 과정의 </a:t>
            </a:r>
            <a:r>
              <a:rPr lang="ko-KR" altLang="en-US" dirty="0" err="1" smtClean="0">
                <a:sym typeface="Wingdings" panose="05000000000000000000" pitchFamily="2" charset="2"/>
              </a:rPr>
              <a:t>애니매이션은</a:t>
            </a:r>
            <a:r>
              <a:rPr lang="ko-KR" altLang="en-US" dirty="0" smtClean="0">
                <a:sym typeface="Wingdings" panose="05000000000000000000" pitchFamily="2" charset="2"/>
              </a:rPr>
              <a:t>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위의 코드로 완성한 후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로 갈 때에 화면전환 </a:t>
            </a:r>
            <a:r>
              <a:rPr lang="en-US" altLang="ko-KR" dirty="0" smtClean="0">
                <a:sym typeface="Wingdings" panose="05000000000000000000" pitchFamily="2" charset="2"/>
              </a:rPr>
              <a:t>sliding </a:t>
            </a:r>
            <a:r>
              <a:rPr lang="ko-KR" altLang="en-US" dirty="0" smtClean="0">
                <a:sym typeface="Wingdings" panose="05000000000000000000" pitchFamily="2" charset="2"/>
              </a:rPr>
              <a:t>애니메이션을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같은 방식으로 </a:t>
            </a:r>
            <a:r>
              <a:rPr lang="en-US" altLang="ko-KR" dirty="0" smtClean="0">
                <a:sym typeface="Wingdings" panose="05000000000000000000" pitchFamily="2" charset="2"/>
              </a:rPr>
              <a:t>Activity2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돌아가는 것을 부분을 코딩 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59270" y="1988840"/>
            <a:ext cx="11149828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startActivityForResult(intent, REQUEST_CODE_MENU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</a:t>
            </a:r>
            <a:r>
              <a:rPr lang="en-US" altLang="ko-KR" b="1" dirty="0" err="1">
                <a:latin typeface="Consolas" panose="020B0609020204030204" pitchFamily="49" charset="0"/>
              </a:rPr>
              <a:t>overridePendingTransition</a:t>
            </a:r>
            <a:r>
              <a:rPr lang="en-US" altLang="ko-KR" b="1" dirty="0">
                <a:latin typeface="Consolas" panose="020B0609020204030204" pitchFamily="49" charset="0"/>
              </a:rPr>
              <a:t>(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R.anim.slide_in_right</a:t>
            </a:r>
            <a:r>
              <a:rPr lang="en-US" altLang="ko-KR" b="1" dirty="0"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R.anim.slide_out_left</a:t>
            </a:r>
            <a:r>
              <a:rPr lang="en-US" altLang="ko-KR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9270" y="4365104"/>
            <a:ext cx="1114982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dirty="0" err="1">
                <a:latin typeface="Consolas" panose="020B0609020204030204" pitchFamily="49" charset="0"/>
              </a:rPr>
              <a:t>setResult</a:t>
            </a:r>
            <a:r>
              <a:rPr lang="en-US" altLang="ko-KR" dirty="0">
                <a:latin typeface="Consolas" panose="020B0609020204030204" pitchFamily="49" charset="0"/>
              </a:rPr>
              <a:t>(RESULT_OK, intent);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dirty="0" smtClean="0">
                <a:latin typeface="Consolas" panose="020B0609020204030204" pitchFamily="49" charset="0"/>
              </a:rPr>
              <a:t>finish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    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overridePendingTransition</a:t>
            </a:r>
            <a:r>
              <a:rPr lang="en-US" altLang="ko-KR" b="1" dirty="0" smtClean="0">
                <a:latin typeface="Consolas" panose="020B0609020204030204" pitchFamily="49" charset="0"/>
              </a:rPr>
              <a:t>(</a:t>
            </a:r>
            <a:r>
              <a:rPr lang="en-US" altLang="ko-KR" b="1" dirty="0" err="1" smtClean="0">
                <a:latin typeface="Consolas" panose="020B0609020204030204" pitchFamily="49" charset="0"/>
              </a:rPr>
              <a:t>R.anim.slide_in_left</a:t>
            </a:r>
            <a:r>
              <a:rPr lang="en-US" altLang="ko-KR" b="1" dirty="0">
                <a:latin typeface="Consolas" panose="020B0609020204030204" pitchFamily="49" charset="0"/>
              </a:rPr>
              <a:t>, </a:t>
            </a:r>
            <a:r>
              <a:rPr lang="en-US" altLang="ko-KR" b="1" dirty="0" err="1">
                <a:latin typeface="Consolas" panose="020B0609020204030204" pitchFamily="49" charset="0"/>
              </a:rPr>
              <a:t>R.anim.slide_out_right</a:t>
            </a:r>
            <a:r>
              <a:rPr lang="en-US" altLang="ko-KR" b="1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...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65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애니메이션이 잘 되고 있죠</a:t>
            </a:r>
            <a:r>
              <a:rPr lang="en-US" altLang="ko-KR" b="1" dirty="0" smtClean="0">
                <a:sym typeface="Wingdings" panose="05000000000000000000" pitchFamily="2" charset="2"/>
              </a:rPr>
              <a:t>?  </a:t>
            </a:r>
            <a:r>
              <a:rPr lang="ko-KR" altLang="en-US" b="1" dirty="0" smtClean="0">
                <a:sym typeface="Wingdings" panose="05000000000000000000" pitchFamily="2" charset="2"/>
              </a:rPr>
              <a:t>대부분 잘 진행이 될 것입니다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다만</a:t>
            </a:r>
            <a:r>
              <a:rPr lang="en-US" altLang="ko-KR" dirty="0" smtClean="0">
                <a:sym typeface="Wingdings" panose="05000000000000000000" pitchFamily="2" charset="2"/>
              </a:rPr>
              <a:t>, Activity2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로 전환할 때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애니메이션에서 되지 않을 경우가 있는데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찾아 보십시오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우리가 구현한 버튼 클릭으로 앱을 진행하면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화면 전환 애</a:t>
            </a:r>
            <a:r>
              <a:rPr lang="ko-KR" altLang="en-US" dirty="0">
                <a:sym typeface="Wingdings" panose="05000000000000000000" pitchFamily="2" charset="2"/>
              </a:rPr>
              <a:t>니</a:t>
            </a:r>
            <a:r>
              <a:rPr lang="ko-KR" altLang="en-US" dirty="0" smtClean="0">
                <a:sym typeface="Wingdings" panose="05000000000000000000" pitchFamily="2" charset="2"/>
              </a:rPr>
              <a:t>메이션이 잘 이루어지지만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 smtClean="0">
                <a:sym typeface="Wingdings" panose="05000000000000000000" pitchFamily="2" charset="2"/>
              </a:rPr>
              <a:t>으로 전환할 때는 애니메이션이 실행되지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왜 그럴까요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왜냐하면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버튼은 클릭하면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실행하지 않기 때문입니다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4734667"/>
            <a:ext cx="3292125" cy="179847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95096" y="4143572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시스템의 </a:t>
            </a:r>
            <a:r>
              <a:rPr lang="en-US" altLang="ko-KR" dirty="0"/>
              <a:t>back </a:t>
            </a:r>
            <a:r>
              <a:rPr lang="ko-KR" altLang="en-US" dirty="0"/>
              <a:t>버튼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1559496" y="4605479"/>
            <a:ext cx="216024" cy="7677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3348" y="2644884"/>
            <a:ext cx="2271906" cy="3921190"/>
          </a:xfrm>
          <a:prstGeom prst="rect">
            <a:avLst/>
          </a:prstGeom>
        </p:spPr>
      </p:pic>
      <p:sp>
        <p:nvSpPr>
          <p:cNvPr id="10" name="모서리가 둥근 직사각형 9"/>
          <p:cNvSpPr/>
          <p:nvPr/>
        </p:nvSpPr>
        <p:spPr>
          <a:xfrm>
            <a:off x="9580042" y="6101267"/>
            <a:ext cx="648072" cy="5760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960096" y="5733256"/>
            <a:ext cx="2228495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여기를 클릭해도 </a:t>
            </a:r>
            <a:r>
              <a:rPr lang="en-US" altLang="ko-KR" sz="1200" dirty="0" smtClean="0"/>
              <a:t>animation</a:t>
            </a:r>
            <a:r>
              <a:rPr lang="ko-KR" altLang="en-US" sz="1200" dirty="0" smtClean="0"/>
              <a:t>이 </a:t>
            </a:r>
            <a:endParaRPr lang="en-US" altLang="ko-KR" sz="1200" dirty="0" smtClean="0"/>
          </a:p>
          <a:p>
            <a:r>
              <a:rPr lang="ko-KR" altLang="en-US" sz="1200" dirty="0" smtClean="0"/>
              <a:t>작동이 되는지 확인해보세요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cxnSp>
        <p:nvCxnSpPr>
          <p:cNvPr id="12" name="꺾인 연결선 11"/>
          <p:cNvCxnSpPr>
            <a:stCxn id="11" idx="3"/>
            <a:endCxn id="10" idx="0"/>
          </p:cNvCxnSpPr>
          <p:nvPr/>
        </p:nvCxnSpPr>
        <p:spPr>
          <a:xfrm>
            <a:off x="9188591" y="5964089"/>
            <a:ext cx="715487" cy="137178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어떻게 우리가 이런 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클릭 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실행시킬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>
                <a:sym typeface="Wingdings" panose="05000000000000000000" pitchFamily="2" charset="2"/>
              </a:rPr>
              <a:t>은 시스템</a:t>
            </a:r>
            <a:r>
              <a:rPr lang="ko-KR" altLang="en-US" dirty="0" smtClean="0">
                <a:sym typeface="Wingdings" panose="05000000000000000000" pitchFamily="2" charset="2"/>
              </a:rPr>
              <a:t>이 강제로 앱을 끝내는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시스템이 앱을 끝낼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 하나를 우리가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재정의</a:t>
            </a:r>
            <a:r>
              <a:rPr lang="en-US" altLang="ko-KR" dirty="0" smtClean="0">
                <a:sym typeface="Wingdings" panose="05000000000000000000" pitchFamily="2" charset="2"/>
              </a:rPr>
              <a:t>(override)"</a:t>
            </a:r>
            <a:r>
              <a:rPr lang="ko-KR" altLang="en-US" dirty="0" smtClean="0">
                <a:sym typeface="Wingdings" panose="05000000000000000000" pitchFamily="2" charset="2"/>
              </a:rPr>
              <a:t>할 필요성이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눌러지면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재정의 된 메소드를 호출해줍니다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기회를 잡아서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그곳에 </a:t>
            </a:r>
            <a:r>
              <a:rPr lang="en-US" altLang="ko-KR" dirty="0" smtClean="0">
                <a:sym typeface="Wingdings" panose="05000000000000000000" pitchFamily="2" charset="2"/>
              </a:rPr>
              <a:t>animation </a:t>
            </a:r>
            <a:r>
              <a:rPr lang="ko-KR" altLang="en-US" dirty="0" smtClean="0">
                <a:sym typeface="Wingdings" panose="05000000000000000000" pitchFamily="2" charset="2"/>
              </a:rPr>
              <a:t>코딩을 해주면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ko-KR" altLang="en-US" dirty="0" smtClean="0">
                <a:sym typeface="Wingdings" panose="05000000000000000000" pitchFamily="2" charset="2"/>
              </a:rPr>
              <a:t> 이름은 </a:t>
            </a:r>
            <a:r>
              <a:rPr lang="en-US" altLang="ko-KR" dirty="0" smtClean="0">
                <a:sym typeface="Wingdings" panose="05000000000000000000" pitchFamily="2" charset="2"/>
              </a:rPr>
              <a:t>finish()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메소드가 끝난 다음 빈 곳에 우 클릭하면 나타나는 메뉴에서 </a:t>
            </a:r>
            <a:r>
              <a:rPr lang="en-US" altLang="ko-KR" dirty="0" smtClean="0">
                <a:sym typeface="Wingdings" panose="05000000000000000000" pitchFamily="2" charset="2"/>
              </a:rPr>
              <a:t>Generate ... </a:t>
            </a:r>
            <a:r>
              <a:rPr lang="ko-KR" altLang="en-US" dirty="0" smtClean="0">
                <a:sym typeface="Wingdings" panose="05000000000000000000" pitchFamily="2" charset="2"/>
              </a:rPr>
              <a:t>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다음은 </a:t>
            </a:r>
            <a:r>
              <a:rPr lang="en-US" altLang="ko-KR" dirty="0" smtClean="0">
                <a:sym typeface="Wingdings" panose="05000000000000000000" pitchFamily="2" charset="2"/>
              </a:rPr>
              <a:t>Override</a:t>
            </a:r>
            <a:r>
              <a:rPr lang="ko-KR" altLang="en-US" dirty="0" smtClean="0">
                <a:sym typeface="Wingdings" panose="05000000000000000000" pitchFamily="2" charset="2"/>
              </a:rPr>
              <a:t>를 선택해서</a:t>
            </a:r>
            <a:r>
              <a:rPr lang="en-US" altLang="ko-KR" dirty="0" smtClean="0">
                <a:sym typeface="Wingdings" panose="05000000000000000000" pitchFamily="2" charset="2"/>
              </a:rPr>
              <a:t>, finish </a:t>
            </a:r>
            <a:r>
              <a:rPr lang="ko-KR" altLang="en-US" dirty="0" smtClean="0">
                <a:sym typeface="Wingdings" panose="05000000000000000000" pitchFamily="2" charset="2"/>
              </a:rPr>
              <a:t>를 찾아 선택하십시오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96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4 </a:t>
            </a:r>
            <a:r>
              <a:rPr lang="ko-KR" altLang="en-US" b="1" dirty="0">
                <a:sym typeface="Wingdings" panose="05000000000000000000" pitchFamily="2" charset="2"/>
              </a:rPr>
              <a:t>단계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액티비티 간에 화면 전환을 할 때 애니메이션을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어떻게 우리가 이런 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클릭 될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코드를 실행시킬 수 있을까요</a:t>
            </a:r>
            <a:r>
              <a:rPr lang="en-US" altLang="ko-KR" dirty="0" smtClean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시스템의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버튼</a:t>
            </a:r>
            <a:r>
              <a:rPr lang="ko-KR" altLang="en-US" dirty="0">
                <a:sym typeface="Wingdings" panose="05000000000000000000" pitchFamily="2" charset="2"/>
              </a:rPr>
              <a:t>은 시스템</a:t>
            </a:r>
            <a:r>
              <a:rPr lang="ko-KR" altLang="en-US" dirty="0" smtClean="0">
                <a:sym typeface="Wingdings" panose="05000000000000000000" pitchFamily="2" charset="2"/>
              </a:rPr>
              <a:t>이 강제로 앱을 끝내는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시스템이 앱을 끝낼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 하나를 우리가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재정의</a:t>
            </a:r>
            <a:r>
              <a:rPr lang="en-US" altLang="ko-KR" dirty="0" smtClean="0">
                <a:sym typeface="Wingdings" panose="05000000000000000000" pitchFamily="2" charset="2"/>
              </a:rPr>
              <a:t>(override)"</a:t>
            </a:r>
            <a:r>
              <a:rPr lang="ko-KR" altLang="en-US" dirty="0" smtClean="0">
                <a:sym typeface="Wingdings" panose="05000000000000000000" pitchFamily="2" charset="2"/>
              </a:rPr>
              <a:t>할 필요성이 있는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 </a:t>
            </a:r>
            <a:r>
              <a:rPr lang="en-US" altLang="ko-KR" dirty="0" smtClean="0">
                <a:sym typeface="Wingdings" panose="05000000000000000000" pitchFamily="2" charset="2"/>
              </a:rPr>
              <a:t>back </a:t>
            </a:r>
            <a:r>
              <a:rPr lang="ko-KR" altLang="en-US" dirty="0" smtClean="0">
                <a:sym typeface="Wingdings" panose="05000000000000000000" pitchFamily="2" charset="2"/>
              </a:rPr>
              <a:t>버튼이 눌러지면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우리의 재정의 된 메소드를 호출해줍니다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기회를 잡아서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그곳에 </a:t>
            </a:r>
            <a:r>
              <a:rPr lang="en-US" altLang="ko-KR" dirty="0" smtClean="0">
                <a:sym typeface="Wingdings" panose="05000000000000000000" pitchFamily="2" charset="2"/>
              </a:rPr>
              <a:t>animation </a:t>
            </a:r>
            <a:r>
              <a:rPr lang="ko-KR" altLang="en-US" dirty="0" smtClean="0">
                <a:sym typeface="Wingdings" panose="05000000000000000000" pitchFamily="2" charset="2"/>
              </a:rPr>
              <a:t>코딩을 해주면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그 </a:t>
            </a:r>
            <a:r>
              <a:rPr lang="ko-KR" altLang="en-US" dirty="0" err="1">
                <a:sym typeface="Wingdings" panose="05000000000000000000" pitchFamily="2" charset="2"/>
              </a:rPr>
              <a:t>메소드의</a:t>
            </a:r>
            <a:r>
              <a:rPr lang="ko-KR" altLang="en-US" dirty="0">
                <a:sym typeface="Wingdings" panose="05000000000000000000" pitchFamily="2" charset="2"/>
              </a:rPr>
              <a:t> 이름은 </a:t>
            </a:r>
            <a:r>
              <a:rPr lang="en-US" altLang="ko-KR" dirty="0">
                <a:sym typeface="Wingdings" panose="05000000000000000000" pitchFamily="2" charset="2"/>
              </a:rPr>
              <a:t>finish()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onCreate() </a:t>
            </a:r>
            <a:r>
              <a:rPr lang="ko-KR" altLang="en-US" dirty="0">
                <a:sym typeface="Wingdings" panose="05000000000000000000" pitchFamily="2" charset="2"/>
              </a:rPr>
              <a:t>메소드가 끝난 다음 빈 곳에 </a:t>
            </a:r>
            <a:r>
              <a:rPr lang="ko-KR" altLang="en-US" dirty="0" smtClean="0">
                <a:sym typeface="Wingdings" panose="05000000000000000000" pitchFamily="2" charset="2"/>
              </a:rPr>
              <a:t>우 클릭하면 </a:t>
            </a:r>
            <a:r>
              <a:rPr lang="ko-KR" altLang="en-US" dirty="0">
                <a:sym typeface="Wingdings" panose="05000000000000000000" pitchFamily="2" charset="2"/>
              </a:rPr>
              <a:t>나타나는 메뉴에서 </a:t>
            </a:r>
            <a:r>
              <a:rPr lang="en-US" altLang="ko-KR" dirty="0">
                <a:sym typeface="Wingdings" panose="05000000000000000000" pitchFamily="2" charset="2"/>
              </a:rPr>
              <a:t>Generate ... </a:t>
            </a:r>
            <a:r>
              <a:rPr lang="ko-KR" altLang="en-US" dirty="0">
                <a:sym typeface="Wingdings" panose="05000000000000000000" pitchFamily="2" charset="2"/>
              </a:rPr>
              <a:t>선택하고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다음은 </a:t>
            </a:r>
            <a:r>
              <a:rPr lang="en-US" altLang="ko-KR" dirty="0">
                <a:sym typeface="Wingdings" panose="05000000000000000000" pitchFamily="2" charset="2"/>
              </a:rPr>
              <a:t>Override</a:t>
            </a:r>
            <a:r>
              <a:rPr lang="ko-KR" altLang="en-US" dirty="0">
                <a:sym typeface="Wingdings" panose="05000000000000000000" pitchFamily="2" charset="2"/>
              </a:rPr>
              <a:t>를 선택해서</a:t>
            </a:r>
            <a:r>
              <a:rPr lang="en-US" altLang="ko-KR" dirty="0">
                <a:sym typeface="Wingdings" panose="05000000000000000000" pitchFamily="2" charset="2"/>
              </a:rPr>
              <a:t>, finish </a:t>
            </a:r>
            <a:r>
              <a:rPr lang="ko-KR" altLang="en-US" dirty="0">
                <a:sym typeface="Wingdings" panose="05000000000000000000" pitchFamily="2" charset="2"/>
              </a:rPr>
              <a:t>를 찾아 선택하십시오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51384" y="4941168"/>
            <a:ext cx="1114982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public void finish()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super.finish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overridePendingTransition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R.anim.slide_in_left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R.anim.slide_out_right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69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단계 완성한 결과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132856"/>
            <a:ext cx="2272582" cy="392119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672" y="2137529"/>
            <a:ext cx="2239903" cy="391651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266" y="2132857"/>
            <a:ext cx="2271906" cy="392119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564" y="2132856"/>
            <a:ext cx="2237884" cy="392119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5735960" y="5589240"/>
            <a:ext cx="648072" cy="5760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603819" y="4919575"/>
            <a:ext cx="1281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여기를 클릭해도 </a:t>
            </a:r>
            <a:endParaRPr lang="en-US" altLang="ko-KR" sz="1200" dirty="0" smtClean="0"/>
          </a:p>
          <a:p>
            <a:r>
              <a:rPr lang="en-US" altLang="ko-KR" sz="1200" dirty="0" smtClean="0"/>
              <a:t>animation</a:t>
            </a:r>
            <a:r>
              <a:rPr lang="ko-KR" altLang="en-US" sz="1200" dirty="0" smtClean="0"/>
              <a:t>이 </a:t>
            </a:r>
            <a:endParaRPr lang="en-US" altLang="ko-KR" sz="1200" dirty="0" smtClean="0"/>
          </a:p>
          <a:p>
            <a:r>
              <a:rPr lang="ko-KR" altLang="en-US" sz="1200" dirty="0" smtClean="0"/>
              <a:t>작동이 됩니다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2455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04-2: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여러 화면 만들고 화면 간 전환하기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- Using styles.xml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Recommended: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액티비티 사이의 </a:t>
            </a:r>
            <a:r>
              <a:rPr lang="ko-KR" altLang="en-US" dirty="0">
                <a:sym typeface="Wingdings" panose="05000000000000000000" pitchFamily="2" charset="2"/>
              </a:rPr>
              <a:t>화면 </a:t>
            </a:r>
            <a:r>
              <a:rPr lang="ko-KR" altLang="en-US" dirty="0" smtClean="0">
                <a:sym typeface="Wingdings" panose="05000000000000000000" pitchFamily="2" charset="2"/>
              </a:rPr>
              <a:t>전환 </a:t>
            </a:r>
            <a:r>
              <a:rPr lang="ko-KR" altLang="en-US" dirty="0">
                <a:sym typeface="Wingdings" panose="05000000000000000000" pitchFamily="2" charset="2"/>
              </a:rPr>
              <a:t>애니메이션을 </a:t>
            </a:r>
            <a:r>
              <a:rPr lang="en-US" altLang="ko-KR" b="1" dirty="0" smtClean="0">
                <a:sym typeface="Wingdings" panose="05000000000000000000" pitchFamily="2" charset="2"/>
              </a:rPr>
              <a:t>App </a:t>
            </a:r>
            <a:r>
              <a:rPr lang="ko-KR" altLang="en-US" b="1" dirty="0" smtClean="0">
                <a:sym typeface="Wingdings" panose="05000000000000000000" pitchFamily="2" charset="2"/>
              </a:rPr>
              <a:t>전체에 </a:t>
            </a:r>
            <a:r>
              <a:rPr lang="ko-KR" altLang="en-US" dirty="0" smtClean="0">
                <a:sym typeface="Wingdings" panose="05000000000000000000" pitchFamily="2" charset="2"/>
              </a:rPr>
              <a:t>적용할 수 있는 방법입니다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앱의 모든 화면들 간에 이런 애니메이션을 추가하기가 힘들 때는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앱의 스타일 자체를 설정할 수도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901112"/>
            <a:ext cx="11248112" cy="443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&lt;!-- Base application theme. --&gt;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&lt;style name="</a:t>
            </a:r>
            <a:r>
              <a:rPr lang="en-US" altLang="ko-KR" sz="1600" dirty="0" err="1">
                <a:latin typeface="Consolas" panose="020B0609020204030204" pitchFamily="49" charset="0"/>
              </a:rPr>
              <a:t>AppTheme</a:t>
            </a:r>
            <a:r>
              <a:rPr lang="en-US" altLang="ko-KR" sz="1600" dirty="0">
                <a:latin typeface="Consolas" panose="020B0609020204030204" pitchFamily="49" charset="0"/>
              </a:rPr>
              <a:t>" parent="</a:t>
            </a:r>
            <a:r>
              <a:rPr lang="en-US" altLang="ko-KR" sz="1600" dirty="0" err="1">
                <a:latin typeface="Consolas" panose="020B0609020204030204" pitchFamily="49" charset="0"/>
              </a:rPr>
              <a:t>Theme.AppCompat.Light.DarkActionBar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&lt;!-- Customize your theme here. --&gt;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colorPrimaryDark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colorPrimaryDark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colorAccent</a:t>
            </a:r>
            <a:r>
              <a:rPr lang="en-US" altLang="ko-KR" sz="1600" dirty="0">
                <a:latin typeface="Consolas" panose="020B0609020204030204" pitchFamily="49" charset="0"/>
              </a:rPr>
              <a:t>"&gt;@color/</a:t>
            </a:r>
            <a:r>
              <a:rPr lang="en-US" altLang="ko-KR" sz="1600" dirty="0" err="1">
                <a:latin typeface="Consolas" panose="020B0609020204030204" pitchFamily="49" charset="0"/>
              </a:rPr>
              <a:t>colorAccent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android:windowAnimationStyle</a:t>
            </a:r>
            <a:r>
              <a:rPr lang="en-US" altLang="ko-KR" sz="1600" dirty="0">
                <a:latin typeface="Consolas" panose="020B0609020204030204" pitchFamily="49" charset="0"/>
              </a:rPr>
              <a:t>"&gt;@style/</a:t>
            </a:r>
            <a:r>
              <a:rPr lang="en-US" altLang="ko-KR" sz="1600" b="1" dirty="0" err="1">
                <a:latin typeface="Consolas" panose="020B0609020204030204" pitchFamily="49" charset="0"/>
              </a:rPr>
              <a:t>AppTheme.JoyActivityAnimation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&lt;/style&gt;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&lt;style name="</a:t>
            </a:r>
            <a:r>
              <a:rPr lang="en-US" altLang="ko-KR" sz="1600" b="1" dirty="0" err="1">
                <a:latin typeface="Consolas" panose="020B0609020204030204" pitchFamily="49" charset="0"/>
              </a:rPr>
              <a:t>AppTheme.JoyActivityAnimation</a:t>
            </a:r>
            <a:r>
              <a:rPr lang="en-US" altLang="ko-KR" sz="1600" dirty="0">
                <a:latin typeface="Consolas" panose="020B0609020204030204" pitchFamily="49" charset="0"/>
              </a:rPr>
              <a:t>" parent="@</a:t>
            </a:r>
            <a:r>
              <a:rPr lang="en-US" altLang="ko-KR" sz="1600" dirty="0" err="1">
                <a:latin typeface="Consolas" panose="020B0609020204030204" pitchFamily="49" charset="0"/>
              </a:rPr>
              <a:t>android:style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Animation.Activity</a:t>
            </a:r>
            <a:r>
              <a:rPr lang="en-US" altLang="ko-KR" sz="1600" dirty="0">
                <a:latin typeface="Consolas" panose="020B0609020204030204" pitchFamily="49" charset="0"/>
              </a:rPr>
              <a:t>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android:activityOpenEnterAnimation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slide_in_right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android:activityOpenExitAnimation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slide_out_left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android:activityCloseEnterAnimation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slide_in_left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&lt;item name="</a:t>
            </a:r>
            <a:r>
              <a:rPr lang="en-US" altLang="ko-KR" sz="1600" dirty="0" err="1">
                <a:latin typeface="Consolas" panose="020B0609020204030204" pitchFamily="49" charset="0"/>
              </a:rPr>
              <a:t>android:activityCloseExitAnimation</a:t>
            </a:r>
            <a:r>
              <a:rPr lang="en-US" altLang="ko-KR" sz="1600" dirty="0">
                <a:latin typeface="Consolas" panose="020B0609020204030204" pitchFamily="49" charset="0"/>
              </a:rPr>
              <a:t>"&gt;@</a:t>
            </a:r>
            <a:r>
              <a:rPr lang="en-US" altLang="ko-KR" sz="1600" dirty="0" err="1">
                <a:latin typeface="Consolas" panose="020B0609020204030204" pitchFamily="49" charset="0"/>
              </a:rPr>
              <a:t>anim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slide_out_right</a:t>
            </a:r>
            <a:r>
              <a:rPr lang="en-US" altLang="ko-KR" sz="1600" dirty="0">
                <a:latin typeface="Consolas" panose="020B0609020204030204" pitchFamily="49" charset="0"/>
              </a:rPr>
              <a:t>&lt;/item&gt;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&lt;/style&gt;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&lt;/resources&gt;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54522" y="4353045"/>
            <a:ext cx="10081120" cy="1512168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4522" y="3666621"/>
            <a:ext cx="10081120" cy="218543"/>
          </a:xfrm>
          <a:prstGeom prst="roundRect">
            <a:avLst/>
          </a:prstGeom>
          <a:solidFill>
            <a:srgbClr val="C00000">
              <a:alpha val="1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49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48112" cy="5659818"/>
          </a:xfrm>
        </p:spPr>
        <p:txBody>
          <a:bodyPr>
            <a:normAutofit/>
          </a:bodyPr>
          <a:lstStyle/>
          <a:p>
            <a:pPr indent="-285750"/>
            <a:r>
              <a:rPr lang="ko-KR" altLang="en-US" sz="1600" dirty="0"/>
              <a:t>아래 그림은 </a:t>
            </a:r>
            <a:r>
              <a:rPr lang="en-US" altLang="ko-KR" sz="1600" dirty="0"/>
              <a:t>Intent</a:t>
            </a:r>
            <a:r>
              <a:rPr lang="ko-KR" altLang="en-US" sz="1600" dirty="0"/>
              <a:t>를 통해 데이터 전달이 이루어지는 과정을 </a:t>
            </a:r>
            <a:r>
              <a:rPr lang="ko-KR" altLang="en-US" sz="1600" dirty="0" smtClean="0"/>
              <a:t>정리한 </a:t>
            </a:r>
            <a:r>
              <a:rPr lang="ko-KR" altLang="en-US" sz="1600" dirty="0"/>
              <a:t>것입니다</a:t>
            </a:r>
            <a:r>
              <a:rPr lang="en-US" altLang="ko-KR" sz="1600" dirty="0" smtClean="0"/>
              <a:t>.  </a:t>
            </a:r>
            <a:r>
              <a:rPr lang="ko-KR" altLang="en-US" sz="1600" dirty="0" smtClean="0"/>
              <a:t>데이터를 </a:t>
            </a:r>
            <a:r>
              <a:rPr lang="ko-KR" altLang="en-US" sz="1600" dirty="0"/>
              <a:t>전달하기 위한 함수의 </a:t>
            </a:r>
            <a:r>
              <a:rPr lang="ko-KR" altLang="en-US" sz="1600" dirty="0" err="1"/>
              <a:t>파라미터를</a:t>
            </a:r>
            <a:r>
              <a:rPr lang="ko-KR" altLang="en-US" sz="1600" dirty="0"/>
              <a:t> 보면 </a:t>
            </a:r>
            <a:r>
              <a:rPr lang="ko-KR" altLang="en-US" sz="1600" dirty="0" smtClean="0"/>
              <a:t>단순히 </a:t>
            </a:r>
            <a:r>
              <a:rPr lang="ko-KR" altLang="en-US" sz="1600" dirty="0"/>
              <a:t>데이터 값</a:t>
            </a:r>
            <a:r>
              <a:rPr lang="en-US" altLang="ko-KR" sz="1600" dirty="0"/>
              <a:t>(</a:t>
            </a:r>
            <a:r>
              <a:rPr lang="en-US" altLang="ko-KR" sz="1600" dirty="0" err="1"/>
              <a:t>val</a:t>
            </a:r>
            <a:r>
              <a:rPr lang="en-US" altLang="ko-KR" sz="1600" dirty="0"/>
              <a:t>)</a:t>
            </a:r>
            <a:r>
              <a:rPr lang="ko-KR" altLang="en-US" sz="1600" dirty="0"/>
              <a:t>만 지정하지 않고</a:t>
            </a:r>
            <a:r>
              <a:rPr lang="en-US" altLang="ko-KR" sz="1600" dirty="0"/>
              <a:t>, </a:t>
            </a:r>
            <a:r>
              <a:rPr lang="ko-KR" altLang="en-US" sz="1600" dirty="0"/>
              <a:t>키</a:t>
            </a:r>
            <a:r>
              <a:rPr lang="en-US" altLang="ko-KR" sz="1600" dirty="0"/>
              <a:t>(key)</a:t>
            </a:r>
            <a:r>
              <a:rPr lang="ko-KR" altLang="en-US" sz="1600" dirty="0"/>
              <a:t>와 </a:t>
            </a:r>
            <a:r>
              <a:rPr lang="ko-KR" altLang="en-US" sz="1600" dirty="0" smtClean="0"/>
              <a:t>값</a:t>
            </a:r>
            <a:r>
              <a:rPr lang="en-US" altLang="ko-KR" sz="1600" dirty="0"/>
              <a:t>(</a:t>
            </a:r>
            <a:r>
              <a:rPr lang="en-US" altLang="ko-KR" sz="1600" dirty="0" err="1"/>
              <a:t>val</a:t>
            </a:r>
            <a:r>
              <a:rPr lang="en-US" altLang="ko-KR" sz="1600" dirty="0"/>
              <a:t>)</a:t>
            </a:r>
            <a:r>
              <a:rPr lang="ko-KR" altLang="en-US" sz="1600" dirty="0"/>
              <a:t>으로 구성된 한 쌍의 데이터를 같이 전달하는 </a:t>
            </a:r>
            <a:r>
              <a:rPr lang="ko-KR" altLang="en-US" sz="1600" dirty="0" smtClean="0"/>
              <a:t>것을 </a:t>
            </a:r>
            <a:r>
              <a:rPr lang="ko-KR" altLang="en-US" sz="1600" dirty="0"/>
              <a:t>확인할 수 있습니다</a:t>
            </a:r>
            <a:r>
              <a:rPr lang="en-US" altLang="ko-KR" sz="1600" dirty="0"/>
              <a:t>. </a:t>
            </a:r>
            <a:r>
              <a:rPr lang="ko-KR" altLang="en-US" sz="1600" dirty="0" smtClean="0"/>
              <a:t>이는 </a:t>
            </a:r>
            <a:r>
              <a:rPr lang="en-US" altLang="ko-KR" sz="1600" dirty="0"/>
              <a:t>Intent</a:t>
            </a:r>
            <a:r>
              <a:rPr lang="ko-KR" altLang="en-US" sz="1600" dirty="0"/>
              <a:t>로 전달된 여러 종류의 데이터를 </a:t>
            </a:r>
            <a:r>
              <a:rPr lang="ko-KR" altLang="en-US" sz="1600" dirty="0" smtClean="0"/>
              <a:t>수신 </a:t>
            </a:r>
            <a:r>
              <a:rPr lang="ko-KR" altLang="en-US" sz="1600" dirty="0"/>
              <a:t>측 </a:t>
            </a:r>
            <a:r>
              <a:rPr lang="en-US" altLang="ko-KR" sz="1600" dirty="0"/>
              <a:t>Activity</a:t>
            </a:r>
            <a:r>
              <a:rPr lang="ko-KR" altLang="en-US" sz="1600" dirty="0"/>
              <a:t>에서 식별할 수 있도록 해주기 </a:t>
            </a:r>
            <a:r>
              <a:rPr lang="ko-KR" altLang="en-US" sz="1600" dirty="0" smtClean="0"/>
              <a:t>위함입니다</a:t>
            </a:r>
            <a:r>
              <a:rPr lang="en-US" altLang="ko-KR" sz="1600" dirty="0"/>
              <a:t>.</a:t>
            </a:r>
            <a:endParaRPr lang="en-US" altLang="ko-KR" sz="1400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267" y="1628800"/>
            <a:ext cx="7515109" cy="401521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6" y="5297059"/>
            <a:ext cx="6113819" cy="152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1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dirty="0" err="1" smtClean="0">
                <a:sym typeface="Wingdings" panose="05000000000000000000" pitchFamily="2" charset="2"/>
              </a:rPr>
              <a:t>인텐트는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err="1" smtClean="0">
                <a:sym typeface="Wingdings" panose="05000000000000000000" pitchFamily="2" charset="2"/>
              </a:rPr>
              <a:t>android.content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패키지 안에 정의되어 있으며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앱 구성요소 간에 </a:t>
            </a:r>
            <a:r>
              <a:rPr lang="ko-KR" altLang="en-US" b="1" dirty="0" smtClean="0">
                <a:sym typeface="Wingdings" panose="05000000000000000000" pitchFamily="2" charset="2"/>
              </a:rPr>
              <a:t>작업 수행을 위한 정보를 전달합니다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다른 앱 구성 요소에 인텐트를 전달할 수 있는 대표적인 메소드는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startActivity(), startActivityForResult()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startService</a:t>
            </a:r>
            <a:r>
              <a:rPr lang="en-US" altLang="ko-KR" b="1" dirty="0" smtClean="0">
                <a:sym typeface="Wingdings" panose="05000000000000000000" pitchFamily="2" charset="2"/>
              </a:rPr>
              <a:t>(</a:t>
            </a:r>
            <a:r>
              <a:rPr lang="en-US" altLang="ko-KR" dirty="0" smtClean="0">
                <a:sym typeface="Wingdings" panose="05000000000000000000" pitchFamily="2" charset="2"/>
              </a:rPr>
              <a:t>), </a:t>
            </a:r>
            <a:r>
              <a:rPr lang="en-US" altLang="ko-KR" dirty="0" err="1" smtClean="0">
                <a:sym typeface="Wingdings" panose="05000000000000000000" pitchFamily="2" charset="2"/>
              </a:rPr>
              <a:t>bindService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US" altLang="ko-KR" b="1" dirty="0" err="1" smtClean="0">
                <a:sym typeface="Wingdings" panose="05000000000000000000" pitchFamily="2" charset="2"/>
              </a:rPr>
              <a:t>broadcastIntent</a:t>
            </a:r>
            <a:r>
              <a:rPr lang="en-US" altLang="ko-KR" b="1" dirty="0" smtClean="0">
                <a:sym typeface="Wingdings" panose="05000000000000000000" pitchFamily="2" charset="2"/>
              </a:rPr>
              <a:t>()</a:t>
            </a:r>
            <a:br>
              <a:rPr lang="en-US" altLang="ko-KR" b="1" dirty="0" smtClean="0">
                <a:sym typeface="Wingdings" panose="05000000000000000000" pitchFamily="2" charset="2"/>
              </a:rPr>
            </a:b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ko-KR" altLang="en-US" dirty="0" err="1" smtClean="0">
                <a:sym typeface="Wingdings" panose="05000000000000000000" pitchFamily="2" charset="2"/>
              </a:rPr>
              <a:t>인텐트의</a:t>
            </a:r>
            <a:r>
              <a:rPr lang="ko-KR" altLang="en-US" dirty="0" smtClean="0">
                <a:sym typeface="Wingdings" panose="05000000000000000000" pitchFamily="2" charset="2"/>
              </a:rPr>
              <a:t> 기본 구성 요소는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액션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(action)'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과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데이터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(Data)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sym typeface="Wingdings" panose="05000000000000000000" pitchFamily="2" charset="2"/>
              </a:rPr>
              <a:t>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액션은 수행할 기능이고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데이터는 액션이 수행될 대상의 데이터를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대표적 액션으로 </a:t>
            </a:r>
            <a:r>
              <a:rPr lang="en-US" altLang="ko-KR" dirty="0" smtClean="0">
                <a:sym typeface="Wingdings" panose="05000000000000000000" pitchFamily="2" charset="2"/>
              </a:rPr>
              <a:t>ACTION_VIEW, ACTION_EDIT </a:t>
            </a:r>
            <a:r>
              <a:rPr lang="ko-KR" altLang="en-US" dirty="0" smtClean="0">
                <a:sym typeface="Wingdings" panose="05000000000000000000" pitchFamily="2" charset="2"/>
              </a:rPr>
              <a:t>등이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객체를 만들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ACTION_VIEW</a:t>
            </a:r>
            <a:r>
              <a:rPr lang="ko-KR" altLang="en-US" dirty="0" smtClean="0">
                <a:sym typeface="Wingdings" panose="05000000000000000000" pitchFamily="2" charset="2"/>
              </a:rPr>
              <a:t>와 함께 데이터로 </a:t>
            </a:r>
            <a:r>
              <a:rPr lang="ko-KR" altLang="en-US" dirty="0" err="1" smtClean="0">
                <a:sym typeface="Wingdings" panose="05000000000000000000" pitchFamily="2" charset="2"/>
              </a:rPr>
              <a:t>웹페이지</a:t>
            </a:r>
            <a:r>
              <a:rPr lang="ko-KR" altLang="en-US" dirty="0" smtClean="0">
                <a:sym typeface="Wingdings" panose="05000000000000000000" pitchFamily="2" charset="2"/>
              </a:rPr>
              <a:t> 주소를 전달하면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단말에서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웹브라우저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err="1" smtClean="0">
                <a:sym typeface="Wingdings" panose="05000000000000000000" pitchFamily="2" charset="2"/>
              </a:rPr>
              <a:t>웹페이지</a:t>
            </a:r>
            <a:r>
              <a:rPr lang="ko-KR" altLang="en-US" dirty="0" smtClean="0">
                <a:sym typeface="Wingdings" panose="05000000000000000000" pitchFamily="2" charset="2"/>
              </a:rPr>
              <a:t> 화면이 뜹니다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71464" y="4509120"/>
            <a:ext cx="921702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Intent </a:t>
            </a:r>
            <a:r>
              <a:rPr lang="en-US" altLang="ko-KR" dirty="0" err="1">
                <a:latin typeface="Consolas" panose="020B0609020204030204" pitchFamily="49" charset="0"/>
              </a:rPr>
              <a:t>intent</a:t>
            </a:r>
            <a:r>
              <a:rPr lang="en-US" altLang="ko-KR" dirty="0">
                <a:latin typeface="Consolas" panose="020B0609020204030204" pitchFamily="49" charset="0"/>
              </a:rPr>
              <a:t> = new Intent(</a:t>
            </a:r>
            <a:r>
              <a:rPr lang="en-US" altLang="ko-KR" dirty="0" err="1">
                <a:latin typeface="Consolas" panose="020B0609020204030204" pitchFamily="49" charset="0"/>
              </a:rPr>
              <a:t>Intent.ACTION_VIEW</a:t>
            </a:r>
            <a:r>
              <a:rPr lang="en-US" altLang="ko-KR" dirty="0"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</a:rPr>
              <a:t>Uri.parse</a:t>
            </a:r>
            <a:r>
              <a:rPr lang="en-US" altLang="ko-KR" dirty="0">
                <a:latin typeface="Consolas" panose="020B0609020204030204" pitchFamily="49" charset="0"/>
              </a:rPr>
              <a:t>(data));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03912" y="1844824"/>
            <a:ext cx="21034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deprecated method</a:t>
            </a:r>
            <a:r>
              <a:rPr lang="en-US" altLang="ko-KR" sz="1400" dirty="0"/>
              <a:t>: </a:t>
            </a:r>
            <a:endParaRPr lang="ko-KR" altLang="en-US" sz="1400" dirty="0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5015880" y="1844824"/>
            <a:ext cx="288032" cy="1440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92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액션과 데이터를 이용해 </a:t>
            </a:r>
            <a:r>
              <a:rPr lang="ko-KR" altLang="en-US" dirty="0" err="1">
                <a:sym typeface="Wingdings" panose="05000000000000000000" pitchFamily="2" charset="2"/>
              </a:rPr>
              <a:t>인텐트를</a:t>
            </a:r>
            <a:r>
              <a:rPr lang="ko-KR" altLang="en-US" dirty="0">
                <a:sym typeface="Wingdings" panose="05000000000000000000" pitchFamily="2" charset="2"/>
              </a:rPr>
              <a:t> 만들고 필요한 </a:t>
            </a:r>
            <a:r>
              <a:rPr lang="ko-KR" altLang="en-US" dirty="0" err="1">
                <a:sym typeface="Wingdings" panose="05000000000000000000" pitchFamily="2" charset="2"/>
              </a:rPr>
              <a:t>액티비티를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띄어주는</a:t>
            </a:r>
            <a:r>
              <a:rPr lang="ko-KR" altLang="en-US" dirty="0">
                <a:sym typeface="Wingdings" panose="05000000000000000000" pitchFamily="2" charset="2"/>
              </a:rPr>
              <a:t> 대표적인 경우는 다음과 같습니다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551384" y="1484784"/>
          <a:ext cx="11149828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520">
                  <a:extLst>
                    <a:ext uri="{9D8B030D-6E8A-4147-A177-3AD203B41FA5}">
                      <a16:colId xmlns:a16="http://schemas.microsoft.com/office/drawing/2014/main" val="3632785716"/>
                    </a:ext>
                  </a:extLst>
                </a:gridCol>
                <a:gridCol w="6469308">
                  <a:extLst>
                    <a:ext uri="{9D8B030D-6E8A-4147-A177-3AD203B41FA5}">
                      <a16:colId xmlns:a16="http://schemas.microsoft.com/office/drawing/2014/main" val="3581156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속성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67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ACTION_DIAL tel:01012349876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주어진 전화번호를 이용해 전화 걸기 화면을 보여줌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931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ACTION_VIEW tel:01012349876</a:t>
                      </a:r>
                      <a:endParaRPr lang="ko-KR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주어진 전화번호를 이용해 전화 걸기 화면을 보여줌</a:t>
                      </a:r>
                      <a:endParaRPr lang="en-US" altLang="ko-KR" sz="1600" dirty="0" smtClean="0"/>
                    </a:p>
                    <a:p>
                      <a:pPr latinLnBrk="1"/>
                      <a:r>
                        <a:rPr lang="en-US" altLang="ko-KR" sz="1600" dirty="0" smtClean="0"/>
                        <a:t>URI </a:t>
                      </a:r>
                      <a:r>
                        <a:rPr lang="ko-KR" altLang="en-US" sz="1600" dirty="0" smtClean="0"/>
                        <a:t>값의 유형에 따라 </a:t>
                      </a:r>
                      <a:r>
                        <a:rPr lang="en-US" altLang="ko-KR" sz="1600" dirty="0" smtClean="0"/>
                        <a:t>VIEW </a:t>
                      </a:r>
                      <a:r>
                        <a:rPr lang="ko-KR" altLang="en-US" sz="1600" dirty="0" smtClean="0"/>
                        <a:t>액션이 다른 기능을 수행함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517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ACTION_EDIT content://contacts/people/2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전화번호부 데이터베이스에 있는 정보 중에서 </a:t>
                      </a:r>
                      <a:r>
                        <a:rPr lang="en-US" altLang="ko-KR" sz="1600" dirty="0" smtClean="0"/>
                        <a:t>ID </a:t>
                      </a:r>
                      <a:r>
                        <a:rPr lang="ko-KR" altLang="en-US" sz="1600" dirty="0" smtClean="0"/>
                        <a:t>값이 </a:t>
                      </a:r>
                      <a:r>
                        <a:rPr lang="en-US" altLang="ko-KR" sz="1600" dirty="0" smtClean="0"/>
                        <a:t>2</a:t>
                      </a:r>
                      <a:r>
                        <a:rPr lang="ko-KR" altLang="en-US" sz="1600" dirty="0" smtClean="0"/>
                        <a:t>인 정보를 </a:t>
                      </a:r>
                      <a:r>
                        <a:rPr lang="en-US" altLang="ko-KR" sz="1600" dirty="0" smtClean="0"/>
                        <a:t/>
                      </a:r>
                      <a:br>
                        <a:rPr lang="en-US" altLang="ko-KR" sz="1600" dirty="0" smtClean="0"/>
                      </a:br>
                      <a:r>
                        <a:rPr lang="ko-KR" altLang="en-US" sz="1600" dirty="0" smtClean="0"/>
                        <a:t>편집하기 위한 화면을 보여줌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51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ACTION_EDIT content://contacts/people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전화번호부 데이터베이스를 보여줌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277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86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95" y="810047"/>
            <a:ext cx="4222874" cy="23309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1066457"/>
            <a:ext cx="6945528" cy="5460719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4670269" y="2996952"/>
            <a:ext cx="4306051" cy="504056"/>
          </a:xfrm>
          <a:prstGeom prst="roundRect">
            <a:avLst/>
          </a:prstGeom>
          <a:solidFill>
            <a:schemeClr val="accent1">
              <a:tint val="100000"/>
              <a:shade val="100000"/>
              <a:hueMod val="100000"/>
              <a:satMod val="10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82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다음은 </a:t>
            </a:r>
            <a:r>
              <a:rPr lang="ko-KR" altLang="en-US" b="1" dirty="0" smtClean="0">
                <a:sym typeface="Wingdings" panose="05000000000000000000" pitchFamily="2" charset="2"/>
              </a:rPr>
              <a:t>인텐트 생성자</a:t>
            </a:r>
            <a:r>
              <a:rPr lang="en-US" altLang="ko-KR" dirty="0" smtClean="0">
                <a:sym typeface="Wingdings" panose="05000000000000000000" pitchFamily="2" charset="2"/>
              </a:rPr>
              <a:t>(Constructor)</a:t>
            </a:r>
            <a:r>
              <a:rPr lang="ko-KR" altLang="en-US" dirty="0" smtClean="0">
                <a:sym typeface="Wingdings" panose="05000000000000000000" pitchFamily="2" charset="2"/>
              </a:rPr>
              <a:t>들입니다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이를 살펴보면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dirty="0" smtClean="0">
                <a:sym typeface="Wingdings" panose="05000000000000000000" pitchFamily="2" charset="2"/>
              </a:rPr>
              <a:t> 객체는 </a:t>
            </a:r>
            <a:r>
              <a:rPr lang="ko-KR" altLang="en-US" b="1" dirty="0" smtClean="0">
                <a:sym typeface="Wingdings" panose="05000000000000000000" pitchFamily="2" charset="2"/>
              </a:rPr>
              <a:t>액션과 데이터</a:t>
            </a:r>
            <a:r>
              <a:rPr lang="ko-KR" altLang="en-US" dirty="0" smtClean="0">
                <a:sym typeface="Wingdings" panose="05000000000000000000" pitchFamily="2" charset="2"/>
              </a:rPr>
              <a:t>를 인수로 하여 만들 수도 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다른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인텐트나</a:t>
            </a:r>
            <a:r>
              <a:rPr lang="ko-KR" altLang="en-US" dirty="0" smtClean="0">
                <a:sym typeface="Wingdings" panose="05000000000000000000" pitchFamily="2" charset="2"/>
              </a:rPr>
              <a:t> 클래스 객체를 인수로 하여 만들기도 한다는 것을 알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Intent(Intent o)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Intent(String action [, Uri </a:t>
            </a:r>
            <a:r>
              <a:rPr lang="en-US" altLang="ko-KR" dirty="0" err="1" smtClean="0">
                <a:sym typeface="Wingdings" panose="05000000000000000000" pitchFamily="2" charset="2"/>
              </a:rPr>
              <a:t>uri</a:t>
            </a:r>
            <a:r>
              <a:rPr lang="en-US" altLang="ko-KR" dirty="0" smtClean="0">
                <a:sym typeface="Wingdings" panose="05000000000000000000" pitchFamily="2" charset="2"/>
              </a:rPr>
              <a:t>])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Intent(Context </a:t>
            </a:r>
            <a:r>
              <a:rPr lang="en-US" altLang="ko-KR" dirty="0" err="1" smtClean="0">
                <a:sym typeface="Wingdings" panose="05000000000000000000" pitchFamily="2" charset="2"/>
              </a:rPr>
              <a:t>packageContext</a:t>
            </a:r>
            <a:r>
              <a:rPr lang="en-US" altLang="ko-KR" dirty="0" smtClean="0">
                <a:sym typeface="Wingdings" panose="05000000000000000000" pitchFamily="2" charset="2"/>
              </a:rPr>
              <a:t>, Class&lt;?&gt; </a:t>
            </a:r>
            <a:r>
              <a:rPr lang="en-US" altLang="ko-KR" dirty="0" err="1" smtClean="0">
                <a:sym typeface="Wingdings" panose="05000000000000000000" pitchFamily="2" charset="2"/>
              </a:rPr>
              <a:t>cls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new Intent(String action, Uri </a:t>
            </a:r>
            <a:r>
              <a:rPr lang="en-US" altLang="ko-KR" dirty="0" err="1" smtClean="0">
                <a:sym typeface="Wingdings" panose="05000000000000000000" pitchFamily="2" charset="2"/>
              </a:rPr>
              <a:t>uri</a:t>
            </a:r>
            <a:r>
              <a:rPr lang="en-US" altLang="ko-KR" dirty="0" smtClean="0">
                <a:sym typeface="Wingdings" panose="05000000000000000000" pitchFamily="2" charset="2"/>
              </a:rPr>
              <a:t>, Context </a:t>
            </a:r>
            <a:r>
              <a:rPr lang="en-US" altLang="ko-KR" dirty="0" err="1" smtClean="0">
                <a:sym typeface="Wingdings" panose="05000000000000000000" pitchFamily="2" charset="2"/>
              </a:rPr>
              <a:t>packageContext</a:t>
            </a:r>
            <a:r>
              <a:rPr lang="en-US" altLang="ko-KR" dirty="0" smtClean="0">
                <a:sym typeface="Wingdings" panose="05000000000000000000" pitchFamily="2" charset="2"/>
              </a:rPr>
              <a:t>, Class&lt;?&gt; </a:t>
            </a:r>
            <a:r>
              <a:rPr lang="en-US" altLang="ko-KR" dirty="0" err="1" smtClean="0">
                <a:sym typeface="Wingdings" panose="05000000000000000000" pitchFamily="2" charset="2"/>
              </a:rPr>
              <a:t>cls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2279576" y="3645024"/>
            <a:ext cx="360040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39616" y="4002964"/>
            <a:ext cx="3448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Intent</a:t>
            </a:r>
            <a:r>
              <a:rPr lang="en-US" altLang="ko-KR" sz="1400" dirty="0" smtClean="0"/>
              <a:t> is a 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lass name in terms of Java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3071664" y="2005793"/>
            <a:ext cx="360040" cy="343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31704" y="1714163"/>
            <a:ext cx="3448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Intent</a:t>
            </a:r>
            <a:r>
              <a:rPr lang="en-US" altLang="ko-KR" sz="1400" dirty="0" smtClean="0"/>
              <a:t> is a </a:t>
            </a:r>
            <a:r>
              <a:rPr lang="en-US" altLang="ko-KR" sz="1400" dirty="0"/>
              <a:t>c</a:t>
            </a:r>
            <a:r>
              <a:rPr lang="en-US" altLang="ko-KR" sz="1400" dirty="0" smtClean="0"/>
              <a:t>lass name in terms of Java</a:t>
            </a:r>
            <a:endParaRPr lang="ko-KR" altLang="en-US" sz="1400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3359696" y="2248294"/>
            <a:ext cx="432048" cy="14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50787" y="2050506"/>
            <a:ext cx="3629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an Intent</a:t>
            </a:r>
            <a:r>
              <a:rPr lang="en-US" altLang="ko-KR" sz="1400" dirty="0" smtClean="0"/>
              <a:t> object or an instance of Intent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0839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명시적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인텐트와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 암시적 </a:t>
            </a:r>
            <a:r>
              <a:rPr lang="ko-KR" altLang="en-US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인텐트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명시적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클래스 객체나 컴포넌트 이름을 지정하여 호출할 대상을 확실히 알 수 있는 경우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b="1" dirty="0" smtClean="0">
                <a:sym typeface="Wingdings" panose="05000000000000000000" pitchFamily="2" charset="2"/>
              </a:rPr>
              <a:t>암시적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액션과 데이터는 지정하긴 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호출할 대상이 달라질 수 있는 경우이며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액션과 데이터 외에 여러 가지 속성을 가지고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범주</a:t>
            </a:r>
            <a:r>
              <a:rPr lang="en-US" altLang="ko-KR" b="1" dirty="0" smtClean="0">
                <a:sym typeface="Wingdings" panose="05000000000000000000" pitchFamily="2" charset="2"/>
              </a:rPr>
              <a:t>(Category)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액션이 실행되는데 필요한 추가적인 정보를 제공합니다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CATEGORY_LAUNCHER </a:t>
            </a:r>
            <a:r>
              <a:rPr lang="ko-KR" altLang="en-US" dirty="0" smtClean="0">
                <a:sym typeface="Wingdings" panose="05000000000000000000" pitchFamily="2" charset="2"/>
              </a:rPr>
              <a:t>는 화면 상위 앱으로 설치된 앱들의 목록을 보여주는 어플리케이션 </a:t>
            </a:r>
            <a:r>
              <a:rPr lang="ko-KR" altLang="en-US" dirty="0" err="1" smtClean="0">
                <a:sym typeface="Wingdings" panose="05000000000000000000" pitchFamily="2" charset="2"/>
              </a:rPr>
              <a:t>런처</a:t>
            </a:r>
            <a:r>
              <a:rPr lang="en-US" altLang="ko-KR" dirty="0" smtClean="0">
                <a:sym typeface="Wingdings" panose="05000000000000000000" pitchFamily="2" charset="2"/>
              </a:rPr>
              <a:t>(Launcher)</a:t>
            </a:r>
            <a:r>
              <a:rPr lang="ko-KR" altLang="en-US" dirty="0" smtClean="0">
                <a:sym typeface="Wingdings" panose="05000000000000000000" pitchFamily="2" charset="2"/>
              </a:rPr>
              <a:t>화면에 이 앱을 보여주어야 한다는 것을 의미합니다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타입</a:t>
            </a:r>
            <a:r>
              <a:rPr lang="en-US" altLang="ko-KR" b="1" dirty="0" smtClean="0">
                <a:sym typeface="Wingdings" panose="05000000000000000000" pitchFamily="2" charset="2"/>
              </a:rPr>
              <a:t>(Type)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인텐트에 들어가는 데이터의 </a:t>
            </a:r>
            <a:r>
              <a:rPr lang="en-US" altLang="ko-KR" dirty="0" smtClean="0">
                <a:sym typeface="Wingdings" panose="05000000000000000000" pitchFamily="2" charset="2"/>
              </a:rPr>
              <a:t>MINE </a:t>
            </a:r>
            <a:r>
              <a:rPr lang="ko-KR" altLang="en-US" dirty="0" smtClean="0">
                <a:sym typeface="Wingdings" panose="05000000000000000000" pitchFamily="2" charset="2"/>
              </a:rPr>
              <a:t>타입을 명시적으로 기정합니다 </a:t>
            </a:r>
            <a:br>
              <a:rPr lang="ko-KR" altLang="en-US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smtClean="0">
                <a:sym typeface="Wingdings" panose="05000000000000000000" pitchFamily="2" charset="2"/>
              </a:rPr>
              <a:t>컴포넌트</a:t>
            </a:r>
            <a:r>
              <a:rPr lang="en-US" altLang="ko-KR" b="1" dirty="0" smtClean="0">
                <a:sym typeface="Wingdings" panose="05000000000000000000" pitchFamily="2" charset="2"/>
              </a:rPr>
              <a:t>(Component)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인텐트에 사용될 </a:t>
            </a:r>
            <a:r>
              <a:rPr lang="en-US" altLang="ko-KR" dirty="0" smtClean="0">
                <a:sym typeface="Wingdings" panose="05000000000000000000" pitchFamily="2" charset="2"/>
              </a:rPr>
              <a:t>component class</a:t>
            </a:r>
            <a:r>
              <a:rPr lang="ko-KR" altLang="en-US" dirty="0" smtClean="0">
                <a:sym typeface="Wingdings" panose="05000000000000000000" pitchFamily="2" charset="2"/>
              </a:rPr>
              <a:t>이름으로 명시적으로 지정합니다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 err="1" smtClean="0">
                <a:sym typeface="Wingdings" panose="05000000000000000000" pitchFamily="2" charset="2"/>
              </a:rPr>
              <a:t>부가데이터</a:t>
            </a:r>
            <a:r>
              <a:rPr lang="en-US" altLang="ko-KR" b="1" dirty="0" smtClean="0">
                <a:sym typeface="Wingdings" panose="05000000000000000000" pitchFamily="2" charset="2"/>
              </a:rPr>
              <a:t>(Extra Data) </a:t>
            </a:r>
            <a:r>
              <a:rPr lang="en-US" altLang="ko-KR" dirty="0" smtClean="0">
                <a:sym typeface="Wingdings" panose="05000000000000000000" pitchFamily="2" charset="2"/>
              </a:rPr>
              <a:t>– </a:t>
            </a:r>
            <a:r>
              <a:rPr lang="ko-KR" altLang="en-US" dirty="0" smtClean="0">
                <a:sym typeface="Wingdings" panose="05000000000000000000" pitchFamily="2" charset="2"/>
              </a:rPr>
              <a:t>추가적으로 정보를 넣을 수 있도록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번들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(Bundle)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객체를 담고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이메일을 보내는 액션이 있다면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이메일에 들어갈 제목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내용 등을 부가 데이터로 넣어 전달해야 이메일 앱이 그 데이터를 받아 처리할 수 있습니다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1628800"/>
            <a:ext cx="9001000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Intent </a:t>
            </a:r>
            <a:r>
              <a:rPr lang="en-US" altLang="ko-KR" sz="1600" dirty="0" err="1">
                <a:latin typeface="Consolas" panose="020B0609020204030204" pitchFamily="49" charset="0"/>
              </a:rPr>
              <a:t>intent</a:t>
            </a:r>
            <a:r>
              <a:rPr lang="en-US" altLang="ko-KR" sz="1600" dirty="0">
                <a:latin typeface="Consolas" panose="020B0609020204030204" pitchFamily="49" charset="0"/>
              </a:rPr>
              <a:t> = new Intent(</a:t>
            </a:r>
            <a:r>
              <a:rPr lang="en-US" altLang="ko-KR" sz="16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600" dirty="0">
                <a:latin typeface="Consolas" panose="020B0609020204030204" pitchFamily="49" charset="0"/>
              </a:rPr>
              <a:t>(), Activity2.class);</a:t>
            </a:r>
          </a:p>
        </p:txBody>
      </p:sp>
    </p:spTree>
    <p:extLst>
      <p:ext uri="{BB962C8B-B14F-4D97-AF65-F5344CB8AC3E}">
        <p14:creationId xmlns:p14="http://schemas.microsoft.com/office/powerpoint/2010/main" val="247792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ym typeface="Wingdings" panose="05000000000000000000" pitchFamily="2" charset="2"/>
              </a:rPr>
              <a:t>1: </a:t>
            </a:r>
            <a:r>
              <a:rPr lang="ko-KR" altLang="en-US" dirty="0" smtClean="0">
                <a:sym typeface="Wingdings" panose="05000000000000000000" pitchFamily="2" charset="2"/>
              </a:rPr>
              <a:t>인텐트에 액션과 데이터를 넣어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다른 앱의 액티비티</a:t>
            </a:r>
            <a:r>
              <a:rPr lang="ko-KR" altLang="en-US" dirty="0" smtClean="0">
                <a:sym typeface="Wingdings" panose="05000000000000000000" pitchFamily="2" charset="2"/>
              </a:rPr>
              <a:t>를 띄우는 경우와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ym typeface="Wingdings" panose="05000000000000000000" pitchFamily="2" charset="2"/>
              </a:rPr>
              <a:t>2: </a:t>
            </a:r>
            <a:r>
              <a:rPr lang="ko-KR" altLang="en-US" dirty="0" smtClean="0">
                <a:sym typeface="Wingdings" panose="05000000000000000000" pitchFamily="2" charset="2"/>
              </a:rPr>
              <a:t>컴포넌트 이름을 이용해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새로운 액티비티</a:t>
            </a:r>
            <a:r>
              <a:rPr lang="ko-KR" altLang="en-US" dirty="0" smtClean="0">
                <a:sym typeface="Wingdings" panose="05000000000000000000" pitchFamily="2" charset="2"/>
              </a:rPr>
              <a:t>를 시작하게 하는 경우를 실습합니다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17122" y="2510933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9336360" y="2510933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ym typeface="Wingdings" panose="05000000000000000000" pitchFamily="2" charset="2"/>
              </a:rPr>
              <a:t>2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975" y="3286206"/>
            <a:ext cx="1690066" cy="296296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7132" y="3286206"/>
            <a:ext cx="1678658" cy="296296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0881" y="3286206"/>
            <a:ext cx="1677050" cy="296296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392" y="3286206"/>
            <a:ext cx="1723492" cy="304757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70059" y="3311111"/>
            <a:ext cx="1695330" cy="296139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8341" y="3311111"/>
            <a:ext cx="1715418" cy="302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2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1: </a:t>
            </a:r>
            <a:r>
              <a:rPr lang="ko-KR" altLang="en-US" dirty="0" smtClean="0">
                <a:sym typeface="Wingdings" panose="05000000000000000000" pitchFamily="2" charset="2"/>
              </a:rPr>
              <a:t>인텐트에 액션과 데이터를 넣어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다른 앱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전화걸기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의 액티비티</a:t>
            </a:r>
            <a:r>
              <a:rPr lang="ko-KR" altLang="en-US" dirty="0" smtClean="0">
                <a:sym typeface="Wingdings" panose="05000000000000000000" pitchFamily="2" charset="2"/>
              </a:rPr>
              <a:t>를 띄우도록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latin typeface="Consolas" panose="020B0609020204030204" pitchFamily="49" charset="0"/>
                <a:sym typeface="Wingdings" panose="05000000000000000000" pitchFamily="2" charset="2"/>
              </a:rPr>
              <a:t>Hu044CallIntent </a:t>
            </a:r>
            <a:r>
              <a:rPr lang="ko-KR" altLang="en-US" dirty="0" smtClean="0">
                <a:sym typeface="Wingdings" panose="05000000000000000000" pitchFamily="2" charset="2"/>
              </a:rPr>
              <a:t>프로젝트를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패키지는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intent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[Code] </a:t>
            </a:r>
            <a:r>
              <a:rPr lang="ko-KR" altLang="en-US" dirty="0" smtClean="0">
                <a:sym typeface="Wingdings" panose="05000000000000000000" pitchFamily="2" charset="2"/>
              </a:rPr>
              <a:t>탭에서 직접 작성해보세요</a:t>
            </a:r>
            <a:r>
              <a:rPr lang="en-US" altLang="ko-KR" dirty="0" smtClean="0">
                <a:sym typeface="Wingdings" panose="05000000000000000000" pitchFamily="2" charset="2"/>
              </a:rPr>
              <a:t>. [Split]</a:t>
            </a:r>
            <a:r>
              <a:rPr lang="ko-KR" altLang="en-US" dirty="0" smtClean="0">
                <a:sym typeface="Wingdings" panose="05000000000000000000" pitchFamily="2" charset="2"/>
              </a:rPr>
              <a:t>탭으로 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결과를 보면서 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 smtClean="0">
                <a:sym typeface="Wingdings" panose="05000000000000000000" pitchFamily="2" charset="2"/>
              </a:rPr>
              <a:t>를 삭제하고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레이아웃을 </a:t>
            </a:r>
            <a:r>
              <a:rPr lang="en-US" altLang="ko-KR" dirty="0" smtClean="0">
                <a:sym typeface="Wingdings" panose="05000000000000000000" pitchFamily="2" charset="2"/>
              </a:rPr>
              <a:t>LinearLayout, </a:t>
            </a:r>
            <a:r>
              <a:rPr lang="en-US" altLang="ko-KR" dirty="0" err="1" smtClean="0">
                <a:sym typeface="Wingdings" panose="05000000000000000000" pitchFamily="2" charset="2"/>
              </a:rPr>
              <a:t>marginTop</a:t>
            </a:r>
            <a:r>
              <a:rPr lang="en-US" altLang="ko-KR" dirty="0" smtClean="0">
                <a:sym typeface="Wingdings" panose="05000000000000000000" pitchFamily="2" charset="2"/>
              </a:rPr>
              <a:t>=16, orientation=vertical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입력상자</a:t>
            </a:r>
            <a:r>
              <a:rPr lang="en-US" altLang="ko-KR" dirty="0" smtClean="0">
                <a:sym typeface="Wingdings" panose="05000000000000000000" pitchFamily="2" charset="2"/>
              </a:rPr>
              <a:t>(Plain Text)</a:t>
            </a:r>
            <a:r>
              <a:rPr lang="ko-KR" altLang="en-US" dirty="0" smtClean="0">
                <a:sym typeface="Wingdings" panose="05000000000000000000" pitchFamily="2" charset="2"/>
              </a:rPr>
              <a:t>를 다음과 같은 속성으로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err="1" smtClean="0">
                <a:sym typeface="Wingdings" panose="05000000000000000000" pitchFamily="2" charset="2"/>
              </a:rPr>
              <a:t>lw</a:t>
            </a:r>
            <a:r>
              <a:rPr lang="en-US" altLang="ko-KR" b="1" dirty="0" smtClean="0">
                <a:sym typeface="Wingdings" panose="05000000000000000000" pitchFamily="2" charset="2"/>
              </a:rPr>
              <a:t>=match_parent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lh</a:t>
            </a:r>
            <a:r>
              <a:rPr lang="en-US" altLang="ko-KR" b="1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id=editText</a:t>
            </a:r>
            <a:r>
              <a:rPr lang="en-US" altLang="ko-KR" dirty="0" smtClean="0">
                <a:sym typeface="Wingdings" panose="05000000000000000000" pitchFamily="2" charset="2"/>
              </a:rPr>
              <a:t>, textSize=24sp, text=</a:t>
            </a:r>
            <a:r>
              <a:rPr lang="en-US" altLang="ko-KR" dirty="0" smtClean="0">
                <a:sym typeface="Wingdings" panose="05000000000000000000" pitchFamily="2" charset="2"/>
                <a:hlinkClick r:id="rId2"/>
              </a:rPr>
              <a:t>010-1000-1000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sym typeface="Wingdings" panose="05000000000000000000" pitchFamily="2" charset="2"/>
              </a:rPr>
              <a:t>textAlignment</a:t>
            </a:r>
            <a:r>
              <a:rPr lang="en-US" altLang="ko-KR" dirty="0" smtClean="0">
                <a:sym typeface="Wingdings" panose="05000000000000000000" pitchFamily="2" charset="2"/>
              </a:rPr>
              <a:t>=center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버튼을 다음과 같은 속성으로 추가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b="1" dirty="0" err="1" smtClean="0">
                <a:sym typeface="Wingdings" panose="05000000000000000000" pitchFamily="2" charset="2"/>
              </a:rPr>
              <a:t>lw</a:t>
            </a:r>
            <a:r>
              <a:rPr lang="en-US" altLang="ko-KR" b="1" dirty="0" smtClean="0">
                <a:sym typeface="Wingdings" panose="05000000000000000000" pitchFamily="2" charset="2"/>
              </a:rPr>
              <a:t>=match_parent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lh</a:t>
            </a:r>
            <a:r>
              <a:rPr lang="en-US" altLang="ko-KR" b="1" dirty="0" smtClean="0">
                <a:sym typeface="Wingdings" panose="05000000000000000000" pitchFamily="2" charset="2"/>
              </a:rPr>
              <a:t>=wrap_content, </a:t>
            </a:r>
            <a:r>
              <a:rPr lang="en-US" altLang="ko-KR" dirty="0" smtClean="0">
                <a:sym typeface="Wingdings" panose="05000000000000000000" pitchFamily="2" charset="2"/>
              </a:rPr>
              <a:t>id=button, textSize=24, text=</a:t>
            </a:r>
            <a:r>
              <a:rPr lang="ko-KR" altLang="en-US" dirty="0" err="1" smtClean="0">
                <a:sym typeface="Wingdings" panose="05000000000000000000" pitchFamily="2" charset="2"/>
              </a:rPr>
              <a:t>전화걸기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38099" y="4094608"/>
            <a:ext cx="15985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>
                <a:sym typeface="Wingdings" panose="05000000000000000000" pitchFamily="2" charset="2"/>
              </a:rPr>
              <a:t>marginTop</a:t>
            </a:r>
            <a:r>
              <a:rPr lang="en-US" altLang="ko-KR" sz="1600" dirty="0">
                <a:sym typeface="Wingdings" panose="05000000000000000000" pitchFamily="2" charset="2"/>
              </a:rPr>
              <a:t>=16</a:t>
            </a:r>
            <a:endParaRPr lang="ko-KR" altLang="en-US" sz="1600" dirty="0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4036614" y="4179742"/>
            <a:ext cx="504056" cy="9286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824" y="4094608"/>
            <a:ext cx="4042046" cy="231329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277898" y="5373216"/>
            <a:ext cx="12971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sym typeface="Wingdings" panose="05000000000000000000" pitchFamily="2" charset="2"/>
              </a:rPr>
              <a:t>LinearLayout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6008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1(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): </a:t>
            </a:r>
            <a:r>
              <a:rPr lang="ko-KR" altLang="en-US" dirty="0" smtClean="0">
                <a:sym typeface="Wingdings" panose="05000000000000000000" pitchFamily="2" charset="2"/>
              </a:rPr>
              <a:t>인텐트에 액션과 데이터를 넣어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다른 앱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전화걸기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)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의 액티비티</a:t>
            </a:r>
            <a:r>
              <a:rPr lang="ko-KR" altLang="en-US" dirty="0" smtClean="0">
                <a:sym typeface="Wingdings" panose="05000000000000000000" pitchFamily="2" charset="2"/>
              </a:rPr>
              <a:t>를 띄우도록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버튼 클릭 이벤트가 일어날 때마다 다음과 같은 작업이 일어나도록 코딩하면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물론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이는 앱이 처음 만들어질 때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 안에서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smtClean="0">
                <a:sym typeface="Wingdings" panose="05000000000000000000" pitchFamily="2" charset="2"/>
              </a:rPr>
              <a:t>setOnClickListener() </a:t>
            </a:r>
            <a:r>
              <a:rPr lang="ko-KR" altLang="en-US" dirty="0" smtClean="0">
                <a:sym typeface="Wingdings" panose="05000000000000000000" pitchFamily="2" charset="2"/>
              </a:rPr>
              <a:t>를 이용하여 구현할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anonymous inner class </a:t>
            </a:r>
            <a:r>
              <a:rPr lang="ko-KR" altLang="en-US" dirty="0" smtClean="0">
                <a:sym typeface="Wingdings" panose="05000000000000000000" pitchFamily="2" charset="2"/>
              </a:rPr>
              <a:t>로 구현하는 방법과 </a:t>
            </a:r>
            <a:r>
              <a:rPr lang="en-US" altLang="ko-KR" dirty="0" smtClean="0">
                <a:sym typeface="Wingdings" panose="05000000000000000000" pitchFamily="2" charset="2"/>
              </a:rPr>
              <a:t>Lambda Expression</a:t>
            </a:r>
            <a:r>
              <a:rPr lang="ko-KR" altLang="en-US" dirty="0" smtClean="0">
                <a:sym typeface="Wingdings" panose="05000000000000000000" pitchFamily="2" charset="2"/>
              </a:rPr>
              <a:t>으로 간단히 구현하는 방법으로 시도하십시오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이벤트 알림을 받으면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같은 작업이 일어나야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버튼 이벤트 호입력상자의 값을 </a:t>
            </a:r>
            <a:r>
              <a:rPr lang="en-US" altLang="ko-KR" dirty="0" smtClean="0">
                <a:sym typeface="Wingdings" panose="05000000000000000000" pitchFamily="2" charset="2"/>
              </a:rPr>
              <a:t>String</a:t>
            </a:r>
            <a:r>
              <a:rPr lang="ko-KR" altLang="en-US" dirty="0" smtClean="0">
                <a:sym typeface="Wingdings" panose="05000000000000000000" pitchFamily="2" charset="2"/>
              </a:rPr>
              <a:t>으로 읽고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앞에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en-US" altLang="ko-KR" dirty="0" err="1" smtClean="0">
                <a:sym typeface="Wingdings" panose="05000000000000000000" pitchFamily="2" charset="2"/>
              </a:rPr>
              <a:t>tel</a:t>
            </a:r>
            <a:r>
              <a:rPr lang="en-US" altLang="ko-KR" dirty="0" smtClean="0">
                <a:sym typeface="Wingdings" panose="05000000000000000000" pitchFamily="2" charset="2"/>
              </a:rPr>
              <a:t>:"</a:t>
            </a:r>
            <a:r>
              <a:rPr lang="ko-KR" altLang="en-US" dirty="0" smtClean="0">
                <a:sym typeface="Wingdings" panose="05000000000000000000" pitchFamily="2" charset="2"/>
              </a:rPr>
              <a:t>를 붙입니다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String 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dial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= "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tel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:" + ...... ;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다음과 같이 인텐트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객체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Intent </a:t>
            </a:r>
            <a:r>
              <a:rPr lang="en-US" altLang="ko-KR" dirty="0" err="1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 = new Intent(</a:t>
            </a:r>
            <a:r>
              <a:rPr lang="en-US" altLang="ko-KR" dirty="0" err="1">
                <a:latin typeface="Consolas" panose="020B0609020204030204" pitchFamily="49" charset="0"/>
                <a:sym typeface="Wingdings" panose="05000000000000000000" pitchFamily="2" charset="2"/>
              </a:rPr>
              <a:t>Intent.ACTION_VIEW</a:t>
            </a:r>
            <a:r>
              <a:rPr lang="en-US" altLang="ko-KR" dirty="0">
                <a:latin typeface="Consolas" panose="020B0609020204030204" pitchFamily="49" charset="0"/>
                <a:sym typeface="Wingdings" panose="05000000000000000000" pitchFamily="2" charset="2"/>
              </a:rPr>
              <a:t>, </a:t>
            </a:r>
            <a:r>
              <a:rPr lang="en-US" altLang="ko-KR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Uri.parse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dial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));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만들어진 인텐트 객체 </a:t>
            </a:r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ko-KR" altLang="en-US" dirty="0">
                <a:sym typeface="Wingdings" panose="05000000000000000000" pitchFamily="2" charset="2"/>
              </a:rPr>
              <a:t>인자로 </a:t>
            </a:r>
            <a:r>
              <a:rPr lang="en-US" altLang="ko-KR" dirty="0">
                <a:sym typeface="Wingdings" panose="05000000000000000000" pitchFamily="2" charset="2"/>
              </a:rPr>
              <a:t>startActivity() </a:t>
            </a:r>
            <a:r>
              <a:rPr lang="ko-KR" altLang="en-US" dirty="0">
                <a:sym typeface="Wingdings" panose="05000000000000000000" pitchFamily="2" charset="2"/>
              </a:rPr>
              <a:t>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startActivity(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intent</a:t>
            </a:r>
            <a:r>
              <a:rPr lang="en-US" altLang="ko-KR" dirty="0" smtClean="0">
                <a:latin typeface="Consolas" panose="020B0609020204030204" pitchFamily="49" charset="0"/>
                <a:sym typeface="Wingdings" panose="05000000000000000000" pitchFamily="2" charset="2"/>
              </a:rPr>
              <a:t>);</a:t>
            </a:r>
            <a:endParaRPr lang="en-US" altLang="ko-KR" dirty="0">
              <a:latin typeface="Consolas" panose="020B0609020204030204" pitchFamily="49" charset="0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77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Using anonymous inner class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691511"/>
            <a:ext cx="11365852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// your code here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// your code here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12387" y="3098958"/>
            <a:ext cx="1680268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뷰 객체 참조 구하기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8615038" y="4138700"/>
            <a:ext cx="3026791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sz="1400" dirty="0" smtClean="0">
                <a:sym typeface="Wingdings" panose="05000000000000000000" pitchFamily="2" charset="2"/>
              </a:rPr>
              <a:t> 입력된 전화번호 가져오기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8612387" y="4484189"/>
            <a:ext cx="329449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전화걸기</a:t>
            </a:r>
            <a:r>
              <a:rPr lang="ko-KR" altLang="en-US" sz="1400" dirty="0" smtClean="0">
                <a:sym typeface="Wingdings" panose="05000000000000000000" pitchFamily="2" charset="2"/>
              </a:rPr>
              <a:t> 화면을 보여줄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 생성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8612387" y="4828466"/>
            <a:ext cx="158088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액티비티 시작하기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1458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Using Lambda expression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앞에서 </a:t>
            </a:r>
            <a:r>
              <a:rPr lang="en-US" altLang="ko-KR" dirty="0">
                <a:sym typeface="Wingdings" panose="05000000000000000000" pitchFamily="2" charset="2"/>
              </a:rPr>
              <a:t>anonymous inner class </a:t>
            </a:r>
            <a:r>
              <a:rPr lang="ko-KR" altLang="en-US" dirty="0">
                <a:sym typeface="Wingdings" panose="05000000000000000000" pitchFamily="2" charset="2"/>
              </a:rPr>
              <a:t>부분을 코멘트 처리하고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위의 코드를 완성하십시오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3100" y="1689770"/>
            <a:ext cx="11365852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// </a:t>
            </a:r>
            <a:r>
              <a:rPr lang="en-US" altLang="ko-KR" sz="1400" dirty="0">
                <a:latin typeface="Consolas" panose="020B0609020204030204" pitchFamily="49" charset="0"/>
              </a:rPr>
              <a:t>your code </a:t>
            </a:r>
            <a:r>
              <a:rPr lang="en-US" altLang="ko-KR" sz="1400" dirty="0" smtClean="0">
                <a:latin typeface="Consolas" panose="020B0609020204030204" pitchFamily="49" charset="0"/>
              </a:rPr>
              <a:t>here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button.setOnClickListener( </a:t>
            </a:r>
            <a:endParaRPr lang="en-US" altLang="ko-KR" sz="1400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endParaRPr lang="en-US" altLang="ko-KR" sz="1400" dirty="0" smtClean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altLang="ko-KR" sz="14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  <a:sym typeface="Wingdings" panose="05000000000000000000" pitchFamily="2" charset="2"/>
              </a:rPr>
              <a:t>               </a:t>
            </a:r>
            <a:r>
              <a:rPr lang="en-US" altLang="ko-KR" sz="1400" dirty="0">
                <a:latin typeface="Consolas" panose="020B0609020204030204" pitchFamily="49" charset="0"/>
              </a:rPr>
              <a:t> // your code </a:t>
            </a:r>
            <a:r>
              <a:rPr lang="en-US" altLang="ko-KR" sz="1400" dirty="0" smtClean="0">
                <a:latin typeface="Consolas" panose="020B0609020204030204" pitchFamily="49" charset="0"/>
              </a:rPr>
              <a:t>here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        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612387" y="3097217"/>
            <a:ext cx="1680268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뷰 객체 참조 구하기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8615038" y="3753848"/>
            <a:ext cx="3026791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sz="1400" dirty="0" smtClean="0">
                <a:sym typeface="Wingdings" panose="05000000000000000000" pitchFamily="2" charset="2"/>
              </a:rPr>
              <a:t> 입력된 전화번호 가져오기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8612387" y="4099337"/>
            <a:ext cx="329449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전화걸기</a:t>
            </a:r>
            <a:r>
              <a:rPr lang="ko-KR" altLang="en-US" sz="1400" dirty="0" smtClean="0">
                <a:sym typeface="Wingdings" panose="05000000000000000000" pitchFamily="2" charset="2"/>
              </a:rPr>
              <a:t> 화면을 보여줄 </a:t>
            </a:r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 생성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8612387" y="4443614"/>
            <a:ext cx="1580882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액티비티 시작하기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6988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화면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앱을 실행하면 다음과 같은 화면을 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버튼을 누르면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dirty="0" smtClean="0">
                <a:sym typeface="Wingdings" panose="05000000000000000000" pitchFamily="2" charset="2"/>
              </a:rPr>
              <a:t> 입력 값을 가져와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 err="1" smtClean="0">
                <a:sym typeface="Wingdings" panose="05000000000000000000" pitchFamily="2" charset="2"/>
              </a:rPr>
              <a:t>파라미터로</a:t>
            </a:r>
            <a:r>
              <a:rPr lang="ko-KR" altLang="en-US" dirty="0" smtClean="0">
                <a:sym typeface="Wingdings" panose="05000000000000000000" pitchFamily="2" charset="2"/>
              </a:rPr>
              <a:t> 전달하므로 </a:t>
            </a:r>
            <a:r>
              <a:rPr lang="ko-KR" altLang="en-US" dirty="0" err="1" smtClean="0">
                <a:sym typeface="Wingdings" panose="05000000000000000000" pitchFamily="2" charset="2"/>
              </a:rPr>
              <a:t>입력상자에</a:t>
            </a:r>
            <a:r>
              <a:rPr lang="ko-KR" altLang="en-US" dirty="0" smtClean="0">
                <a:sym typeface="Wingdings" panose="05000000000000000000" pitchFamily="2" charset="2"/>
              </a:rPr>
              <a:t> 입력된 전화번호를 바꾸면 다른 번호로 전화를 걸도록 만들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717122" y="2510933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실습 </a:t>
            </a:r>
            <a:r>
              <a:rPr lang="en-US" altLang="ko-KR" dirty="0" smtClean="0">
                <a:sym typeface="Wingdings" panose="05000000000000000000" pitchFamily="2" charset="2"/>
              </a:rPr>
              <a:t>1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975" y="3286206"/>
            <a:ext cx="1690066" cy="296296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132" y="3286206"/>
            <a:ext cx="1678658" cy="296296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0881" y="3286206"/>
            <a:ext cx="1677050" cy="29629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392" y="3286206"/>
            <a:ext cx="1723492" cy="304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6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2: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사용하여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띄워주는 두 번째 경우입니다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Step1: </a:t>
            </a:r>
            <a:r>
              <a:rPr lang="ko-KR" altLang="en-US" dirty="0" smtClean="0">
                <a:sym typeface="Wingdings" panose="05000000000000000000" pitchFamily="2" charset="2"/>
              </a:rPr>
              <a:t>프로젝트 창에서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app </a:t>
            </a:r>
            <a:r>
              <a:rPr lang="ko-KR" altLang="en-US" dirty="0" smtClean="0">
                <a:sym typeface="Wingdings" panose="05000000000000000000" pitchFamily="2" charset="2"/>
              </a:rPr>
              <a:t>항목을 선택하고 우 클릭 메뉴에서 </a:t>
            </a:r>
            <a:r>
              <a:rPr lang="en-US" altLang="ko-KR" dirty="0" smtClean="0">
                <a:sym typeface="Wingdings" panose="05000000000000000000" pitchFamily="2" charset="2"/>
              </a:rPr>
              <a:t>[New  Activity  Empty Activity]</a:t>
            </a:r>
            <a:r>
              <a:rPr lang="ko-KR" altLang="en-US" dirty="0" smtClean="0">
                <a:sym typeface="Wingdings" panose="05000000000000000000" pitchFamily="2" charset="2"/>
              </a:rPr>
              <a:t>를 선택하여 새 액티비티를 만듭니다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새로 추가하는 액티비티 이름은 </a:t>
            </a:r>
            <a:r>
              <a:rPr lang="en-US" altLang="ko-KR" b="1" dirty="0">
                <a:sym typeface="Wingdings" panose="05000000000000000000" pitchFamily="2" charset="2"/>
              </a:rPr>
              <a:t>JoyAc</a:t>
            </a:r>
            <a:r>
              <a:rPr lang="en-US" altLang="ko-KR" b="1" dirty="0" smtClean="0">
                <a:sym typeface="Wingdings" panose="05000000000000000000" pitchFamily="2" charset="2"/>
              </a:rPr>
              <a:t>tivity </a:t>
            </a:r>
            <a:r>
              <a:rPr lang="ko-KR" altLang="en-US" dirty="0" smtClean="0">
                <a:sym typeface="Wingdings" panose="05000000000000000000" pitchFamily="2" charset="2"/>
              </a:rPr>
              <a:t>로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JoyActivity.java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activity_joy.xml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 짝으로 생성됩니다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88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812" y="3284983"/>
            <a:ext cx="1826401" cy="320481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5825" y="3289214"/>
            <a:ext cx="1814236" cy="320058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3935760" y="5157192"/>
            <a:ext cx="158417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5087496" y="5851471"/>
            <a:ext cx="1736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activity_joy.xml </a:t>
            </a: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5087496" y="5556434"/>
            <a:ext cx="18069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JoyActivity.java 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4440601" y="4672752"/>
            <a:ext cx="821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intent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694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계속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 smtClean="0">
                <a:sym typeface="Wingdings" panose="05000000000000000000" pitchFamily="2" charset="2"/>
              </a:rPr>
              <a:t>인텐트를</a:t>
            </a:r>
            <a:r>
              <a:rPr lang="ko-KR" altLang="en-US" dirty="0" smtClean="0">
                <a:sym typeface="Wingdings" panose="05000000000000000000" pitchFamily="2" charset="2"/>
              </a:rPr>
              <a:t> 사용하여 </a:t>
            </a:r>
            <a:r>
              <a:rPr lang="ko-KR" altLang="en-US" dirty="0" err="1" smtClean="0">
                <a:sym typeface="Wingdings" panose="05000000000000000000" pitchFamily="2" charset="2"/>
              </a:rPr>
              <a:t>액티비티를</a:t>
            </a:r>
            <a:r>
              <a:rPr lang="ko-KR" altLang="en-US" dirty="0" smtClean="0">
                <a:sym typeface="Wingdings" panose="05000000000000000000" pitchFamily="2" charset="2"/>
              </a:rPr>
              <a:t> 띄워주는 두 번째 경우입니다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2: </a:t>
            </a:r>
            <a:r>
              <a:rPr lang="ko-KR" altLang="en-US" b="1" dirty="0" smtClean="0">
                <a:sym typeface="Wingdings" panose="05000000000000000000" pitchFamily="2" charset="2"/>
              </a:rPr>
              <a:t>화면 만들기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activity_joy.xml 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[Split]</a:t>
            </a:r>
            <a:r>
              <a:rPr lang="ko-KR" altLang="en-US" dirty="0">
                <a:sym typeface="Wingdings" panose="05000000000000000000" pitchFamily="2" charset="2"/>
              </a:rPr>
              <a:t>탭으로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레이아웃을 </a:t>
            </a:r>
            <a:r>
              <a:rPr lang="en-US" altLang="ko-KR" dirty="0">
                <a:sym typeface="Wingdings" panose="05000000000000000000" pitchFamily="2" charset="2"/>
              </a:rPr>
              <a:t>LinearLayout </a:t>
            </a:r>
            <a:r>
              <a:rPr lang="ko-KR" altLang="en-US" dirty="0">
                <a:sym typeface="Wingdings" panose="05000000000000000000" pitchFamily="2" charset="2"/>
              </a:rPr>
              <a:t>으로 변경하고</a:t>
            </a:r>
            <a:r>
              <a:rPr lang="en-US" altLang="ko-KR" dirty="0">
                <a:sym typeface="Wingdings" panose="05000000000000000000" pitchFamily="2" charset="2"/>
              </a:rPr>
              <a:t>, orientation=vertical, gravity=center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TextView</a:t>
            </a:r>
            <a:r>
              <a:rPr lang="ko-KR" altLang="en-US" dirty="0">
                <a:sym typeface="Wingdings" panose="05000000000000000000" pitchFamily="2" charset="2"/>
              </a:rPr>
              <a:t>를 하나 추가하고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lw</a:t>
            </a:r>
            <a:r>
              <a:rPr lang="en-US" altLang="ko-KR" dirty="0">
                <a:sym typeface="Wingdings" panose="05000000000000000000" pitchFamily="2" charset="2"/>
              </a:rPr>
              <a:t>=wrap_content, </a:t>
            </a:r>
            <a:r>
              <a:rPr lang="en-US" altLang="ko-KR" dirty="0" err="1">
                <a:sym typeface="Wingdings" panose="05000000000000000000" pitchFamily="2" charset="2"/>
              </a:rPr>
              <a:t>lh</a:t>
            </a:r>
            <a:r>
              <a:rPr lang="en-US" altLang="ko-KR" dirty="0">
                <a:sym typeface="Wingdings" panose="05000000000000000000" pitchFamily="2" charset="2"/>
              </a:rPr>
              <a:t>=wrap_content, textSize=24, </a:t>
            </a:r>
            <a:r>
              <a:rPr lang="en-US" altLang="ko-KR" dirty="0" err="1">
                <a:sym typeface="Wingdings" panose="05000000000000000000" pitchFamily="2" charset="2"/>
              </a:rPr>
              <a:t>textColor</a:t>
            </a:r>
            <a:r>
              <a:rPr lang="en-US" altLang="ko-KR" dirty="0">
                <a:sym typeface="Wingdings" panose="05000000000000000000" pitchFamily="2" charset="2"/>
              </a:rPr>
              <a:t>=@color/purple_700", text="Be joyful always!"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 smtClean="0">
                <a:sym typeface="Wingdings" panose="05000000000000000000" pitchFamily="2" charset="2"/>
              </a:rPr>
              <a:t>에 </a:t>
            </a:r>
            <a:r>
              <a:rPr lang="en-US" altLang="ko-KR" dirty="0" smtClean="0">
                <a:sym typeface="Wingdings" panose="05000000000000000000" pitchFamily="2" charset="2"/>
              </a:rPr>
              <a:t>[JoyActivity</a:t>
            </a:r>
            <a:r>
              <a:rPr lang="ko-KR" altLang="en-US" dirty="0" smtClean="0">
                <a:sym typeface="Wingdings" panose="05000000000000000000" pitchFamily="2" charset="2"/>
              </a:rPr>
              <a:t> 띄우기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(id=button2)</a:t>
            </a:r>
            <a:r>
              <a:rPr lang="ko-KR" altLang="en-US" dirty="0" smtClean="0">
                <a:sym typeface="Wingdings" panose="05000000000000000000" pitchFamily="2" charset="2"/>
              </a:rPr>
              <a:t>을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err="1" smtClean="0">
                <a:sym typeface="Wingdings" panose="05000000000000000000" pitchFamily="2" charset="2"/>
              </a:rPr>
              <a:t>전화걸기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 밑에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825" y="3289214"/>
            <a:ext cx="1814236" cy="320058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812" y="3284983"/>
            <a:ext cx="1826401" cy="320481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412925" y="5529836"/>
            <a:ext cx="17363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activity_joy.xml </a:t>
            </a:r>
            <a:endParaRPr lang="ko-KR" altLang="en-US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3319816" y="5461301"/>
            <a:ext cx="19479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sym typeface="Wingdings" panose="05000000000000000000" pitchFamily="2" charset="2"/>
              </a:rPr>
              <a:t>main_activity.xml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0339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04-1: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인플레이션 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LayoutInflater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실습하기 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Step 2: 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setContentView()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호출하는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코드 다음에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아래의 코드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즉 </a:t>
            </a:r>
            <a:r>
              <a:rPr lang="ko-KR" altLang="en-US" dirty="0" smtClean="0">
                <a:sym typeface="Wingdings" panose="05000000000000000000" pitchFamily="2" charset="2"/>
              </a:rPr>
              <a:t>버튼을 찾아 변수에 할당하고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()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메소드를</a:t>
            </a:r>
            <a:r>
              <a:rPr lang="ko-KR" altLang="en-US" dirty="0" smtClean="0">
                <a:sym typeface="Wingdings" panose="05000000000000000000" pitchFamily="2" charset="2"/>
              </a:rPr>
              <a:t> 호출하는 코드를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51384" y="1916832"/>
            <a:ext cx="1136585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. . 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Button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R.id.pressme_button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pressmeButton.setOnClickListener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(new </a:t>
            </a:r>
            <a:r>
              <a:rPr lang="en-US" altLang="ko-KR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@</a:t>
            </a:r>
            <a:r>
              <a:rPr lang="en-US" altLang="ko-KR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public </a:t>
            </a:r>
            <a:r>
              <a:rPr lang="en-US" altLang="ko-KR" dirty="0">
                <a:latin typeface="Consolas" panose="020B0609020204030204" pitchFamily="49" charset="0"/>
              </a:rPr>
              <a:t>void onClick(View 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view</a:t>
            </a:r>
            <a:r>
              <a:rPr lang="en-US" altLang="ko-KR" dirty="0" smtClean="0">
                <a:latin typeface="Consolas" panose="020B0609020204030204" pitchFamily="49" charset="0"/>
              </a:rPr>
              <a:t>) </a:t>
            </a:r>
            <a:r>
              <a:rPr lang="en-US" altLang="ko-KR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  Toast.makeText(this, "Clicked.", </a:t>
            </a:r>
            <a:r>
              <a:rPr lang="en-US" altLang="ko-KR" dirty="0">
                <a:latin typeface="Consolas" panose="020B0609020204030204" pitchFamily="49" charset="0"/>
              </a:rPr>
              <a:t>Toast.LENGTH_LONG).show();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}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});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7284974" y="3770188"/>
            <a:ext cx="4824536" cy="776233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new Vi….    </a:t>
            </a:r>
          </a:p>
          <a:p>
            <a:pPr latinLnBrk="0"/>
            <a:r>
              <a:rPr lang="en-US" altLang="ko-KR" sz="1400" dirty="0" smtClean="0">
                <a:solidFill>
                  <a:schemeClr val="tx1"/>
                </a:solidFill>
              </a:rPr>
              <a:t> </a:t>
            </a:r>
            <a:r>
              <a:rPr lang="ko-KR" altLang="en-US" sz="1400" dirty="0" smtClean="0">
                <a:solidFill>
                  <a:schemeClr val="tx1"/>
                </a:solidFill>
              </a:rPr>
              <a:t>여기서 다음을 선택하면 </a:t>
            </a:r>
            <a:r>
              <a:rPr lang="en-US" altLang="ko-KR" sz="14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400" dirty="0" smtClean="0">
                <a:solidFill>
                  <a:schemeClr val="tx1"/>
                </a:solidFill>
              </a:rPr>
              <a:t>이 작동합니다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</a:p>
          <a:p>
            <a:pPr latinLnBrk="0"/>
            <a:r>
              <a:rPr lang="en-US" altLang="ko-KR" sz="1400" dirty="0" err="1" smtClean="0">
                <a:solidFill>
                  <a:schemeClr val="tx1"/>
                </a:solidFill>
              </a:rPr>
              <a:t>View.onClickListner</a:t>
            </a:r>
            <a:r>
              <a:rPr lang="en-US" altLang="ko-KR" sz="1400" dirty="0" smtClean="0">
                <a:solidFill>
                  <a:schemeClr val="tx1"/>
                </a:solidFill>
              </a:rPr>
              <a:t>() { . . . .}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/>
          <p:cNvCxnSpPr>
            <a:stCxn id="6" idx="1"/>
          </p:cNvCxnSpPr>
          <p:nvPr/>
        </p:nvCxnSpPr>
        <p:spPr>
          <a:xfrm flipH="1" flipV="1">
            <a:off x="6023992" y="2780929"/>
            <a:ext cx="1260982" cy="13773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136402" y="3713349"/>
            <a:ext cx="4103614" cy="776233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 smtClean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 smtClean="0">
                <a:solidFill>
                  <a:schemeClr val="tx1"/>
                </a:solidFill>
              </a:rPr>
              <a:t>, Toast&lt;Tab&gt;</a:t>
            </a:r>
            <a:r>
              <a:rPr lang="ko-KR" altLang="en-US" sz="1400" dirty="0" smtClean="0">
                <a:solidFill>
                  <a:schemeClr val="tx1"/>
                </a:solidFill>
              </a:rPr>
              <a:t>으로 </a:t>
            </a:r>
            <a:r>
              <a:rPr lang="en-US" altLang="ko-KR" sz="1400" dirty="0" smtClean="0">
                <a:solidFill>
                  <a:schemeClr val="tx1"/>
                </a:solidFill>
              </a:rPr>
              <a:t>new toast</a:t>
            </a:r>
            <a:r>
              <a:rPr lang="ko-KR" altLang="en-US" sz="1400" dirty="0" smtClean="0">
                <a:solidFill>
                  <a:schemeClr val="tx1"/>
                </a:solidFill>
              </a:rPr>
              <a:t>를 선택함으로 </a:t>
            </a:r>
            <a:r>
              <a:rPr lang="en-US" altLang="ko-KR" sz="1400" dirty="0" smtClean="0">
                <a:solidFill>
                  <a:schemeClr val="tx1"/>
                </a:solidFill>
              </a:rPr>
              <a:t>autocomplete </a:t>
            </a:r>
            <a:r>
              <a:rPr lang="ko-KR" altLang="en-US" sz="1400" dirty="0" smtClean="0">
                <a:solidFill>
                  <a:schemeClr val="tx1"/>
                </a:solidFill>
              </a:rPr>
              <a:t>작동합니다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/>
          <p:cNvCxnSpPr>
            <a:stCxn id="9" idx="1"/>
          </p:cNvCxnSpPr>
          <p:nvPr/>
        </p:nvCxnSpPr>
        <p:spPr>
          <a:xfrm flipH="1" flipV="1">
            <a:off x="1919536" y="3645025"/>
            <a:ext cx="216866" cy="4564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1384" y="5180999"/>
            <a:ext cx="1136585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  Button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</a:t>
            </a:r>
            <a:r>
              <a:rPr lang="en-US" altLang="ko-KR" dirty="0" smtClean="0"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= </a:t>
            </a:r>
            <a:r>
              <a:rPr lang="en-US" altLang="ko-KR" dirty="0" smtClean="0">
                <a:latin typeface="Consolas" panose="020B0609020204030204" pitchFamily="49" charset="0"/>
              </a:rPr>
              <a:t>findViewById(</a:t>
            </a:r>
            <a:r>
              <a:rPr lang="en-US" altLang="ko-KR" dirty="0" err="1" smtClean="0">
                <a:latin typeface="Consolas" panose="020B0609020204030204" pitchFamily="49" charset="0"/>
              </a:rPr>
              <a:t>R.id.pressme_button</a:t>
            </a:r>
            <a:r>
              <a:rPr lang="en-US" altLang="ko-KR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</a:t>
            </a:r>
            <a:r>
              <a:rPr lang="en-US" altLang="ko-KR" dirty="0" err="1" smtClean="0">
                <a:latin typeface="Consolas" panose="020B0609020204030204" pitchFamily="49" charset="0"/>
              </a:rPr>
              <a:t>pressmeButton.setOnClickListener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solidFill>
                  <a:srgbClr val="C00000"/>
                </a:solidFill>
                <a:latin typeface="Consolas" panose="020B0609020204030204" pitchFamily="49" charset="0"/>
              </a:rPr>
              <a:t>view</a:t>
            </a:r>
            <a:r>
              <a:rPr lang="en-US" altLang="ko-KR" dirty="0" smtClean="0">
                <a:latin typeface="Consolas" panose="020B0609020204030204" pitchFamily="49" charset="0"/>
              </a:rPr>
              <a:t>) -&gt; {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 smtClean="0">
                <a:latin typeface="Consolas" panose="020B0609020204030204" pitchFamily="49" charset="0"/>
              </a:rPr>
              <a:t>    Toast.makeText(this, "Clicked.", </a:t>
            </a:r>
            <a:r>
              <a:rPr lang="en-US" altLang="ko-KR" dirty="0">
                <a:latin typeface="Consolas" panose="020B0609020204030204" pitchFamily="49" charset="0"/>
              </a:rPr>
              <a:t>Toast.LENGTH_LONG).show();</a:t>
            </a:r>
          </a:p>
          <a:p>
            <a:r>
              <a:rPr lang="en-US" altLang="ko-KR" dirty="0" smtClean="0">
                <a:latin typeface="Consolas" panose="020B0609020204030204" pitchFamily="49" charset="0"/>
              </a:rPr>
              <a:t>   });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8442772" y="5020929"/>
            <a:ext cx="3666738" cy="585105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en-US" altLang="ko-KR" sz="1600" dirty="0" smtClean="0">
                <a:solidFill>
                  <a:schemeClr val="tx1"/>
                </a:solidFill>
              </a:rPr>
              <a:t>Using Java8 – Lambda expression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20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Step 3: </a:t>
            </a:r>
            <a:r>
              <a:rPr lang="en-US" altLang="ko-KR" b="1" dirty="0">
                <a:sym typeface="Wingdings" panose="05000000000000000000" pitchFamily="2" charset="2"/>
              </a:rPr>
              <a:t>MainActivity.java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파일로 돌아와 </a:t>
            </a:r>
            <a:r>
              <a:rPr lang="en-US" altLang="ko-KR" b="1" dirty="0">
                <a:sym typeface="Wingdings" panose="05000000000000000000" pitchFamily="2" charset="2"/>
              </a:rPr>
              <a:t>[JoyActivity</a:t>
            </a:r>
            <a:r>
              <a:rPr lang="ko-KR" altLang="en-US" b="1" dirty="0">
                <a:sym typeface="Wingdings" panose="05000000000000000000" pitchFamily="2" charset="2"/>
              </a:rPr>
              <a:t> 띄우기</a:t>
            </a:r>
            <a:r>
              <a:rPr lang="en-US" altLang="ko-KR" b="1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누르면 </a:t>
            </a:r>
            <a:r>
              <a:rPr lang="en-US" altLang="ko-KR" b="1" dirty="0">
                <a:sym typeface="Wingdings" panose="05000000000000000000" pitchFamily="2" charset="2"/>
              </a:rPr>
              <a:t>JoyActivity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가 나타나도록 코딩을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Using Lambda Expression &amp; anonymous object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2013526"/>
            <a:ext cx="11248112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Button </a:t>
            </a:r>
            <a:r>
              <a:rPr lang="en-US" altLang="ko-KR" sz="1400" dirty="0">
                <a:latin typeface="Consolas" panose="020B0609020204030204" pitchFamily="49" charset="0"/>
              </a:rPr>
              <a:t>button2 = findViewById(R.id.button2);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button2.setOnClickListener(new </a:t>
            </a:r>
            <a:r>
              <a:rPr lang="en-US" altLang="ko-KR" sz="14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Intent </a:t>
            </a:r>
            <a:r>
              <a:rPr lang="en-US" altLang="ko-KR" sz="1400" dirty="0" err="1">
                <a:latin typeface="Consolas" panose="020B0609020204030204" pitchFamily="49" charset="0"/>
              </a:rPr>
              <a:t>intent</a:t>
            </a:r>
            <a:r>
              <a:rPr lang="en-US" altLang="ko-KR" sz="1400" dirty="0">
                <a:latin typeface="Consolas" panose="020B0609020204030204" pitchFamily="49" charset="0"/>
              </a:rPr>
              <a:t> = new 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();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ComponentName</a:t>
            </a:r>
            <a:r>
              <a:rPr lang="en-US" altLang="ko-KR" sz="1400" dirty="0">
                <a:latin typeface="Consolas" panose="020B0609020204030204" pitchFamily="49" charset="0"/>
              </a:rPr>
              <a:t> name = new </a:t>
            </a:r>
            <a:r>
              <a:rPr lang="en-US" altLang="ko-KR" sz="1400" dirty="0" err="1">
                <a:latin typeface="Consolas" panose="020B0609020204030204" pitchFamily="49" charset="0"/>
              </a:rPr>
              <a:t>ComponentName</a:t>
            </a:r>
            <a:r>
              <a:rPr lang="en-US" altLang="ko-KR" sz="1400" dirty="0" smtClean="0">
                <a:latin typeface="Consolas" panose="020B0609020204030204" pitchFamily="49" charset="0"/>
              </a:rPr>
              <a:t>("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org.joy.intent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", 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org.joy.intent.JoyActivity</a:t>
            </a:r>
            <a:r>
              <a:rPr lang="en-US" altLang="ko-KR" sz="1400" dirty="0" smtClean="0">
                <a:latin typeface="Consolas" panose="020B0609020204030204" pitchFamily="49" charset="0"/>
              </a:rPr>
              <a:t>");</a:t>
            </a:r>
            <a:br>
              <a:rPr lang="en-US" altLang="ko-KR" sz="1400" dirty="0" smtClean="0">
                <a:latin typeface="Consolas" panose="020B0609020204030204" pitchFamily="49" charset="0"/>
              </a:rPr>
            </a:b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intent.setComponent</a:t>
            </a:r>
            <a:r>
              <a:rPr lang="en-US" altLang="ko-KR" sz="1400" dirty="0">
                <a:latin typeface="Consolas" panose="020B0609020204030204" pitchFamily="49" charset="0"/>
              </a:rPr>
              <a:t>(name);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startActivity(intent);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});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 smtClean="0">
                <a:latin typeface="Consolas" panose="020B0609020204030204" pitchFamily="49" charset="0"/>
              </a:rPr>
              <a:t>...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097748" y="3183288"/>
            <a:ext cx="3344185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컴포넌트 이름을 지정할 수 있는 객체 생성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8097748" y="3822575"/>
            <a:ext cx="2353529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ym typeface="Wingdings" panose="05000000000000000000" pitchFamily="2" charset="2"/>
              </a:rPr>
              <a:t>인텐트</a:t>
            </a:r>
            <a:r>
              <a:rPr lang="ko-KR" altLang="en-US" sz="1400" dirty="0" smtClean="0">
                <a:sym typeface="Wingdings" panose="05000000000000000000" pitchFamily="2" charset="2"/>
              </a:rPr>
              <a:t> 객체에 컴포넌트 지정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8097748" y="4201899"/>
            <a:ext cx="1412566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ym typeface="Wingdings" panose="05000000000000000000" pitchFamily="2" charset="2"/>
              </a:rPr>
              <a:t>액티비티 띄우기</a:t>
            </a:r>
            <a:endParaRPr lang="ko-KR" altLang="en-US" sz="1400" dirty="0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7464152" y="2781460"/>
            <a:ext cx="432048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56843" y="2328458"/>
            <a:ext cx="3113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MainActivity.java </a:t>
            </a:r>
            <a:r>
              <a:rPr lang="ko-KR" altLang="en-US" sz="1400" dirty="0" smtClean="0"/>
              <a:t>파일 맨 위에 있는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ko-KR" altLang="en-US" sz="1400" dirty="0" smtClean="0"/>
              <a:t>패키지 이름과 동일해야 합니다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896200" y="2781460"/>
            <a:ext cx="72008" cy="709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53100" y="5786680"/>
            <a:ext cx="11248112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button2.setOnClickListener(view </a:t>
            </a:r>
            <a:r>
              <a:rPr lang="en-US" altLang="ko-KR" sz="1400" dirty="0" smtClean="0">
                <a:latin typeface="Consolas" panose="020B0609020204030204" pitchFamily="49" charset="0"/>
              </a:rPr>
              <a:t>-&gt; startActivity(new </a:t>
            </a:r>
            <a:r>
              <a:rPr lang="en-US" altLang="ko-KR" sz="1400" dirty="0">
                <a:latin typeface="Consolas" panose="020B0609020204030204" pitchFamily="49" charset="0"/>
              </a:rPr>
              <a:t>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().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setComponent</a:t>
            </a:r>
            <a:r>
              <a:rPr lang="en-US" altLang="ko-KR" sz="1400" dirty="0" smtClean="0"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                    new </a:t>
            </a:r>
            <a:r>
              <a:rPr lang="en-US" altLang="ko-KR" sz="1400" dirty="0" err="1">
                <a:latin typeface="Consolas" panose="020B0609020204030204" pitchFamily="49" charset="0"/>
              </a:rPr>
              <a:t>ComponentName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org.joy.intent</a:t>
            </a:r>
            <a:r>
              <a:rPr lang="en-US" altLang="ko-KR" sz="1400" dirty="0" smtClean="0">
                <a:latin typeface="Consolas" panose="020B0609020204030204" pitchFamily="49" charset="0"/>
              </a:rPr>
              <a:t>", 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latin typeface="Consolas" panose="020B0609020204030204" pitchFamily="49" charset="0"/>
              </a:rPr>
              <a:t>org.joy.intent.JoyActivity</a:t>
            </a:r>
            <a:r>
              <a:rPr lang="en-US" altLang="ko-KR" sz="1400" dirty="0">
                <a:latin typeface="Consolas" panose="020B0609020204030204" pitchFamily="49" charset="0"/>
              </a:rPr>
              <a:t>"))) </a:t>
            </a:r>
            <a:r>
              <a:rPr lang="en-US" altLang="ko-KR" sz="1400" dirty="0" smtClean="0">
                <a:latin typeface="Consolas" panose="020B0609020204030204" pitchFamily="49" charset="0"/>
              </a:rPr>
              <a:t>);            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02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살펴보기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 err="1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실습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인텐트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실습 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 </a:t>
            </a:r>
            <a:r>
              <a:rPr lang="ko-KR" altLang="en-US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 보기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앱을 실행하십시오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0059" y="3311111"/>
            <a:ext cx="1695330" cy="29613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341" y="3311111"/>
            <a:ext cx="1715418" cy="302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7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04-3: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인텐트 살펴보기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smtClean="0">
                <a:sym typeface="Wingdings" panose="05000000000000000000" pitchFamily="2" charset="2"/>
              </a:rPr>
              <a:t>다음은 인텐트 클래스에 정의된 다양한 액션 정보입니다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ACTION_MAIN</a:t>
            </a:r>
            <a:r>
              <a:rPr lang="en-US" altLang="ko-KR" dirty="0" smtClean="0">
                <a:sym typeface="Wingdings" panose="05000000000000000000" pitchFamily="2" charset="2"/>
              </a:rPr>
              <a:t>		ACTION_VIEW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ACTION_ATTACH_DATA	ACTION_ANSWER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ACTION_EDIT</a:t>
            </a:r>
            <a:r>
              <a:rPr lang="en-US" altLang="ko-KR" dirty="0" smtClean="0">
                <a:sym typeface="Wingdings" panose="05000000000000000000" pitchFamily="2" charset="2"/>
              </a:rPr>
              <a:t>		ACTION_INSERT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ACTION_PICK		ACTION_DELETE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ACTION_CHOOSER	ACTION_RUN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ACTION_GET_CONTENT	ACTION_SYNC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ACTION_DIAL		ACTION_PICK_ACTIVITY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ACTION_CALL		ACTION_SEARCH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ACTION_SEND		ACTION_WEB_SEARCH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ACTION_SECOND		ACTION_FACTORY_TEST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92</a:t>
            </a:fld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758002" y="1268760"/>
            <a:ext cx="513462" cy="4059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30786" y="1443898"/>
            <a:ext cx="6174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많이 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사용함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722788" y="1674730"/>
            <a:ext cx="481378" cy="3625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액티비티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수명주기와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앱이 실행되는 도중에 전화가 오면 단말의 통화 앱이 화면에 나타나기 때문에 여러분의 앱 화면은 다른 화면 뒤로 들어가 중지될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이와 같이 액티비티는 처음 실행될 때 메모리에 만들어지는 과정부터 시작해서 실행과 중지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그리고 메모리에서 해제되는 여러 과정의 상태를 시스템이 모두 관리하며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각각의 상태에서 해당하는 메시지를 자동으로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액티비티에 기본으로 만들어져 있는 </a:t>
            </a:r>
            <a:r>
              <a:rPr lang="en-US" altLang="ko-KR" dirty="0" smtClean="0">
                <a:sym typeface="Wingdings" panose="05000000000000000000" pitchFamily="2" charset="2"/>
              </a:rPr>
              <a:t>onCreate() </a:t>
            </a:r>
            <a:r>
              <a:rPr lang="ko-KR" altLang="en-US" dirty="0" smtClean="0">
                <a:sym typeface="Wingdings" panose="05000000000000000000" pitchFamily="2" charset="2"/>
              </a:rPr>
              <a:t>메소드는 액티비티가 만들어질 때 시스템이 자동으로 호출하는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메소드입니다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대표적인 액티비티 상태는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93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839416" y="3601824"/>
          <a:ext cx="108617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2415">
                  <a:extLst>
                    <a:ext uri="{9D8B030D-6E8A-4147-A177-3AD203B41FA5}">
                      <a16:colId xmlns:a16="http://schemas.microsoft.com/office/drawing/2014/main" val="4190859709"/>
                    </a:ext>
                  </a:extLst>
                </a:gridCol>
                <a:gridCol w="8439381">
                  <a:extLst>
                    <a:ext uri="{9D8B030D-6E8A-4147-A177-3AD203B41FA5}">
                      <a16:colId xmlns:a16="http://schemas.microsoft.com/office/drawing/2014/main" val="14924231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상태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30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실행</a:t>
                      </a:r>
                      <a:r>
                        <a:rPr lang="en-US" altLang="ko-KR" dirty="0" smtClean="0"/>
                        <a:t>(Running)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화면 상에 액티비티가 보이면서 실행되어 있는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3172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일시 정지</a:t>
                      </a:r>
                      <a:r>
                        <a:rPr lang="en-US" altLang="ko-KR" dirty="0" smtClean="0"/>
                        <a:t>(Paused)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사용자에게 보이지만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다른 액티비티가 위에 있어 포커스를 받지 못한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336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중지</a:t>
                      </a:r>
                      <a:r>
                        <a:rPr lang="en-US" altLang="ko-KR" dirty="0" smtClean="0"/>
                        <a:t>(Stopped)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다른 액티비티에 의해 완전히 가려져 보이지 않는 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11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액티비티의 상태 정보가 변화하는 것을 액티비티의 수명주기 </a:t>
            </a:r>
            <a:r>
              <a:rPr lang="en-US" altLang="ko-KR" dirty="0" smtClean="0">
                <a:sym typeface="Wingdings" panose="05000000000000000000" pitchFamily="2" charset="2"/>
              </a:rPr>
              <a:t>life cycle</a:t>
            </a:r>
            <a:r>
              <a:rPr lang="ko-KR" altLang="en-US" dirty="0" smtClean="0">
                <a:sym typeface="Wingdings" panose="05000000000000000000" pitchFamily="2" charset="2"/>
              </a:rPr>
              <a:t>하며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다음과 도식화 </a:t>
            </a:r>
            <a:r>
              <a:rPr lang="ko-KR" altLang="en-US" dirty="0" smtClean="0">
                <a:sym typeface="Wingdings" panose="05000000000000000000" pitchFamily="2" charset="2"/>
              </a:rPr>
              <a:t>해볼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pPr indent="-285750"/>
            <a:endParaRPr lang="en-US" altLang="ko-KR" dirty="0" smtClean="0"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94</a:t>
            </a:fld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1415480" y="1484784"/>
            <a:ext cx="5845359" cy="4968552"/>
            <a:chOff x="627682" y="1527978"/>
            <a:chExt cx="5845359" cy="4968552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2766309" y="1527978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새로운 액티비티</a:t>
              </a:r>
              <a:endParaRPr lang="ko-KR" altLang="en-US" sz="1600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766309" y="2823668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실행</a:t>
              </a:r>
              <a:endParaRPr lang="ko-KR" altLang="en-US" sz="1600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766309" y="3855934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일시정지</a:t>
              </a:r>
              <a:endParaRPr lang="ko-KR" altLang="en-US" sz="1600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766309" y="4888200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/>
                <a:t>중지</a:t>
              </a:r>
              <a:endParaRPr lang="ko-KR" altLang="en-US" sz="1600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766309" y="5920466"/>
              <a:ext cx="1894501" cy="57606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/>
                <a:t>소멸</a:t>
              </a:r>
              <a:endParaRPr lang="ko-KR" altLang="en-US" sz="1600" dirty="0"/>
            </a:p>
          </p:txBody>
        </p:sp>
        <p:cxnSp>
          <p:nvCxnSpPr>
            <p:cNvPr id="12" name="직선 화살표 연결선 11"/>
            <p:cNvCxnSpPr>
              <a:stCxn id="6" idx="2"/>
              <a:endCxn id="7" idx="0"/>
            </p:cNvCxnSpPr>
            <p:nvPr/>
          </p:nvCxnSpPr>
          <p:spPr>
            <a:xfrm>
              <a:off x="3713560" y="2104042"/>
              <a:ext cx="0" cy="7196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8" idx="2"/>
              <a:endCxn id="9" idx="0"/>
            </p:cNvCxnSpPr>
            <p:nvPr/>
          </p:nvCxnSpPr>
          <p:spPr>
            <a:xfrm>
              <a:off x="3713560" y="4431998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9" idx="2"/>
              <a:endCxn id="10" idx="0"/>
            </p:cNvCxnSpPr>
            <p:nvPr/>
          </p:nvCxnSpPr>
          <p:spPr>
            <a:xfrm>
              <a:off x="3713560" y="5464264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4079776" y="3433124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flipV="1">
              <a:off x="3382823" y="3399732"/>
              <a:ext cx="0" cy="456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꺾인 연결선 23"/>
            <p:cNvCxnSpPr>
              <a:stCxn id="9" idx="1"/>
              <a:endCxn id="7" idx="1"/>
            </p:cNvCxnSpPr>
            <p:nvPr/>
          </p:nvCxnSpPr>
          <p:spPr>
            <a:xfrm rot="10800000">
              <a:off x="2766309" y="3111700"/>
              <a:ext cx="12700" cy="2064532"/>
            </a:xfrm>
            <a:prstGeom prst="bentConnector3">
              <a:avLst>
                <a:gd name="adj1" fmla="val 1472055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/>
            <p:cNvSpPr/>
            <p:nvPr/>
          </p:nvSpPr>
          <p:spPr>
            <a:xfrm>
              <a:off x="4743080" y="2084600"/>
              <a:ext cx="1729961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600" dirty="0" smtClean="0">
                  <a:sym typeface="Wingdings" panose="05000000000000000000" pitchFamily="2" charset="2"/>
                </a:rPr>
                <a:t>onCreate()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b="1" dirty="0" err="1" smtClean="0">
                  <a:sym typeface="Wingdings" panose="05000000000000000000" pitchFamily="2" charset="2"/>
                </a:rPr>
                <a:t>onResume</a:t>
              </a:r>
              <a:r>
                <a:rPr lang="en-US" altLang="ko-KR" sz="1600" b="1" dirty="0" smtClean="0">
                  <a:sym typeface="Wingdings" panose="05000000000000000000" pitchFamily="2" charset="2"/>
                </a:rPr>
                <a:t>()</a:t>
              </a:r>
              <a:endParaRPr lang="ko-KR" altLang="en-US" sz="1600" b="1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27682" y="4244600"/>
              <a:ext cx="1729961" cy="8309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onRestart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dirty="0" err="1" smtClean="0">
                  <a:sym typeface="Wingdings" panose="05000000000000000000" pitchFamily="2" charset="2"/>
                </a:rPr>
                <a:t>onStart</a:t>
              </a:r>
              <a:r>
                <a:rPr lang="en-US" altLang="ko-KR" sz="1600" dirty="0" smtClean="0">
                  <a:sym typeface="Wingdings" panose="05000000000000000000" pitchFamily="2" charset="2"/>
                </a:rPr>
                <a:t>()</a:t>
              </a:r>
            </a:p>
            <a:p>
              <a:pPr marL="342900" indent="-342900">
                <a:buAutoNum type="arabicPeriod"/>
              </a:pPr>
              <a:r>
                <a:rPr lang="en-US" altLang="ko-KR" sz="1600" b="1" dirty="0" err="1" smtClean="0">
                  <a:sym typeface="Wingdings" panose="05000000000000000000" pitchFamily="2" charset="2"/>
                </a:rPr>
                <a:t>onResume</a:t>
              </a:r>
              <a:r>
                <a:rPr lang="en-US" altLang="ko-KR" sz="1600" b="1" dirty="0" smtClean="0">
                  <a:sym typeface="Wingdings" panose="05000000000000000000" pitchFamily="2" charset="2"/>
                </a:rPr>
                <a:t>()</a:t>
              </a:r>
              <a:endParaRPr lang="ko-KR" altLang="en-US" sz="1600" b="1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4223793" y="3450486"/>
              <a:ext cx="1194558" cy="3385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onPause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919536" y="3450486"/>
              <a:ext cx="1383712" cy="3385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onResume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223793" y="4470266"/>
              <a:ext cx="1040670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onStop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4223792" y="5478617"/>
              <a:ext cx="133722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ko-KR" sz="1600" dirty="0" err="1" smtClean="0"/>
                <a:t>onDestroy</a:t>
              </a:r>
              <a:r>
                <a:rPr lang="en-US" altLang="ko-KR" sz="1600" dirty="0" smtClean="0"/>
                <a:t>()</a:t>
              </a:r>
              <a:endParaRPr lang="ko-KR" altLang="en-US" sz="1600" dirty="0"/>
            </a:p>
          </p:txBody>
        </p:sp>
      </p:grpSp>
      <p:cxnSp>
        <p:nvCxnSpPr>
          <p:cNvPr id="11" name="직선 화살표 연결선 10"/>
          <p:cNvCxnSpPr/>
          <p:nvPr/>
        </p:nvCxnSpPr>
        <p:spPr>
          <a:xfrm flipH="1">
            <a:off x="7260839" y="2708920"/>
            <a:ext cx="4913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7752184" y="2570420"/>
            <a:ext cx="26084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sym typeface="Wingdings" panose="05000000000000000000" pitchFamily="2" charset="2"/>
              </a:rPr>
              <a:t>사용자와 상호작용 직전에 항상 호출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6238616" y="3353806"/>
            <a:ext cx="4281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다른 액티비티를 시작하려고 할 째 호출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  <a:r>
              <a:rPr lang="ko-KR" altLang="en-US" sz="1200" dirty="0" smtClean="0">
                <a:sym typeface="Wingdings" panose="05000000000000000000" pitchFamily="2" charset="2"/>
              </a:rPr>
              <a:t>현재 앱 </a:t>
            </a:r>
            <a:r>
              <a:rPr lang="en-US" altLang="ko-KR" sz="1200" dirty="0" smtClean="0">
                <a:sym typeface="Wingdings" panose="05000000000000000000" pitchFamily="2" charset="2"/>
              </a:rPr>
              <a:t>data</a:t>
            </a:r>
            <a:r>
              <a:rPr lang="ko-KR" altLang="en-US" sz="1200" dirty="0" smtClean="0">
                <a:sym typeface="Wingdings" panose="05000000000000000000" pitchFamily="2" charset="2"/>
              </a:rPr>
              <a:t>저장</a:t>
            </a:r>
            <a:r>
              <a:rPr lang="en-US" altLang="ko-KR" sz="1200" dirty="0" smtClean="0">
                <a:sym typeface="Wingdings" panose="05000000000000000000" pitchFamily="2" charset="2"/>
              </a:rPr>
              <a:t>, </a:t>
            </a:r>
          </a:p>
          <a:p>
            <a:r>
              <a:rPr lang="ko-KR" altLang="en-US" sz="1200" dirty="0" smtClean="0"/>
              <a:t>모든 작업을 중지하고 돌아가야 다른 액티비티를 시작할 수 있음</a:t>
            </a:r>
            <a:endParaRPr lang="ko-KR" altLang="en-US" sz="1200" dirty="0"/>
          </a:p>
        </p:txBody>
      </p:sp>
      <p:sp>
        <p:nvSpPr>
          <p:cNvPr id="33" name="직사각형 32"/>
          <p:cNvSpPr/>
          <p:nvPr/>
        </p:nvSpPr>
        <p:spPr>
          <a:xfrm>
            <a:off x="5963598" y="4383341"/>
            <a:ext cx="42386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액티비티가 사용자에게 더 이상 보이지 않을 때 호출됨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액티비티가 소멸되거나 다른 액티비티가 화면을 가릴 때 호출됨</a:t>
            </a:r>
            <a:endParaRPr lang="ko-KR" altLang="en-US" sz="1200" dirty="0"/>
          </a:p>
        </p:txBody>
      </p:sp>
      <p:sp>
        <p:nvSpPr>
          <p:cNvPr id="34" name="직사각형 33"/>
          <p:cNvSpPr/>
          <p:nvPr/>
        </p:nvSpPr>
        <p:spPr>
          <a:xfrm>
            <a:off x="6238616" y="5389272"/>
            <a:ext cx="30989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sym typeface="Wingdings" panose="05000000000000000000" pitchFamily="2" charset="2"/>
              </a:rPr>
              <a:t>액티비티가 소멸되어 없어지기 전에 호출됨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ko-KR" altLang="en-US" sz="1200" dirty="0" smtClean="0">
                <a:sym typeface="Wingdings" panose="05000000000000000000" pitchFamily="2" charset="2"/>
              </a:rPr>
              <a:t>액티비티가 마지막으로 받는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메소드로</a:t>
            </a:r>
            <a:r>
              <a:rPr lang="ko-KR" altLang="en-US" sz="1200" dirty="0" smtClean="0">
                <a:sym typeface="Wingdings" panose="05000000000000000000" pitchFamily="2" charset="2"/>
              </a:rPr>
              <a:t>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호출딤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578913" y="5164797"/>
            <a:ext cx="29307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onRestart</a:t>
            </a:r>
            <a:r>
              <a:rPr lang="en-US" altLang="ko-KR" sz="1200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sz="1200" dirty="0" smtClean="0">
                <a:sym typeface="Wingdings" panose="05000000000000000000" pitchFamily="2" charset="2"/>
              </a:rPr>
              <a:t>액티비티가 중지된 이후 다시 시작되기 직전에 호출됨</a:t>
            </a:r>
            <a:r>
              <a:rPr lang="en-US" altLang="ko-KR" sz="1200" dirty="0" smtClean="0">
                <a:sym typeface="Wingdings" panose="05000000000000000000" pitchFamily="2" charset="2"/>
              </a:rPr>
              <a:t>. </a:t>
            </a:r>
            <a:r>
              <a:rPr lang="ko-KR" altLang="en-US" sz="1200" dirty="0" smtClean="0">
                <a:sym typeface="Wingdings" panose="05000000000000000000" pitchFamily="2" charset="2"/>
              </a:rPr>
              <a:t>이 메소드 다음에는 항상 </a:t>
            </a:r>
            <a:r>
              <a:rPr lang="en-US" altLang="ko-KR" sz="1200" dirty="0" err="1" smtClean="0">
                <a:sym typeface="Wingdings" panose="05000000000000000000" pitchFamily="2" charset="2"/>
              </a:rPr>
              <a:t>onStart</a:t>
            </a:r>
            <a:r>
              <a:rPr lang="en-US" altLang="ko-KR" sz="1200" dirty="0" smtClean="0">
                <a:sym typeface="Wingdings" panose="05000000000000000000" pitchFamily="2" charset="2"/>
              </a:rPr>
              <a:t>() </a:t>
            </a:r>
            <a:r>
              <a:rPr lang="ko-KR" altLang="en-US" sz="1200" dirty="0" smtClean="0">
                <a:sym typeface="Wingdings" panose="05000000000000000000" pitchFamily="2" charset="2"/>
              </a:rPr>
              <a:t>메소드가 호출됨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37591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ko-KR" altLang="en-US" dirty="0" smtClean="0">
                <a:sym typeface="Wingdings" panose="05000000000000000000" pitchFamily="2" charset="2"/>
              </a:rPr>
              <a:t>액티비티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확인하기 위해 액티비티에 들어있는 몇 가지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메소드에</a:t>
            </a:r>
            <a:r>
              <a:rPr lang="ko-KR" altLang="en-US" dirty="0" smtClean="0">
                <a:sym typeface="Wingdings" panose="05000000000000000000" pitchFamily="2" charset="2"/>
              </a:rPr>
              <a:t> 토스트 메시지를 넣어 확인합니다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5715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전체 흐름</a:t>
            </a:r>
            <a:r>
              <a:rPr lang="en-US" altLang="ko-KR" b="1" dirty="0" smtClean="0">
                <a:sym typeface="Wingdings" panose="05000000000000000000" pitchFamily="2" charset="2"/>
              </a:rPr>
              <a:t>:</a:t>
            </a:r>
            <a:endParaRPr lang="en-US" altLang="ko-KR" b="1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예전에 실습처럼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를 새로 추가합니다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b="1" dirty="0" smtClean="0">
                <a:sym typeface="Wingdings" panose="05000000000000000000" pitchFamily="2" charset="2"/>
              </a:rPr>
              <a:t>[Start JoyActivity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</a:t>
            </a:r>
            <a:r>
              <a:rPr lang="en-US" altLang="ko-KR" dirty="0" smtClean="0">
                <a:sym typeface="Wingdings" panose="05000000000000000000" pitchFamily="2" charset="2"/>
              </a:rPr>
              <a:t>, JoyActivity</a:t>
            </a:r>
            <a:r>
              <a:rPr lang="ko-KR" altLang="en-US" dirty="0" smtClean="0">
                <a:sym typeface="Wingdings" panose="05000000000000000000" pitchFamily="2" charset="2"/>
              </a:rPr>
              <a:t>를 띄웁니다</a:t>
            </a:r>
            <a:r>
              <a:rPr lang="en-US" altLang="ko-KR" dirty="0" smtClean="0">
                <a:sym typeface="Wingdings" panose="05000000000000000000" pitchFamily="2" charset="2"/>
              </a:rPr>
              <a:t>.  JoyActivity</a:t>
            </a:r>
            <a:r>
              <a:rPr lang="ko-KR" altLang="en-US" dirty="0" smtClean="0">
                <a:sym typeface="Wingdings" panose="05000000000000000000" pitchFamily="2" charset="2"/>
              </a:rPr>
              <a:t>에는 </a:t>
            </a:r>
            <a:r>
              <a:rPr lang="en-US" altLang="ko-KR" b="1" dirty="0" smtClean="0">
                <a:sym typeface="Wingdings" panose="05000000000000000000" pitchFamily="2" charset="2"/>
              </a:rPr>
              <a:t>[Return to MainActivity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 이전 화면</a:t>
            </a:r>
            <a:r>
              <a:rPr lang="en-US" altLang="ko-KR" dirty="0" smtClean="0">
                <a:sym typeface="Wingdings" panose="05000000000000000000" pitchFamily="2" charset="2"/>
              </a:rPr>
              <a:t>(MainActivity)</a:t>
            </a:r>
            <a:r>
              <a:rPr lang="ko-KR" altLang="en-US" dirty="0" smtClean="0">
                <a:sym typeface="Wingdings" panose="05000000000000000000" pitchFamily="2" charset="2"/>
              </a:rPr>
              <a:t>으로 돌아가게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과정에서 액티비티의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수명주기를</a:t>
            </a:r>
            <a:r>
              <a:rPr lang="ko-KR" altLang="en-US" dirty="0" smtClean="0">
                <a:sym typeface="Wingdings" panose="05000000000000000000" pitchFamily="2" charset="2"/>
              </a:rPr>
              <a:t> 확인해 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612" y="3024622"/>
            <a:ext cx="1973825" cy="347190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696" y="3024622"/>
            <a:ext cx="1971170" cy="346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2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Step 1: </a:t>
            </a:r>
            <a:r>
              <a:rPr lang="ko-KR" altLang="en-US" b="1" dirty="0" smtClean="0">
                <a:sym typeface="Wingdings" panose="05000000000000000000" pitchFamily="2" charset="2"/>
              </a:rPr>
              <a:t>새 프로젝트 생성과 </a:t>
            </a:r>
            <a:r>
              <a:rPr lang="en-US" altLang="ko-KR" b="1" dirty="0" smtClean="0">
                <a:sym typeface="Wingdings" panose="05000000000000000000" pitchFamily="2" charset="2"/>
              </a:rPr>
              <a:t>Layout </a:t>
            </a:r>
            <a:r>
              <a:rPr lang="ko-KR" altLang="en-US" b="1" dirty="0" smtClean="0">
                <a:sym typeface="Wingdings" panose="05000000000000000000" pitchFamily="2" charset="2"/>
              </a:rPr>
              <a:t>설정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새로운 </a:t>
            </a:r>
            <a:r>
              <a:rPr lang="en-US" altLang="ko-KR" b="1" dirty="0" smtClean="0">
                <a:sym typeface="Wingdings" panose="05000000000000000000" pitchFamily="2" charset="2"/>
              </a:rPr>
              <a:t>Hu046LifeCycle</a:t>
            </a:r>
            <a:r>
              <a:rPr lang="ko-KR" altLang="en-US" dirty="0" smtClean="0">
                <a:sym typeface="Wingdings" panose="05000000000000000000" pitchFamily="2" charset="2"/>
              </a:rPr>
              <a:t>을 만들고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activity</a:t>
            </a:r>
            <a:r>
              <a:rPr lang="ko-KR" altLang="en-US" dirty="0" smtClean="0">
                <a:sym typeface="Wingdings" panose="05000000000000000000" pitchFamily="2" charset="2"/>
              </a:rPr>
              <a:t>로 입력합니다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을 열어 기존의 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b="1" dirty="0" smtClean="0">
                <a:sym typeface="Wingdings" panose="05000000000000000000" pitchFamily="2" charset="2"/>
              </a:rPr>
              <a:t>MainActivity"</a:t>
            </a:r>
            <a:r>
              <a:rPr lang="ko-KR" altLang="en-US" b="1" dirty="0" smtClean="0">
                <a:sym typeface="Wingdings" panose="05000000000000000000" pitchFamily="2" charset="2"/>
              </a:rPr>
              <a:t>로</a:t>
            </a:r>
            <a:r>
              <a:rPr lang="ko-KR" altLang="en-US" dirty="0" smtClean="0">
                <a:sym typeface="Wingdings" panose="05000000000000000000" pitchFamily="2" charset="2"/>
              </a:rPr>
              <a:t> 수정하고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아래에 </a:t>
            </a:r>
            <a:r>
              <a:rPr lang="en-US" altLang="ko-KR" b="1" dirty="0" smtClean="0">
                <a:sym typeface="Wingdings" panose="05000000000000000000" pitchFamily="2" charset="2"/>
              </a:rPr>
              <a:t>[Start JoyActivity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추가한다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두 뷰가 화면 가운데 위치하도록</a:t>
            </a:r>
            <a:r>
              <a:rPr lang="en-US" altLang="ko-KR" dirty="0" smtClean="0">
                <a:sym typeface="Wingdings" panose="05000000000000000000" pitchFamily="2" charset="2"/>
              </a:rPr>
              <a:t>. ConstraintLayout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vertical, chained </a:t>
            </a:r>
            <a:r>
              <a:rPr lang="ko-KR" altLang="en-US" dirty="0" smtClean="0">
                <a:sym typeface="Wingdings" panose="05000000000000000000" pitchFamily="2" charset="2"/>
              </a:rPr>
              <a:t>그리고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packed</a:t>
            </a:r>
            <a:r>
              <a:rPr lang="ko-KR" altLang="en-US" dirty="0" smtClean="0">
                <a:sym typeface="Wingdings" panose="05000000000000000000" pitchFamily="2" charset="2"/>
              </a:rPr>
              <a:t>를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버튼의 </a:t>
            </a:r>
            <a:r>
              <a:rPr lang="en-US" altLang="ko-KR" dirty="0" err="1" smtClean="0">
                <a:sym typeface="Wingdings" panose="05000000000000000000" pitchFamily="2" charset="2"/>
              </a:rPr>
              <a:t>marginTop</a:t>
            </a:r>
            <a:r>
              <a:rPr lang="en-US" altLang="ko-KR" dirty="0" smtClean="0">
                <a:sym typeface="Wingdings" panose="05000000000000000000" pitchFamily="2" charset="2"/>
              </a:rPr>
              <a:t> = 24dp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예전에 실습처럼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ym typeface="Wingdings" panose="05000000000000000000" pitchFamily="2" charset="2"/>
              </a:rPr>
              <a:t>JoyActivity</a:t>
            </a:r>
            <a:r>
              <a:rPr lang="ko-KR" altLang="en-US" dirty="0" smtClean="0">
                <a:sym typeface="Wingdings" panose="05000000000000000000" pitchFamily="2" charset="2"/>
              </a:rPr>
              <a:t>를 새로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(app  new  activity  Empty Activity)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JoyActivity.java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파일과 </a:t>
            </a:r>
            <a:r>
              <a:rPr lang="en-US" altLang="ko-KR" dirty="0" smtClean="0">
                <a:sym typeface="Wingdings" panose="05000000000000000000" pitchFamily="2" charset="2"/>
              </a:rPr>
              <a:t>activity_joy.xml </a:t>
            </a:r>
            <a:r>
              <a:rPr lang="ko-KR" altLang="en-US" dirty="0" smtClean="0">
                <a:sym typeface="Wingdings" panose="05000000000000000000" pitchFamily="2" charset="2"/>
              </a:rPr>
              <a:t>파일이 생성되어 추가된 것을 확인하십시오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activity_joy.xml</a:t>
            </a:r>
            <a:r>
              <a:rPr lang="ko-KR" altLang="en-US" dirty="0" smtClean="0">
                <a:sym typeface="Wingdings" panose="05000000000000000000" pitchFamily="2" charset="2"/>
              </a:rPr>
              <a:t>에는 </a:t>
            </a:r>
            <a:r>
              <a:rPr lang="en-US" altLang="ko-KR" b="1" dirty="0" smtClean="0">
                <a:sym typeface="Wingdings" panose="05000000000000000000" pitchFamily="2" charset="2"/>
              </a:rPr>
              <a:t>[Return to MainActivity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추가하십시오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410" y="3861538"/>
            <a:ext cx="1498027" cy="26349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854" y="3861048"/>
            <a:ext cx="1496012" cy="263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3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indent="-285750"/>
            <a:r>
              <a:rPr lang="en-US" altLang="ko-KR" b="1" dirty="0">
                <a:sym typeface="Wingdings" panose="05000000000000000000" pitchFamily="2" charset="2"/>
              </a:rPr>
              <a:t>Step </a:t>
            </a:r>
            <a:r>
              <a:rPr lang="en-US" altLang="ko-KR" b="1" dirty="0" smtClean="0">
                <a:sym typeface="Wingdings" panose="05000000000000000000" pitchFamily="2" charset="2"/>
              </a:rPr>
              <a:t>2: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[Start JoyActivity] </a:t>
            </a:r>
            <a:r>
              <a:rPr lang="ko-KR" altLang="en-US" dirty="0" smtClean="0">
                <a:sym typeface="Wingdings" panose="05000000000000000000" pitchFamily="2" charset="2"/>
              </a:rPr>
              <a:t>버튼을 눌렀을 때</a:t>
            </a:r>
            <a:r>
              <a:rPr lang="en-US" altLang="ko-KR" dirty="0" smtClean="0">
                <a:sym typeface="Wingdings" panose="05000000000000000000" pitchFamily="2" charset="2"/>
              </a:rPr>
              <a:t>, JoyActivity</a:t>
            </a:r>
            <a:r>
              <a:rPr lang="ko-KR" altLang="en-US" dirty="0" smtClean="0">
                <a:sym typeface="Wingdings" panose="05000000000000000000" pitchFamily="2" charset="2"/>
              </a:rPr>
              <a:t>를 띄우면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는 스택에 들어가므로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err="1" smtClean="0">
                <a:sym typeface="Wingdings" panose="05000000000000000000" pitchFamily="2" charset="2"/>
              </a:rPr>
              <a:t>수명주기의</a:t>
            </a:r>
            <a:r>
              <a:rPr lang="ko-KR" altLang="en-US" dirty="0" smtClean="0">
                <a:sym typeface="Wingdings" panose="05000000000000000000" pitchFamily="2" charset="2"/>
              </a:rPr>
              <a:t> 상태 변화가 일어납니다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상태 변화를 확인하기 위해 </a:t>
            </a:r>
            <a:r>
              <a:rPr lang="en-US" altLang="ko-KR" dirty="0" smtClean="0">
                <a:sym typeface="Wingdings" panose="05000000000000000000" pitchFamily="2" charset="2"/>
              </a:rPr>
              <a:t>MainActivity.java </a:t>
            </a:r>
            <a:r>
              <a:rPr lang="ko-KR" altLang="en-US" dirty="0" smtClean="0">
                <a:sym typeface="Wingdings" panose="05000000000000000000" pitchFamily="2" charset="2"/>
              </a:rPr>
              <a:t>파일에 몇 개의 메소드 재정의합니다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 코드 </a:t>
            </a:r>
            <a:r>
              <a:rPr lang="ko-KR" altLang="en-US" dirty="0">
                <a:sym typeface="Wingdings" panose="05000000000000000000" pitchFamily="2" charset="2"/>
              </a:rPr>
              <a:t>안</a:t>
            </a:r>
            <a:r>
              <a:rPr lang="ko-KR" altLang="en-US" dirty="0" smtClean="0">
                <a:sym typeface="Wingdings" panose="05000000000000000000" pitchFamily="2" charset="2"/>
              </a:rPr>
              <a:t>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 클릭하여 </a:t>
            </a:r>
            <a:r>
              <a:rPr lang="en-US" altLang="ko-KR" dirty="0" smtClean="0">
                <a:sym typeface="Wingdings" panose="05000000000000000000" pitchFamily="2" charset="2"/>
              </a:rPr>
              <a:t>Generate  Override Methods … </a:t>
            </a:r>
            <a:r>
              <a:rPr lang="ko-KR" altLang="en-US" dirty="0" smtClean="0">
                <a:sym typeface="Wingdings" panose="05000000000000000000" pitchFamily="2" charset="2"/>
              </a:rPr>
              <a:t>메뉴를 누르면 나오는 부모 클래스의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</a:t>
            </a:r>
            <a:r>
              <a:rPr lang="ko-KR" altLang="en-US" dirty="0" smtClean="0">
                <a:sym typeface="Wingdings" panose="05000000000000000000" pitchFamily="2" charset="2"/>
              </a:rPr>
              <a:t> 중에서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우리가 재정의</a:t>
            </a:r>
            <a:r>
              <a:rPr lang="en-US" altLang="ko-KR" dirty="0" smtClean="0">
                <a:sym typeface="Wingdings" panose="05000000000000000000" pitchFamily="2" charset="2"/>
              </a:rPr>
              <a:t>(Override)</a:t>
            </a:r>
            <a:r>
              <a:rPr lang="ko-KR" altLang="en-US" dirty="0" smtClean="0">
                <a:sym typeface="Wingdings" panose="05000000000000000000" pitchFamily="2" charset="2"/>
              </a:rPr>
              <a:t>할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메소드들을</a:t>
            </a:r>
            <a:r>
              <a:rPr lang="ko-KR" altLang="en-US" dirty="0" smtClean="0">
                <a:sym typeface="Wingdings" panose="05000000000000000000" pitchFamily="2" charset="2"/>
              </a:rPr>
              <a:t> 선택할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이 때 </a:t>
            </a:r>
            <a:r>
              <a:rPr lang="en-US" altLang="ko-KR" dirty="0" smtClean="0">
                <a:sym typeface="Wingdings" panose="05000000000000000000" pitchFamily="2" charset="2"/>
              </a:rPr>
              <a:t>[ctrl]</a:t>
            </a:r>
            <a:r>
              <a:rPr lang="ko-KR" altLang="en-US" dirty="0" smtClean="0">
                <a:sym typeface="Wingdings" panose="05000000000000000000" pitchFamily="2" charset="2"/>
              </a:rPr>
              <a:t>을 눌러서 여러 개를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onStart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onStop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onResume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onPause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ym typeface="Wingdings" panose="05000000000000000000" pitchFamily="2" charset="2"/>
              </a:rPr>
              <a:t>onDestory</a:t>
            </a:r>
            <a:r>
              <a:rPr lang="en-US" altLang="ko-KR" b="1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를 선택하고 </a:t>
            </a:r>
            <a:r>
              <a:rPr lang="en-US" altLang="ko-KR" dirty="0" smtClean="0">
                <a:sym typeface="Wingdings" panose="05000000000000000000" pitchFamily="2" charset="2"/>
              </a:rPr>
              <a:t>OK </a:t>
            </a:r>
            <a:r>
              <a:rPr lang="ko-KR" altLang="en-US" dirty="0" smtClean="0">
                <a:sym typeface="Wingdings" panose="05000000000000000000" pitchFamily="2" charset="2"/>
              </a:rPr>
              <a:t>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선택한 메소드 코드가 자동으로 추가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이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메소드들이</a:t>
            </a:r>
            <a:r>
              <a:rPr lang="ko-KR" altLang="en-US" dirty="0" smtClean="0">
                <a:sym typeface="Wingdings" panose="05000000000000000000" pitchFamily="2" charset="2"/>
              </a:rPr>
              <a:t> 이제 액티비티의 상태에 따라 호출이 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3335665"/>
            <a:ext cx="2088232" cy="322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0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static final String TAG = "HuStar";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R.id.button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button.setOnClickListener(new View.OnClickListener()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Intent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intent</a:t>
            </a:r>
            <a:r>
              <a:rPr lang="en-US" altLang="ko-KR" sz="1600" dirty="0" smtClean="0">
                <a:latin typeface="Consolas" panose="020B0609020204030204" pitchFamily="49" charset="0"/>
              </a:rPr>
              <a:t> = new Intent(getApplicationContext(),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JoyActivity.class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startActivity(intent);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println("onCreate() called");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3100" y="6143157"/>
            <a:ext cx="11365852" cy="30777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button.setOnClickListener</a:t>
            </a:r>
            <a:r>
              <a:rPr lang="en-US" altLang="ko-KR" sz="1400" dirty="0" smtClean="0">
                <a:latin typeface="Consolas" panose="020B0609020204030204" pitchFamily="49" charset="0"/>
              </a:rPr>
              <a:t>( view </a:t>
            </a:r>
            <a:r>
              <a:rPr lang="en-US" altLang="ko-KR" sz="1400" dirty="0">
                <a:latin typeface="Consolas" panose="020B0609020204030204" pitchFamily="49" charset="0"/>
              </a:rPr>
              <a:t>-&gt; startActivity</a:t>
            </a:r>
            <a:r>
              <a:rPr lang="en-US" altLang="ko-KR" sz="1400" dirty="0" smtClean="0">
                <a:latin typeface="Consolas" panose="020B0609020204030204" pitchFamily="49" charset="0"/>
              </a:rPr>
              <a:t>( new </a:t>
            </a:r>
            <a:r>
              <a:rPr lang="en-US" altLang="ko-KR" sz="1400" dirty="0">
                <a:latin typeface="Consolas" panose="020B0609020204030204" pitchFamily="49" charset="0"/>
              </a:rPr>
              <a:t>Intent(getApplicationContext(), </a:t>
            </a:r>
            <a:r>
              <a:rPr lang="en-US" altLang="ko-KR" sz="1400" dirty="0" err="1">
                <a:latin typeface="Consolas" panose="020B0609020204030204" pitchFamily="49" charset="0"/>
              </a:rPr>
              <a:t>JoyActivity.class</a:t>
            </a:r>
            <a:r>
              <a:rPr lang="en-US" altLang="ko-KR" sz="1400" dirty="0" smtClean="0">
                <a:latin typeface="Consolas" panose="020B0609020204030204" pitchFamily="49" charset="0"/>
              </a:rPr>
              <a:t>) ) );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12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04-6: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액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티비티의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수명주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기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와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SharedPreferences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이해하기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액티비티 수명주기 실습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– MainActivity.java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수정</a:t>
            </a: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5715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1215212"/>
            <a:ext cx="11365852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onStart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super.onStart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println("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OnStart</a:t>
            </a:r>
            <a:r>
              <a:rPr lang="en-US" altLang="ko-KR" sz="1600" dirty="0" smtClean="0">
                <a:latin typeface="Consolas" panose="020B0609020204030204" pitchFamily="49" charset="0"/>
              </a:rPr>
              <a:t>() called");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같은 방법으로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onStop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onDestory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onPause</a:t>
            </a:r>
            <a:r>
              <a:rPr lang="en-US" altLang="ko-KR" sz="1600" dirty="0" smtClean="0">
                <a:latin typeface="Consolas" panose="020B0609020204030204" pitchFamily="49" charset="0"/>
              </a:rPr>
              <a:t>(),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onResume</a:t>
            </a:r>
            <a:r>
              <a:rPr lang="en-US" altLang="ko-KR" sz="1600" dirty="0" smtClean="0">
                <a:latin typeface="Consolas" panose="020B0609020204030204" pitchFamily="49" charset="0"/>
              </a:rPr>
              <a:t>()</a:t>
            </a:r>
            <a:r>
              <a:rPr lang="ko-KR" altLang="en-US" sz="1600" dirty="0" smtClean="0">
                <a:latin typeface="Consolas" panose="020B0609020204030204" pitchFamily="49" charset="0"/>
              </a:rPr>
              <a:t>을 </a:t>
            </a:r>
            <a:r>
              <a:rPr lang="ko-KR" altLang="en-US" sz="1600" dirty="0">
                <a:latin typeface="Consolas" panose="020B0609020204030204" pitchFamily="49" charset="0"/>
              </a:rPr>
              <a:t>여기에 </a:t>
            </a:r>
            <a:r>
              <a:rPr lang="ko-KR" altLang="en-US" sz="1600" dirty="0" smtClean="0">
                <a:latin typeface="Consolas" panose="020B0609020204030204" pitchFamily="49" charset="0"/>
              </a:rPr>
              <a:t>추가하십시오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600" dirty="0">
                <a:latin typeface="Consolas" panose="020B0609020204030204" pitchFamily="49" charset="0"/>
              </a:rPr>
              <a:t>(this,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Log.d</a:t>
            </a:r>
            <a:r>
              <a:rPr lang="en-US" altLang="ko-KR" sz="1600" dirty="0" smtClean="0">
                <a:latin typeface="Consolas" panose="020B0609020204030204" pitchFamily="49" charset="0"/>
              </a:rPr>
              <a:t>(TAG,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880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24325</TotalTime>
  <Words>11757</Words>
  <Application>Microsoft Office PowerPoint</Application>
  <PresentationFormat>와이드스크린</PresentationFormat>
  <Paragraphs>1712</Paragraphs>
  <Slides>109</Slides>
  <Notes>10</Notes>
  <HiddenSlides>2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109</vt:i4>
      </vt:variant>
    </vt:vector>
  </HeadingPairs>
  <TitlesOfParts>
    <vt:vector size="122" baseType="lpstr">
      <vt:lpstr>16</vt:lpstr>
      <vt:lpstr>나눔고딕</vt:lpstr>
      <vt:lpstr>나눔고딕 ExtraBold</vt:lpstr>
      <vt:lpstr>맑은 고딕</vt:lpstr>
      <vt:lpstr>Arial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How to rename or copy Android Studio project</vt:lpstr>
      <vt:lpstr>04 여러 화면 간 전환하기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04-1: 레이아웃 인플레이션 이해하기: Inflater 실습하기 </vt:lpstr>
      <vt:lpstr>Joy041Activity - Challenge</vt:lpstr>
      <vt:lpstr>Joy041Activity</vt:lpstr>
      <vt:lpstr>Joy041Activity</vt:lpstr>
      <vt:lpstr>Joy041Activity</vt:lpstr>
      <vt:lpstr>Joy041Activity</vt:lpstr>
      <vt:lpstr>Joy041Activity</vt:lpstr>
      <vt:lpstr>Joy041Activity</vt:lpstr>
      <vt:lpstr>Joy041Activity</vt:lpstr>
      <vt:lpstr>Joy041Activity</vt:lpstr>
      <vt:lpstr>Joy041Activity - Challenge</vt:lpstr>
      <vt:lpstr>Joy042Activity</vt:lpstr>
      <vt:lpstr>Joy042Activity</vt:lpstr>
      <vt:lpstr>Joy042Activity</vt:lpstr>
      <vt:lpstr>Joy042Activity</vt:lpstr>
      <vt:lpstr>Joy042Activity - Challenge One Solution</vt:lpstr>
      <vt:lpstr>Joy042Activity - Challenge One Solution</vt:lpstr>
      <vt:lpstr>Joy042Activity - Challenge One Solution</vt:lpstr>
      <vt:lpstr>Joy042Activity</vt:lpstr>
      <vt:lpstr>Joy042Activity</vt:lpstr>
      <vt:lpstr>Joy042Activity</vt:lpstr>
      <vt:lpstr>Joy042Activity - Challenge One Solution</vt:lpstr>
      <vt:lpstr>Joy042Activity - Challenge One Solution</vt:lpstr>
      <vt:lpstr>Joy042Activity - Challenge One Solution</vt:lpstr>
      <vt:lpstr>04-2: 여러 화면 만들고 화면 간 전환하기</vt:lpstr>
      <vt:lpstr>04-2: 여러 화면 만들고 화면 간 전환하기</vt:lpstr>
      <vt:lpstr>04-2: 여러 화면 만들고 화면 간 전환하기: Activity 단계별 실습</vt:lpstr>
      <vt:lpstr>04-2: 여러 화면 만들고 화면 간 전환하기: Activity 단계별 실습을 완성한 결과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</vt:lpstr>
      <vt:lpstr>04-2: 여러 화면 만들고 화면 간 전환하기: Activity 실습 1 단계 결과</vt:lpstr>
      <vt:lpstr>04-2: 여러 화면 만들고 화면 간 전환하기: Activity 실습 2 단계</vt:lpstr>
      <vt:lpstr>04-2: 여러 화면 만들고 화면 간 전환하기: Activity 실습 2 단계 </vt:lpstr>
      <vt:lpstr>04-2: 여러 화면 만들고 화면 간 전환하기: Activity 실습 2 단계 </vt:lpstr>
      <vt:lpstr>04-2: 여러 화면 만들고 화면 간 전환하기: Activity 실습 2 단계 </vt:lpstr>
      <vt:lpstr>04-2: 여러 화면 만들고 화면 간 전환하기: Activity 실습 2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</vt:lpstr>
      <vt:lpstr>04-2: 여러 화면 만들고 화면 간 전환하기: Activity 실습 3 단계 완성한 결과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</vt:lpstr>
      <vt:lpstr>04-2: 여러 화면 만들고 화면 간 전환하기: Activity 실습 4 단계 완성한 결과</vt:lpstr>
      <vt:lpstr>04-2: 여러 화면 만들고 화면 간 전환하기: Activity 실습 - Using styles.xml</vt:lpstr>
      <vt:lpstr>04-3: 인텐트 살펴보기 </vt:lpstr>
      <vt:lpstr>04-3: 인텐트 살펴보기 </vt:lpstr>
      <vt:lpstr>04-3: 인텐트 살펴보기 </vt:lpstr>
      <vt:lpstr>04-3: 인텐트 살펴보기 </vt:lpstr>
      <vt:lpstr>04-3: 인텐트 살펴보기 </vt:lpstr>
      <vt:lpstr>04-3: 인텐트 살펴보기 – 인텐트 실습 1 </vt:lpstr>
      <vt:lpstr>04-3: 인텐트 살펴보기 – 인텐트 실습 1 </vt:lpstr>
      <vt:lpstr>04-3: 인텐트 살펴보기 – 인텐트 실습 1 </vt:lpstr>
      <vt:lpstr>04-3: 인텐트 살펴보기 – 인텐트 실습 1 </vt:lpstr>
      <vt:lpstr>04-3: 인텐트 살펴보기 – 인텐트 실습 1 </vt:lpstr>
      <vt:lpstr>04-3: 인텐트 살펴보기 – 인텐트 실습 1 </vt:lpstr>
      <vt:lpstr>04-3: 인텐트 살펴보기 – 인텐트 실습 2 </vt:lpstr>
      <vt:lpstr>04-3: 인텐트 살펴보기 – 인텐트 실습 2 </vt:lpstr>
      <vt:lpstr>04-3: 인텐트 살펴보기 – 인텐트 실습 2 </vt:lpstr>
      <vt:lpstr>04-3: 인텐트 살펴보기 – 인텐트 실습 2 </vt:lpstr>
      <vt:lpstr>04-3: 인텐트 살펴보기 </vt:lpstr>
      <vt:lpstr>04-6: 액티비티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액티비티의 수명주기와 SharedPreferences 이해하기</vt:lpstr>
      <vt:lpstr>04-6: 액티비티 수명주기와 SharedPreferences 이해하기</vt:lpstr>
      <vt:lpstr>04-6: 액티비티 수명주기와 SharedPreferences 이해하기</vt:lpstr>
      <vt:lpstr>04-6: 액티비티 수명주기와 SharedPreferences 이해하기</vt:lpstr>
      <vt:lpstr>04-6: 액티비티 수명주기와 SharedPreferences 이해하기</vt:lpstr>
      <vt:lpstr>04-6: 액티비티 수명주기와 SharedPreferences 이해하기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1395</cp:revision>
  <dcterms:created xsi:type="dcterms:W3CDTF">2014-02-12T09:15:05Z</dcterms:created>
  <dcterms:modified xsi:type="dcterms:W3CDTF">2021-07-26T06:04:52Z</dcterms:modified>
</cp:coreProperties>
</file>