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63"/>
  </p:notesMasterIdLst>
  <p:sldIdLst>
    <p:sldId id="339" r:id="rId2"/>
    <p:sldId id="895" r:id="rId3"/>
    <p:sldId id="1023" r:id="rId4"/>
    <p:sldId id="1024" r:id="rId5"/>
    <p:sldId id="1145" r:id="rId6"/>
    <p:sldId id="1025" r:id="rId7"/>
    <p:sldId id="1027" r:id="rId8"/>
    <p:sldId id="1034" r:id="rId9"/>
    <p:sldId id="1134" r:id="rId10"/>
    <p:sldId id="1026" r:id="rId11"/>
    <p:sldId id="1087" r:id="rId12"/>
    <p:sldId id="948" r:id="rId13"/>
    <p:sldId id="949" r:id="rId14"/>
    <p:sldId id="1121" r:id="rId15"/>
    <p:sldId id="1122" r:id="rId16"/>
    <p:sldId id="1144" r:id="rId17"/>
    <p:sldId id="1124" r:id="rId18"/>
    <p:sldId id="1125" r:id="rId19"/>
    <p:sldId id="1146" r:id="rId20"/>
    <p:sldId id="1148" r:id="rId21"/>
    <p:sldId id="1088" r:id="rId22"/>
    <p:sldId id="952" r:id="rId23"/>
    <p:sldId id="941" r:id="rId24"/>
    <p:sldId id="1126" r:id="rId25"/>
    <p:sldId id="1029" r:id="rId26"/>
    <p:sldId id="1150" r:id="rId27"/>
    <p:sldId id="1008" r:id="rId28"/>
    <p:sldId id="1135" r:id="rId29"/>
    <p:sldId id="1147" r:id="rId30"/>
    <p:sldId id="1032" r:id="rId31"/>
    <p:sldId id="1033" r:id="rId32"/>
    <p:sldId id="1093" r:id="rId33"/>
    <p:sldId id="1128" r:id="rId34"/>
    <p:sldId id="1130" r:id="rId35"/>
    <p:sldId id="944" r:id="rId36"/>
    <p:sldId id="1009" r:id="rId37"/>
    <p:sldId id="1036" r:id="rId38"/>
    <p:sldId id="1035" r:id="rId39"/>
    <p:sldId id="1038" r:id="rId40"/>
    <p:sldId id="1039" r:id="rId41"/>
    <p:sldId id="1151" r:id="rId42"/>
    <p:sldId id="1040" r:id="rId43"/>
    <p:sldId id="1037" r:id="rId44"/>
    <p:sldId id="956" r:id="rId45"/>
    <p:sldId id="1041" r:id="rId46"/>
    <p:sldId id="958" r:id="rId47"/>
    <p:sldId id="1042" r:id="rId48"/>
    <p:sldId id="1046" r:id="rId49"/>
    <p:sldId id="957" r:id="rId50"/>
    <p:sldId id="1043" r:id="rId51"/>
    <p:sldId id="1091" r:id="rId52"/>
    <p:sldId id="1152" r:id="rId53"/>
    <p:sldId id="1092" r:id="rId54"/>
    <p:sldId id="1153" r:id="rId55"/>
    <p:sldId id="1047" r:id="rId56"/>
    <p:sldId id="1089" r:id="rId57"/>
    <p:sldId id="1154" r:id="rId58"/>
    <p:sldId id="1155" r:id="rId59"/>
    <p:sldId id="1157" r:id="rId60"/>
    <p:sldId id="1158" r:id="rId61"/>
    <p:sldId id="1159" r:id="rId62"/>
    <p:sldId id="1160" r:id="rId63"/>
    <p:sldId id="1161" r:id="rId64"/>
    <p:sldId id="1162" r:id="rId65"/>
    <p:sldId id="1163" r:id="rId66"/>
    <p:sldId id="959" r:id="rId67"/>
    <p:sldId id="1010" r:id="rId68"/>
    <p:sldId id="1048" r:id="rId69"/>
    <p:sldId id="960" r:id="rId70"/>
    <p:sldId id="961" r:id="rId71"/>
    <p:sldId id="962" r:id="rId72"/>
    <p:sldId id="963" r:id="rId73"/>
    <p:sldId id="1096" r:id="rId74"/>
    <p:sldId id="964" r:id="rId75"/>
    <p:sldId id="1095" r:id="rId76"/>
    <p:sldId id="966" r:id="rId77"/>
    <p:sldId id="967" r:id="rId78"/>
    <p:sldId id="1097" r:id="rId79"/>
    <p:sldId id="1098" r:id="rId80"/>
    <p:sldId id="968" r:id="rId81"/>
    <p:sldId id="1011" r:id="rId82"/>
    <p:sldId id="970" r:id="rId83"/>
    <p:sldId id="971" r:id="rId84"/>
    <p:sldId id="972" r:id="rId85"/>
    <p:sldId id="1164" r:id="rId86"/>
    <p:sldId id="973" r:id="rId87"/>
    <p:sldId id="1049" r:id="rId88"/>
    <p:sldId id="974" r:id="rId89"/>
    <p:sldId id="1012" r:id="rId90"/>
    <p:sldId id="975" r:id="rId91"/>
    <p:sldId id="976" r:id="rId92"/>
    <p:sldId id="1013" r:id="rId93"/>
    <p:sldId id="977" r:id="rId94"/>
    <p:sldId id="1099" r:id="rId95"/>
    <p:sldId id="979" r:id="rId96"/>
    <p:sldId id="1014" r:id="rId97"/>
    <p:sldId id="981" r:id="rId98"/>
    <p:sldId id="1165" r:id="rId99"/>
    <p:sldId id="1166" r:id="rId100"/>
    <p:sldId id="1167" r:id="rId101"/>
    <p:sldId id="984" r:id="rId102"/>
    <p:sldId id="1051" r:id="rId103"/>
    <p:sldId id="986" r:id="rId104"/>
    <p:sldId id="1141" r:id="rId105"/>
    <p:sldId id="1168" r:id="rId106"/>
    <p:sldId id="1169" r:id="rId107"/>
    <p:sldId id="990" r:id="rId108"/>
    <p:sldId id="992" r:id="rId109"/>
    <p:sldId id="993" r:id="rId110"/>
    <p:sldId id="994" r:id="rId111"/>
    <p:sldId id="1002" r:id="rId112"/>
    <p:sldId id="1056" r:id="rId113"/>
    <p:sldId id="996" r:id="rId114"/>
    <p:sldId id="997" r:id="rId115"/>
    <p:sldId id="998" r:id="rId116"/>
    <p:sldId id="1015" r:id="rId117"/>
    <p:sldId id="1016" r:id="rId118"/>
    <p:sldId id="1190" r:id="rId119"/>
    <p:sldId id="1191" r:id="rId120"/>
    <p:sldId id="1192" r:id="rId121"/>
    <p:sldId id="1193" r:id="rId122"/>
    <p:sldId id="1194" r:id="rId123"/>
    <p:sldId id="1195" r:id="rId124"/>
    <p:sldId id="1196" r:id="rId125"/>
    <p:sldId id="1197" r:id="rId126"/>
    <p:sldId id="1170" r:id="rId127"/>
    <p:sldId id="1171" r:id="rId128"/>
    <p:sldId id="1172" r:id="rId129"/>
    <p:sldId id="1173" r:id="rId130"/>
    <p:sldId id="1174" r:id="rId131"/>
    <p:sldId id="1175" r:id="rId132"/>
    <p:sldId id="1176" r:id="rId133"/>
    <p:sldId id="1198" r:id="rId134"/>
    <p:sldId id="1200" r:id="rId135"/>
    <p:sldId id="1201" r:id="rId136"/>
    <p:sldId id="1204" r:id="rId137"/>
    <p:sldId id="1205" r:id="rId138"/>
    <p:sldId id="1206" r:id="rId139"/>
    <p:sldId id="1189" r:id="rId140"/>
    <p:sldId id="1181" r:id="rId141"/>
    <p:sldId id="999" r:id="rId142"/>
    <p:sldId id="1060" r:id="rId143"/>
    <p:sldId id="1059" r:id="rId144"/>
    <p:sldId id="1061" r:id="rId145"/>
    <p:sldId id="1063" r:id="rId146"/>
    <p:sldId id="1064" r:id="rId147"/>
    <p:sldId id="1065" r:id="rId148"/>
    <p:sldId id="1066" r:id="rId149"/>
    <p:sldId id="1067" r:id="rId150"/>
    <p:sldId id="1068" r:id="rId151"/>
    <p:sldId id="1057" r:id="rId152"/>
    <p:sldId id="1058" r:id="rId153"/>
    <p:sldId id="1069" r:id="rId154"/>
    <p:sldId id="1070" r:id="rId155"/>
    <p:sldId id="1072" r:id="rId156"/>
    <p:sldId id="1073" r:id="rId157"/>
    <p:sldId id="1074" r:id="rId158"/>
    <p:sldId id="1075" r:id="rId159"/>
    <p:sldId id="1076" r:id="rId160"/>
    <p:sldId id="1085" r:id="rId161"/>
    <p:sldId id="1084" r:id="rId1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3780" autoAdjust="0"/>
  </p:normalViewPr>
  <p:slideViewPr>
    <p:cSldViewPr>
      <p:cViewPr varScale="1">
        <p:scale>
          <a:sx n="76" d="100"/>
          <a:sy n="76" d="100"/>
        </p:scale>
        <p:origin x="58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8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viewProps" Target="view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8057B7-EFC7-4AC6-B479-CDD44EB7D654}" type="datetimeFigureOut">
              <a:rPr lang="ko-KR" altLang="en-US" smtClean="0"/>
              <a:t>21-07-23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DD92F-6552-427E-B1F2-FAEB3F7EF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2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defTabSz="97520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776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09720" y="364331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ndara" panose="020E0502030303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3DFC-D19E-4489-81A0-2BEACF4D5BEA}" type="datetime1">
              <a:rPr lang="ko-KR" altLang="en-US" smtClean="0"/>
              <a:t>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 dirty="0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978752" y="6520260"/>
            <a:ext cx="1165920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95210" y="87922"/>
            <a:ext cx="336161" cy="244734"/>
            <a:chOff x="13317" y="34771"/>
            <a:chExt cx="956569" cy="1006475"/>
          </a:xfrm>
        </p:grpSpPr>
        <p:sp>
          <p:nvSpPr>
            <p:cNvPr id="15" name="자유형 14"/>
            <p:cNvSpPr>
              <a:spLocks/>
            </p:cNvSpPr>
            <p:nvPr/>
          </p:nvSpPr>
          <p:spPr bwMode="gray">
            <a:xfrm>
              <a:off x="356217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6" name="자유형 15"/>
            <p:cNvSpPr>
              <a:spLocks/>
            </p:cNvSpPr>
            <p:nvPr/>
          </p:nvSpPr>
          <p:spPr bwMode="gray">
            <a:xfrm>
              <a:off x="13317" y="726921"/>
              <a:ext cx="314325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7" name="자유형 16"/>
            <p:cNvSpPr>
              <a:spLocks/>
            </p:cNvSpPr>
            <p:nvPr/>
          </p:nvSpPr>
          <p:spPr bwMode="gray">
            <a:xfrm>
              <a:off x="16492" y="34771"/>
              <a:ext cx="315913" cy="314325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rgbClr val="3F949A">
                <a:alpha val="6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  <p:sp>
          <p:nvSpPr>
            <p:cNvPr id="19" name="자유형 18"/>
            <p:cNvSpPr>
              <a:spLocks/>
            </p:cNvSpPr>
            <p:nvPr/>
          </p:nvSpPr>
          <p:spPr bwMode="gray">
            <a:xfrm>
              <a:off x="360286" y="376562"/>
              <a:ext cx="609600" cy="653989"/>
            </a:xfrm>
            <a:custGeom>
              <a:avLst/>
              <a:gdLst/>
              <a:ahLst/>
              <a:cxnLst>
                <a:cxn ang="0">
                  <a:pos x="94" y="723"/>
                </a:cxn>
                <a:cxn ang="0">
                  <a:pos x="655" y="725"/>
                </a:cxn>
                <a:cxn ang="0">
                  <a:pos x="727" y="657"/>
                </a:cxn>
                <a:cxn ang="0">
                  <a:pos x="725" y="77"/>
                </a:cxn>
                <a:cxn ang="0">
                  <a:pos x="659" y="5"/>
                </a:cxn>
                <a:cxn ang="0">
                  <a:pos x="97" y="5"/>
                </a:cxn>
                <a:cxn ang="0">
                  <a:pos x="14" y="76"/>
                </a:cxn>
                <a:cxn ang="0">
                  <a:pos x="13" y="654"/>
                </a:cxn>
                <a:cxn ang="0">
                  <a:pos x="94" y="723"/>
                </a:cxn>
              </a:cxnLst>
              <a:rect l="0" t="0" r="0" b="0"/>
              <a:pathLst>
                <a:path w="727" h="725">
                  <a:moveTo>
                    <a:pt x="94" y="723"/>
                  </a:moveTo>
                  <a:cubicBezTo>
                    <a:pt x="94" y="723"/>
                    <a:pt x="375" y="725"/>
                    <a:pt x="655" y="725"/>
                  </a:cubicBezTo>
                  <a:cubicBezTo>
                    <a:pt x="716" y="716"/>
                    <a:pt x="727" y="657"/>
                    <a:pt x="727" y="657"/>
                  </a:cubicBezTo>
                  <a:cubicBezTo>
                    <a:pt x="727" y="657"/>
                    <a:pt x="726" y="367"/>
                    <a:pt x="725" y="77"/>
                  </a:cubicBezTo>
                  <a:cubicBezTo>
                    <a:pt x="722" y="9"/>
                    <a:pt x="659" y="5"/>
                    <a:pt x="659" y="5"/>
                  </a:cubicBezTo>
                  <a:cubicBezTo>
                    <a:pt x="659" y="5"/>
                    <a:pt x="378" y="5"/>
                    <a:pt x="97" y="5"/>
                  </a:cubicBezTo>
                  <a:cubicBezTo>
                    <a:pt x="14" y="0"/>
                    <a:pt x="14" y="76"/>
                    <a:pt x="14" y="76"/>
                  </a:cubicBezTo>
                  <a:cubicBezTo>
                    <a:pt x="14" y="76"/>
                    <a:pt x="0" y="546"/>
                    <a:pt x="13" y="654"/>
                  </a:cubicBezTo>
                  <a:cubicBezTo>
                    <a:pt x="13" y="654"/>
                    <a:pt x="19" y="723"/>
                    <a:pt x="94" y="72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kumimoji="0" lang="ko-KR" altLang="en-US" sz="1800"/>
            </a:p>
          </p:txBody>
        </p:sp>
      </p:grpSp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09600" y="2285992"/>
            <a:ext cx="109728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600203"/>
            <a:ext cx="11010939" cy="4525963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6EA6-D9DB-42E3-9CF4-5FF064BCCBD4}" type="datetime1">
              <a:rPr lang="ko-KR" altLang="en-US" smtClean="0"/>
              <a:t>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altLang="ko-KR"/>
              <a:t>Chapter 1 – Basic concepts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3968" y="357166"/>
            <a:ext cx="9963181" cy="1000132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19219" y="1857365"/>
            <a:ext cx="920957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C130B-BDA3-4432-AD22-7228F2591A72}" type="datetime1">
              <a:rPr lang="ko-KR" altLang="en-US" smtClean="0"/>
              <a:t>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19219" y="3286125"/>
            <a:ext cx="9220192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/>
                </a:solidFill>
              </a:defRPr>
            </a:lvl2pPr>
            <a:lvl3pPr marL="914400" indent="0">
              <a:buNone/>
              <a:defRPr sz="16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/>
                </a:solidFill>
              </a:defRPr>
            </a:lvl4pPr>
            <a:lvl5pPr marL="1828800" indent="0">
              <a:buNone/>
              <a:defRPr sz="1400">
                <a:solidFill>
                  <a:schemeClr val="tx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>
                  <a:noFill/>
                  <a:prstDash val="solid"/>
                </a:ln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49B2E-AC5C-4CA1-A2FD-F4A945DECCCA}" type="datetime1">
              <a:rPr lang="ko-KR" altLang="en-US" smtClean="0"/>
              <a:t>21-07-23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8754-33AA-481A-B885-58843B94B2EC}" type="datetime1">
              <a:rPr lang="ko-KR" altLang="en-US" smtClean="0"/>
              <a:t>21-07-23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>
          <a:xfrm>
            <a:off x="11074763" y="6448252"/>
            <a:ext cx="1069909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6">
            <a:extLst>
              <a:ext uri="{FF2B5EF4-FFF2-40B4-BE49-F238E27FC236}">
                <a16:creationId xmlns:a16="http://schemas.microsoft.com/office/drawing/2014/main" id="{1A30D08B-6A2C-4E5C-954E-5A9451075AAD}"/>
              </a:ext>
            </a:extLst>
          </p:cNvPr>
          <p:cNvSpPr/>
          <p:nvPr userDrawn="1"/>
        </p:nvSpPr>
        <p:spPr>
          <a:xfrm>
            <a:off x="-13912" y="2564904"/>
            <a:ext cx="12205912" cy="1900239"/>
          </a:xfrm>
          <a:prstGeom prst="rect">
            <a:avLst/>
          </a:prstGeom>
          <a:solidFill>
            <a:srgbClr val="373B71"/>
          </a:solidFill>
          <a:ln w="12700">
            <a:miter lim="400000"/>
          </a:ln>
        </p:spPr>
        <p:txBody>
          <a:bodyPr lIns="32146" rIns="32146" anchor="ctr"/>
          <a:lstStyle/>
          <a:p>
            <a:pPr algn="ctr" defTabSz="642915">
              <a:defRPr sz="13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sz="914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5215" y="6353630"/>
            <a:ext cx="1359292" cy="365125"/>
          </a:xfrm>
        </p:spPr>
        <p:txBody>
          <a:bodyPr/>
          <a:lstStyle/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선 연결선 17">
            <a:extLst>
              <a:ext uri="{FF2B5EF4-FFF2-40B4-BE49-F238E27FC236}">
                <a16:creationId xmlns:a16="http://schemas.microsoft.com/office/drawing/2014/main" id="{FC247EF8-0ADA-45BD-9620-8C31A179F74F}"/>
              </a:ext>
            </a:extLst>
          </p:cNvPr>
          <p:cNvSpPr/>
          <p:nvPr userDrawn="1"/>
        </p:nvSpPr>
        <p:spPr>
          <a:xfrm>
            <a:off x="7580757" y="2673042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7C43699A-E653-4899-B166-DDC02F36CDA2}"/>
              </a:ext>
            </a:extLst>
          </p:cNvPr>
          <p:cNvSpPr txBox="1"/>
          <p:nvPr userDrawn="1"/>
        </p:nvSpPr>
        <p:spPr>
          <a:xfrm>
            <a:off x="7896200" y="2706743"/>
            <a:ext cx="3761795" cy="1367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2145" tIns="32145" rIns="32145" bIns="32145" anchor="b">
            <a:normAutofit/>
          </a:bodyPr>
          <a:lstStyle/>
          <a:p>
            <a:pPr marL="0" marR="0" lvl="0" indent="0" algn="l" defTabSz="685800" rtl="0" eaLnBrk="1" fontAlgn="auto" latinLnBrk="0" hangingPunct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kumimoji="0" lang="en-US" altLang="ko-KR" sz="2400" kern="1200" spc="0" baseline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rPr>
              <a:t>Android Apps</a:t>
            </a:r>
            <a:r>
              <a:rPr lang="en-US" altLang="ko-KR" sz="2000" kern="1200" spc="0" dirty="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  <a:latin typeface="Arial Rounded MT Bold" panose="020F0704030504030204" pitchFamily="34" charset="0"/>
                <a:ea typeface="나눔고딕" panose="020D0604000000000000" pitchFamily="50" charset="-127"/>
                <a:cs typeface="+mn-cs"/>
              </a:rPr>
              <a:t>   </a:t>
            </a: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동 대 학 교     김영섭    교수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800" spc="-200">
                <a:ln w="9524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FF"/>
                </a:solidFill>
              </a:defRPr>
            </a:pPr>
            <a:r>
              <a:rPr lang="en-US" altLang="ko-KR" sz="1300" spc="0" baseline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idebtor@gmail.com</a:t>
            </a:r>
            <a:endParaRPr lang="ko-KR" altLang="en-US" sz="1300" spc="0" baseline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선 연결선 17">
            <a:extLst>
              <a:ext uri="{FF2B5EF4-FFF2-40B4-BE49-F238E27FC236}">
                <a16:creationId xmlns:a16="http://schemas.microsoft.com/office/drawing/2014/main" id="{579C955A-F387-4CB5-B2C0-3416FEAFE7B7}"/>
              </a:ext>
            </a:extLst>
          </p:cNvPr>
          <p:cNvSpPr/>
          <p:nvPr userDrawn="1"/>
        </p:nvSpPr>
        <p:spPr>
          <a:xfrm>
            <a:off x="7580757" y="2925213"/>
            <a:ext cx="1" cy="1367883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32146" rIns="32146"/>
          <a:lstStyle/>
          <a:p>
            <a:endParaRPr sz="1336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날짜 개체 틀 3">
            <a:extLst>
              <a:ext uri="{FF2B5EF4-FFF2-40B4-BE49-F238E27FC236}">
                <a16:creationId xmlns:a16="http://schemas.microsoft.com/office/drawing/2014/main" id="{74AA0395-43EB-4E46-A30A-E8A5F64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1223" y="2644442"/>
            <a:ext cx="7899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505B4B2-2AEB-4AA6-B6FA-F775CF41E87C}"/>
              </a:ext>
            </a:extLst>
          </p:cNvPr>
          <p:cNvSpPr txBox="1">
            <a:spLocks/>
          </p:cNvSpPr>
          <p:nvPr userDrawn="1"/>
        </p:nvSpPr>
        <p:spPr>
          <a:xfrm>
            <a:off x="1991544" y="3212976"/>
            <a:ext cx="4998981" cy="864096"/>
          </a:xfrm>
          <a:prstGeom prst="rect">
            <a:avLst/>
          </a:prstGeom>
        </p:spPr>
        <p:txBody>
          <a:bodyPr/>
          <a:lstStyle>
            <a:lvl1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6858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 b="1" i="0" u="none" strike="noStrike" cap="none" spc="0" baseline="0">
                <a:ln w="9524">
                  <a:solidFill>
                    <a:srgbClr val="32538F">
                      <a:alpha val="0"/>
                    </a:srgbClr>
                  </a:solidFill>
                </a:ln>
                <a:solidFill>
                  <a:schemeClr val="accent5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32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Android Studio</a:t>
            </a:r>
          </a:p>
          <a:p>
            <a:pPr algn="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4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widget &amp; drawable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1919536" y="4509120"/>
            <a:ext cx="7133684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본 강의노트는 내용은 </a:t>
            </a:r>
            <a:r>
              <a:rPr lang="en-US" altLang="ko-KR" sz="1400" dirty="0"/>
              <a:t>"</a:t>
            </a:r>
            <a:r>
              <a:rPr lang="ko-KR" altLang="en-US" sz="1400" dirty="0"/>
              <a:t>안드로이드 앱 프로그래밍</a:t>
            </a:r>
            <a:r>
              <a:rPr lang="en-US" altLang="ko-KR" sz="1400" dirty="0"/>
              <a:t>"(</a:t>
            </a:r>
            <a:r>
              <a:rPr lang="ko-KR" altLang="en-US" sz="1400" dirty="0" err="1"/>
              <a:t>정재곤</a:t>
            </a:r>
            <a:r>
              <a:rPr lang="en-US" altLang="ko-KR" sz="1400" baseline="0" dirty="0"/>
              <a:t>)</a:t>
            </a:r>
            <a:r>
              <a:rPr lang="ko-KR" altLang="en-US" sz="1400" dirty="0"/>
              <a:t>을</a:t>
            </a:r>
            <a:r>
              <a:rPr lang="ko-KR" altLang="en-US" sz="1400" baseline="0" dirty="0"/>
              <a:t> 중심으로 재구성되었습니다</a:t>
            </a:r>
            <a:r>
              <a:rPr lang="en-US" altLang="ko-KR" sz="1400" baseline="0"/>
              <a:t>.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91943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453100" y="380510"/>
            <a:ext cx="11248112" cy="456202"/>
          </a:xfrm>
        </p:spPr>
        <p:txBody>
          <a:bodyPr>
            <a:normAutofit/>
          </a:bodyPr>
          <a:lstStyle>
            <a:lvl1pPr algn="l">
              <a:defRPr sz="2000" b="1" cap="none" baseline="0">
                <a:effectLst/>
                <a:latin typeface="Arial Rounded MT Bold" panose="020F0704030504030204" pitchFamily="34" charset="0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453100" y="764704"/>
            <a:ext cx="11248112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>
            <a:lvl1pPr marL="342900" indent="-34290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1pPr>
            <a:lvl2pPr marL="742950" indent="-285750" latinLnBrk="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  <a:ea typeface="+mn-ea"/>
              </a:defRPr>
            </a:lvl2pPr>
            <a:lvl3pPr marL="11430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3pPr>
            <a:lvl4pPr marL="16002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4pPr>
            <a:lvl5pPr marL="2057400" indent="-228600" latinLnBrk="0">
              <a:buFont typeface="Wingdings" panose="05000000000000000000" pitchFamily="2" charset="2"/>
              <a:buChar char="§"/>
              <a:defRPr sz="1600" baseline="0">
                <a:latin typeface="Century Gothic" panose="020B0502020202020204" pitchFamily="34" charset="0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슬라이드 번호 개체 틀 5"/>
          <p:cNvSpPr>
            <a:spLocks noGrp="1"/>
          </p:cNvSpPr>
          <p:nvPr>
            <p:ph type="sldNum" sz="quarter" idx="14"/>
          </p:nvPr>
        </p:nvSpPr>
        <p:spPr>
          <a:xfrm>
            <a:off x="11074401" y="6519864"/>
            <a:ext cx="107103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93B47-E977-46F8-8C2F-7DA67431704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부제목 2"/>
          <p:cNvSpPr txBox="1">
            <a:spLocks/>
          </p:cNvSpPr>
          <p:nvPr userDrawn="1"/>
        </p:nvSpPr>
        <p:spPr>
          <a:xfrm>
            <a:off x="2224728" y="6535891"/>
            <a:ext cx="7704856" cy="3320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 2"/>
              <a:buChar char="²"/>
              <a:defRPr kumimoji="0" sz="32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/>
              <a:buChar char="u"/>
              <a:defRPr kumimoji="0" sz="2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/>
              <a:buChar char="u"/>
              <a:defRPr kumimoji="0" sz="2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1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/>
              <a:buChar char="u"/>
              <a:defRPr kumimoji="0" sz="24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1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/>
              <a:buChar char="u"/>
              <a:defRPr kumimoji="0" sz="20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</a:rPr>
              <a:t>Prof. Youngsup Kim, idebtor@gmail.com CSEE Dept., Handong Global University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90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61000">
                <a:schemeClr val="bg1">
                  <a:alpha val="40000"/>
                </a:schemeClr>
              </a:gs>
            </a:gsLst>
            <a:lin ang="5400000" scaled="1"/>
            <a:tileRect/>
          </a:gradFill>
          <a:ln w="19050" cap="sq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ko-KR" altLang="en-US" sz="18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AC778754-33AA-481A-B885-58843B94B2EC}" type="datetime1">
              <a:rPr lang="ko-KR" altLang="en-US" smtClean="0"/>
              <a:pPr/>
              <a:t>21-07-23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altLang="ko-KR"/>
              <a:t>Data Structures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74763" y="6448252"/>
            <a:ext cx="1069909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9085FD98-BA4B-4537-9251-5519BF53286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 fov="0">
                <a:rot lat="0" lon="0" rev="0"/>
              </a:camera>
              <a:lightRig rig="glow" dir="t">
                <a:rot lat="0" lon="0" rev="4500000"/>
              </a:lightRig>
            </a:scene3d>
            <a:sp3d prstMaterial="matte">
              <a:contourClr>
                <a:schemeClr val="accent1">
                  <a:alpha val="95000"/>
                </a:schemeClr>
              </a:contourClr>
            </a:sp3d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pc="50" baseline="0" dirty="0" smtClean="0">
          <a:ln>
            <a:noFill/>
            <a:prstDash val="solid"/>
          </a:ln>
          <a:gradFill flip="none" rotWithShape="1">
            <a:gsLst>
              <a:gs pos="0">
                <a:schemeClr val="tx2"/>
              </a:gs>
              <a:gs pos="26000">
                <a:schemeClr val="tx2"/>
              </a:gs>
              <a:gs pos="41000">
                <a:schemeClr val="tx2">
                  <a:shade val="90000"/>
                </a:schemeClr>
              </a:gs>
              <a:gs pos="67000">
                <a:schemeClr val="tx2">
                  <a:shade val="50000"/>
                </a:schemeClr>
              </a:gs>
              <a:gs pos="95000">
                <a:schemeClr val="tx2"/>
              </a:gs>
            </a:gsLst>
            <a:lin ang="5400000" scaled="1"/>
            <a:tileRect/>
          </a:gradFill>
          <a:effectLst/>
          <a:latin typeface="Century Gothic" panose="020B0502020202020204" pitchFamily="34" charset="0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2"/>
        </a:buClr>
        <a:buFont typeface="Wingdings 2"/>
        <a:buChar char="²"/>
        <a:defRPr kumimoji="0" sz="32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accent3"/>
        </a:buClr>
        <a:buSzPct val="85000"/>
        <a:buFont typeface="Wingdings"/>
        <a:buChar char="u"/>
        <a:defRPr kumimoji="0" sz="28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4"/>
        </a:buClr>
        <a:buSzPct val="80000"/>
        <a:buFont typeface="Wingdings"/>
        <a:buChar char="u"/>
        <a:defRPr kumimoji="0" sz="26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5"/>
        </a:buClr>
        <a:buSzPct val="75000"/>
        <a:buFont typeface="Wingdings"/>
        <a:buChar char="u"/>
        <a:defRPr kumimoji="0" sz="24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6"/>
        </a:buClr>
        <a:buSzPct val="70000"/>
        <a:buFont typeface="Wingdings"/>
        <a:buChar char="u"/>
        <a:defRPr kumimoji="0" sz="2000" kern="1200" baseline="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tx2"/>
        </a:buClr>
        <a:buSzPct val="60000"/>
        <a:buFont typeface="Wingdings"/>
        <a:buChar char="u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60000"/>
        <a:buFont typeface="Wingdings"/>
        <a:buChar char="u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55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50000"/>
        <a:buFont typeface="Wingdings"/>
        <a:buChar char="u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8579030/prevent-progressdialog-from-getting-dismissed-by-onclick" TargetMode="Externa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hyperlink" Target="https://developer.android.com/reference/androidx/constraintlayout/widget/Placeholder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c7iu9hHLc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A164C2-2126-40C6-89DC-721C7FDD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5FD98-BA4B-4537-9251-5519BF5328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AAAC739-984E-4671-8E8D-A38DC0A18EDF}"/>
              </a:ext>
            </a:extLst>
          </p:cNvPr>
          <p:cNvSpPr txBox="1">
            <a:spLocks/>
          </p:cNvSpPr>
          <p:nvPr/>
        </p:nvSpPr>
        <p:spPr>
          <a:xfrm>
            <a:off x="119336" y="2708920"/>
            <a:ext cx="936104" cy="36004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defRPr sz="4400">
                <a:solidFill>
                  <a:srgbClr val="FFFFFF"/>
                </a:solidFill>
              </a:defRPr>
            </a:pPr>
            <a:r>
              <a:rPr lang="en-US" altLang="ko-KR" sz="2000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</a:t>
            </a:r>
            <a:endParaRPr lang="en-US" altLang="ko-KR" sz="1200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0948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결과 화면</a:t>
            </a:r>
            <a:r>
              <a:rPr lang="en-US" altLang="ko-KR" dirty="0"/>
              <a:t>: </a:t>
            </a:r>
            <a:r>
              <a:rPr lang="ko-KR" altLang="en-US" dirty="0"/>
              <a:t>앱을 실행하고</a:t>
            </a:r>
            <a:r>
              <a:rPr lang="en-US" altLang="ko-KR" dirty="0"/>
              <a:t>, [Click here]</a:t>
            </a:r>
            <a:r>
              <a:rPr lang="ko-KR" altLang="en-US" dirty="0"/>
              <a:t>를 클릭하면 다음 화면이 나타납니다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593860"/>
            <a:ext cx="2156647" cy="378746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494" y="2593860"/>
            <a:ext cx="2168398" cy="3787468"/>
          </a:xfrm>
          <a:prstGeom prst="rect">
            <a:avLst/>
          </a:prstGeom>
        </p:spPr>
      </p:pic>
      <p:sp>
        <p:nvSpPr>
          <p:cNvPr id="23" name="오른쪽 화살표 22"/>
          <p:cNvSpPr/>
          <p:nvPr/>
        </p:nvSpPr>
        <p:spPr>
          <a:xfrm>
            <a:off x="3071664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976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100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Default margin=16 </a:t>
            </a:r>
            <a:r>
              <a:rPr lang="en-US" altLang="ko-KR" dirty="0" err="1" smtClean="0">
                <a:sym typeface="Wingdings" panose="05000000000000000000" pitchFamily="2" charset="2"/>
              </a:rPr>
              <a:t>dp</a:t>
            </a:r>
            <a:r>
              <a:rPr lang="en-US" altLang="ko-KR" dirty="0" smtClean="0">
                <a:sym typeface="Wingdings" panose="05000000000000000000" pitchFamily="2" charset="2"/>
              </a:rPr>
              <a:t>, TextView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를 사용하고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layout_width=96dp, layout_height=48dp</a:t>
            </a:r>
            <a:r>
              <a:rPr lang="ko-KR" altLang="en-US" dirty="0" smtClean="0">
                <a:sym typeface="Wingdings" panose="05000000000000000000" pitchFamily="2" charset="2"/>
              </a:rPr>
              <a:t>로 고정합니다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 뷰를 모두 </a:t>
            </a:r>
            <a:r>
              <a:rPr lang="en-US" altLang="ko-KR" dirty="0" smtClean="0">
                <a:sym typeface="Wingdings" panose="05000000000000000000" pitchFamily="2" charset="2"/>
              </a:rPr>
              <a:t>parent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top </a:t>
            </a:r>
            <a:r>
              <a:rPr lang="ko-KR" altLang="en-US" dirty="0" smtClean="0">
                <a:sym typeface="Wingdings" panose="05000000000000000000" pitchFamily="2" charset="2"/>
              </a:rPr>
              <a:t>에 연결하고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각각 왼쪽의 객체들에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오른쪽 벽에도 연결합니다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세 개의 뷰를 선택하고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뷰 위에서 우클릭하여 </a:t>
            </a:r>
            <a:r>
              <a:rPr lang="en-US" altLang="ko-KR" dirty="0" smtClean="0">
                <a:sym typeface="Wingdings" panose="05000000000000000000" pitchFamily="2" charset="2"/>
              </a:rPr>
              <a:t>chains  horizontal chain style  packed</a:t>
            </a:r>
            <a:r>
              <a:rPr lang="ko-KR" altLang="en-US" dirty="0" smtClean="0">
                <a:sym typeface="Wingdings" panose="05000000000000000000" pitchFamily="2" charset="2"/>
              </a:rPr>
              <a:t>로 설정합니다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[Toast]</a:t>
            </a:r>
            <a:r>
              <a:rPr lang="ko-KR" altLang="en-US" dirty="0" smtClean="0">
                <a:sym typeface="Wingdings" panose="05000000000000000000" pitchFamily="2" charset="2"/>
              </a:rPr>
              <a:t>버튼은 </a:t>
            </a:r>
            <a:r>
              <a:rPr lang="en-US" altLang="ko-KR" dirty="0" smtClean="0">
                <a:sym typeface="Wingdings" panose="05000000000000000000" pitchFamily="2" charset="2"/>
              </a:rPr>
              <a:t>layout_width=0dp, layout_height=wrap_content</a:t>
            </a:r>
            <a:r>
              <a:rPr lang="ko-KR" altLang="en-US" dirty="0" smtClean="0">
                <a:sym typeface="Wingdings" panose="05000000000000000000" pitchFamily="2" charset="2"/>
              </a:rPr>
              <a:t>로 설정하여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제약조건에 따라 너비를 유연하게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3059480"/>
            <a:ext cx="8846539" cy="343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4" y="836712"/>
            <a:ext cx="9759511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xmlns:app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4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constraintlayout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4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="x"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4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</a:p>
        </p:txBody>
      </p:sp>
    </p:spTree>
    <p:extLst>
      <p:ext uri="{BB962C8B-B14F-4D97-AF65-F5344CB8AC3E}">
        <p14:creationId xmlns:p14="http://schemas.microsoft.com/office/powerpoint/2010/main" val="42168097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0945" y="836712"/>
            <a:ext cx="6807184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android:layout_width="96dp"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4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400" dirty="0">
                <a:latin typeface="Consolas" panose="020B0609020204030204" pitchFamily="49" charset="0"/>
              </a:rPr>
              <a:t>="y"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400" dirty="0">
                <a:latin typeface="Consolas" panose="020B0609020204030204" pitchFamily="49" charset="0"/>
              </a:rPr>
              <a:t>="</a:t>
            </a:r>
            <a:r>
              <a:rPr lang="en-US" altLang="ko-KR" sz="1400" dirty="0" err="1">
                <a:latin typeface="Consolas" panose="020B0609020204030204" pitchFamily="49" charset="0"/>
              </a:rPr>
              <a:t>numberSigned|number|numberDecimal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app:layout_constraintEnd_toStartOf</a:t>
            </a:r>
            <a:r>
              <a:rPr lang="en-US" altLang="ko-KR" sz="1400" dirty="0">
                <a:latin typeface="Consolas" panose="020B0609020204030204" pitchFamily="49" charset="0"/>
              </a:rPr>
              <a:t>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27727" y="3378439"/>
            <a:ext cx="6391346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android:id="@+id/button"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android:layout_height="48dp"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android:layout_marginStart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android:layout_marginTop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android:layout_marginEnd</a:t>
            </a:r>
            <a:r>
              <a:rPr lang="en-US" altLang="ko-KR" sz="1400" dirty="0">
                <a:latin typeface="Consolas" panose="020B0609020204030204" pitchFamily="49" charset="0"/>
              </a:rPr>
              <a:t>="16dp"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android:text="Toast"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4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app:layout_constraintHorizontal_bias</a:t>
            </a:r>
            <a:r>
              <a:rPr lang="en-US" altLang="ko-KR" sz="1400" dirty="0">
                <a:latin typeface="Consolas" panose="020B0609020204030204" pitchFamily="49" charset="0"/>
              </a:rPr>
              <a:t>="0.5"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400" dirty="0">
                <a:latin typeface="Consolas" panose="020B0609020204030204" pitchFamily="49" charset="0"/>
              </a:rPr>
              <a:t>="@+id/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400256" y="1412776"/>
            <a:ext cx="20938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</a:t>
            </a:r>
          </a:p>
        </p:txBody>
      </p:sp>
    </p:spTree>
    <p:extLst>
      <p:ext uri="{BB962C8B-B14F-4D97-AF65-F5344CB8AC3E}">
        <p14:creationId xmlns:p14="http://schemas.microsoft.com/office/powerpoint/2010/main" val="394558562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view.setOnTouchListener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View.OnTouchListener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 smtClean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898239" y="4437112"/>
            <a:ext cx="6096000" cy="1323439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int action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motionEvent.getAction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curX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motionEvent.getX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float </a:t>
            </a:r>
            <a:r>
              <a:rPr lang="en-US" altLang="ko-KR" sz="1600" dirty="0" err="1">
                <a:latin typeface="Consolas" panose="020B0609020204030204" pitchFamily="49" charset="0"/>
              </a:rPr>
              <a:t>curY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motionEvent.getY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if (action ==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MotionEvent.ACTION_DOWN</a:t>
            </a:r>
            <a:r>
              <a:rPr lang="en-US" altLang="ko-KR" sz="1600" dirty="0">
                <a:latin typeface="Consolas" panose="020B0609020204030204" pitchFamily="49" charset="0"/>
              </a:rPr>
              <a:t>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... </a:t>
            </a:r>
            <a:endParaRPr lang="ko-KR" altLang="en-US" sz="1600" dirty="0"/>
          </a:p>
        </p:txBody>
      </p:sp>
      <p:cxnSp>
        <p:nvCxnSpPr>
          <p:cNvPr id="8" name="직선 화살표 연결선 7"/>
          <p:cNvCxnSpPr>
            <a:stCxn id="7" idx="1"/>
          </p:cNvCxnSpPr>
          <p:nvPr/>
        </p:nvCxnSpPr>
        <p:spPr>
          <a:xfrm flipH="1" flipV="1">
            <a:off x="3575721" y="4277603"/>
            <a:ext cx="1322518" cy="82122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8502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14994" y="834226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EditText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editTexty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R.id.editTexty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view.setOnTouchListener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View.OnTouchListener()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onTouch(View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, MotionEvent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int action = motionEvent.getAction();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int </a:t>
            </a:r>
            <a:r>
              <a:rPr lang="en-US" altLang="ko-KR" sz="1400" dirty="0">
                <a:latin typeface="Consolas" panose="020B0609020204030204" pitchFamily="49" charset="0"/>
              </a:rPr>
              <a:t>curX = </a:t>
            </a:r>
            <a:r>
              <a:rPr lang="en-US" altLang="ko-KR" sz="1400" dirty="0" smtClean="0">
                <a:latin typeface="Consolas" panose="020B0609020204030204" pitchFamily="49" charset="0"/>
              </a:rPr>
              <a:t>(int)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motionEvent.getX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smtClean="0">
                <a:latin typeface="Consolas" panose="020B0609020204030204" pitchFamily="49" charset="0"/>
              </a:rPr>
              <a:t>int </a:t>
            </a:r>
            <a:r>
              <a:rPr lang="en-US" altLang="ko-KR" sz="1400" dirty="0">
                <a:latin typeface="Consolas" panose="020B0609020204030204" pitchFamily="49" charset="0"/>
              </a:rPr>
              <a:t>curY = </a:t>
            </a:r>
            <a:r>
              <a:rPr lang="en-US" altLang="ko-KR" sz="1400" dirty="0" smtClean="0">
                <a:latin typeface="Consolas" panose="020B0609020204030204" pitchFamily="49" charset="0"/>
              </a:rPr>
              <a:t>(int)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motionEvent.getY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if (action == </a:t>
            </a:r>
            <a:r>
              <a:rPr lang="en-US" altLang="ko-KR" sz="1400" dirty="0" smtClean="0">
                <a:latin typeface="Consolas" panose="020B0609020204030204" pitchFamily="49" charset="0"/>
              </a:rPr>
              <a:t>MotionEvent.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ACTION_DOWN || </a:t>
            </a:r>
            <a:r>
              <a:rPr lang="en-US" altLang="ko-KR" sz="1400" dirty="0">
                <a:latin typeface="Consolas" panose="020B0609020204030204" pitchFamily="49" charset="0"/>
              </a:rPr>
              <a:t>action == </a:t>
            </a:r>
            <a:r>
              <a:rPr lang="en-US" altLang="ko-KR" sz="1400" dirty="0" smtClean="0">
                <a:latin typeface="Consolas" panose="020B0609020204030204" pitchFamily="49" charset="0"/>
              </a:rPr>
              <a:t>MotionEvent.</a:t>
            </a:r>
            <a:r>
              <a:rPr lang="en-US" altLang="ko-KR" sz="1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ACTION_MOVE </a:t>
            </a:r>
            <a:r>
              <a:rPr lang="en-US" altLang="ko-KR" sz="1400" dirty="0" smtClean="0"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(curX, curY</a:t>
            </a:r>
            <a:r>
              <a:rPr lang="en-US" altLang="ko-KR" sz="14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latin typeface="Consolas" panose="020B0609020204030204" pitchFamily="49" charset="0"/>
              </a:rPr>
              <a:t>                   return true;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} else if (action == MotionEvent.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ACTION_UP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show_xy</a:t>
            </a:r>
            <a:r>
              <a:rPr lang="en-US" altLang="ko-KR" sz="1400" dirty="0">
                <a:latin typeface="Consolas" panose="020B0609020204030204" pitchFamily="49" charset="0"/>
              </a:rPr>
              <a:t>(curX, curY);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show_toastsnackbar</a:t>
            </a:r>
            <a:r>
              <a:rPr lang="en-US" altLang="ko-KR" sz="1400" dirty="0" smtClean="0">
                <a:latin typeface="Consolas" panose="020B0609020204030204" pitchFamily="49" charset="0"/>
              </a:rPr>
              <a:t>(view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</a:t>
            </a:r>
            <a:r>
              <a:rPr lang="en-US" altLang="ko-KR" sz="1400" dirty="0" smtClean="0">
                <a:latin typeface="Consolas" panose="020B0609020204030204" pitchFamily="49" charset="0"/>
              </a:rPr>
              <a:t>false;</a:t>
            </a:r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35196022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4994" y="834226"/>
            <a:ext cx="11286218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register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 object and call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show_toastsnackbar</a:t>
            </a:r>
            <a:r>
              <a:rPr lang="en-US" altLang="ko-KR" sz="1600" dirty="0" smtClean="0">
                <a:latin typeface="Consolas" panose="020B0609020204030204" pitchFamily="49" charset="0"/>
              </a:rPr>
              <a:t>()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button.setOnClickListener(new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// your code here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 // end of onCreate() method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just simply set curX and curY to two views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show_xy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 </a:t>
            </a:r>
            <a:r>
              <a:rPr lang="en-US" altLang="ko-KR" sz="1600" dirty="0">
                <a:latin typeface="Consolas" panose="020B0609020204030204" pitchFamily="49" charset="0"/>
              </a:rPr>
              <a:t>curX, </a:t>
            </a:r>
            <a:r>
              <a:rPr lang="en-US" altLang="ko-KR" sz="1600" dirty="0" smtClean="0">
                <a:latin typeface="Consolas" panose="020B0609020204030204" pitchFamily="49" charset="0"/>
              </a:rPr>
              <a:t>int </a:t>
            </a:r>
            <a:r>
              <a:rPr lang="en-US" altLang="ko-KR" sz="1600" dirty="0">
                <a:latin typeface="Consolas" panose="020B0609020204030204" pitchFamily="49" charset="0"/>
              </a:rPr>
              <a:t>curY) {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// your code here    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// get x and y values from two views and display them in toast and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snackbar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show_toastsnackbar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 </a:t>
            </a:r>
            <a:r>
              <a:rPr lang="en-US" altLang="ko-KR" sz="1600" dirty="0">
                <a:latin typeface="Consolas" panose="020B0609020204030204" pitchFamily="49" charset="0"/>
              </a:rPr>
              <a:t>v) </a:t>
            </a:r>
            <a:r>
              <a:rPr lang="en-US" altLang="ko-KR" sz="1600" dirty="0" smtClean="0">
                <a:latin typeface="Consolas" panose="020B0609020204030204" pitchFamily="49" charset="0"/>
              </a:rPr>
              <a:t>{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MainAcitivty</a:t>
            </a:r>
            <a:r>
              <a:rPr lang="en-US" altLang="ko-KR" sz="1600" dirty="0" smtClean="0">
                <a:latin typeface="Consolas" panose="020B0609020204030204" pitchFamily="49" charset="0"/>
              </a:rPr>
              <a:t> class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00256" y="1412776"/>
            <a:ext cx="206819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</a:p>
        </p:txBody>
      </p:sp>
    </p:spTree>
    <p:extLst>
      <p:ext uri="{BB962C8B-B14F-4D97-AF65-F5344CB8AC3E}">
        <p14:creationId xmlns:p14="http://schemas.microsoft.com/office/powerpoint/2010/main" val="418808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누르고 움직일 때 화면의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x, 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값을 표시합니다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마지막 좌표도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 &amp;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snackbar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표시합니다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마우스를 움직이면서 화면의 해상도를 찾아내서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emulator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해상도와 일치하는지 비교해보십시오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단말기에 설치하여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화면을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touch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할 때 좌표가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update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되는지 살펴 보십시오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338" y="2109522"/>
            <a:ext cx="2691874" cy="4387008"/>
          </a:xfrm>
          <a:prstGeom prst="rect">
            <a:avLst/>
          </a:prstGeom>
        </p:spPr>
      </p:pic>
      <p:sp>
        <p:nvSpPr>
          <p:cNvPr id="7" name="오른쪽 화살표 6"/>
          <p:cNvSpPr/>
          <p:nvPr/>
        </p:nvSpPr>
        <p:spPr>
          <a:xfrm rot="2705398">
            <a:off x="9425680" y="5390847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>
            <a:off x="8256240" y="6208498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8256240" y="2708920"/>
            <a:ext cx="576064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(Dialog)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알림 대화상자는 사용자에게 확인을 받거나 일방적으로 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>
                <a:sym typeface="Wingdings" panose="05000000000000000000" pitchFamily="2" charset="2"/>
              </a:rPr>
              <a:t>예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혹은 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>
                <a:sym typeface="Wingdings" panose="05000000000000000000" pitchFamily="2" charset="2"/>
              </a:rPr>
              <a:t>아니오</a:t>
            </a:r>
            <a:r>
              <a:rPr lang="en-US" altLang="ko-KR" dirty="0">
                <a:sym typeface="Wingdings" panose="05000000000000000000" pitchFamily="2" charset="2"/>
              </a:rPr>
              <a:t>" </a:t>
            </a:r>
            <a:r>
              <a:rPr lang="ko-KR" altLang="en-US" dirty="0">
                <a:sym typeface="Wingdings" panose="05000000000000000000" pitchFamily="2" charset="2"/>
              </a:rPr>
              <a:t>선택하게 할 때 사용합니다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새로운 </a:t>
            </a:r>
            <a:r>
              <a:rPr lang="en-US" altLang="ko-KR" b="1" dirty="0">
                <a:sym typeface="Wingdings" panose="05000000000000000000" pitchFamily="2" charset="2"/>
              </a:rPr>
              <a:t>Hu038Dialog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프로젝트를 만들고 패키지는 </a:t>
            </a:r>
            <a:r>
              <a:rPr lang="en-US" altLang="ko-KR" b="1" dirty="0">
                <a:sym typeface="Wingdings" panose="05000000000000000000" pitchFamily="2" charset="2"/>
              </a:rPr>
              <a:t>org.joy.widget </a:t>
            </a:r>
            <a:r>
              <a:rPr lang="ko-KR" altLang="en-US" dirty="0">
                <a:sym typeface="Wingdings" panose="05000000000000000000" pitchFamily="2" charset="2"/>
              </a:rPr>
              <a:t>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파일에 </a:t>
            </a:r>
            <a:r>
              <a:rPr lang="en-US" altLang="ko-KR" dirty="0">
                <a:sym typeface="Wingdings" panose="05000000000000000000" pitchFamily="2" charset="2"/>
              </a:rPr>
              <a:t>TextView </a:t>
            </a:r>
            <a:r>
              <a:rPr lang="ko-KR" altLang="en-US" dirty="0">
                <a:sym typeface="Wingdings" panose="05000000000000000000" pitchFamily="2" charset="2"/>
              </a:rPr>
              <a:t>하나와 버튼 하나를 추가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기존의 텍스트뷰에는 </a:t>
            </a:r>
            <a:r>
              <a:rPr lang="en-US" altLang="ko-KR" dirty="0">
                <a:sym typeface="Wingdings" panose="05000000000000000000" pitchFamily="2" charset="2"/>
              </a:rPr>
              <a:t>'</a:t>
            </a:r>
            <a:r>
              <a:rPr lang="ko-KR" altLang="en-US" dirty="0">
                <a:sym typeface="Wingdings" panose="05000000000000000000" pitchFamily="2" charset="2"/>
              </a:rPr>
              <a:t>버튼을 누르면 대화상자가 뜹니다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라는 글자가 보이게 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버튼에는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띄우기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라는 글자가 보이도록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err="1">
                <a:sym typeface="Wingdings" panose="05000000000000000000" pitchFamily="2" charset="2"/>
              </a:rPr>
              <a:t>텍스트뷰의</a:t>
            </a:r>
            <a:r>
              <a:rPr lang="ko-KR" altLang="en-US" dirty="0">
                <a:sym typeface="Wingdings" panose="05000000000000000000" pitchFamily="2" charset="2"/>
              </a:rPr>
              <a:t> 글자크기는 </a:t>
            </a:r>
            <a:r>
              <a:rPr lang="en-US" altLang="ko-KR" dirty="0">
                <a:sym typeface="Wingdings" panose="05000000000000000000" pitchFamily="2" charset="2"/>
              </a:rPr>
              <a:t>24sp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버튼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button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텍스트뷰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textView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로 자동 부여되었는지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다시 확인합니다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123" y="2922578"/>
            <a:ext cx="2149026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83996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8530" y="839696"/>
            <a:ext cx="11286218" cy="5416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showMessage();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// </a:t>
            </a:r>
            <a:r>
              <a:rPr lang="ko-KR" alt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여기에 들어가야 할 코드는 다음 쪽에 있습니다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12024" y="4077072"/>
            <a:ext cx="5616624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아래와 같이 </a:t>
            </a:r>
            <a:r>
              <a:rPr lang="en-US" altLang="ko-KR" sz="1400" dirty="0" err="1"/>
              <a:t>AlertDialog</a:t>
            </a:r>
            <a:r>
              <a:rPr lang="en-US" altLang="ko-KR" sz="1400" dirty="0"/>
              <a:t> </a:t>
            </a:r>
            <a:r>
              <a:rPr lang="ko-KR" altLang="en-US" sz="1400" dirty="0"/>
              <a:t>클래스를 입력하면 글자가 빨간색으로 표시되면서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alt+enter</a:t>
            </a:r>
            <a:r>
              <a:rPr lang="en-US" altLang="ko-KR" sz="1400" dirty="0"/>
              <a:t> </a:t>
            </a:r>
            <a:r>
              <a:rPr lang="ko-KR" altLang="en-US" sz="1400" dirty="0"/>
              <a:t>를 입력하라는 메시지가 뜹니다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ko-KR" altLang="en-US" sz="1400" dirty="0"/>
              <a:t>이것은 클래스가 없거나 여러 개 있을 때 표시됩니다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지시에 따라 적절한 것을 </a:t>
            </a:r>
            <a:r>
              <a:rPr lang="en-US" altLang="ko-KR" sz="1400" dirty="0"/>
              <a:t>import</a:t>
            </a:r>
            <a:r>
              <a:rPr lang="ko-KR" altLang="en-US" sz="1400" dirty="0"/>
              <a:t>하거나 설치하십시오</a:t>
            </a:r>
            <a:r>
              <a:rPr lang="en-US" altLang="ko-KR" sz="1400" dirty="0"/>
              <a:t>.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2594" y="5474768"/>
            <a:ext cx="3856054" cy="10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959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109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14994" y="836712"/>
            <a:ext cx="112862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private void showMessage()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AlertDialog.Builder builder = new AlertDialog.Builder(this);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builder.setTitle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안내</a:t>
            </a:r>
            <a:r>
              <a:rPr lang="en-US" altLang="ko-KR" sz="1400" dirty="0">
                <a:latin typeface="Consolas" panose="020B0609020204030204" pitchFamily="49" charset="0"/>
              </a:rPr>
              <a:t>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builder.setMessage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종료하시겠습니까</a:t>
            </a:r>
            <a:r>
              <a:rPr lang="en-US" altLang="ko-KR" sz="1400" dirty="0">
                <a:latin typeface="Consolas" panose="020B0609020204030204" pitchFamily="49" charset="0"/>
              </a:rPr>
              <a:t>?");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builder.setIcon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android.R.drawable.ic_dialog_alert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builder.setPositiveButton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예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예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builder.setNeutralButton("</a:t>
            </a:r>
            <a:r>
              <a:rPr lang="ko-KR" altLang="en-US" sz="1400" dirty="0">
                <a:latin typeface="Consolas" panose="020B0609020204030204" pitchFamily="49" charset="0"/>
              </a:rPr>
              <a:t>취소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취소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builder.setNegativeButton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>
                <a:latin typeface="Consolas" panose="020B0609020204030204" pitchFamily="49" charset="0"/>
              </a:rPr>
              <a:t>아니오</a:t>
            </a:r>
            <a:r>
              <a:rPr lang="en-US" altLang="ko-KR" sz="1400" dirty="0">
                <a:latin typeface="Consolas" panose="020B0609020204030204" pitchFamily="49" charset="0"/>
              </a:rPr>
              <a:t>", new 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DialogInterface.OnClickListener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onClick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DialogInterface</a:t>
            </a:r>
            <a:r>
              <a:rPr lang="en-US" altLang="ko-KR" sz="1400" dirty="0">
                <a:latin typeface="Consolas" panose="020B0609020204030204" pitchFamily="49" charset="0"/>
              </a:rPr>
              <a:t> dialog, int </a:t>
            </a:r>
            <a:r>
              <a:rPr lang="en-US" altLang="ko-KR" sz="1400" dirty="0" err="1">
                <a:latin typeface="Consolas" panose="020B0609020204030204" pitchFamily="49" charset="0"/>
              </a:rPr>
              <a:t>whichButton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String message = "</a:t>
            </a:r>
            <a:r>
              <a:rPr lang="ko-KR" altLang="en-US" sz="1400" dirty="0">
                <a:latin typeface="Consolas" panose="020B0609020204030204" pitchFamily="49" charset="0"/>
              </a:rPr>
              <a:t>아니오 버튼이 눌렸습니다</a:t>
            </a:r>
            <a:r>
              <a:rPr lang="en-US" altLang="ko-KR" sz="1400" dirty="0">
                <a:latin typeface="Consolas" panose="020B0609020204030204" pitchFamily="49" charset="0"/>
              </a:rPr>
              <a:t>. ";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textView.setText</a:t>
            </a:r>
            <a:r>
              <a:rPr lang="en-US" altLang="ko-KR" sz="1400" dirty="0">
                <a:latin typeface="Consolas" panose="020B0609020204030204" pitchFamily="49" charset="0"/>
              </a:rPr>
              <a:t>(message);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AlertDialog</a:t>
            </a:r>
            <a:r>
              <a:rPr lang="en-US" altLang="ko-KR" sz="1400" dirty="0">
                <a:latin typeface="Consolas" panose="020B0609020204030204" pitchFamily="49" charset="0"/>
              </a:rPr>
              <a:t> dialog = </a:t>
            </a:r>
            <a:r>
              <a:rPr lang="en-US" altLang="ko-KR" sz="1400" dirty="0" err="1">
                <a:latin typeface="Consolas" panose="020B0609020204030204" pitchFamily="49" charset="0"/>
              </a:rPr>
              <a:t>builder.create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dialog.show();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07995" y="2276872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/>
              <a:t>예 버튼 추가</a:t>
            </a:r>
            <a:endParaRPr lang="ko-KR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707995" y="349734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취소 버튼 추가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07995" y="4827660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아니오 버튼 추가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07995" y="5720524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객체 보여주기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07995" y="1115833"/>
            <a:ext cx="1997380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객체 생성하기</a:t>
            </a:r>
          </a:p>
        </p:txBody>
      </p:sp>
    </p:spTree>
    <p:extLst>
      <p:ext uri="{BB962C8B-B14F-4D97-AF65-F5344CB8AC3E}">
        <p14:creationId xmlns:p14="http://schemas.microsoft.com/office/powerpoint/2010/main" val="381495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 err="1">
                <a:sym typeface="Wingdings" panose="05000000000000000000" pitchFamily="2" charset="2"/>
              </a:rPr>
              <a:t>텍스트뷰는</a:t>
            </a:r>
            <a:r>
              <a:rPr lang="ko-KR" altLang="en-US" dirty="0">
                <a:sym typeface="Wingdings" panose="05000000000000000000" pitchFamily="2" charset="2"/>
              </a:rPr>
              <a:t> 화면을 구성할 때 가장 많이 사용하는 기본 위젯입니다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화면에 글자를 보여주는 역할을 합니다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 err="1">
                <a:sym typeface="Wingdings" panose="05000000000000000000" pitchFamily="2" charset="2"/>
              </a:rPr>
              <a:t>텍스트뷰의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text </a:t>
            </a:r>
            <a:r>
              <a:rPr lang="ko-KR" altLang="en-US" b="1" dirty="0">
                <a:sym typeface="Wingdings" panose="05000000000000000000" pitchFamily="2" charset="2"/>
              </a:rPr>
              <a:t>속성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텍스트뷰의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text(</a:t>
            </a:r>
            <a:r>
              <a:rPr lang="ko-KR" altLang="en-US" dirty="0">
                <a:sym typeface="Wingdings" panose="05000000000000000000" pitchFamily="2" charset="2"/>
              </a:rPr>
              <a:t>문자열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은 항상 설정해야 하는 필수 항목입니다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 </a:t>
            </a:r>
            <a:r>
              <a:rPr lang="ko-KR" altLang="en-US" dirty="0">
                <a:sym typeface="Wingdings" panose="05000000000000000000" pitchFamily="2" charset="2"/>
              </a:rPr>
              <a:t>속성값을 직접 입력하는 방식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경고가 나옴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과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strings.xml </a:t>
            </a:r>
            <a:r>
              <a:rPr lang="ko-KR" altLang="en-US" dirty="0">
                <a:sym typeface="Wingdings" panose="05000000000000000000" pitchFamily="2" charset="2"/>
              </a:rPr>
              <a:t>파일로 제공하는 방법이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xml </a:t>
            </a:r>
            <a:r>
              <a:rPr lang="ko-KR" altLang="en-US" dirty="0">
                <a:sym typeface="Wingdings" panose="05000000000000000000" pitchFamily="2" charset="2"/>
              </a:rPr>
              <a:t>파일로 제공함으로 </a:t>
            </a:r>
            <a:r>
              <a:rPr lang="en-US" altLang="ko-KR" b="1" dirty="0">
                <a:sym typeface="Wingdings" panose="05000000000000000000" pitchFamily="2" charset="2"/>
              </a:rPr>
              <a:t>internationalization</a:t>
            </a:r>
            <a:r>
              <a:rPr lang="ko-KR" altLang="en-US" dirty="0">
                <a:sym typeface="Wingdings" panose="05000000000000000000" pitchFamily="2" charset="2"/>
              </a:rPr>
              <a:t>등에 이점이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3356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알림 대화상자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(Dialog)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실습 계속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앱을 실행하고 버튼을 누르면</a:t>
            </a:r>
            <a:r>
              <a:rPr lang="en-US" altLang="ko-KR" dirty="0"/>
              <a:t>, </a:t>
            </a:r>
            <a:r>
              <a:rPr lang="ko-KR" altLang="en-US" dirty="0"/>
              <a:t>다음과 같은 대화상자가 표시되며</a:t>
            </a:r>
            <a:r>
              <a:rPr lang="en-US" altLang="ko-KR" dirty="0"/>
              <a:t>, </a:t>
            </a:r>
            <a:r>
              <a:rPr lang="ko-KR" altLang="en-US" dirty="0"/>
              <a:t>각각의 버튼을 누르면 대화상자가 닫히면서 </a:t>
            </a:r>
            <a:r>
              <a:rPr lang="ko-KR" altLang="en-US" dirty="0" err="1"/>
              <a:t>텍스뷰에</a:t>
            </a:r>
            <a:r>
              <a:rPr lang="ko-KR" altLang="en-US" dirty="0"/>
              <a:t> 결과를 표시합니다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89" y="2084860"/>
            <a:ext cx="2097766" cy="36473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610" y="2109972"/>
            <a:ext cx="2070451" cy="36081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445" y="2099523"/>
            <a:ext cx="2081382" cy="36326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324" y="2084860"/>
            <a:ext cx="2108606" cy="36620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1193" y="2084860"/>
            <a:ext cx="2100989" cy="36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48299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일의 진행 상태를 사용자에게 보여줄 때 사용하며</a:t>
            </a:r>
            <a:r>
              <a:rPr lang="en-US" altLang="ko-KR" dirty="0"/>
              <a:t>, </a:t>
            </a:r>
            <a:r>
              <a:rPr lang="ko-KR" altLang="en-US" dirty="0"/>
              <a:t>막대 혹은 원 모양이 있으며</a:t>
            </a:r>
            <a:r>
              <a:rPr lang="en-US" altLang="ko-KR" dirty="0"/>
              <a:t>, </a:t>
            </a:r>
            <a:r>
              <a:rPr lang="ko-KR" altLang="en-US" dirty="0"/>
              <a:t>원 모양은 반복적으로 표시됩니다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/>
              <a:t>새로운 프로젝트 </a:t>
            </a:r>
            <a:r>
              <a:rPr lang="en-US" altLang="ko-KR" b="1" dirty="0"/>
              <a:t>Hu039Progress</a:t>
            </a:r>
            <a:r>
              <a:rPr lang="ko-KR" altLang="en-US" dirty="0"/>
              <a:t> 프로젝트를 만들고</a:t>
            </a:r>
            <a:r>
              <a:rPr lang="en-US" altLang="ko-KR" dirty="0"/>
              <a:t>, </a:t>
            </a:r>
            <a:r>
              <a:rPr lang="ko-KR" altLang="en-US" dirty="0"/>
              <a:t>패키지 이름을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/>
              <a:t>widget </a:t>
            </a:r>
            <a:r>
              <a:rPr lang="ko-KR" altLang="en-US" b="1" dirty="0"/>
              <a:t>으로 입력</a:t>
            </a:r>
            <a:r>
              <a:rPr lang="ko-KR" altLang="en-US" dirty="0"/>
              <a:t>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[Design] </a:t>
            </a:r>
            <a:r>
              <a:rPr lang="ko-KR" altLang="en-US" dirty="0"/>
              <a:t>탭 클릭하고</a:t>
            </a:r>
            <a:r>
              <a:rPr lang="en-US" altLang="ko-KR" dirty="0"/>
              <a:t>, Component Tree</a:t>
            </a:r>
            <a:r>
              <a:rPr lang="ko-KR" altLang="en-US" dirty="0"/>
              <a:t>에서 최상위 레이아웃을 </a:t>
            </a:r>
            <a:r>
              <a:rPr lang="en-US" altLang="ko-KR" b="1" dirty="0"/>
              <a:t>LinearLayout </a:t>
            </a:r>
            <a:r>
              <a:rPr lang="ko-KR" altLang="en-US" dirty="0"/>
              <a:t>으로 변경합니다</a:t>
            </a:r>
            <a:r>
              <a:rPr lang="en-US" altLang="ko-KR" dirty="0"/>
              <a:t>. LinearLayout</a:t>
            </a:r>
            <a:r>
              <a:rPr lang="ko-KR" altLang="en-US" dirty="0"/>
              <a:t>의 </a:t>
            </a:r>
            <a:r>
              <a:rPr lang="en-US" altLang="ko-KR" dirty="0"/>
              <a:t>Orientation </a:t>
            </a:r>
            <a:r>
              <a:rPr lang="ko-KR" altLang="en-US" dirty="0"/>
              <a:t>속성은 </a:t>
            </a:r>
            <a:r>
              <a:rPr lang="en-US" altLang="ko-KR" b="1" dirty="0"/>
              <a:t>vertical</a:t>
            </a:r>
            <a:r>
              <a:rPr lang="en-US" altLang="ko-KR" dirty="0"/>
              <a:t> </a:t>
            </a:r>
            <a:r>
              <a:rPr lang="ko-KR" altLang="en-US" dirty="0"/>
              <a:t>로 설정하고</a:t>
            </a:r>
            <a:r>
              <a:rPr lang="en-US" altLang="ko-KR" dirty="0"/>
              <a:t>, TextView</a:t>
            </a:r>
            <a:r>
              <a:rPr lang="ko-KR" altLang="en-US" dirty="0"/>
              <a:t>는 삭제합니다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779" y="2512222"/>
            <a:ext cx="2291749" cy="398430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268" y="4293096"/>
            <a:ext cx="3719338" cy="21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0127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/>
              <a:t>Palette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Widgets</a:t>
            </a:r>
            <a:r>
              <a:rPr lang="ko-KR" altLang="en-US" dirty="0"/>
              <a:t>폴더 안에 있는 </a:t>
            </a:r>
            <a:r>
              <a:rPr lang="en-US" altLang="ko-KR" b="1" dirty="0" err="1"/>
              <a:t>ProgressBar</a:t>
            </a:r>
            <a:r>
              <a:rPr lang="en-US" altLang="ko-KR" b="1" dirty="0"/>
              <a:t>(Horizontal)</a:t>
            </a:r>
            <a:r>
              <a:rPr lang="ko-KR" altLang="en-US" dirty="0"/>
              <a:t>을 택하여 화면에 배치합니다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속성값 </a:t>
            </a:r>
            <a:r>
              <a:rPr lang="en-US" altLang="ko-KR" dirty="0"/>
              <a:t>max </a:t>
            </a:r>
            <a:r>
              <a:rPr lang="ko-KR" altLang="en-US" dirty="0"/>
              <a:t>를 </a:t>
            </a:r>
            <a:r>
              <a:rPr lang="en-US" altLang="ko-KR" dirty="0"/>
              <a:t>100</a:t>
            </a:r>
            <a:r>
              <a:rPr lang="ko-KR" altLang="en-US" dirty="0"/>
              <a:t>으로 설정합니다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프로그레스바 아래에 두 개의 버튼을 나란히 추가하기 위해 </a:t>
            </a:r>
            <a:r>
              <a:rPr lang="en-US" altLang="ko-KR" dirty="0"/>
              <a:t>LinearLayout(horizontal)</a:t>
            </a:r>
            <a:r>
              <a:rPr lang="ko-KR" altLang="en-US" dirty="0"/>
              <a:t>을 추가한 후</a:t>
            </a:r>
            <a:r>
              <a:rPr lang="en-US" altLang="ko-KR" dirty="0"/>
              <a:t>, </a:t>
            </a:r>
            <a:r>
              <a:rPr lang="ko-KR" altLang="en-US" dirty="0"/>
              <a:t>버튼은 각각 </a:t>
            </a:r>
            <a:r>
              <a:rPr lang="en-US" altLang="ko-KR" dirty="0"/>
              <a:t>'</a:t>
            </a:r>
            <a:r>
              <a:rPr lang="ko-KR" altLang="en-US" b="1" dirty="0"/>
              <a:t>보여주기</a:t>
            </a:r>
            <a:r>
              <a:rPr lang="en-US" altLang="ko-KR" b="1" dirty="0"/>
              <a:t>'</a:t>
            </a:r>
            <a:r>
              <a:rPr lang="ko-KR" altLang="en-US" dirty="0"/>
              <a:t>와 </a:t>
            </a:r>
            <a:r>
              <a:rPr lang="en-US" altLang="ko-KR" dirty="0"/>
              <a:t>'</a:t>
            </a:r>
            <a:r>
              <a:rPr lang="ko-KR" altLang="en-US" b="1" dirty="0"/>
              <a:t>닫기</a:t>
            </a:r>
            <a:r>
              <a:rPr lang="en-US" altLang="ko-KR" dirty="0"/>
              <a:t>' </a:t>
            </a:r>
            <a:r>
              <a:rPr lang="ko-KR" altLang="en-US" dirty="0"/>
              <a:t>글자가 보이도록 </a:t>
            </a:r>
            <a:r>
              <a:rPr lang="en-US" altLang="ko-KR" dirty="0"/>
              <a:t>text</a:t>
            </a:r>
            <a:r>
              <a:rPr lang="ko-KR" altLang="en-US" dirty="0"/>
              <a:t>속성을 설정합니다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708920"/>
            <a:ext cx="10314802" cy="37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9245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 dialog;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ProgressBar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// </a:t>
            </a:r>
            <a:r>
              <a:rPr lang="ko-KR" alt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여기에 들어갈만한 할 코드는 다음 쪽에 있습니다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.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00256" y="4437112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 err="1"/>
              <a:t>프로그레스</a:t>
            </a:r>
            <a:r>
              <a:rPr lang="ko-KR" altLang="en-US" sz="1400" dirty="0"/>
              <a:t> 대화상자 객체 생성하기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00256" y="2747025"/>
            <a:ext cx="3227525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프로그레스바 객체 참조 설정하기 </a:t>
            </a:r>
          </a:p>
        </p:txBody>
      </p:sp>
    </p:spTree>
    <p:extLst>
      <p:ext uri="{BB962C8B-B14F-4D97-AF65-F5344CB8AC3E}">
        <p14:creationId xmlns:p14="http://schemas.microsoft.com/office/powerpoint/2010/main" val="200357451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MainActivity.java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파일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4994" y="1292562"/>
            <a:ext cx="1128621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    Button button2 = findViewById(R.id.button2);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button2.setOnClickListener(new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(dialog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dialog.dismiss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0176" y="2262057"/>
            <a:ext cx="2962176" cy="30777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This code is redundant… why?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6586861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사용하기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 err="1">
                <a:sym typeface="Wingdings" panose="05000000000000000000" pitchFamily="2" charset="2"/>
              </a:rPr>
              <a:t>프로그레스</a:t>
            </a:r>
            <a:r>
              <a:rPr lang="ko-KR" altLang="en-US" dirty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>
                <a:sym typeface="Wingdings" panose="05000000000000000000" pitchFamily="2" charset="2"/>
              </a:rPr>
              <a:t>프로그레스바는</a:t>
            </a:r>
            <a:r>
              <a:rPr lang="ko-KR" altLang="en-US" dirty="0">
                <a:sym typeface="Wingdings" panose="05000000000000000000" pitchFamily="2" charset="2"/>
              </a:rPr>
              <a:t> 사라집니다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1608112"/>
            <a:ext cx="2834886" cy="49000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00" y="1588530"/>
            <a:ext cx="2808312" cy="494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5676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사용하기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ProgressBar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사용하기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Challenge: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앞에 코드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redundant code</a:t>
            </a:r>
            <a:r>
              <a:rPr lang="ko-KR" altLang="en-US" dirty="0">
                <a:sym typeface="Wingdings" panose="05000000000000000000" pitchFamily="2" charset="2"/>
              </a:rPr>
              <a:t>를 찾아 보십시오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err="1">
                <a:sym typeface="Wingdings" panose="05000000000000000000" pitchFamily="2" charset="2"/>
              </a:rPr>
              <a:t>프로그레스</a:t>
            </a:r>
            <a:r>
              <a:rPr lang="ko-KR" altLang="en-US" dirty="0">
                <a:sym typeface="Wingdings" panose="05000000000000000000" pitchFamily="2" charset="2"/>
              </a:rPr>
              <a:t> 대화상자가 보이는 영역 밖을 터치하면 </a:t>
            </a:r>
            <a:r>
              <a:rPr lang="ko-KR" altLang="en-US" dirty="0" err="1">
                <a:sym typeface="Wingdings" panose="05000000000000000000" pitchFamily="2" charset="2"/>
              </a:rPr>
              <a:t>프로그레스바는</a:t>
            </a:r>
            <a:r>
              <a:rPr lang="ko-KR" altLang="en-US" dirty="0">
                <a:sym typeface="Wingdings" panose="05000000000000000000" pitchFamily="2" charset="2"/>
              </a:rPr>
              <a:t> 사라집니다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사라지지 않도록 하려면 어떻게 하나요</a:t>
            </a:r>
            <a:r>
              <a:rPr lang="en-US" altLang="ko-KR" dirty="0">
                <a:sym typeface="Wingdings" panose="05000000000000000000" pitchFamily="2" charset="2"/>
              </a:rPr>
              <a:t>? 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즉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ko-KR" altLang="en-US" dirty="0">
                <a:sym typeface="Wingdings" panose="05000000000000000000" pitchFamily="2" charset="2"/>
              </a:rPr>
              <a:t>닫기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버튼을 클릭하면 사라지도록 하려면</a:t>
            </a:r>
            <a:r>
              <a:rPr lang="en-US" altLang="ko-KR" dirty="0">
                <a:sym typeface="Wingdings" panose="05000000000000000000" pitchFamily="2" charset="2"/>
              </a:rPr>
              <a:t>….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ProgressBar</a:t>
            </a:r>
            <a:r>
              <a:rPr lang="ko-KR" altLang="en-US" dirty="0">
                <a:sym typeface="Wingdings" panose="05000000000000000000" pitchFamily="2" charset="2"/>
              </a:rPr>
              <a:t>가 만들어진 다음에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 클릭 이벤트를 인터셉트해야 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그리고</a:t>
            </a:r>
            <a:r>
              <a:rPr lang="en-US" altLang="ko-KR" dirty="0">
                <a:sym typeface="Wingdings" panose="05000000000000000000" pitchFamily="2" charset="2"/>
              </a:rPr>
              <a:t>, …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100" y="36514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hlinkClick r:id="rId2"/>
              </a:rPr>
              <a:t>https://stackoverflow.com/questions/18579030/prevent-progressdialog-from-getting-dismissed-by-onclick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81799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ProgressBar MainActivity.java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7563" y="1196752"/>
            <a:ext cx="11286218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 dialog;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ProgressBar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600" dirty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00256" y="3789040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There are two different ways to do this functionality in Java.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700297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ProgressBar MainActivity.java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7563" y="1196752"/>
            <a:ext cx="11286218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ProgressDialog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dialog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ProgressBar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R.id.progressBar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progressBar.setIndeterminate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progressBar.setProgress</a:t>
            </a:r>
            <a:r>
              <a:rPr lang="en-US" altLang="ko-KR" sz="1600" dirty="0">
                <a:latin typeface="Consolas" panose="020B0609020204030204" pitchFamily="49" charset="0"/>
              </a:rPr>
              <a:t>(80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b="1" dirty="0">
                <a:latin typeface="Consolas" panose="020B0609020204030204" pitchFamily="49" charset="0"/>
              </a:rPr>
              <a:t>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 = new 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dialog.setProgressStyle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ProgressDialog.STYLE_SPINNER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dialog.setMessage</a:t>
            </a:r>
            <a:r>
              <a:rPr lang="en-US" altLang="ko-KR" sz="1600" dirty="0">
                <a:latin typeface="Consolas" panose="020B0609020204030204" pitchFamily="49" charset="0"/>
              </a:rPr>
              <a:t>("</a:t>
            </a:r>
            <a:r>
              <a:rPr lang="ko-KR" altLang="en-US" sz="1600" dirty="0">
                <a:latin typeface="Consolas" panose="020B0609020204030204" pitchFamily="49" charset="0"/>
              </a:rPr>
              <a:t>데이터를 확인하는 중입니다</a:t>
            </a:r>
            <a:r>
              <a:rPr lang="en-US" altLang="ko-KR" sz="16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dialog.show();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00256" y="3789040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two different ways to do this functionality in Java.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176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2780928"/>
            <a:ext cx="11248113" cy="2627002"/>
          </a:xfrm>
        </p:spPr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버튼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smtClean="0">
                <a:sym typeface="Wingdings" panose="05000000000000000000" pitchFamily="2" charset="2"/>
              </a:rPr>
              <a:t>텍스트뷰에는 </a:t>
            </a:r>
            <a:r>
              <a:rPr lang="en-US" altLang="ko-KR" dirty="0" smtClean="0">
                <a:sym typeface="Wingdings" panose="05000000000000000000" pitchFamily="2" charset="2"/>
              </a:rPr>
              <a:t>setOnClickListener(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메소드가 있어서 클릭 이벤트 발생시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이벤트를 원하는 곳에 알려줄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이런 알림을 받고 싶을 경우</a:t>
            </a:r>
            <a:r>
              <a:rPr lang="en-US" altLang="ko-KR" dirty="0" smtClean="0">
                <a:sym typeface="Wingdings" panose="05000000000000000000" pitchFamily="2" charset="2"/>
              </a:rPr>
              <a:t>, setOnClickListener(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을 호출하여</a:t>
            </a:r>
            <a:r>
              <a:rPr lang="en-US" altLang="ko-KR" dirty="0" smtClean="0">
                <a:sym typeface="Wingdings" panose="05000000000000000000" pitchFamily="2" charset="2"/>
              </a:rPr>
              <a:t>,</a:t>
            </a:r>
            <a:r>
              <a:rPr lang="ko-KR" altLang="en-US" dirty="0" smtClean="0">
                <a:sym typeface="Wingdings" panose="05000000000000000000" pitchFamily="2" charset="2"/>
              </a:rPr>
              <a:t> 이벤트 알림을 받기 원하는 객체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ko-KR" altLang="en-US" dirty="0" smtClean="0">
                <a:sym typeface="Wingdings" panose="05000000000000000000" pitchFamily="2" charset="2"/>
              </a:rPr>
              <a:t>를 인자로 </a:t>
            </a:r>
            <a:r>
              <a:rPr lang="en-US" altLang="ko-KR" dirty="0" smtClean="0">
                <a:sym typeface="Wingdings" panose="05000000000000000000" pitchFamily="2" charset="2"/>
              </a:rPr>
              <a:t>Pass</a:t>
            </a:r>
            <a:r>
              <a:rPr lang="ko-KR" altLang="en-US" dirty="0" smtClean="0">
                <a:sym typeface="Wingdings" panose="05000000000000000000" pitchFamily="2" charset="2"/>
              </a:rPr>
              <a:t>해줘서 버튼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ym typeface="Wingdings" panose="05000000000000000000" pitchFamily="2" charset="2"/>
              </a:rPr>
              <a:t>텍스트뷰에</a:t>
            </a:r>
            <a:r>
              <a:rPr lang="ko-KR" altLang="en-US" dirty="0" smtClean="0">
                <a:sym typeface="Wingdings" panose="05000000000000000000" pitchFamily="2" charset="2"/>
              </a:rPr>
              <a:t> 등록해 두어야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그런데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단순히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만 </a:t>
            </a:r>
            <a:r>
              <a:rPr lang="en-US" altLang="ko-KR" dirty="0" smtClean="0">
                <a:sym typeface="Wingdings" panose="05000000000000000000" pitchFamily="2" charset="2"/>
              </a:rPr>
              <a:t>Pass</a:t>
            </a:r>
            <a:r>
              <a:rPr lang="ko-KR" altLang="en-US" dirty="0" smtClean="0">
                <a:sym typeface="Wingdings" panose="05000000000000000000" pitchFamily="2" charset="2"/>
              </a:rPr>
              <a:t>해주면 되는 것이 아니라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ko-KR" altLang="en-US" dirty="0">
                <a:sym typeface="Wingdings" panose="05000000000000000000" pitchFamily="2" charset="2"/>
              </a:rPr>
              <a:t>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클래스가 반드시 </a:t>
            </a:r>
            <a:r>
              <a:rPr lang="en-US" altLang="ko-KR" dirty="0" smtClean="0">
                <a:sym typeface="Wingdings" panose="05000000000000000000" pitchFamily="2" charset="2"/>
              </a:rPr>
              <a:t>View.OnClickListener() </a:t>
            </a:r>
            <a:r>
              <a:rPr lang="ko-KR" altLang="en-US" dirty="0" smtClean="0">
                <a:sym typeface="Wingdings" panose="05000000000000000000" pitchFamily="2" charset="2"/>
              </a:rPr>
              <a:t>라는 </a:t>
            </a:r>
            <a:r>
              <a:rPr lang="ko-KR" altLang="en-US" b="1" dirty="0" smtClean="0">
                <a:sym typeface="Wingdings" panose="05000000000000000000" pitchFamily="2" charset="2"/>
              </a:rPr>
              <a:t>인터페이스를 구현한 클래스</a:t>
            </a:r>
            <a:r>
              <a:rPr lang="ko-KR" altLang="en-US" dirty="0" smtClean="0">
                <a:sym typeface="Wingdings" panose="05000000000000000000" pitchFamily="2" charset="2"/>
              </a:rPr>
              <a:t>이어야 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클래스로 만든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ko-KR" altLang="en-US" dirty="0">
                <a:sym typeface="Wingdings" panose="05000000000000000000" pitchFamily="2" charset="2"/>
              </a:rPr>
              <a:t>만 </a:t>
            </a:r>
            <a:r>
              <a:rPr lang="ko-KR" altLang="en-US" dirty="0" smtClean="0">
                <a:sym typeface="Wingdings" panose="05000000000000000000" pitchFamily="2" charset="2"/>
              </a:rPr>
              <a:t>이벤트 알림 등록이 </a:t>
            </a:r>
            <a:r>
              <a:rPr lang="ko-KR" altLang="en-US" dirty="0">
                <a:sym typeface="Wingdings" panose="05000000000000000000" pitchFamily="2" charset="2"/>
              </a:rPr>
              <a:t>가능한 것입니다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이러한 인터페이스는 하나 혹은 여러 개의 메소드 이름만으로 정의되어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인터페이스를 구현하는 클래스는 이러한 인터페이스에 정의된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메소드들을</a:t>
            </a:r>
            <a:r>
              <a:rPr lang="ko-KR" altLang="en-US" dirty="0" smtClean="0">
                <a:sym typeface="Wingdings" panose="05000000000000000000" pitchFamily="2" charset="2"/>
              </a:rPr>
              <a:t> 모두 </a:t>
            </a:r>
            <a:r>
              <a:rPr lang="en-US" altLang="ko-KR" dirty="0" smtClean="0">
                <a:sym typeface="Wingdings" panose="05000000000000000000" pitchFamily="2" charset="2"/>
              </a:rPr>
              <a:t>"</a:t>
            </a:r>
            <a:r>
              <a:rPr lang="ko-KR" altLang="en-US" dirty="0" smtClean="0">
                <a:sym typeface="Wingdings" panose="05000000000000000000" pitchFamily="2" charset="2"/>
              </a:rPr>
              <a:t>필수적으로</a:t>
            </a:r>
            <a:r>
              <a:rPr lang="en-US" altLang="ko-KR" dirty="0" smtClean="0">
                <a:sym typeface="Wingdings" panose="05000000000000000000" pitchFamily="2" charset="2"/>
              </a:rPr>
              <a:t>" </a:t>
            </a:r>
            <a:r>
              <a:rPr lang="ko-KR" altLang="en-US" dirty="0" smtClean="0">
                <a:sym typeface="Wingdings" panose="05000000000000000000" pitchFamily="2" charset="2"/>
              </a:rPr>
              <a:t>구현해야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위의 코드는 </a:t>
            </a:r>
            <a:r>
              <a:rPr lang="en-US" altLang="ko-KR" dirty="0" smtClean="0">
                <a:sym typeface="Wingdings" panose="05000000000000000000" pitchFamily="2" charset="2"/>
              </a:rPr>
              <a:t>anonymous class</a:t>
            </a:r>
            <a:r>
              <a:rPr lang="ko-KR" altLang="en-US" dirty="0" smtClean="0">
                <a:sym typeface="Wingdings" panose="05000000000000000000" pitchFamily="2" charset="2"/>
              </a:rPr>
              <a:t>로 </a:t>
            </a:r>
            <a:r>
              <a:rPr lang="en-US" altLang="ko-KR" dirty="0" smtClean="0">
                <a:sym typeface="Wingdings" panose="05000000000000000000" pitchFamily="2" charset="2"/>
              </a:rPr>
              <a:t>anonymous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ko-KR" altLang="en-US" dirty="0">
                <a:sym typeface="Wingdings" panose="05000000000000000000" pitchFamily="2" charset="2"/>
              </a:rPr>
              <a:t>를 만들어 </a:t>
            </a:r>
            <a:r>
              <a:rPr lang="en-US" altLang="ko-KR" dirty="0">
                <a:sym typeface="Wingdings" panose="05000000000000000000" pitchFamily="2" charset="2"/>
              </a:rPr>
              <a:t>setOnClickListener()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Pass</a:t>
            </a:r>
            <a:r>
              <a:rPr lang="ko-KR" altLang="en-US" dirty="0">
                <a:sym typeface="Wingdings" panose="05000000000000000000" pitchFamily="2" charset="2"/>
              </a:rPr>
              <a:t>해주는 것입니다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119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        show_message();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cxnSp>
        <p:nvCxnSpPr>
          <p:cNvPr id="7" name="직선 화살표 연결선 6"/>
          <p:cNvCxnSpPr>
            <a:stCxn id="11" idx="0"/>
          </p:cNvCxnSpPr>
          <p:nvPr/>
        </p:nvCxnSpPr>
        <p:spPr>
          <a:xfrm flipH="1" flipV="1">
            <a:off x="6744072" y="1196752"/>
            <a:ext cx="2237172" cy="5238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88087" y="1720650"/>
            <a:ext cx="4186313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It is an interface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that has </a:t>
            </a:r>
            <a:r>
              <a:rPr lang="en-US" altLang="ko-KR" sz="1400" b="1" dirty="0" smtClean="0"/>
              <a:t>onClick() </a:t>
            </a:r>
            <a:r>
              <a:rPr lang="en-US" altLang="ko-KR" sz="1400" dirty="0"/>
              <a:t>which is a</a:t>
            </a:r>
            <a:r>
              <a:rPr lang="en-US" altLang="ko-KR" sz="1400" dirty="0" smtClean="0"/>
              <a:t>n abstract method.</a:t>
            </a:r>
          </a:p>
          <a:p>
            <a:r>
              <a:rPr lang="en-US" altLang="ko-KR" sz="1400" dirty="0" smtClean="0"/>
              <a:t>All methods in an interface must be abstract.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2151" y="5425288"/>
            <a:ext cx="11248113" cy="107721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What is an interface?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a list of methods without their body and/or constants or </a:t>
            </a:r>
            <a:r>
              <a:rPr lang="en-US" altLang="ko-KR" sz="1600" b="1" dirty="0" smtClean="0"/>
              <a:t>abstract </a:t>
            </a:r>
            <a:r>
              <a:rPr lang="en-US" altLang="ko-KR" sz="1600" dirty="0" smtClean="0"/>
              <a:t>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no instance can be made.</a:t>
            </a:r>
            <a:endParaRPr lang="en-US" altLang="ko-KR" sz="1600" dirty="0"/>
          </a:p>
          <a:p>
            <a:r>
              <a:rPr lang="en-US" altLang="ko-KR" sz="1600" dirty="0" smtClean="0"/>
              <a:t>The class using(implementing) and an interface </a:t>
            </a:r>
            <a:r>
              <a:rPr lang="en-US" altLang="ko-KR" sz="1600" b="1" dirty="0" smtClean="0"/>
              <a:t>must implement methods</a:t>
            </a:r>
            <a:r>
              <a:rPr lang="en-US" altLang="ko-KR" sz="1600" dirty="0" smtClean="0"/>
              <a:t> listed in the interface.</a:t>
            </a:r>
          </a:p>
        </p:txBody>
      </p:sp>
    </p:spTree>
    <p:extLst>
      <p:ext uri="{BB962C8B-B14F-4D97-AF65-F5344CB8AC3E}">
        <p14:creationId xmlns:p14="http://schemas.microsoft.com/office/powerpoint/2010/main" val="2589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안드로이드에서 다국어를 지원하는 방식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병렬 리소스 로딩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(Parallel Resource Loading)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방식을 사용합니다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예를 들어 영어와 한국어를 지원하는 앱을 만들고 싶다면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다음과 같이 </a:t>
            </a:r>
            <a:r>
              <a:rPr lang="en-US" altLang="ko-KR" dirty="0">
                <a:sym typeface="Wingdings" panose="05000000000000000000" pitchFamily="2" charset="2"/>
              </a:rPr>
              <a:t>/app/res/ </a:t>
            </a:r>
            <a:r>
              <a:rPr lang="ko-KR" altLang="en-US" dirty="0">
                <a:sym typeface="Wingdings" panose="05000000000000000000" pitchFamily="2" charset="2"/>
              </a:rPr>
              <a:t>폴더 안에 두 개의 폴더를 만든 다음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안에 </a:t>
            </a:r>
            <a:r>
              <a:rPr lang="en-US" altLang="ko-KR" dirty="0">
                <a:sym typeface="Wingdings" panose="05000000000000000000" pitchFamily="2" charset="2"/>
              </a:rPr>
              <a:t>strings.xml</a:t>
            </a:r>
            <a:r>
              <a:rPr lang="ko-KR" altLang="en-US" dirty="0">
                <a:sym typeface="Wingdings" panose="05000000000000000000" pitchFamily="2" charset="2"/>
              </a:rPr>
              <a:t>파일을 넣어 둡니다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이런 구조로 만들면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단말의 설정</a:t>
            </a:r>
            <a:r>
              <a:rPr lang="en-US" altLang="ko-KR" dirty="0">
                <a:sym typeface="Wingdings" panose="05000000000000000000" pitchFamily="2" charset="2"/>
              </a:rPr>
              <a:t>(Settings) </a:t>
            </a:r>
            <a:r>
              <a:rPr lang="ko-KR" altLang="en-US" dirty="0">
                <a:sym typeface="Wingdings" panose="05000000000000000000" pitchFamily="2" charset="2"/>
              </a:rPr>
              <a:t>언어</a:t>
            </a:r>
            <a:r>
              <a:rPr lang="en-US" altLang="ko-KR" dirty="0">
                <a:sym typeface="Wingdings" panose="05000000000000000000" pitchFamily="2" charset="2"/>
              </a:rPr>
              <a:t>(Languages)</a:t>
            </a:r>
            <a:r>
              <a:rPr lang="ko-KR" altLang="en-US" dirty="0">
                <a:sym typeface="Wingdings" panose="05000000000000000000" pitchFamily="2" charset="2"/>
              </a:rPr>
              <a:t>가 한국어이면</a:t>
            </a:r>
            <a:r>
              <a:rPr lang="en-US" altLang="ko-KR" dirty="0">
                <a:sym typeface="Wingdings" panose="05000000000000000000" pitchFamily="2" charset="2"/>
              </a:rPr>
              <a:t>, /app/res/values-</a:t>
            </a:r>
            <a:r>
              <a:rPr lang="en-US" altLang="ko-KR" dirty="0" err="1">
                <a:sym typeface="Wingdings" panose="05000000000000000000" pitchFamily="2" charset="2"/>
              </a:rPr>
              <a:t>ko</a:t>
            </a:r>
            <a:r>
              <a:rPr lang="en-US" altLang="ko-KR" dirty="0">
                <a:sym typeface="Wingdings" panose="05000000000000000000" pitchFamily="2" charset="2"/>
              </a:rPr>
              <a:t>/strings.xml </a:t>
            </a:r>
            <a:r>
              <a:rPr lang="ko-KR" altLang="en-US" dirty="0">
                <a:sym typeface="Wingdings" panose="05000000000000000000" pitchFamily="2" charset="2"/>
              </a:rPr>
              <a:t> 문자열이 화면에 표시됩니다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만약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단말에 설정된 언어에 해당하는 파일을 찾을 수 없다면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기본 폴더인 </a:t>
            </a:r>
            <a:r>
              <a:rPr lang="en-US" altLang="ko-KR" dirty="0">
                <a:sym typeface="Wingdings" panose="05000000000000000000" pitchFamily="2" charset="2"/>
              </a:rPr>
              <a:t>values </a:t>
            </a:r>
            <a:r>
              <a:rPr lang="ko-KR" altLang="en-US" dirty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>
                <a:sym typeface="Wingdings" panose="05000000000000000000" pitchFamily="2" charset="2"/>
              </a:rPr>
              <a:t>strings.xml </a:t>
            </a:r>
            <a:r>
              <a:rPr lang="ko-KR" altLang="en-US" dirty="0">
                <a:sym typeface="Wingdings" panose="05000000000000000000" pitchFamily="2" charset="2"/>
              </a:rPr>
              <a:t>파일이 사용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39416" y="2281626"/>
            <a:ext cx="676875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/app/res/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values-</a:t>
            </a:r>
            <a:r>
              <a:rPr lang="en-US" altLang="ko-KR" dirty="0" err="1">
                <a:latin typeface="Consolas" panose="020B0609020204030204" pitchFamily="49" charset="0"/>
              </a:rPr>
              <a:t>en</a:t>
            </a:r>
            <a:r>
              <a:rPr lang="en-US" altLang="ko-KR" dirty="0">
                <a:latin typeface="Consolas" panose="020B0609020204030204" pitchFamily="49" charset="0"/>
              </a:rPr>
              <a:t>/strings.xml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 values-</a:t>
            </a:r>
            <a:r>
              <a:rPr lang="en-US" altLang="ko-KR" dirty="0" err="1">
                <a:latin typeface="Consolas" panose="020B0609020204030204" pitchFamily="49" charset="0"/>
              </a:rPr>
              <a:t>ko</a:t>
            </a:r>
            <a:r>
              <a:rPr lang="en-US" altLang="ko-KR" dirty="0">
                <a:latin typeface="Consolas" panose="020B0609020204030204" pitchFamily="49" charset="0"/>
              </a:rPr>
              <a:t>/strings.xml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4186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2492896"/>
            <a:ext cx="11248113" cy="2923514"/>
          </a:xfrm>
        </p:spPr>
        <p:txBody>
          <a:bodyPr/>
          <a:lstStyle/>
          <a:p>
            <a:pPr marL="0" indent="0">
              <a:buNone/>
            </a:pPr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1: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 smtClean="0">
                <a:sym typeface="Wingdings" panose="05000000000000000000" pitchFamily="2" charset="2"/>
              </a:rPr>
              <a:t>인터페이스를 구현하는 임의의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클래스</a:t>
            </a:r>
            <a:r>
              <a:rPr lang="ko-KR" altLang="en-US" dirty="0" smtClean="0">
                <a:sym typeface="Wingdings" panose="05000000000000000000" pitchFamily="2" charset="2"/>
              </a:rPr>
              <a:t>를 정의하고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그 클래스로 객체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만들어 </a:t>
            </a:r>
            <a:r>
              <a:rPr lang="en-US" altLang="ko-KR" dirty="0" err="1" smtClean="0">
                <a:sym typeface="Wingdings" panose="05000000000000000000" pitchFamily="2" charset="2"/>
              </a:rPr>
              <a:t>setOnClickListener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 호출하는 방법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show_message();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453099" y="3924345"/>
            <a:ext cx="6973364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3098" y="4703982"/>
            <a:ext cx="697336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show_message();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148954" y="3369643"/>
            <a:ext cx="3432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Using anonymous object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94498" y="5338790"/>
            <a:ext cx="5602235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onClickListener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인터페이스를 구현한 클래스입니다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이 클래스로 만든 </a:t>
            </a:r>
            <a:r>
              <a:rPr lang="en-US" altLang="ko-KR" sz="1400" dirty="0" err="1" smtClean="0"/>
              <a:t>obj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button.setOnClickListener</a:t>
            </a:r>
            <a:r>
              <a:rPr lang="ko-KR" altLang="en-US" sz="1400" dirty="0" smtClean="0"/>
              <a:t>에 인자로 넘겨주어서</a:t>
            </a:r>
            <a:r>
              <a:rPr lang="en-US" altLang="ko-KR" sz="1400" dirty="0" smtClean="0"/>
              <a:t>, button</a:t>
            </a:r>
            <a:r>
              <a:rPr lang="ko-KR" altLang="en-US" sz="1400" dirty="0" smtClean="0"/>
              <a:t>이 기억하고있게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등록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해야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14" name="위쪽 화살표 13"/>
          <p:cNvSpPr/>
          <p:nvPr/>
        </p:nvSpPr>
        <p:spPr>
          <a:xfrm rot="10800000">
            <a:off x="10065279" y="3338498"/>
            <a:ext cx="546050" cy="53257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094499" y="3933837"/>
            <a:ext cx="5602234" cy="58419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setOnClickListener( </a:t>
            </a:r>
            <a:r>
              <a:rPr lang="en-US" altLang="ko-KR" sz="1600" dirty="0" smtClean="0">
                <a:latin typeface="Consolas" panose="020B0609020204030204" pitchFamily="49" charset="0"/>
              </a:rPr>
              <a:t>new </a:t>
            </a:r>
            <a:r>
              <a:rPr lang="en-US" altLang="ko-KR" sz="1600" dirty="0" err="1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89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8"/>
          <p:cNvSpPr>
            <a:spLocks noGrp="1"/>
          </p:cNvSpPr>
          <p:nvPr>
            <p:ph idx="10"/>
          </p:nvPr>
        </p:nvSpPr>
        <p:spPr>
          <a:xfrm>
            <a:off x="442915" y="973993"/>
            <a:ext cx="11253818" cy="565981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View.OnClickListener()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show_message();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52184" y="860046"/>
            <a:ext cx="2962176" cy="52322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There are four different ways to do this functionality in Java.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7148954" y="3369643"/>
            <a:ext cx="34323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Consolas" panose="020B0609020204030204" pitchFamily="49" charset="0"/>
              </a:rPr>
              <a:t>Using anonymous object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53098" y="4703982"/>
            <a:ext cx="6973364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show_message();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4498" y="5338790"/>
            <a:ext cx="5602235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onClickListener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인터페이스를 구현한 클래스입니다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dirty="0" smtClean="0"/>
              <a:t>이 클래스로 만든 </a:t>
            </a:r>
            <a:r>
              <a:rPr lang="en-US" altLang="ko-KR" sz="1400" dirty="0" err="1" smtClean="0"/>
              <a:t>obj</a:t>
            </a:r>
            <a:r>
              <a:rPr lang="ko-KR" altLang="en-US" sz="1400" dirty="0" smtClean="0"/>
              <a:t>를 </a:t>
            </a:r>
            <a:r>
              <a:rPr lang="en-US" altLang="ko-KR" sz="1400" dirty="0" smtClean="0"/>
              <a:t>button.setOnClickListener</a:t>
            </a:r>
            <a:r>
              <a:rPr lang="ko-KR" altLang="en-US" sz="1400" dirty="0" smtClean="0"/>
              <a:t>에 인자로 넘겨주어서</a:t>
            </a:r>
            <a:r>
              <a:rPr lang="en-US" altLang="ko-KR" sz="1400" dirty="0" smtClean="0"/>
              <a:t>, button</a:t>
            </a:r>
            <a:r>
              <a:rPr lang="ko-KR" altLang="en-US" sz="1400" dirty="0" smtClean="0"/>
              <a:t>이 기억하고있게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등록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해야 합니다</a:t>
            </a:r>
            <a:r>
              <a:rPr lang="en-US" altLang="ko-KR" sz="1400" dirty="0" smtClean="0"/>
              <a:t>. </a:t>
            </a:r>
            <a:endParaRPr lang="ko-KR" altLang="en-US" sz="1400" dirty="0"/>
          </a:p>
        </p:txBody>
      </p:sp>
      <p:sp>
        <p:nvSpPr>
          <p:cNvPr id="5" name="위쪽 화살표 4"/>
          <p:cNvSpPr/>
          <p:nvPr/>
        </p:nvSpPr>
        <p:spPr>
          <a:xfrm rot="10800000">
            <a:off x="10065279" y="3338498"/>
            <a:ext cx="546050" cy="532574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53099" y="3924345"/>
            <a:ext cx="6973364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dirty="0" smtClean="0">
                <a:latin typeface="Consolas" panose="020B0609020204030204" pitchFamily="49" charset="0"/>
              </a:rPr>
              <a:t> = new 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obj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094499" y="3933837"/>
            <a:ext cx="5602234" cy="584198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setOnClickListener( </a:t>
            </a:r>
            <a:r>
              <a:rPr lang="en-US" altLang="ko-KR" sz="1600" dirty="0" smtClean="0">
                <a:latin typeface="Consolas" panose="020B0609020204030204" pitchFamily="49" charset="0"/>
              </a:rPr>
              <a:t>new </a:t>
            </a:r>
            <a:r>
              <a:rPr lang="en-US" altLang="ko-KR" sz="1600" dirty="0" err="1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latin typeface="Consolas" panose="020B0609020204030204" pitchFamily="49" charset="0"/>
              </a:rPr>
              <a:t>()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  <a:endParaRPr lang="en-US" altLang="ko-KR" sz="1600" dirty="0" smtClean="0">
              <a:latin typeface="Consolas" panose="020B0609020204030204" pitchFamily="49" charset="0"/>
            </a:endParaRPr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453099" y="2492896"/>
            <a:ext cx="11248113" cy="2923514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anose="05000000000000000000" pitchFamily="2" charset="2"/>
              <a:buChar char="§"/>
              <a:defRPr kumimoji="0" sz="18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8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75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70000"/>
              <a:buFont typeface="Wingdings" panose="05000000000000000000" pitchFamily="2" charset="2"/>
              <a:buChar char="§"/>
              <a:defRPr kumimoji="0" sz="1600" kern="1200" baseline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rtl="0" eaLnBrk="1" latinLnBrk="1" hangingPunct="1">
              <a:spcBef>
                <a:spcPct val="20000"/>
              </a:spcBef>
              <a:buClr>
                <a:schemeClr val="tx2"/>
              </a:buClr>
              <a:buSzPct val="60000"/>
              <a:buFont typeface="Wingdings"/>
              <a:buChar char="u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"/>
              <a:buChar char="u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SzPct val="55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SzPct val="50000"/>
              <a:buFont typeface="Wingdings"/>
              <a:buChar char="u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ko-KR" b="1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ko-KR" altLang="en-US" b="1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smtClean="0">
                <a:solidFill>
                  <a:srgbClr val="C00000"/>
                </a:solidFill>
                <a:sym typeface="Wingdings" panose="05000000000000000000" pitchFamily="2" charset="2"/>
              </a:rPr>
              <a:t>1:</a:t>
            </a:r>
            <a:r>
              <a:rPr lang="en-US" altLang="ko-KR" smtClean="0">
                <a:sym typeface="Wingdings" panose="05000000000000000000" pitchFamily="2" charset="2"/>
              </a:rPr>
              <a:t> </a:t>
            </a:r>
            <a:r>
              <a:rPr lang="en-US" altLang="ko-KR" b="1" smtClean="0">
                <a:sym typeface="Wingdings" panose="05000000000000000000" pitchFamily="2" charset="2"/>
              </a:rPr>
              <a:t>View.OnClickListener </a:t>
            </a:r>
            <a:r>
              <a:rPr lang="ko-KR" altLang="en-US" b="1" smtClean="0">
                <a:sym typeface="Wingdings" panose="05000000000000000000" pitchFamily="2" charset="2"/>
              </a:rPr>
              <a:t>인터페이스를 구현하는 임의의 </a:t>
            </a:r>
            <a:r>
              <a:rPr lang="ko-KR" altLang="en-US" smtClean="0">
                <a:solidFill>
                  <a:srgbClr val="C00000"/>
                </a:solidFill>
                <a:sym typeface="Wingdings" panose="05000000000000000000" pitchFamily="2" charset="2"/>
              </a:rPr>
              <a:t>클래스</a:t>
            </a:r>
            <a:r>
              <a:rPr lang="ko-KR" altLang="en-US" smtClean="0">
                <a:sym typeface="Wingdings" panose="05000000000000000000" pitchFamily="2" charset="2"/>
              </a:rPr>
              <a:t>를 정의하고</a:t>
            </a:r>
            <a:r>
              <a:rPr lang="en-US" altLang="ko-KR" smtClean="0">
                <a:sym typeface="Wingdings" panose="05000000000000000000" pitchFamily="2" charset="2"/>
              </a:rPr>
              <a:t>, </a:t>
            </a:r>
            <a:r>
              <a:rPr lang="ko-KR" altLang="en-US" smtClean="0">
                <a:sym typeface="Wingdings" panose="05000000000000000000" pitchFamily="2" charset="2"/>
              </a:rPr>
              <a:t>그 클래스로 객체</a:t>
            </a:r>
            <a:r>
              <a:rPr lang="en-US" altLang="ko-KR" smtClean="0">
                <a:sym typeface="Wingdings" panose="05000000000000000000" pitchFamily="2" charset="2"/>
              </a:rPr>
              <a:t>(</a:t>
            </a:r>
            <a:r>
              <a:rPr lang="en-US" altLang="ko-KR" b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  <a:r>
              <a:rPr lang="ko-KR" altLang="en-US" smtClean="0">
                <a:sym typeface="Wingdings" panose="05000000000000000000" pitchFamily="2" charset="2"/>
              </a:rPr>
              <a:t>를 만들어 </a:t>
            </a:r>
            <a:r>
              <a:rPr lang="en-US" altLang="ko-KR" smtClean="0">
                <a:sym typeface="Wingdings" panose="05000000000000000000" pitchFamily="2" charset="2"/>
              </a:rPr>
              <a:t>setOnClickListener(</a:t>
            </a:r>
            <a:r>
              <a:rPr lang="en-US" altLang="ko-KR" b="1" smtClean="0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smtClean="0">
                <a:sym typeface="Wingdings" panose="05000000000000000000" pitchFamily="2" charset="2"/>
              </a:rPr>
              <a:t>)</a:t>
            </a:r>
            <a:r>
              <a:rPr lang="ko-KR" altLang="en-US" smtClean="0">
                <a:sym typeface="Wingdings" panose="05000000000000000000" pitchFamily="2" charset="2"/>
              </a:rPr>
              <a:t> 호출하는 방법</a:t>
            </a:r>
            <a:r>
              <a:rPr lang="en-US" altLang="ko-KR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9409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4340" y="2317853"/>
            <a:ext cx="1045100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setOnClickListener(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???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04340" y="3789040"/>
            <a:ext cx="10451009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  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show_message();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새로운 클래스를 정의하지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현재 클래스 즉 </a:t>
            </a:r>
            <a:r>
              <a:rPr lang="en-US" altLang="ko-KR" dirty="0">
                <a:sym typeface="Wingdings" panose="05000000000000000000" pitchFamily="2" charset="2"/>
              </a:rPr>
              <a:t>public class </a:t>
            </a:r>
            <a:r>
              <a:rPr lang="en-US" altLang="ko-KR" b="1" dirty="0">
                <a:sym typeface="Wingdings" panose="05000000000000000000" pitchFamily="2" charset="2"/>
              </a:rPr>
              <a:t>MainActivity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View.OnClickListener </a:t>
            </a:r>
            <a:r>
              <a:rPr lang="ko-KR" altLang="en-US" dirty="0">
                <a:sym typeface="Wingdings" panose="05000000000000000000" pitchFamily="2" charset="2"/>
              </a:rPr>
              <a:t>인터페이스를 구현하고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현재 </a:t>
            </a:r>
            <a:r>
              <a:rPr lang="ko-KR" altLang="en-US" dirty="0" smtClean="0">
                <a:sym typeface="Wingdings" panose="05000000000000000000" pitchFamily="2" charset="2"/>
              </a:rPr>
              <a:t>클래스를 참조한 자신의 객체로 </a:t>
            </a:r>
            <a:r>
              <a:rPr lang="en-US" altLang="ko-KR" dirty="0">
                <a:sym typeface="Wingdings" panose="05000000000000000000" pitchFamily="2" charset="2"/>
              </a:rPr>
              <a:t>setOnClickListener(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호출하는 방법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932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04340" y="2317853"/>
            <a:ext cx="1045100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setOnClickListener(  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this 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  );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...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04340" y="3789040"/>
            <a:ext cx="10451009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class MainActivity extends AppCompatActivity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implements View.OnClickListene</a:t>
            </a:r>
            <a:r>
              <a:rPr lang="en-US" altLang="ko-KR" sz="1600" dirty="0">
                <a:latin typeface="Consolas" panose="020B0609020204030204" pitchFamily="49" charset="0"/>
              </a:rPr>
              <a:t>r {   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    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@</a:t>
            </a:r>
            <a:r>
              <a:rPr lang="en-US" altLang="ko-KR" sz="1600" dirty="0">
                <a:latin typeface="Consolas" panose="020B0609020204030204" pitchFamily="49" charset="0"/>
              </a:rPr>
              <a:t>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show_message();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class MainActivity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2: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새로운 클래스를 정의하지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현재 클래스 즉 </a:t>
            </a:r>
            <a:r>
              <a:rPr lang="en-US" altLang="ko-KR" dirty="0">
                <a:sym typeface="Wingdings" panose="05000000000000000000" pitchFamily="2" charset="2"/>
              </a:rPr>
              <a:t>public class </a:t>
            </a:r>
            <a:r>
              <a:rPr lang="en-US" altLang="ko-KR" b="1" dirty="0">
                <a:sym typeface="Wingdings" panose="05000000000000000000" pitchFamily="2" charset="2"/>
              </a:rPr>
              <a:t>MainActivity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View.OnClickListener </a:t>
            </a:r>
            <a:r>
              <a:rPr lang="ko-KR" altLang="en-US" dirty="0">
                <a:sym typeface="Wingdings" panose="05000000000000000000" pitchFamily="2" charset="2"/>
              </a:rPr>
              <a:t>인터페이스를 구현하고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현재 클래스를 참조한 자신의 객체로 </a:t>
            </a:r>
            <a:r>
              <a:rPr lang="en-US" altLang="ko-KR" dirty="0">
                <a:sym typeface="Wingdings" panose="05000000000000000000" pitchFamily="2" charset="2"/>
              </a:rPr>
              <a:t>setOnClickListener(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obj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호출하는 방법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18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3392" y="1933381"/>
            <a:ext cx="1109687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setOnClickListener(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MyClass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 )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MyCl</a:t>
            </a:r>
            <a:r>
              <a:rPr lang="en-US" altLang="ko-KR" sz="16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ass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implements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show_message();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3392" y="2423412"/>
            <a:ext cx="4104456" cy="360040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439816" y="1896969"/>
            <a:ext cx="864096" cy="310419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91944" y="1881977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1127448" y="3503532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3393" y="4485515"/>
            <a:ext cx="11077820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button.</a:t>
            </a:r>
            <a:r>
              <a:rPr lang="en-US" altLang="ko-KR" sz="1600" b="1" dirty="0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show_message();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61124" y="4282409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271464" y="5734320"/>
            <a:ext cx="216024" cy="501375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091444" y="5735937"/>
            <a:ext cx="216024" cy="501375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내용 개체 틀 5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3: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아래에 있는 방법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을 관찰해 보면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MyClass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b="1" dirty="0">
                <a:sym typeface="Wingdings" panose="05000000000000000000" pitchFamily="2" charset="2"/>
              </a:rPr>
              <a:t>anonymous </a:t>
            </a:r>
            <a:r>
              <a:rPr lang="en-US" altLang="ko-KR" b="1" dirty="0" err="1">
                <a:sym typeface="Wingdings" panose="05000000000000000000" pitchFamily="2" charset="2"/>
              </a:rPr>
              <a:t>obj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한번 만들고 다시 사용되지 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그러니까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obj</a:t>
            </a:r>
            <a:r>
              <a:rPr lang="ko-KR" altLang="en-US" dirty="0">
                <a:sym typeface="Wingdings" panose="05000000000000000000" pitchFamily="2" charset="2"/>
              </a:rPr>
              <a:t>처럼 </a:t>
            </a:r>
            <a:r>
              <a:rPr lang="en-US" altLang="ko-KR" dirty="0">
                <a:sym typeface="Wingdings" panose="05000000000000000000" pitchFamily="2" charset="2"/>
              </a:rPr>
              <a:t>anonymous class </a:t>
            </a:r>
            <a:r>
              <a:rPr lang="ko-KR" altLang="en-US" dirty="0">
                <a:sym typeface="Wingdings" panose="05000000000000000000" pitchFamily="2" charset="2"/>
              </a:rPr>
              <a:t>로 만들어보자는 것입니다</a:t>
            </a:r>
            <a:r>
              <a:rPr lang="en-US" altLang="ko-KR" dirty="0">
                <a:sym typeface="Wingdings" panose="05000000000000000000" pitchFamily="2" charset="2"/>
              </a:rPr>
              <a:t>. Why? </a:t>
            </a:r>
          </a:p>
          <a:p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661124" y="1777803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1: </a:t>
            </a:r>
            <a:r>
              <a:rPr lang="ko-KR" altLang="en-US" sz="1600" b="1" dirty="0" smtClean="0"/>
              <a:t>클래스를 정의하고 </a:t>
            </a:r>
            <a:r>
              <a:rPr lang="en-US" altLang="ko-KR" sz="1600" b="1" dirty="0" err="1" smtClean="0"/>
              <a:t>obj</a:t>
            </a:r>
            <a:r>
              <a:rPr lang="ko-KR" altLang="en-US" sz="1600" b="1" dirty="0" smtClean="0"/>
              <a:t>를 만든 경우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118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Code Review: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Java Interface, Inner Class,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099" y="3273003"/>
            <a:ext cx="11248113" cy="292351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방법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4: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위에 있는 방법</a:t>
            </a:r>
            <a:r>
              <a:rPr lang="en-US" altLang="ko-KR" dirty="0" smtClean="0"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ym typeface="Wingdings" panose="05000000000000000000" pitchFamily="2" charset="2"/>
              </a:rPr>
              <a:t>을 관찰해 보면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컴파일러 입장에서 보면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이미 정해지고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알고 있는 항목들이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그러한 항목들을 모두 생략해 버리는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Java 8</a:t>
            </a:r>
            <a:r>
              <a:rPr lang="ko-KR" altLang="en-US" dirty="0" smtClean="0">
                <a:sym typeface="Wingdings" panose="05000000000000000000" pitchFamily="2" charset="2"/>
              </a:rPr>
              <a:t>부터 도입된 </a:t>
            </a:r>
            <a:r>
              <a:rPr lang="en-US" altLang="ko-KR" b="1" dirty="0" smtClean="0">
                <a:sym typeface="Wingdings" panose="05000000000000000000" pitchFamily="2" charset="2"/>
              </a:rPr>
              <a:t>Lambda Expression </a:t>
            </a:r>
            <a:r>
              <a:rPr lang="ko-KR" altLang="en-US" dirty="0">
                <a:sym typeface="Wingdings" panose="05000000000000000000" pitchFamily="2" charset="2"/>
              </a:rPr>
              <a:t>을 이용한 방법입니다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3099" y="860046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button.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show_message();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80176" y="886116"/>
            <a:ext cx="4040088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/>
              <a:t>방법 </a:t>
            </a:r>
            <a:r>
              <a:rPr lang="en-US" altLang="ko-KR" sz="1600" b="1" dirty="0" smtClean="0"/>
              <a:t>3: Anonymous inner class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453099" y="4049867"/>
            <a:ext cx="1124811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    button.</a:t>
            </a:r>
            <a:r>
              <a:rPr lang="en-US" altLang="ko-KR" b="1" dirty="0" smtClean="0">
                <a:latin typeface="Consolas" panose="020B0609020204030204" pitchFamily="49" charset="0"/>
              </a:rPr>
              <a:t>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(view) -&gt; </a:t>
            </a:r>
            <a:r>
              <a:rPr lang="en-US" altLang="ko-KR" dirty="0" smtClean="0">
                <a:latin typeface="Consolas" panose="020B0609020204030204" pitchFamily="49" charset="0"/>
              </a:rPr>
              <a:t>{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latin typeface="Consolas" panose="020B0609020204030204" pitchFamily="49" charset="0"/>
              </a:rPr>
              <a:t>show_message() } );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703512" y="1176606"/>
            <a:ext cx="2952328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295800" y="824554"/>
            <a:ext cx="360040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727848" y="798447"/>
            <a:ext cx="2448272" cy="479013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53099" y="4542491"/>
            <a:ext cx="1124811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    button.</a:t>
            </a:r>
            <a:r>
              <a:rPr lang="en-US" altLang="ko-KR" b="1" dirty="0" smtClean="0">
                <a:latin typeface="Consolas" panose="020B0609020204030204" pitchFamily="49" charset="0"/>
              </a:rPr>
              <a:t>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view -&gt; </a:t>
            </a:r>
            <a:r>
              <a:rPr lang="en-US" altLang="ko-KR" dirty="0" smtClean="0">
                <a:latin typeface="Consolas" panose="020B0609020204030204" pitchFamily="49" charset="0"/>
              </a:rPr>
              <a:t>show_message() );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72151" y="5035115"/>
            <a:ext cx="1124811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    button.</a:t>
            </a:r>
            <a:r>
              <a:rPr lang="en-US" altLang="ko-KR" b="1" dirty="0" smtClean="0">
                <a:latin typeface="Consolas" panose="020B0609020204030204" pitchFamily="49" charset="0"/>
              </a:rPr>
              <a:t>setOnClickListener</a:t>
            </a:r>
            <a:r>
              <a:rPr lang="en-US" altLang="ko-KR" dirty="0" smtClean="0">
                <a:latin typeface="Consolas" panose="020B0609020204030204" pitchFamily="49" charset="0"/>
              </a:rPr>
              <a:t>(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 -&gt; </a:t>
            </a:r>
            <a:r>
              <a:rPr lang="en-US" altLang="ko-KR" dirty="0" smtClean="0">
                <a:latin typeface="Consolas" panose="020B0609020204030204" pitchFamily="49" charset="0"/>
              </a:rPr>
              <a:t>show_message() );</a:t>
            </a:r>
          </a:p>
        </p:txBody>
      </p:sp>
    </p:spTree>
    <p:extLst>
      <p:ext uri="{BB962C8B-B14F-4D97-AF65-F5344CB8AC3E}">
        <p14:creationId xmlns:p14="http://schemas.microsoft.com/office/powerpoint/2010/main" val="11045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이 프로젝트에서는 </a:t>
            </a:r>
            <a:r>
              <a:rPr lang="ko-KR" altLang="en-US" dirty="0" smtClean="0">
                <a:sym typeface="Wingdings" panose="05000000000000000000" pitchFamily="2" charset="2"/>
              </a:rPr>
              <a:t>밑에 있는 다섯 아이콘 중에 하나를 클릭하면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이를 화면 </a:t>
            </a:r>
            <a:r>
              <a:rPr lang="ko-KR" altLang="en-US" dirty="0">
                <a:sym typeface="Wingdings" panose="05000000000000000000" pitchFamily="2" charset="2"/>
              </a:rPr>
              <a:t>중앙에 </a:t>
            </a:r>
            <a:r>
              <a:rPr lang="ko-KR" altLang="en-US" dirty="0" smtClean="0">
                <a:sym typeface="Wingdings" panose="05000000000000000000" pitchFamily="2" charset="2"/>
              </a:rPr>
              <a:t>보여줍니다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중앙에 이미 한 아이콘이 있다면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이는 원래 </a:t>
            </a:r>
            <a:r>
              <a:rPr lang="ko-KR" altLang="en-US" dirty="0">
                <a:sym typeface="Wingdings" panose="05000000000000000000" pitchFamily="2" charset="2"/>
              </a:rPr>
              <a:t>위치로 복귀합니다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126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209" y="3694090"/>
            <a:ext cx="1610452" cy="28024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849" y="4736768"/>
            <a:ext cx="3062262" cy="17597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688" y="2225084"/>
            <a:ext cx="2430614" cy="427144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367453" y="3324758"/>
            <a:ext cx="898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첫 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05098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1: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Joy022PlaceHolder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복사하여 </a:t>
            </a:r>
            <a:r>
              <a:rPr lang="en-US" altLang="ko-KR" b="1" dirty="0" smtClean="0">
                <a:sym typeface="Wingdings" panose="05000000000000000000" pitchFamily="2" charset="2"/>
              </a:rPr>
              <a:t>Joy031PlaceHolder </a:t>
            </a:r>
            <a:r>
              <a:rPr lang="ko-KR" altLang="en-US" dirty="0" smtClean="0">
                <a:sym typeface="Wingdings" panose="05000000000000000000" pitchFamily="2" charset="2"/>
              </a:rPr>
              <a:t>프로젝트 폴더를 만드십시오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 smtClean="0">
                <a:sym typeface="Wingdings" panose="05000000000000000000" pitchFamily="2" charset="2"/>
              </a:rPr>
              <a:t>widget</a:t>
            </a:r>
            <a:r>
              <a:rPr lang="ko-KR" altLang="en-US" dirty="0" smtClean="0">
                <a:sym typeface="Wingdings" panose="05000000000000000000" pitchFamily="2" charset="2"/>
              </a:rPr>
              <a:t>를 똑같이 유지합니다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그러므로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복사한 프로젝트에서 프로젝트 이름만 수정하면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이는 </a:t>
            </a:r>
            <a:r>
              <a:rPr lang="en-US" altLang="ko-KR" dirty="0" smtClean="0">
                <a:sym typeface="Wingdings" panose="05000000000000000000" pitchFamily="2" charset="2"/>
              </a:rPr>
              <a:t>/res/values/strings.xml </a:t>
            </a:r>
            <a:r>
              <a:rPr lang="ko-KR" altLang="en-US" dirty="0" smtClean="0">
                <a:sym typeface="Wingdings" panose="05000000000000000000" pitchFamily="2" charset="2"/>
              </a:rPr>
              <a:t>파일과 </a:t>
            </a:r>
            <a:r>
              <a:rPr lang="en-US" altLang="ko-KR" dirty="0" err="1" smtClean="0">
                <a:sym typeface="Wingdings" panose="05000000000000000000" pitchFamily="2" charset="2"/>
              </a:rPr>
              <a:t>settings.gradle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파일에만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아이콘들의 </a:t>
            </a:r>
            <a:r>
              <a:rPr lang="en-US" altLang="ko-KR" dirty="0">
                <a:sym typeface="Wingdings" panose="05000000000000000000" pitchFamily="2" charset="2"/>
              </a:rPr>
              <a:t>Chain Style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Packed 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Spread inside(</a:t>
            </a:r>
            <a:r>
              <a:rPr lang="ko-KR" altLang="en-US" dirty="0">
                <a:sym typeface="Wingdings" panose="05000000000000000000" pitchFamily="2" charset="2"/>
              </a:rPr>
              <a:t>디폴트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로 변경하십시오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이런 변경을 </a:t>
            </a:r>
            <a:r>
              <a:rPr lang="en-US" altLang="ko-KR" dirty="0">
                <a:sym typeface="Wingdings" panose="05000000000000000000" pitchFamily="2" charset="2"/>
              </a:rPr>
              <a:t>attribute</a:t>
            </a:r>
            <a:r>
              <a:rPr lang="ko-KR" altLang="en-US" dirty="0">
                <a:sym typeface="Wingdings" panose="05000000000000000000" pitchFamily="2" charset="2"/>
              </a:rPr>
              <a:t>창에서 작업할 수 </a:t>
            </a:r>
            <a:r>
              <a:rPr lang="ko-KR" altLang="en-US" dirty="0" smtClean="0">
                <a:sym typeface="Wingdings" panose="05000000000000000000" pitchFamily="2" charset="2"/>
              </a:rPr>
              <a:t>있지만</a:t>
            </a:r>
            <a:r>
              <a:rPr lang="en-US" altLang="ko-KR" dirty="0" smtClean="0">
                <a:sym typeface="Wingdings" panose="05000000000000000000" pitchFamily="2" charset="2"/>
              </a:rPr>
              <a:t>, xml </a:t>
            </a:r>
            <a:r>
              <a:rPr lang="ko-KR" altLang="en-US" dirty="0" smtClean="0">
                <a:sym typeface="Wingdings" panose="05000000000000000000" pitchFamily="2" charset="2"/>
              </a:rPr>
              <a:t>코딩에서 직접 해보며 </a:t>
            </a:r>
            <a:r>
              <a:rPr lang="en-US" altLang="ko-KR" dirty="0" smtClean="0">
                <a:sym typeface="Wingdings" panose="05000000000000000000" pitchFamily="2" charset="2"/>
              </a:rPr>
              <a:t>[split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탭에서 </a:t>
            </a:r>
            <a:r>
              <a:rPr lang="ko-KR" altLang="en-US" dirty="0" smtClean="0">
                <a:sym typeface="Wingdings" panose="05000000000000000000" pitchFamily="2" charset="2"/>
              </a:rPr>
              <a:t>변화를 관찰하세요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372" y="3928397"/>
            <a:ext cx="1491236" cy="25949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532" y="4867036"/>
            <a:ext cx="2835574" cy="162949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3" y="4020878"/>
            <a:ext cx="4287303" cy="2475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7135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아래와 같이 단말기 하단에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을 클릭하면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해당 </a:t>
            </a:r>
            <a:r>
              <a:rPr lang="en-US" altLang="ko-KR" dirty="0" smtClean="0">
                <a:sym typeface="Wingdings" panose="05000000000000000000" pitchFamily="2" charset="2"/>
              </a:rPr>
              <a:t>icon</a:t>
            </a:r>
            <a:r>
              <a:rPr lang="ko-KR" altLang="en-US" dirty="0" smtClean="0">
                <a:sym typeface="Wingdings" panose="05000000000000000000" pitchFamily="2" charset="2"/>
              </a:rPr>
              <a:t>이 단말기 화면 중앙에 끌어와 보여주려고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default id</a:t>
            </a:r>
            <a:r>
              <a:rPr lang="ko-KR" altLang="en-US" dirty="0" smtClean="0">
                <a:sym typeface="Wingdings" panose="05000000000000000000" pitchFamily="2" charset="2"/>
              </a:rPr>
              <a:t>를 사용하기 보다는 알맞은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입력하세요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bike, truck, taxi, flight, bus.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이벤트에 반응할 메소드 이름을  각 </a:t>
            </a:r>
            <a:r>
              <a:rPr lang="en-US" altLang="ko-KR" dirty="0" smtClean="0">
                <a:sym typeface="Wingdings" panose="05000000000000000000" pitchFamily="2" charset="2"/>
              </a:rPr>
              <a:t>view</a:t>
            </a:r>
            <a:r>
              <a:rPr lang="ko-KR" altLang="en-US" dirty="0" smtClean="0">
                <a:sym typeface="Wingdings" panose="05000000000000000000" pitchFamily="2" charset="2"/>
              </a:rPr>
              <a:t>마다  </a:t>
            </a:r>
            <a:r>
              <a:rPr lang="en-US" altLang="ko-KR" b="1" dirty="0" err="1" smtClean="0">
                <a:sym typeface="Wingdings" panose="05000000000000000000" pitchFamily="2" charset="2"/>
              </a:rPr>
              <a:t>swapView</a:t>
            </a:r>
            <a:r>
              <a:rPr lang="ko-KR" altLang="en-US" dirty="0" smtClean="0">
                <a:sym typeface="Wingdings" panose="05000000000000000000" pitchFamily="2" charset="2"/>
              </a:rPr>
              <a:t>로 입력하십시오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3193197"/>
            <a:ext cx="5616624" cy="33000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3173416"/>
            <a:ext cx="1909663" cy="3323114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1886601" y="5320989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552275" y="3289201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5519936" y="5062493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3647728" y="58772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2" y="3168441"/>
            <a:ext cx="2953090" cy="3320695"/>
          </a:xfrm>
          <a:prstGeom prst="rect">
            <a:avLst/>
          </a:prstGeom>
        </p:spPr>
      </p:pic>
      <p:cxnSp>
        <p:nvCxnSpPr>
          <p:cNvPr id="16" name="직선 화살표 연결선 15"/>
          <p:cNvCxnSpPr/>
          <p:nvPr/>
        </p:nvCxnSpPr>
        <p:spPr>
          <a:xfrm>
            <a:off x="8800033" y="3085185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184232" y="4077072"/>
            <a:ext cx="720080" cy="216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45401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4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 smtClean="0"/>
              <a:t>acitvity_main.xml </a:t>
            </a:r>
            <a:r>
              <a:rPr lang="ko-KR" altLang="en-US" dirty="0" smtClean="0"/>
              <a:t>파일에 다음과 같이 입력하십시오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/>
              <a:t>Placeholder</a:t>
            </a:r>
            <a:r>
              <a:rPr lang="ko-KR" altLang="en-US" dirty="0"/>
              <a:t>는 이미 존재하는 뷰의 위치를 조정할 수 있는 가상 오브젝트입니다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어떤 뷰의 </a:t>
            </a:r>
            <a:r>
              <a:rPr lang="en-US" altLang="ko-KR" dirty="0"/>
              <a:t>id</a:t>
            </a:r>
            <a:r>
              <a:rPr lang="ko-KR" altLang="en-US" dirty="0"/>
              <a:t>와 함께 </a:t>
            </a:r>
            <a:r>
              <a:rPr lang="en-US" altLang="ko-KR" dirty="0" err="1"/>
              <a:t>setContent</a:t>
            </a:r>
            <a:r>
              <a:rPr lang="en-US" altLang="ko-KR" dirty="0"/>
              <a:t>()</a:t>
            </a:r>
            <a:r>
              <a:rPr lang="ko-KR" altLang="en-US" dirty="0"/>
              <a:t>메소드를 이용하여  </a:t>
            </a:r>
            <a:r>
              <a:rPr lang="en-US" altLang="ko-KR" dirty="0"/>
              <a:t>Placeholder</a:t>
            </a:r>
            <a:r>
              <a:rPr lang="ko-KR" altLang="en-US" dirty="0"/>
              <a:t>에 </a:t>
            </a:r>
            <a:r>
              <a:rPr lang="ko-KR" altLang="en-US" dirty="0" smtClean="0"/>
              <a:t>적용하면</a:t>
            </a:r>
            <a:r>
              <a:rPr lang="en-US" altLang="ko-KR" dirty="0" smtClean="0"/>
              <a:t>, </a:t>
            </a:r>
            <a:r>
              <a:rPr lang="en-US" altLang="ko-KR" dirty="0"/>
              <a:t>Placeholder</a:t>
            </a:r>
            <a:r>
              <a:rPr lang="ko-KR" altLang="en-US" dirty="0"/>
              <a:t>는 효과적으로 해당 뷰</a:t>
            </a:r>
            <a:r>
              <a:rPr lang="en-US" altLang="ko-KR" dirty="0"/>
              <a:t>(content view)</a:t>
            </a:r>
            <a:r>
              <a:rPr lang="ko-KR" altLang="en-US" dirty="0"/>
              <a:t>를 </a:t>
            </a:r>
            <a:r>
              <a:rPr lang="ko-KR" altLang="en-US" dirty="0" smtClean="0"/>
              <a:t>나타내고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원래 있던 </a:t>
            </a:r>
            <a:r>
              <a:rPr lang="ko-KR" altLang="en-US" dirty="0"/>
              <a:t>뷰의 위치는 </a:t>
            </a:r>
            <a:r>
              <a:rPr lang="en-US" altLang="ko-KR" dirty="0"/>
              <a:t>GONE </a:t>
            </a:r>
            <a:r>
              <a:rPr lang="ko-KR" altLang="en-US" dirty="0"/>
              <a:t>처럼 동작합니다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Placeholder</a:t>
            </a:r>
            <a:r>
              <a:rPr lang="ko-KR" altLang="en-US" dirty="0" smtClean="0"/>
              <a:t>에 다른 뷰가 설정이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뷰는 다시 원위치로 돌아옵니다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129</a:t>
            </a:fld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451691" y="2852936"/>
            <a:ext cx="696936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androidx.constraintlayout.widget.Placeholder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android:id="@+id/placeholder"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android:layout_height="50dp"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app:layout_constraintEnd_toEndOf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app:layout_constraintHorizontal_bias="</a:t>
            </a:r>
            <a:r>
              <a:rPr lang="en-US" altLang="ko-KR" sz="1600" dirty="0" smtClean="0">
                <a:latin typeface="Consolas" panose="020B0609020204030204" pitchFamily="49" charset="0"/>
              </a:rPr>
              <a:t>0.5"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app:layout_constraintVertical_bias</a:t>
            </a:r>
            <a:r>
              <a:rPr lang="en-US" altLang="ko-KR" sz="1600" dirty="0">
                <a:latin typeface="Consolas" panose="020B0609020204030204" pitchFamily="49" charset="0"/>
              </a:rPr>
              <a:t>="0.353" /&gt;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1691" y="6109484"/>
            <a:ext cx="102349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Reference to </a:t>
            </a:r>
            <a:r>
              <a:rPr lang="en-US" altLang="ko-KR" b="1" dirty="0" smtClean="0"/>
              <a:t>Placeholder : </a:t>
            </a:r>
            <a:r>
              <a:rPr lang="en-US" altLang="ko-KR" b="1" dirty="0" smtClean="0">
                <a:hlinkClick r:id="rId2"/>
              </a:rPr>
              <a:t>Click here </a:t>
            </a:r>
            <a:endParaRPr lang="en-US" altLang="ko-KR" dirty="0" smtClean="0"/>
          </a:p>
          <a:p>
            <a:r>
              <a:rPr lang="ko-KR" altLang="en-US" dirty="0" smtClean="0"/>
              <a:t>https</a:t>
            </a:r>
            <a:r>
              <a:rPr lang="ko-KR" altLang="en-US" dirty="0"/>
              <a:t>://developer.android.com/reference/androidx/constraintlayout/widget/Placeholder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60" y="3789040"/>
            <a:ext cx="4285859" cy="24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3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속성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문자열의 색상을 설정합니다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색상 설정은 일반적으로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#AARRGGBB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포맷을 사용하고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#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뒤에 나오는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4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종류의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자리 값은 각각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Alpha, Red, Green, Blue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의미합니다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투명도를 나타내는 </a:t>
            </a:r>
            <a:r>
              <a:rPr lang="en-US" altLang="ko-KR" dirty="0">
                <a:sym typeface="Wingdings" panose="05000000000000000000" pitchFamily="2" charset="2"/>
              </a:rPr>
              <a:t>Alpha</a:t>
            </a:r>
            <a:r>
              <a:rPr lang="ko-KR" altLang="en-US" dirty="0">
                <a:sym typeface="Wingdings" panose="05000000000000000000" pitchFamily="2" charset="2"/>
              </a:rPr>
              <a:t> 값은 </a:t>
            </a:r>
            <a:r>
              <a:rPr lang="en-US" altLang="ko-KR" dirty="0">
                <a:sym typeface="Wingdings" panose="05000000000000000000" pitchFamily="2" charset="2"/>
              </a:rPr>
              <a:t>FF(</a:t>
            </a:r>
            <a:r>
              <a:rPr lang="ko-KR" altLang="en-US" dirty="0">
                <a:sym typeface="Wingdings" panose="05000000000000000000" pitchFamily="2" charset="2"/>
              </a:rPr>
              <a:t>불투명</a:t>
            </a:r>
            <a:r>
              <a:rPr lang="en-US" altLang="ko-KR" dirty="0">
                <a:sym typeface="Wingdings" panose="05000000000000000000" pitchFamily="2" charset="2"/>
              </a:rPr>
              <a:t>), 00(</a:t>
            </a:r>
            <a:r>
              <a:rPr lang="ko-KR" altLang="en-US" dirty="0">
                <a:sym typeface="Wingdings" panose="05000000000000000000" pitchFamily="2" charset="2"/>
              </a:rPr>
              <a:t>투명</a:t>
            </a:r>
            <a:r>
              <a:rPr lang="en-US" altLang="ko-KR" dirty="0">
                <a:sym typeface="Wingdings" panose="05000000000000000000" pitchFamily="2" charset="2"/>
              </a:rPr>
              <a:t>), 88(</a:t>
            </a:r>
            <a:r>
              <a:rPr lang="ko-KR" altLang="en-US" dirty="0">
                <a:sym typeface="Wingdings" panose="05000000000000000000" pitchFamily="2" charset="2"/>
              </a:rPr>
              <a:t>반투명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으로 설정할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불투명한 빨간색은 </a:t>
            </a:r>
            <a:r>
              <a:rPr lang="en-US" altLang="ko-KR" dirty="0">
                <a:sym typeface="Wingdings" panose="05000000000000000000" pitchFamily="2" charset="2"/>
              </a:rPr>
              <a:t>#FFFF0000 </a:t>
            </a:r>
            <a:r>
              <a:rPr lang="ko-KR" altLang="en-US" dirty="0">
                <a:sym typeface="Wingdings" panose="05000000000000000000" pitchFamily="2" charset="2"/>
              </a:rPr>
              <a:t>가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3. textSize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textSize </a:t>
            </a:r>
            <a:r>
              <a:rPr lang="ko-KR" altLang="en-US" dirty="0">
                <a:sym typeface="Wingdings" panose="05000000000000000000" pitchFamily="2" charset="2"/>
              </a:rPr>
              <a:t>는 문자열의 크기를 설정하는데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단위는 </a:t>
            </a:r>
            <a:r>
              <a:rPr lang="en-US" altLang="ko-KR" dirty="0" err="1">
                <a:sym typeface="Wingdings" panose="05000000000000000000" pitchFamily="2" charset="2"/>
              </a:rPr>
              <a:t>dp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sp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px</a:t>
            </a:r>
            <a:r>
              <a:rPr lang="ko-KR" altLang="en-US" dirty="0">
                <a:sym typeface="Wingdings" panose="05000000000000000000" pitchFamily="2" charset="2"/>
              </a:rPr>
              <a:t>를 사용할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textStyle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normal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bold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", "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italic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등의 값을 지정할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5.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typeFace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문자열의 폰트를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기본적으로 제공하는 </a:t>
            </a:r>
            <a:r>
              <a:rPr lang="en-US" altLang="ko-KR" dirty="0">
                <a:sym typeface="Wingdings" panose="05000000000000000000" pitchFamily="2" charset="2"/>
              </a:rPr>
              <a:t>"normal", "sans", "serif", "monospace" </a:t>
            </a:r>
            <a:r>
              <a:rPr lang="ko-KR" altLang="en-US" dirty="0">
                <a:sym typeface="Wingdings" panose="05000000000000000000" pitchFamily="2" charset="2"/>
              </a:rPr>
              <a:t>설정할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6.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maxLines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텍스트뷰에서 표시하는 문자열의 최대 줄 수를 설정합니다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한 줄로만 표시하고 싶을 때는 값을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로 설정하면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한 줄을 넘어가는 내용은 나타나지 않습니다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53535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Step 5: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이제 </a:t>
            </a:r>
            <a:r>
              <a:rPr lang="en-US" altLang="ko-KR" dirty="0" err="1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 해야 할 코딩은 </a:t>
            </a:r>
            <a:r>
              <a:rPr lang="en-US" altLang="ko-KR" dirty="0" smtClean="0">
                <a:sym typeface="Wingdings" panose="05000000000000000000" pitchFamily="2" charset="2"/>
              </a:rPr>
              <a:t>placeholder</a:t>
            </a:r>
            <a:r>
              <a:rPr lang="ko-KR" altLang="en-US" dirty="0" smtClean="0">
                <a:sym typeface="Wingdings" panose="05000000000000000000" pitchFamily="2" charset="2"/>
              </a:rPr>
              <a:t>의 객체를 구합니다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함수인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의 인자로 들어오는 뷰 즉 사용자가 클릭한 뷰를 </a:t>
            </a:r>
            <a:r>
              <a:rPr lang="en-US" altLang="ko-KR" dirty="0" smtClean="0">
                <a:sym typeface="Wingdings" panose="05000000000000000000" pitchFamily="2" charset="2"/>
              </a:rPr>
              <a:t>placeholder</a:t>
            </a:r>
            <a:r>
              <a:rPr lang="ko-KR" altLang="en-US" dirty="0" smtClean="0">
                <a:sym typeface="Wingdings" panose="05000000000000000000" pitchFamily="2" charset="2"/>
              </a:rPr>
              <a:t>에 설정해서 나타내도록 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420888"/>
            <a:ext cx="10861796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System.out.println</a:t>
            </a:r>
            <a:r>
              <a:rPr lang="en-US" altLang="ko-KR" sz="1600" dirty="0">
                <a:latin typeface="Consolas" panose="020B0609020204030204" pitchFamily="49" charset="0"/>
              </a:rPr>
              <a:t>("&gt;onCreate()");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</a:t>
            </a:r>
            <a:r>
              <a:rPr lang="en-US" altLang="ko-KR" sz="1600" dirty="0" smtClean="0">
                <a:latin typeface="Consolas" panose="020B0609020204030204" pitchFamily="49" charset="0"/>
              </a:rPr>
              <a:t>view)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view.getId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smtClean="0">
                <a:latin typeface="Consolas" panose="020B0609020204030204" pitchFamily="49" charset="0"/>
              </a:rPr>
              <a:t>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79926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ConstraintLayout 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ConstraintLayout's</a:t>
            </a:r>
            <a:r>
              <a:rPr lang="en-US" altLang="ko-KR" sz="1600" dirty="0" smtClean="0">
                <a:latin typeface="Consolas" panose="020B0609020204030204" pitchFamily="49" charset="0"/>
              </a:rPr>
              <a:t> id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private </a:t>
            </a:r>
            <a:r>
              <a:rPr lang="en-US" altLang="ko-KR" sz="1600" dirty="0">
                <a:latin typeface="Consolas" panose="020B0609020204030204" pitchFamily="49" charset="0"/>
              </a:rPr>
              <a:t>Placeholder </a:t>
            </a:r>
            <a:r>
              <a:rPr lang="en-US" altLang="ko-KR" sz="1600" dirty="0" err="1">
                <a:latin typeface="Consolas" panose="020B0609020204030204" pitchFamily="49" charset="0"/>
              </a:rPr>
              <a:t>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;                        // class </a:t>
            </a:r>
            <a:r>
              <a:rPr lang="ko-KR" altLang="en-US" sz="1600" dirty="0" smtClean="0">
                <a:latin typeface="Consolas" panose="020B0609020204030204" pitchFamily="49" charset="0"/>
              </a:rPr>
              <a:t>내의 </a:t>
            </a:r>
            <a:r>
              <a:rPr lang="ko-KR" altLang="en-US" sz="1600" dirty="0" err="1" smtClean="0">
                <a:latin typeface="Consolas" panose="020B0609020204030204" pitchFamily="49" charset="0"/>
              </a:rPr>
              <a:t>전역변수</a:t>
            </a:r>
            <a:r>
              <a:rPr lang="ko-KR" altLang="en-US" sz="1600" dirty="0" smtClean="0">
                <a:latin typeface="Consolas" panose="020B0609020204030204" pitchFamily="49" charset="0"/>
              </a:rPr>
              <a:t> 역할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super.onCreate(savedInstanceState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layout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R.id.layout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          // ConstraintLayout 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placeholder </a:t>
            </a:r>
            <a:r>
              <a:rPr lang="en-US" altLang="ko-KR" sz="1600" dirty="0">
                <a:latin typeface="Consolas" panose="020B0609020204030204" pitchFamily="49" charset="0"/>
              </a:rPr>
              <a:t>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R.id.placeholder</a:t>
            </a:r>
            <a:r>
              <a:rPr lang="en-US" altLang="ko-KR" sz="1600" dirty="0" smtClean="0">
                <a:latin typeface="Consolas" panose="020B0609020204030204" pitchFamily="49" charset="0"/>
              </a:rPr>
              <a:t>);       // placeholder</a:t>
            </a:r>
            <a:r>
              <a:rPr lang="ko-KR" altLang="en-US" sz="1600" dirty="0" smtClean="0">
                <a:latin typeface="Consolas" panose="020B0609020204030204" pitchFamily="49" charset="0"/>
              </a:rPr>
              <a:t>객체를 구함</a:t>
            </a:r>
            <a:r>
              <a:rPr lang="en-US" altLang="ko-KR" sz="1600" dirty="0" smtClean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public </a:t>
            </a:r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 v)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TransitionManager.beginDelayedTransition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(layout);   // Layout</a:t>
            </a:r>
            <a:r>
              <a:rPr lang="ko-KR" altLang="en-US" sz="1600" dirty="0" smtClean="0">
                <a:latin typeface="Consolas" panose="020B0609020204030204" pitchFamily="49" charset="0"/>
              </a:rPr>
              <a:t>의 </a:t>
            </a:r>
            <a:r>
              <a:rPr lang="en-US" altLang="ko-KR" sz="1600" dirty="0" smtClean="0">
                <a:latin typeface="Consolas" panose="020B0609020204030204" pitchFamily="49" charset="0"/>
              </a:rPr>
              <a:t>Transition</a:t>
            </a:r>
            <a:r>
              <a:rPr lang="ko-KR" altLang="en-US" sz="1600" dirty="0" smtClean="0">
                <a:latin typeface="Consolas" panose="020B0609020204030204" pitchFamily="49" charset="0"/>
              </a:rPr>
              <a:t>을 보여줌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placeholder.setContentId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v.getId</a:t>
            </a:r>
            <a:r>
              <a:rPr lang="en-US" altLang="ko-KR" sz="1600" dirty="0">
                <a:latin typeface="Consolas" panose="020B0609020204030204" pitchFamily="49" charset="0"/>
              </a:rPr>
              <a:t>());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     // </a:t>
            </a:r>
            <a:r>
              <a:rPr lang="ko-KR" altLang="en-US" sz="1600" dirty="0" smtClean="0">
                <a:latin typeface="Consolas" panose="020B0609020204030204" pitchFamily="49" charset="0"/>
              </a:rPr>
              <a:t>클릭한 객체</a:t>
            </a:r>
            <a:r>
              <a:rPr lang="en-US" altLang="ko-KR" sz="1600" dirty="0" smtClean="0">
                <a:latin typeface="Consolas" panose="020B0609020204030204" pitchFamily="49" charset="0"/>
              </a:rPr>
              <a:t>v</a:t>
            </a:r>
            <a:r>
              <a:rPr lang="ko-KR" altLang="en-US" sz="1600" dirty="0" smtClean="0">
                <a:latin typeface="Consolas" panose="020B0609020204030204" pitchFamily="49" charset="0"/>
              </a:rPr>
              <a:t>를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placehoder</a:t>
            </a:r>
            <a:r>
              <a:rPr lang="ko-KR" altLang="en-US" sz="1600" dirty="0" smtClean="0">
                <a:latin typeface="Consolas" panose="020B0609020204030204" pitchFamily="49" charset="0"/>
              </a:rPr>
              <a:t>에 보냄</a:t>
            </a:r>
            <a:endParaRPr lang="en-US" altLang="ko-KR" sz="1600" dirty="0" smtClean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60634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6: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안스의 </a:t>
            </a:r>
            <a:r>
              <a:rPr lang="en-US" altLang="ko-KR" dirty="0" err="1" smtClean="0">
                <a:sym typeface="Wingdings" panose="05000000000000000000" pitchFamily="2" charset="2"/>
              </a:rPr>
              <a:t>TransitionManager</a:t>
            </a:r>
            <a:r>
              <a:rPr lang="ko-KR" altLang="en-US" dirty="0" smtClean="0">
                <a:sym typeface="Wingdings" panose="05000000000000000000" pitchFamily="2" charset="2"/>
              </a:rPr>
              <a:t>를 사용하면</a:t>
            </a:r>
            <a:r>
              <a:rPr lang="en-US" altLang="ko-KR" dirty="0" smtClean="0">
                <a:sym typeface="Wingdings" panose="05000000000000000000" pitchFamily="2" charset="2"/>
              </a:rPr>
              <a:t>, icon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smtClean="0">
                <a:sym typeface="Wingdings" panose="05000000000000000000" pitchFamily="2" charset="2"/>
              </a:rPr>
              <a:t>움직임을 사용자에게 보여줄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에서 </a:t>
            </a:r>
            <a:r>
              <a:rPr lang="en-US" altLang="ko-KR" dirty="0" smtClean="0">
                <a:sym typeface="Wingdings" panose="05000000000000000000" pitchFamily="2" charset="2"/>
              </a:rPr>
              <a:t>ConstraintLayout 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sym typeface="Wingdings" panose="05000000000000000000" pitchFamily="2" charset="2"/>
              </a:rPr>
              <a:t>layout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으로 추가하고</a:t>
            </a:r>
            <a:r>
              <a:rPr lang="en-US" altLang="ko-KR" dirty="0" smtClean="0">
                <a:sym typeface="Wingdings" panose="05000000000000000000" pitchFamily="2" charset="2"/>
              </a:rPr>
              <a:t>, MainActivity</a:t>
            </a:r>
            <a:r>
              <a:rPr lang="ko-KR" altLang="en-US" dirty="0" smtClean="0">
                <a:sym typeface="Wingdings" panose="05000000000000000000" pitchFamily="2" charset="2"/>
              </a:rPr>
              <a:t>를 수정합니다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916832"/>
            <a:ext cx="10861796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android:id="@+id/layout"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</a:t>
            </a:r>
            <a:r>
              <a:rPr lang="en-US" altLang="ko-KR" sz="1600" dirty="0" smtClean="0">
                <a:latin typeface="Consolas" panose="020B0609020204030204" pitchFamily="49" charset="0"/>
              </a:rPr>
              <a:t>TextView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...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왼쪽 화살표 5"/>
          <p:cNvSpPr/>
          <p:nvPr/>
        </p:nvSpPr>
        <p:spPr>
          <a:xfrm>
            <a:off x="3863752" y="3140968"/>
            <a:ext cx="576064" cy="43204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1916832"/>
            <a:ext cx="2706756" cy="459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4620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Joy0310PlaceHolder: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간단한 사용자 인터페이스 코딩하기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Step 7: </a:t>
            </a:r>
            <a:r>
              <a:rPr lang="ko-KR" altLang="en-US" b="1" dirty="0" smtClean="0">
                <a:sym typeface="Wingdings" panose="05000000000000000000" pitchFamily="2" charset="2"/>
              </a:rPr>
              <a:t>실행</a:t>
            </a:r>
            <a:endParaRPr lang="en-US" altLang="ko-KR" b="1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Transition</a:t>
            </a:r>
            <a:r>
              <a:rPr lang="ko-KR" altLang="en-US" dirty="0" smtClean="0">
                <a:sym typeface="Wingdings" panose="05000000000000000000" pitchFamily="2" charset="2"/>
              </a:rPr>
              <a:t>도 일어나고</a:t>
            </a:r>
            <a:r>
              <a:rPr lang="en-US" altLang="ko-KR" dirty="0" smtClean="0">
                <a:sym typeface="Wingdings" panose="05000000000000000000" pitchFamily="2" charset="2"/>
              </a:rPr>
              <a:t>, icon swap</a:t>
            </a:r>
            <a:r>
              <a:rPr lang="ko-KR" altLang="en-US" dirty="0" smtClean="0">
                <a:sym typeface="Wingdings" panose="05000000000000000000" pitchFamily="2" charset="2"/>
              </a:rPr>
              <a:t>도 잘 일어나죠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r>
              <a:rPr lang="ko-KR" altLang="en-US" dirty="0" smtClean="0">
                <a:sym typeface="Wingdings" panose="05000000000000000000" pitchFamily="2" charset="2"/>
              </a:rPr>
              <a:t>수고했습니다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축하합니다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58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Joy0311PlaceHolder: Using class &amp; anonymous object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Joy0310</a:t>
            </a:r>
            <a:r>
              <a:rPr lang="en-US" altLang="ko-KR" b="1" dirty="0" smtClean="0">
                <a:sym typeface="Wingdings" panose="05000000000000000000" pitchFamily="2" charset="2"/>
              </a:rPr>
              <a:t>Placeholder </a:t>
            </a:r>
            <a:r>
              <a:rPr lang="ko-KR" altLang="en-US" b="1" dirty="0" smtClean="0">
                <a:sym typeface="Wingdings" panose="05000000000000000000" pitchFamily="2" charset="2"/>
              </a:rPr>
              <a:t>프로젝트를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이미지뷰의</a:t>
            </a:r>
            <a:r>
              <a:rPr lang="ko-KR" altLang="en-US" b="1" dirty="0" smtClean="0">
                <a:sym typeface="Wingdings" panose="05000000000000000000" pitchFamily="2" charset="2"/>
              </a:rPr>
              <a:t> </a:t>
            </a:r>
            <a:r>
              <a:rPr lang="en-US" altLang="ko-KR" b="1" dirty="0" smtClean="0">
                <a:sym typeface="Wingdings" panose="05000000000000000000" pitchFamily="2" charset="2"/>
              </a:rPr>
              <a:t>onClick</a:t>
            </a:r>
            <a:r>
              <a:rPr lang="ko-KR" altLang="en-US" b="1" dirty="0" smtClean="0">
                <a:sym typeface="Wingdings" panose="05000000000000000000" pitchFamily="2" charset="2"/>
              </a:rPr>
              <a:t>속성을 사용하지 않고 </a:t>
            </a:r>
            <a:r>
              <a:rPr lang="en-US" altLang="ko-KR" b="1" dirty="0" smtClean="0">
                <a:sym typeface="Wingdings" panose="05000000000000000000" pitchFamily="2" charset="2"/>
              </a:rPr>
              <a:t>4 </a:t>
            </a:r>
            <a:r>
              <a:rPr lang="ko-KR" altLang="en-US" b="1" dirty="0" smtClean="0">
                <a:sym typeface="Wingdings" panose="05000000000000000000" pitchFamily="2" charset="2"/>
              </a:rPr>
              <a:t>가지의 방법으로 구현합니다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b="1" dirty="0" smtClean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en-US" altLang="ko-KR" b="1" dirty="0">
                <a:sym typeface="Wingdings" panose="05000000000000000000" pitchFamily="2" charset="2"/>
              </a:rPr>
              <a:t>Method 1: </a:t>
            </a:r>
            <a:r>
              <a:rPr lang="en-US" altLang="ko-KR" dirty="0" smtClean="0">
                <a:sym typeface="Wingdings" panose="05000000000000000000" pitchFamily="2" charset="2"/>
              </a:rPr>
              <a:t>View.OnClickListener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구현하는 임의 클래스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en-US" altLang="ko-KR" dirty="0" err="1" smtClean="0">
                <a:sym typeface="Wingdings" panose="05000000000000000000" pitchFamily="2" charset="2"/>
              </a:rPr>
              <a:t>MyMethodOne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를 만들고 이를 통해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리스너에</a:t>
            </a:r>
            <a:r>
              <a:rPr lang="ko-KR" altLang="en-US" dirty="0" smtClean="0">
                <a:sym typeface="Wingdings" panose="05000000000000000000" pitchFamily="2" charset="2"/>
              </a:rPr>
              <a:t> 등록하는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Method 2: </a:t>
            </a:r>
            <a:r>
              <a:rPr lang="ko-KR" altLang="en-US" dirty="0" smtClean="0">
                <a:sym typeface="Wingdings" panose="05000000000000000000" pitchFamily="2" charset="2"/>
              </a:rPr>
              <a:t>임의의 클래스를 만들지 않고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기존의 </a:t>
            </a:r>
            <a:r>
              <a:rPr lang="en-US" altLang="ko-KR" dirty="0" smtClean="0">
                <a:sym typeface="Wingdings" panose="05000000000000000000" pitchFamily="2" charset="2"/>
              </a:rPr>
              <a:t>MainActivity </a:t>
            </a:r>
            <a:r>
              <a:rPr lang="ko-KR" altLang="en-US" dirty="0" smtClean="0">
                <a:sym typeface="Wingdings" panose="05000000000000000000" pitchFamily="2" charset="2"/>
              </a:rPr>
              <a:t>클래스가 </a:t>
            </a:r>
            <a:r>
              <a:rPr lang="en-US" altLang="ko-KR" dirty="0" smtClean="0">
                <a:sym typeface="Wingdings" panose="05000000000000000000" pitchFamily="2" charset="2"/>
              </a:rPr>
              <a:t>View.OnClickListener </a:t>
            </a:r>
            <a:r>
              <a:rPr lang="ko-KR" altLang="en-US" dirty="0" smtClean="0">
                <a:sym typeface="Wingdings" panose="05000000000000000000" pitchFamily="2" charset="2"/>
              </a:rPr>
              <a:t>인터페이스를 구현하여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이를 통해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리스너에</a:t>
            </a:r>
            <a:r>
              <a:rPr lang="ko-KR" altLang="en-US" dirty="0" smtClean="0">
                <a:sym typeface="Wingdings" panose="05000000000000000000" pitchFamily="2" charset="2"/>
              </a:rPr>
              <a:t> 등록하는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Method </a:t>
            </a:r>
            <a:r>
              <a:rPr lang="en-US" altLang="ko-KR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지금까지 많이 사용해 온 방법으로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복잡한 </a:t>
            </a:r>
            <a:r>
              <a:rPr lang="en-US" altLang="ko-KR" dirty="0" smtClean="0">
                <a:sym typeface="Wingdings" panose="05000000000000000000" pitchFamily="2" charset="2"/>
              </a:rPr>
              <a:t>syntax</a:t>
            </a:r>
            <a:r>
              <a:rPr lang="ko-KR" altLang="en-US" dirty="0" smtClean="0">
                <a:sym typeface="Wingdings" panose="05000000000000000000" pitchFamily="2" charset="2"/>
              </a:rPr>
              <a:t>로 유명한 </a:t>
            </a:r>
            <a:r>
              <a:rPr lang="en-US" altLang="ko-KR" dirty="0" err="1" smtClean="0">
                <a:sym typeface="Wingdings" panose="05000000000000000000" pitchFamily="2" charset="2"/>
              </a:rPr>
              <a:t>annoymous</a:t>
            </a:r>
            <a:r>
              <a:rPr lang="en-US" altLang="ko-KR" dirty="0" smtClean="0">
                <a:sym typeface="Wingdings" panose="05000000000000000000" pitchFamily="2" charset="2"/>
              </a:rPr>
              <a:t> inner class</a:t>
            </a:r>
            <a:r>
              <a:rPr lang="ko-KR" altLang="en-US" dirty="0" smtClean="0">
                <a:sym typeface="Wingdings" panose="05000000000000000000" pitchFamily="2" charset="2"/>
              </a:rPr>
              <a:t>가  </a:t>
            </a:r>
            <a:r>
              <a:rPr lang="en-US" altLang="ko-KR" dirty="0">
                <a:sym typeface="Wingdings" panose="05000000000000000000" pitchFamily="2" charset="2"/>
              </a:rPr>
              <a:t>View.OnClickListener </a:t>
            </a:r>
            <a:r>
              <a:rPr lang="ko-KR" altLang="en-US" dirty="0">
                <a:sym typeface="Wingdings" panose="05000000000000000000" pitchFamily="2" charset="2"/>
              </a:rPr>
              <a:t>인터페이스를 구현하여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이를 통해 </a:t>
            </a:r>
            <a:r>
              <a:rPr lang="ko-KR" altLang="en-US" dirty="0" err="1">
                <a:sym typeface="Wingdings" panose="05000000000000000000" pitchFamily="2" charset="2"/>
              </a:rPr>
              <a:t>리스너에</a:t>
            </a:r>
            <a:r>
              <a:rPr lang="ko-KR" altLang="en-US" dirty="0">
                <a:sym typeface="Wingdings" panose="05000000000000000000" pitchFamily="2" charset="2"/>
              </a:rPr>
              <a:t> 등록하는 방법입니다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코드가 한 곳에 집중되어 있어서 관리하기가 편하지만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무슨 일이 일어나고 있는 알지 못하고 코딩하는 경향이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Method 4:  Method 3</a:t>
            </a:r>
            <a:r>
              <a:rPr lang="ko-KR" altLang="en-US" dirty="0" smtClean="0">
                <a:sym typeface="Wingdings" panose="05000000000000000000" pitchFamily="2" charset="2"/>
              </a:rPr>
              <a:t>를 더 간단히 </a:t>
            </a:r>
            <a:r>
              <a:rPr lang="en-US" altLang="ko-KR" dirty="0" smtClean="0">
                <a:sym typeface="Wingdings" panose="05000000000000000000" pitchFamily="2" charset="2"/>
              </a:rPr>
              <a:t>Lambda expression</a:t>
            </a:r>
            <a:r>
              <a:rPr lang="ko-KR" altLang="en-US" dirty="0" smtClean="0">
                <a:sym typeface="Wingdings" panose="05000000000000000000" pitchFamily="2" charset="2"/>
              </a:rPr>
              <a:t>으로 표기한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가장 사용하기 간단하지만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ko-KR" altLang="en-US" dirty="0" smtClean="0">
                <a:sym typeface="Wingdings" panose="05000000000000000000" pitchFamily="2" charset="2"/>
              </a:rPr>
              <a:t>코드 안에서 어떤 일이 일어나고 있는 더욱 알지 못하고 코딩할 수 밖에 없습니다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41392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Joy0311PlaceHolder: Using class &amp; anonymous object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Method </a:t>
            </a:r>
            <a:r>
              <a:rPr lang="en-US" altLang="ko-KR" b="1" dirty="0" smtClean="0">
                <a:sym typeface="Wingdings" panose="05000000000000000000" pitchFamily="2" charset="2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레이아웃 파일의 </a:t>
            </a:r>
            <a:r>
              <a:rPr lang="en-US" altLang="ko-KR" dirty="0" smtClean="0">
                <a:sym typeface="Wingdings" panose="05000000000000000000" pitchFamily="2" charset="2"/>
              </a:rPr>
              <a:t>onClick()</a:t>
            </a:r>
            <a:r>
              <a:rPr lang="ko-KR" altLang="en-US" dirty="0" smtClean="0">
                <a:sym typeface="Wingdings" panose="05000000000000000000" pitchFamily="2" charset="2"/>
              </a:rPr>
              <a:t>를 사용하지 않는 첫번째 대안입니다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Joy0310</a:t>
            </a:r>
            <a:r>
              <a:rPr lang="en-US" altLang="ko-KR" b="1" dirty="0">
                <a:sym typeface="Wingdings" panose="05000000000000000000" pitchFamily="2" charset="2"/>
              </a:rPr>
              <a:t>Placeholder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Joy0311</a:t>
            </a:r>
            <a:r>
              <a:rPr lang="en-US" altLang="ko-KR" b="1" dirty="0">
                <a:sym typeface="Wingdings" panose="05000000000000000000" pitchFamily="2" charset="2"/>
              </a:rPr>
              <a:t>Placeholder</a:t>
            </a:r>
            <a:r>
              <a:rPr lang="ko-KR" altLang="en-US" dirty="0">
                <a:sym typeface="Wingdings" panose="05000000000000000000" pitchFamily="2" charset="2"/>
              </a:rPr>
              <a:t>를 만드십시오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Package</a:t>
            </a:r>
            <a:r>
              <a:rPr lang="ko-KR" altLang="en-US" dirty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>
                <a:sym typeface="Wingdings" panose="05000000000000000000" pitchFamily="2" charset="2"/>
              </a:rPr>
              <a:t>, strings.xml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ko-KR" altLang="en-US" dirty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의 각 이미지에 있는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onClick =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swapView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설정을 모두 제거해야 합니다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이것을 제거한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시도해야 코딩이 맞게 하였는지 점검이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MainActivity.java</a:t>
            </a:r>
            <a:r>
              <a:rPr lang="ko-KR" altLang="en-US" dirty="0" smtClean="0">
                <a:sym typeface="Wingdings" panose="05000000000000000000" pitchFamily="2" charset="2"/>
              </a:rPr>
              <a:t>에서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View.OnClickListener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인터페이스를 구현하는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임의의 클래스를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정의합니다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이 임의의 클래스는 반드시 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onClick() 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메소드를 구현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(Override)</a:t>
            </a:r>
            <a:r>
              <a:rPr lang="ko-KR" alt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해야 하는 것이 전제 조건입니다</a:t>
            </a:r>
            <a:r>
              <a:rPr lang="en-US" altLang="ko-KR" dirty="0" smtClean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 임의의 클래스로 한 객체</a:t>
            </a:r>
            <a:r>
              <a:rPr lang="en-US" altLang="ko-KR" dirty="0" smtClean="0">
                <a:sym typeface="Wingdings" panose="05000000000000000000" pitchFamily="2" charset="2"/>
              </a:rPr>
              <a:t>(object)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ko-KR" altLang="en-US" dirty="0" smtClean="0">
                <a:sym typeface="Wingdings" panose="05000000000000000000" pitchFamily="2" charset="2"/>
              </a:rPr>
              <a:t>만들어 그 객체를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리스너에</a:t>
            </a:r>
            <a:r>
              <a:rPr lang="ko-KR" altLang="en-US" dirty="0" smtClean="0">
                <a:sym typeface="Wingdings" panose="05000000000000000000" pitchFamily="2" charset="2"/>
              </a:rPr>
              <a:t> 넘겨줌으로 등록을 하는 것입니다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클릭 이벤트가 일어나면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시스템에 등록되어 있는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임의의 클래스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객체를 가지고 그 객체의 </a:t>
            </a:r>
            <a:r>
              <a:rPr lang="en-US" altLang="ko-KR" dirty="0" smtClean="0">
                <a:sym typeface="Wingdings" panose="05000000000000000000" pitchFamily="2" charset="2"/>
              </a:rPr>
              <a:t>onClick 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그 안에는 </a:t>
            </a:r>
            <a:r>
              <a:rPr lang="en-US" altLang="ko-KR" dirty="0" err="1" smtClean="0">
                <a:sym typeface="Wingdings" panose="05000000000000000000" pitchFamily="2" charset="2"/>
              </a:rPr>
              <a:t>swapView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메소드가 실행 됩니다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4941168"/>
            <a:ext cx="11248112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private </a:t>
            </a:r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MyMethodOne</a:t>
            </a:r>
            <a:r>
              <a:rPr lang="en-US" altLang="ko-KR" sz="1600" dirty="0">
                <a:latin typeface="Consolas" panose="020B0609020204030204" pitchFamily="49" charset="0"/>
              </a:rPr>
              <a:t> implements View.OnClickListener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71464" y="3501008"/>
            <a:ext cx="582962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bike.setOnClickListener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MyMethodOne</a:t>
            </a:r>
            <a:r>
              <a:rPr lang="en-US" altLang="ko-KR" sz="1600" dirty="0">
                <a:latin typeface="Consolas" panose="020B0609020204030204" pitchFamily="49" charset="0"/>
              </a:rPr>
              <a:t>());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9963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Joy0312PlaceHolder: Using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MainActivity's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Interface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Method </a:t>
            </a:r>
            <a:r>
              <a:rPr lang="en-US" altLang="ko-KR" b="1" dirty="0" smtClean="0">
                <a:sym typeface="Wingdings" panose="05000000000000000000" pitchFamily="2" charset="2"/>
              </a:rPr>
              <a:t>2: </a:t>
            </a:r>
            <a:r>
              <a:rPr lang="ko-KR" altLang="en-US" dirty="0" smtClean="0">
                <a:sym typeface="Wingdings" panose="05000000000000000000" pitchFamily="2" charset="2"/>
              </a:rPr>
              <a:t>레이아웃 </a:t>
            </a:r>
            <a:r>
              <a:rPr lang="ko-KR" altLang="en-US" dirty="0">
                <a:sym typeface="Wingdings" panose="05000000000000000000" pitchFamily="2" charset="2"/>
              </a:rPr>
              <a:t>파일의 </a:t>
            </a:r>
            <a:r>
              <a:rPr lang="en-US" altLang="ko-KR" dirty="0">
                <a:sym typeface="Wingdings" panose="05000000000000000000" pitchFamily="2" charset="2"/>
              </a:rPr>
              <a:t>onClick()</a:t>
            </a:r>
            <a:r>
              <a:rPr lang="ko-KR" altLang="en-US" dirty="0">
                <a:sym typeface="Wingdings" panose="05000000000000000000" pitchFamily="2" charset="2"/>
              </a:rPr>
              <a:t>를 사용하지 않는 첫번째 대안입니다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임의의 클래스를 새로 만드는 대신에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기존의 </a:t>
            </a:r>
            <a:r>
              <a:rPr lang="en-US" altLang="ko-KR" dirty="0">
                <a:sym typeface="Wingdings" panose="05000000000000000000" pitchFamily="2" charset="2"/>
              </a:rPr>
              <a:t>MainActivity </a:t>
            </a:r>
            <a:r>
              <a:rPr lang="ko-KR" altLang="en-US" dirty="0">
                <a:sym typeface="Wingdings" panose="05000000000000000000" pitchFamily="2" charset="2"/>
              </a:rPr>
              <a:t>클래스가 </a:t>
            </a:r>
            <a:r>
              <a:rPr lang="en-US" altLang="ko-KR" b="1" dirty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>
                <a:sym typeface="Wingdings" panose="05000000000000000000" pitchFamily="2" charset="2"/>
              </a:rPr>
              <a:t>인터페이스를 직접 구현하는 </a:t>
            </a:r>
            <a:r>
              <a:rPr lang="ko-KR" altLang="en-US" dirty="0">
                <a:sym typeface="Wingdings" panose="05000000000000000000" pitchFamily="2" charset="2"/>
              </a:rPr>
              <a:t>방법입니다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Joy0311Placeholder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>
                <a:sym typeface="Wingdings" panose="05000000000000000000" pitchFamily="2" charset="2"/>
              </a:rPr>
              <a:t>Joy0312Placeholder</a:t>
            </a:r>
            <a:r>
              <a:rPr lang="ko-KR" altLang="en-US" dirty="0">
                <a:sym typeface="Wingdings" panose="05000000000000000000" pitchFamily="2" charset="2"/>
              </a:rPr>
              <a:t>를 만드십시오</a:t>
            </a:r>
            <a:r>
              <a:rPr lang="en-US" altLang="ko-KR" dirty="0">
                <a:sym typeface="Wingdings" panose="05000000000000000000" pitchFamily="2" charset="2"/>
              </a:rPr>
              <a:t>. Package</a:t>
            </a:r>
            <a:r>
              <a:rPr lang="ko-KR" altLang="en-US" dirty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>
                <a:sym typeface="Wingdings" panose="05000000000000000000" pitchFamily="2" charset="2"/>
              </a:rPr>
              <a:t>, strings.xml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ko-KR" altLang="en-US" dirty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그러면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임의의 클래스로 만든 객체가 아니라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가 만든 객체를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리스너에</a:t>
            </a:r>
            <a:r>
              <a:rPr lang="ko-KR" altLang="en-US" dirty="0" smtClean="0">
                <a:sym typeface="Wingdings" panose="05000000000000000000" pitchFamily="2" charset="2"/>
              </a:rPr>
              <a:t> 보내 주어 등록하면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여기서 </a:t>
            </a:r>
            <a:r>
              <a:rPr lang="en-US" altLang="ko-KR" dirty="0" smtClean="0">
                <a:sym typeface="Wingdings" panose="05000000000000000000" pitchFamily="2" charset="2"/>
              </a:rPr>
              <a:t>MainActivity</a:t>
            </a:r>
            <a:r>
              <a:rPr lang="ko-KR" altLang="en-US" dirty="0" smtClean="0">
                <a:sym typeface="Wingdings" panose="05000000000000000000" pitchFamily="2" charset="2"/>
              </a:rPr>
              <a:t>가 만든 객체는 무엇입니까</a:t>
            </a:r>
            <a:r>
              <a:rPr lang="en-US" altLang="ko-KR" dirty="0" smtClean="0">
                <a:sym typeface="Wingdings" panose="05000000000000000000" pitchFamily="2" charset="2"/>
              </a:rPr>
              <a:t>? 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2901679"/>
            <a:ext cx="1124811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</a:t>
            </a:r>
            <a:r>
              <a:rPr lang="en-US" altLang="ko-KR" sz="1600" b="1" dirty="0">
                <a:latin typeface="Consolas" panose="020B0609020204030204" pitchFamily="49" charset="0"/>
              </a:rPr>
              <a:t>implements View.OnClickListener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...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 // end of MainActivity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77156" y="3509011"/>
            <a:ext cx="5829620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bike.setOnClickListener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479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Joy0313PlaceHolder: Using Anonymous class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Method </a:t>
            </a:r>
            <a:r>
              <a:rPr lang="en-US" altLang="ko-KR" b="1" dirty="0" smtClean="0">
                <a:sym typeface="Wingdings" panose="05000000000000000000" pitchFamily="2" charset="2"/>
              </a:rPr>
              <a:t>3: </a:t>
            </a:r>
            <a:r>
              <a:rPr lang="ko-KR" altLang="en-US" dirty="0">
                <a:sym typeface="Wingdings" panose="05000000000000000000" pitchFamily="2" charset="2"/>
              </a:rPr>
              <a:t>레이아웃 파일의 </a:t>
            </a:r>
            <a:r>
              <a:rPr lang="en-US" altLang="ko-KR" dirty="0">
                <a:sym typeface="Wingdings" panose="05000000000000000000" pitchFamily="2" charset="2"/>
              </a:rPr>
              <a:t>onClick()</a:t>
            </a:r>
            <a:r>
              <a:rPr lang="ko-KR" altLang="en-US" dirty="0">
                <a:sym typeface="Wingdings" panose="05000000000000000000" pitchFamily="2" charset="2"/>
              </a:rPr>
              <a:t>를 사용하지 않는 </a:t>
            </a:r>
            <a:r>
              <a:rPr lang="ko-KR" altLang="en-US" dirty="0" smtClean="0">
                <a:sym typeface="Wingdings" panose="05000000000000000000" pitchFamily="2" charset="2"/>
              </a:rPr>
              <a:t>세번째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대안입니다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anonymous </a:t>
            </a:r>
            <a:r>
              <a:rPr lang="en-US" altLang="ko-KR" dirty="0">
                <a:sym typeface="Wingdings" panose="05000000000000000000" pitchFamily="2" charset="2"/>
              </a:rPr>
              <a:t>inner class</a:t>
            </a:r>
            <a:r>
              <a:rPr lang="ko-KR" altLang="en-US" dirty="0">
                <a:sym typeface="Wingdings" panose="05000000000000000000" pitchFamily="2" charset="2"/>
              </a:rPr>
              <a:t>로 </a:t>
            </a:r>
            <a:r>
              <a:rPr lang="en-US" altLang="ko-KR" b="1" dirty="0">
                <a:sym typeface="Wingdings" panose="05000000000000000000" pitchFamily="2" charset="2"/>
              </a:rPr>
              <a:t>View.OnClickListener </a:t>
            </a:r>
            <a:r>
              <a:rPr lang="ko-KR" altLang="en-US" b="1" dirty="0">
                <a:sym typeface="Wingdings" panose="05000000000000000000" pitchFamily="2" charset="2"/>
              </a:rPr>
              <a:t>인터페이스를 직접 </a:t>
            </a:r>
            <a:r>
              <a:rPr lang="ko-KR" altLang="en-US" dirty="0">
                <a:sym typeface="Wingdings" panose="05000000000000000000" pitchFamily="2" charset="2"/>
              </a:rPr>
              <a:t>구현하는 방법입니다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Joy0312Placeholder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>
                <a:sym typeface="Wingdings" panose="05000000000000000000" pitchFamily="2" charset="2"/>
              </a:rPr>
              <a:t>Joy0313Placeholder</a:t>
            </a:r>
            <a:r>
              <a:rPr lang="ko-KR" altLang="en-US" dirty="0">
                <a:sym typeface="Wingdings" panose="05000000000000000000" pitchFamily="2" charset="2"/>
              </a:rPr>
              <a:t>를 만드십시오</a:t>
            </a:r>
            <a:r>
              <a:rPr lang="en-US" altLang="ko-KR" dirty="0">
                <a:sym typeface="Wingdings" panose="05000000000000000000" pitchFamily="2" charset="2"/>
              </a:rPr>
              <a:t>. Package</a:t>
            </a:r>
            <a:r>
              <a:rPr lang="ko-KR" altLang="en-US" dirty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>
                <a:sym typeface="Wingdings" panose="05000000000000000000" pitchFamily="2" charset="2"/>
              </a:rPr>
              <a:t>, strings.xml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ko-KR" altLang="en-US" dirty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099" y="4069668"/>
            <a:ext cx="11267165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bus.</a:t>
            </a:r>
            <a:r>
              <a:rPr lang="en-US" altLang="ko-KR" sz="1600" b="1" dirty="0" err="1" smtClean="0">
                <a:latin typeface="Consolas" panose="020B0609020204030204" pitchFamily="49" charset="0"/>
              </a:rPr>
              <a:t>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</a:t>
            </a:r>
            <a:r>
              <a:rPr lang="en-US" altLang="ko-KR" sz="16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View.OnClickListener()</a:t>
            </a:r>
            <a:r>
              <a:rPr lang="en-US" altLang="ko-KR" sz="1600" b="1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swapView</a:t>
            </a:r>
            <a:r>
              <a:rPr lang="en-US" altLang="ko-KR" sz="1600" dirty="0" smtClean="0">
                <a:latin typeface="Consolas" panose="020B0609020204030204" pitchFamily="49" charset="0"/>
              </a:rPr>
              <a:t>(view);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1887238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Joy0314PlaceHolder: Using Java 8 Lambda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 smtClean="0">
                <a:sym typeface="Wingdings" panose="05000000000000000000" pitchFamily="2" charset="2"/>
              </a:rPr>
              <a:t>Method 4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방법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을 관찰해 보면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컴파일러 입장에서 보면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이미 정해지고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알고 있는 항목들이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그러한 항목들을 모두 생략해 버리는 것입니다 </a:t>
            </a:r>
            <a:r>
              <a:rPr lang="en-US" altLang="ko-KR" dirty="0">
                <a:sym typeface="Wingdings" panose="05000000000000000000" pitchFamily="2" charset="2"/>
              </a:rPr>
              <a:t>Java 8</a:t>
            </a:r>
            <a:r>
              <a:rPr lang="ko-KR" altLang="en-US" dirty="0">
                <a:sym typeface="Wingdings" panose="05000000000000000000" pitchFamily="2" charset="2"/>
              </a:rPr>
              <a:t>에서 제공하는 </a:t>
            </a:r>
            <a:r>
              <a:rPr lang="en-US" altLang="ko-KR" dirty="0">
                <a:sym typeface="Wingdings" panose="05000000000000000000" pitchFamily="2" charset="2"/>
              </a:rPr>
              <a:t>Lambda expression</a:t>
            </a:r>
            <a:r>
              <a:rPr lang="ko-KR" altLang="en-US" dirty="0">
                <a:sym typeface="Wingdings" panose="05000000000000000000" pitchFamily="2" charset="2"/>
              </a:rPr>
              <a:t>을 사용하여 구현하는 방법입니다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 smtClean="0">
                <a:sym typeface="Wingdings" panose="05000000000000000000" pitchFamily="2" charset="2"/>
              </a:rPr>
              <a:t>Joy0313Placeholder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복사해서 </a:t>
            </a:r>
            <a:r>
              <a:rPr lang="en-US" altLang="ko-KR" b="1" dirty="0">
                <a:sym typeface="Wingdings" panose="05000000000000000000" pitchFamily="2" charset="2"/>
              </a:rPr>
              <a:t>Joy0314Placeholder</a:t>
            </a:r>
            <a:r>
              <a:rPr lang="ko-KR" altLang="en-US" dirty="0">
                <a:sym typeface="Wingdings" panose="05000000000000000000" pitchFamily="2" charset="2"/>
              </a:rPr>
              <a:t>를 만드십시오</a:t>
            </a:r>
            <a:r>
              <a:rPr lang="en-US" altLang="ko-KR" dirty="0">
                <a:sym typeface="Wingdings" panose="05000000000000000000" pitchFamily="2" charset="2"/>
              </a:rPr>
              <a:t>. Package</a:t>
            </a:r>
            <a:r>
              <a:rPr lang="ko-KR" altLang="en-US" dirty="0">
                <a:sym typeface="Wingdings" panose="05000000000000000000" pitchFamily="2" charset="2"/>
              </a:rPr>
              <a:t>이름을 같게 유지하므로</a:t>
            </a:r>
            <a:r>
              <a:rPr lang="en-US" altLang="ko-KR" dirty="0">
                <a:sym typeface="Wingdings" panose="05000000000000000000" pitchFamily="2" charset="2"/>
              </a:rPr>
              <a:t>, strings.xml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 err="1">
                <a:sym typeface="Wingdings" panose="05000000000000000000" pitchFamily="2" charset="2"/>
              </a:rPr>
              <a:t>settings.gradle</a:t>
            </a:r>
            <a:r>
              <a:rPr lang="ko-KR" altLang="en-US" dirty="0">
                <a:sym typeface="Wingdings" panose="05000000000000000000" pitchFamily="2" charset="2"/>
              </a:rPr>
              <a:t>에서 프로젝트 이름만 수정하십시오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11424" y="3429000"/>
            <a:ext cx="7440488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bike.setOnClickListener</a:t>
            </a:r>
            <a:r>
              <a:rPr lang="en-US" altLang="ko-KR" sz="1600" dirty="0" smtClean="0">
                <a:latin typeface="Consolas" panose="020B0609020204030204" pitchFamily="49" charset="0"/>
              </a:rPr>
              <a:t>(new </a:t>
            </a:r>
            <a:r>
              <a:rPr lang="en-US" altLang="ko-KR" sz="1600" dirty="0">
                <a:latin typeface="Consolas" panose="020B0609020204030204" pitchFamily="49" charset="0"/>
              </a:rPr>
              <a:t>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swapView</a:t>
            </a:r>
            <a:r>
              <a:rPr lang="en-US" altLang="ko-KR" sz="1600" dirty="0">
                <a:latin typeface="Consolas" panose="020B0609020204030204" pitchFamily="49" charset="0"/>
              </a:rPr>
              <a:t>(view);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11424" y="5437533"/>
            <a:ext cx="7440488" cy="367731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latin typeface="Consolas" panose="020B0609020204030204" pitchFamily="49" charset="0"/>
              </a:rPr>
              <a:t>bike.setOnClickListener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smtClean="0">
                <a:latin typeface="Consolas" panose="020B0609020204030204" pitchFamily="49" charset="0"/>
              </a:rPr>
              <a:t> view -&gt; </a:t>
            </a:r>
            <a:r>
              <a:rPr lang="en-US" altLang="ko-KR" dirty="0" err="1" smtClean="0">
                <a:latin typeface="Consolas" panose="020B0609020204030204" pitchFamily="49" charset="0"/>
              </a:rPr>
              <a:t>swapView</a:t>
            </a:r>
            <a:r>
              <a:rPr lang="en-US" altLang="ko-KR" dirty="0" smtClean="0">
                <a:latin typeface="Consolas" panose="020B0609020204030204" pitchFamily="49" charset="0"/>
              </a:rPr>
              <a:t>(view) </a:t>
            </a:r>
            <a:r>
              <a:rPr lang="en-US" altLang="ko-KR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 smtClean="0">
                <a:latin typeface="Consolas" panose="020B0609020204030204" pitchFamily="49" charset="0"/>
              </a:rPr>
              <a:t>;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89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Joy0314PlaceHolder: Using Java 8 Lambda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관찰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상황에 따라 적절한 구현 방법을 선택합니다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여러 </a:t>
            </a:r>
            <a:r>
              <a:rPr lang="en-US" altLang="ko-KR" dirty="0" smtClean="0">
                <a:sym typeface="Wingdings" panose="05000000000000000000" pitchFamily="2" charset="2"/>
              </a:rPr>
              <a:t>View/Widget</a:t>
            </a:r>
            <a:r>
              <a:rPr lang="ko-KR" altLang="en-US" dirty="0" smtClean="0">
                <a:sym typeface="Wingdings" panose="05000000000000000000" pitchFamily="2" charset="2"/>
              </a:rPr>
              <a:t>이 같은 메소드를 사용한다면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onClick/</a:t>
            </a:r>
            <a:r>
              <a:rPr lang="en-US" altLang="ko-KR" dirty="0" err="1" smtClean="0">
                <a:sym typeface="Wingdings" panose="05000000000000000000" pitchFamily="2" charset="2"/>
              </a:rPr>
              <a:t>onTouch</a:t>
            </a:r>
            <a:r>
              <a:rPr lang="ko-KR" altLang="en-US" dirty="0" smtClean="0">
                <a:sym typeface="Wingdings" panose="05000000000000000000" pitchFamily="2" charset="2"/>
              </a:rPr>
              <a:t>등의 </a:t>
            </a:r>
            <a:r>
              <a:rPr lang="en-US" altLang="ko-KR" dirty="0" smtClean="0">
                <a:sym typeface="Wingdings" panose="05000000000000000000" pitchFamily="2" charset="2"/>
              </a:rPr>
              <a:t>interface</a:t>
            </a:r>
            <a:r>
              <a:rPr lang="ko-KR" altLang="en-US" dirty="0" smtClean="0">
                <a:sym typeface="Wingdings" panose="05000000000000000000" pitchFamily="2" charset="2"/>
              </a:rPr>
              <a:t>를 구현한 클래스를 만들어 </a:t>
            </a:r>
            <a:r>
              <a:rPr lang="en-US" altLang="ko-KR" dirty="0" smtClean="0">
                <a:sym typeface="Wingdings" panose="05000000000000000000" pitchFamily="2" charset="2"/>
              </a:rPr>
              <a:t>object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anonymous object</a:t>
            </a:r>
            <a:r>
              <a:rPr lang="ko-KR" altLang="en-US" dirty="0" smtClean="0">
                <a:sym typeface="Wingdings" panose="05000000000000000000" pitchFamily="2" charset="2"/>
              </a:rPr>
              <a:t>를 만들어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혹은 방법</a:t>
            </a:r>
            <a:r>
              <a:rPr lang="en-US" altLang="ko-KR" dirty="0" smtClean="0">
                <a:sym typeface="Wingdings" panose="05000000000000000000" pitchFamily="2" charset="2"/>
              </a:rPr>
              <a:t>4.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 smtClean="0">
                <a:sym typeface="Wingdings" panose="05000000000000000000" pitchFamily="2" charset="2"/>
              </a:rPr>
              <a:t> 잘 사용하지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지금까지 자주 사용해왔습니다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4: </a:t>
            </a:r>
            <a:r>
              <a:rPr lang="ko-KR" altLang="en-US" dirty="0" smtClean="0">
                <a:sym typeface="Wingdings" panose="05000000000000000000" pitchFamily="2" charset="2"/>
              </a:rPr>
              <a:t>가장 간단한 </a:t>
            </a:r>
            <a:r>
              <a:rPr lang="en-US" altLang="ko-KR" dirty="0" smtClean="0">
                <a:sym typeface="Wingdings" panose="05000000000000000000" pitchFamily="2" charset="2"/>
              </a:rPr>
              <a:t>Syntax</a:t>
            </a:r>
            <a:r>
              <a:rPr lang="ko-KR" altLang="en-US" dirty="0" smtClean="0">
                <a:sym typeface="Wingdings" panose="05000000000000000000" pitchFamily="2" charset="2"/>
              </a:rPr>
              <a:t>로 사용할 </a:t>
            </a:r>
            <a:r>
              <a:rPr lang="ko-KR" altLang="en-US" dirty="0" smtClean="0">
                <a:sym typeface="Wingdings" panose="05000000000000000000" pitchFamily="2" charset="2"/>
              </a:rPr>
              <a:t>수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내부에서 어떤 일이 일어나는지 알고 사용하면 좋습니다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922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b="1" dirty="0">
                <a:sym typeface="Wingdings" panose="05000000000000000000" pitchFamily="2" charset="2"/>
              </a:rPr>
              <a:t>HuStar031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 </a:t>
            </a:r>
            <a:r>
              <a:rPr lang="ko-KR" altLang="en-US" dirty="0">
                <a:sym typeface="Wingdings" panose="05000000000000000000" pitchFamily="2" charset="2"/>
              </a:rPr>
              <a:t>프로젝트에서</a:t>
            </a:r>
            <a:r>
              <a:rPr lang="en-US" altLang="ko-KR" dirty="0">
                <a:sym typeface="Wingdings" panose="05000000000000000000" pitchFamily="2" charset="2"/>
              </a:rPr>
              <a:t>, 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반복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>
                <a:sym typeface="Wingdings" panose="05000000000000000000" pitchFamily="2" charset="2"/>
              </a:rPr>
              <a:t>u031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>
                <a:sym typeface="Wingdings" panose="05000000000000000000" pitchFamily="2" charset="2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2593860"/>
            <a:ext cx="2156647" cy="37874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494" y="2593860"/>
            <a:ext cx="2168398" cy="3787468"/>
          </a:xfrm>
          <a:prstGeom prst="rect">
            <a:avLst/>
          </a:prstGeom>
        </p:spPr>
      </p:pic>
      <p:sp>
        <p:nvSpPr>
          <p:cNvPr id="13" name="오른쪽 화살표 12"/>
          <p:cNvSpPr/>
          <p:nvPr/>
        </p:nvSpPr>
        <p:spPr>
          <a:xfrm>
            <a:off x="3071664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5925682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331" y="2590857"/>
            <a:ext cx="2181691" cy="379047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461" y="2590857"/>
            <a:ext cx="2168398" cy="3787468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8770221" y="4745114"/>
            <a:ext cx="360040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1862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Joy0314PlaceHolder: Using Java 8 Lambda expression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ym typeface="Wingdings" panose="05000000000000000000" pitchFamily="2" charset="2"/>
              </a:rPr>
              <a:t>관찰</a:t>
            </a:r>
            <a:r>
              <a:rPr lang="en-US" altLang="ko-KR" b="1" dirty="0" smtClean="0"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ym typeface="Wingdings" panose="05000000000000000000" pitchFamily="2" charset="2"/>
              </a:rPr>
              <a:t>상황에 따라 적절한 구현 방법을 선택합니다</a:t>
            </a:r>
            <a:r>
              <a:rPr lang="en-US" altLang="ko-KR" b="1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1: </a:t>
            </a:r>
            <a:r>
              <a:rPr lang="ko-KR" altLang="en-US" dirty="0" smtClean="0">
                <a:sym typeface="Wingdings" panose="05000000000000000000" pitchFamily="2" charset="2"/>
              </a:rPr>
              <a:t>여러 </a:t>
            </a:r>
            <a:r>
              <a:rPr lang="en-US" altLang="ko-KR" dirty="0" smtClean="0">
                <a:sym typeface="Wingdings" panose="05000000000000000000" pitchFamily="2" charset="2"/>
              </a:rPr>
              <a:t>View/Widget</a:t>
            </a:r>
            <a:r>
              <a:rPr lang="ko-KR" altLang="en-US" dirty="0" smtClean="0">
                <a:sym typeface="Wingdings" panose="05000000000000000000" pitchFamily="2" charset="2"/>
              </a:rPr>
              <a:t>이 같은 메소드를 사용한다면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ym typeface="Wingdings" panose="05000000000000000000" pitchFamily="2" charset="2"/>
              </a:rPr>
              <a:t>즉 </a:t>
            </a:r>
            <a:r>
              <a:rPr lang="en-US" altLang="ko-KR" dirty="0" smtClean="0">
                <a:sym typeface="Wingdings" panose="05000000000000000000" pitchFamily="2" charset="2"/>
              </a:rPr>
              <a:t>onClick/</a:t>
            </a:r>
            <a:r>
              <a:rPr lang="en-US" altLang="ko-KR" dirty="0" err="1" smtClean="0">
                <a:sym typeface="Wingdings" panose="05000000000000000000" pitchFamily="2" charset="2"/>
              </a:rPr>
              <a:t>onTouch</a:t>
            </a:r>
            <a:r>
              <a:rPr lang="ko-KR" altLang="en-US" dirty="0" smtClean="0">
                <a:sym typeface="Wingdings" panose="05000000000000000000" pitchFamily="2" charset="2"/>
              </a:rPr>
              <a:t>등의 </a:t>
            </a:r>
            <a:r>
              <a:rPr lang="en-US" altLang="ko-KR" dirty="0" smtClean="0">
                <a:sym typeface="Wingdings" panose="05000000000000000000" pitchFamily="2" charset="2"/>
              </a:rPr>
              <a:t>interface</a:t>
            </a:r>
            <a:r>
              <a:rPr lang="ko-KR" altLang="en-US" dirty="0" smtClean="0">
                <a:sym typeface="Wingdings" panose="05000000000000000000" pitchFamily="2" charset="2"/>
              </a:rPr>
              <a:t>를 구현한 클래스를 만들어 </a:t>
            </a:r>
            <a:r>
              <a:rPr lang="en-US" altLang="ko-KR" dirty="0" smtClean="0">
                <a:sym typeface="Wingdings" panose="05000000000000000000" pitchFamily="2" charset="2"/>
              </a:rPr>
              <a:t>object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혹은 </a:t>
            </a:r>
            <a:r>
              <a:rPr lang="en-US" altLang="ko-KR" dirty="0" smtClean="0">
                <a:sym typeface="Wingdings" panose="05000000000000000000" pitchFamily="2" charset="2"/>
              </a:rPr>
              <a:t>anonymous object</a:t>
            </a:r>
            <a:r>
              <a:rPr lang="ko-KR" altLang="en-US" dirty="0" smtClean="0">
                <a:sym typeface="Wingdings" panose="05000000000000000000" pitchFamily="2" charset="2"/>
              </a:rPr>
              <a:t>를 만들어 사용합니다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혹은 방법</a:t>
            </a:r>
            <a:r>
              <a:rPr lang="en-US" altLang="ko-KR" dirty="0" smtClean="0">
                <a:sym typeface="Wingdings" panose="05000000000000000000" pitchFamily="2" charset="2"/>
              </a:rPr>
              <a:t>4.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2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ko-KR" altLang="en-US" dirty="0" smtClean="0">
                <a:sym typeface="Wingdings" panose="05000000000000000000" pitchFamily="2" charset="2"/>
              </a:rPr>
              <a:t> 잘 사용하지 않습니다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3: </a:t>
            </a:r>
            <a:r>
              <a:rPr lang="ko-KR" altLang="en-US" dirty="0" smtClean="0">
                <a:sym typeface="Wingdings" panose="05000000000000000000" pitchFamily="2" charset="2"/>
              </a:rPr>
              <a:t>지금까지 자주 사용해왔습니다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방법 </a:t>
            </a:r>
            <a:r>
              <a:rPr lang="en-US" altLang="ko-KR" dirty="0" smtClean="0">
                <a:sym typeface="Wingdings" panose="05000000000000000000" pitchFamily="2" charset="2"/>
              </a:rPr>
              <a:t>4: </a:t>
            </a:r>
            <a:r>
              <a:rPr lang="ko-KR" altLang="en-US" dirty="0" smtClean="0">
                <a:sym typeface="Wingdings" panose="05000000000000000000" pitchFamily="2" charset="2"/>
              </a:rPr>
              <a:t>항상 사용할 수 있지만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내부에서 어떤 일이 일어나는지 알고 사용하면 좋습니다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endParaRPr lang="en-US" altLang="ko-KR" dirty="0" smtClean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11625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b="1" dirty="0">
                <a:sym typeface="Wingdings" panose="05000000000000000000" pitchFamily="2" charset="2"/>
              </a:rPr>
              <a:t>다음은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H03Drawable</a:t>
            </a:r>
            <a:r>
              <a:rPr lang="ko-KR" altLang="en-US" b="1" dirty="0">
                <a:sym typeface="Wingdings" panose="05000000000000000000" pitchFamily="2" charset="2"/>
              </a:rPr>
              <a:t>에서 배운 것을 활용한 실습 문제 입니다</a:t>
            </a:r>
            <a:r>
              <a:rPr lang="en-US" altLang="ko-KR" b="1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Create a StateListDrawable xml file, where we define appropriate </a:t>
            </a:r>
            <a:r>
              <a:rPr lang="en-US" altLang="ko-KR" dirty="0" err="1"/>
              <a:t>png</a:t>
            </a:r>
            <a:r>
              <a:rPr lang="en-US" altLang="ko-KR" dirty="0"/>
              <a:t> files from the drawable folder for the different button state combinations of </a:t>
            </a:r>
            <a:r>
              <a:rPr lang="en-US" altLang="ko-KR" dirty="0" err="1"/>
              <a:t>state_pressed</a:t>
            </a:r>
            <a:r>
              <a:rPr lang="en-US" altLang="ko-KR" dirty="0"/>
              <a:t> and </a:t>
            </a:r>
            <a:r>
              <a:rPr lang="en-US" altLang="ko-KR" dirty="0" err="1"/>
              <a:t>state_enabled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Put these states as items between a selector tag to create a state list and set it as the background on our Button widget. </a:t>
            </a:r>
          </a:p>
          <a:p>
            <a:r>
              <a:rPr lang="en-US" altLang="ko-KR" dirty="0"/>
              <a:t>Just like for any other button, we can set an OnClickListener on our custom button, disable it etc.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141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96" y="1884949"/>
            <a:ext cx="1544251" cy="269617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595" y="1859907"/>
            <a:ext cx="1573467" cy="27212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991" y="1859907"/>
            <a:ext cx="1535904" cy="27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46304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/>
              <a:t>Step 1: </a:t>
            </a:r>
            <a:r>
              <a:rPr lang="ko-KR" altLang="en-US" dirty="0"/>
              <a:t>새 프로젝트 이름을 </a:t>
            </a:r>
            <a:r>
              <a:rPr lang="en-US" altLang="ko-KR" dirty="0"/>
              <a:t>Joy032ButtonImage, </a:t>
            </a:r>
            <a:r>
              <a:rPr lang="ko-KR" altLang="en-US" dirty="0"/>
              <a:t>패키지 이름을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dirty="0" err="1"/>
              <a:t>button</a:t>
            </a:r>
            <a:r>
              <a:rPr lang="ko-KR" altLang="en-US" dirty="0"/>
              <a:t>로 설정하고 시작 하십시오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Step 2: </a:t>
            </a:r>
            <a:r>
              <a:rPr lang="ko-KR" altLang="en-US" dirty="0"/>
              <a:t>다음의 세 이미지 파일을 </a:t>
            </a:r>
            <a:r>
              <a:rPr lang="en-US" altLang="ko-KR" dirty="0"/>
              <a:t>images </a:t>
            </a:r>
            <a:r>
              <a:rPr lang="ko-KR" altLang="en-US" dirty="0"/>
              <a:t>폴더에서 복사하여 안스의 </a:t>
            </a:r>
            <a:r>
              <a:rPr lang="en-US" altLang="ko-KR" dirty="0"/>
              <a:t>app/res/</a:t>
            </a:r>
            <a:r>
              <a:rPr lang="en-US" altLang="ko-KR" dirty="0" err="1"/>
              <a:t>drawable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paste </a:t>
            </a:r>
            <a:r>
              <a:rPr lang="ko-KR" altLang="en-US" dirty="0"/>
              <a:t>합니다</a:t>
            </a:r>
            <a:r>
              <a:rPr lang="en-US" altLang="ko-KR" dirty="0"/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142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485081" y="4240365"/>
            <a:ext cx="4505805" cy="1780922"/>
            <a:chOff x="403116" y="1807738"/>
            <a:chExt cx="5377142" cy="212531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20" y="1808750"/>
              <a:ext cx="1333766" cy="133376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4079" y="1807738"/>
              <a:ext cx="1333766" cy="1333766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98138" y="1829334"/>
              <a:ext cx="1333766" cy="1333766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403116" y="3177352"/>
              <a:ext cx="23695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button_default.png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96300" y="3563724"/>
              <a:ext cx="25298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button_disabled.png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3349784" y="3221598"/>
              <a:ext cx="24304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button_pressed.png</a:t>
              </a:r>
              <a:endParaRPr lang="ko-KR" altLang="en-US" dirty="0"/>
            </a:p>
          </p:txBody>
        </p:sp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801" y="2276872"/>
            <a:ext cx="3712913" cy="4141701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6854512" y="4509120"/>
            <a:ext cx="494170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0815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Joy032ButtonImage: </a:t>
            </a:r>
          </a:p>
          <a:p>
            <a:pPr marL="0" indent="0">
              <a:buNone/>
            </a:pPr>
            <a:r>
              <a:rPr lang="en-US" altLang="ko-KR" dirty="0"/>
              <a:t>Step 3: activity_main.xml</a:t>
            </a:r>
            <a:r>
              <a:rPr lang="ko-KR" altLang="en-US" dirty="0"/>
              <a:t>의 </a:t>
            </a:r>
            <a:r>
              <a:rPr lang="en-US" altLang="ko-KR" dirty="0"/>
              <a:t>[Code] </a:t>
            </a:r>
            <a:r>
              <a:rPr lang="ko-KR" altLang="en-US" dirty="0"/>
              <a:t>탭에서 다음과 코딩을 진행합니다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ConstraintLayout</a:t>
            </a:r>
            <a:r>
              <a:rPr lang="ko-KR" altLang="en-US" dirty="0"/>
              <a:t>을 </a:t>
            </a:r>
            <a:r>
              <a:rPr lang="en-US" altLang="ko-KR" dirty="0"/>
              <a:t>LinearLayout</a:t>
            </a:r>
            <a:r>
              <a:rPr lang="ko-KR" altLang="en-US" dirty="0"/>
              <a:t>로 대체 하고</a:t>
            </a:r>
            <a:r>
              <a:rPr lang="en-US" altLang="ko-KR" dirty="0"/>
              <a:t>, TextView ["HelloWorld"] </a:t>
            </a:r>
            <a:r>
              <a:rPr lang="ko-KR" altLang="en-US" dirty="0"/>
              <a:t>를 삭제하십시오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Linearlayout </a:t>
            </a:r>
            <a:r>
              <a:rPr lang="ko-KR" altLang="en-US" dirty="0"/>
              <a:t>태그 안에 </a:t>
            </a:r>
            <a:r>
              <a:rPr lang="en-US" altLang="ko-KR" dirty="0"/>
              <a:t>orientation</a:t>
            </a:r>
            <a:r>
              <a:rPr lang="ko-KR" altLang="en-US" dirty="0"/>
              <a:t> </a:t>
            </a:r>
            <a:r>
              <a:rPr lang="en-US" altLang="ko-KR" dirty="0"/>
              <a:t>= "vertical", gravity = "center" </a:t>
            </a:r>
            <a:r>
              <a:rPr lang="ko-KR" altLang="en-US" dirty="0"/>
              <a:t>을 설정합니다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&lt;Button  /&gt; </a:t>
            </a:r>
            <a:r>
              <a:rPr lang="ko-KR" altLang="en-US" dirty="0">
                <a:sym typeface="Wingdings" panose="05000000000000000000" pitchFamily="2" charset="2"/>
              </a:rPr>
              <a:t>태그 안에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lw</a:t>
            </a:r>
            <a:r>
              <a:rPr lang="en-US" altLang="ko-KR" dirty="0">
                <a:sym typeface="Wingdings" panose="05000000000000000000" pitchFamily="2" charset="2"/>
              </a:rPr>
              <a:t>="wrap_content" </a:t>
            </a:r>
            <a:r>
              <a:rPr lang="en-US" altLang="ko-KR" dirty="0" err="1">
                <a:sym typeface="Wingdings" panose="05000000000000000000" pitchFamily="2" charset="2"/>
              </a:rPr>
              <a:t>lh</a:t>
            </a:r>
            <a:r>
              <a:rPr lang="en-US" altLang="ko-KR" dirty="0">
                <a:sym typeface="Wingdings" panose="05000000000000000000" pitchFamily="2" charset="2"/>
              </a:rPr>
              <a:t>="wrap_content", id="@+id/</a:t>
            </a:r>
            <a:r>
              <a:rPr lang="en-US" altLang="ko-KR" dirty="0" err="1">
                <a:sym typeface="Wingdings" panose="05000000000000000000" pitchFamily="2" charset="2"/>
              </a:rPr>
              <a:t>custom_button</a:t>
            </a:r>
            <a:r>
              <a:rPr lang="en-US" altLang="ko-KR" dirty="0">
                <a:sym typeface="Wingdings" panose="05000000000000000000" pitchFamily="2" charset="2"/>
              </a:rPr>
              <a:t>",  </a:t>
            </a:r>
            <a:r>
              <a:rPr lang="en-US" altLang="ko-KR" dirty="0" err="1">
                <a:sym typeface="Wingdings" panose="05000000000000000000" pitchFamily="2" charset="2"/>
              </a:rPr>
              <a:t>backgroud</a:t>
            </a:r>
            <a:r>
              <a:rPr lang="en-US" altLang="ko-KR" dirty="0">
                <a:sym typeface="Wingdings" panose="05000000000000000000" pitchFamily="2" charset="2"/>
              </a:rPr>
              <a:t>="@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button_default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를 입력합니다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&lt;Switch  /&gt; </a:t>
            </a:r>
            <a:r>
              <a:rPr lang="ko-KR" altLang="en-US" dirty="0">
                <a:sym typeface="Wingdings" panose="05000000000000000000" pitchFamily="2" charset="2"/>
              </a:rPr>
              <a:t>태그 안에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lw</a:t>
            </a:r>
            <a:r>
              <a:rPr lang="en-US" altLang="ko-KR" dirty="0">
                <a:sym typeface="Wingdings" panose="05000000000000000000" pitchFamily="2" charset="2"/>
              </a:rPr>
              <a:t>="wrap_content" </a:t>
            </a:r>
            <a:r>
              <a:rPr lang="en-US" altLang="ko-KR" dirty="0" err="1">
                <a:sym typeface="Wingdings" panose="05000000000000000000" pitchFamily="2" charset="2"/>
              </a:rPr>
              <a:t>lh</a:t>
            </a:r>
            <a:r>
              <a:rPr lang="en-US" altLang="ko-KR" dirty="0">
                <a:sym typeface="Wingdings" panose="05000000000000000000" pitchFamily="2" charset="2"/>
              </a:rPr>
              <a:t>="wrap_content", id="@+id/</a:t>
            </a:r>
            <a:r>
              <a:rPr lang="en-US" altLang="ko-KR" dirty="0" err="1">
                <a:sym typeface="Wingdings" panose="05000000000000000000" pitchFamily="2" charset="2"/>
              </a:rPr>
              <a:t>switch_enable_button</a:t>
            </a:r>
            <a:r>
              <a:rPr lang="en-US" altLang="ko-KR" dirty="0">
                <a:sym typeface="Wingdings" panose="05000000000000000000" pitchFamily="2" charset="2"/>
              </a:rPr>
              <a:t>",  checked="true"</a:t>
            </a:r>
            <a:r>
              <a:rPr lang="ko-KR" altLang="en-US" dirty="0">
                <a:sym typeface="Wingdings" panose="05000000000000000000" pitchFamily="2" charset="2"/>
              </a:rPr>
              <a:t>를 입력합니다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앱을 실행해보면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결과는 다음과 같으며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아무런 반응이 없습니다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이제 버튼을 클릭할 수 있도록 추가적인 작업을 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143</a:t>
            </a:fld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922" y="3779499"/>
            <a:ext cx="1587012" cy="271703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6961" y="3800351"/>
            <a:ext cx="1544251" cy="269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7691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Joy032ButtonImage:  activity_main.xml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144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53100" y="1211597"/>
            <a:ext cx="11248112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&lt;LinearLayout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android:orientation="vertical"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android:gravity="center"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&lt;Button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custom_button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button_default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&lt;Switch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android:text="Enabled"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android:checked="true"/&gt;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0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Step 4: </a:t>
            </a:r>
            <a:r>
              <a:rPr lang="ko-KR" altLang="en-US" dirty="0">
                <a:sym typeface="Wingdings" panose="05000000000000000000" pitchFamily="2" charset="2"/>
              </a:rPr>
              <a:t>버튼을 누르며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button_pressed</a:t>
            </a:r>
            <a:r>
              <a:rPr lang="en-US" altLang="ko-KR" dirty="0">
                <a:sym typeface="Wingdings" panose="05000000000000000000" pitchFamily="2" charset="2"/>
              </a:rPr>
              <a:t>, switch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disabled</a:t>
            </a:r>
            <a:r>
              <a:rPr lang="ko-KR" altLang="en-US" dirty="0">
                <a:sym typeface="Wingdings" panose="05000000000000000000" pitchFamily="2" charset="2"/>
              </a:rPr>
              <a:t>가 되면 </a:t>
            </a:r>
            <a:r>
              <a:rPr lang="en-US" altLang="ko-KR" dirty="0" err="1">
                <a:sym typeface="Wingdings" panose="05000000000000000000" pitchFamily="2" charset="2"/>
              </a:rPr>
              <a:t>button_disabled</a:t>
            </a:r>
            <a:r>
              <a:rPr lang="ko-KR" altLang="en-US" dirty="0">
                <a:sym typeface="Wingdings" panose="05000000000000000000" pitchFamily="2" charset="2"/>
              </a:rPr>
              <a:t>을 보여주어야 합니다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그런데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우리가 사용하는 </a:t>
            </a:r>
            <a:r>
              <a:rPr lang="en-US" altLang="ko-KR" dirty="0"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sym typeface="Wingdings" panose="05000000000000000000" pitchFamily="2" charset="2"/>
              </a:rPr>
              <a:t>는 현재 </a:t>
            </a:r>
            <a:r>
              <a:rPr lang="en-US" altLang="ko-KR" dirty="0" err="1">
                <a:sym typeface="Wingdings" panose="05000000000000000000" pitchFamily="2" charset="2"/>
              </a:rPr>
              <a:t>button_default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이미지로 고정되어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부분을 세 개의 버튼 이미지를 담고 있는 </a:t>
            </a:r>
            <a:r>
              <a:rPr lang="en-US" altLang="ko-KR" dirty="0">
                <a:sym typeface="Wingdings" panose="05000000000000000000" pitchFamily="2" charset="2"/>
              </a:rPr>
              <a:t>reddot_button.xml</a:t>
            </a:r>
            <a:r>
              <a:rPr lang="ko-KR" altLang="en-US" dirty="0">
                <a:sym typeface="Wingdings" panose="05000000000000000000" pitchFamily="2" charset="2"/>
              </a:rPr>
              <a:t>로 대체하여 </a:t>
            </a:r>
            <a:r>
              <a:rPr lang="ko-KR" altLang="en-US" dirty="0" err="1">
                <a:sym typeface="Wingdings" panose="05000000000000000000" pitchFamily="2" charset="2"/>
              </a:rPr>
              <a:t>안스가</a:t>
            </a:r>
            <a:r>
              <a:rPr lang="ko-KR" altLang="en-US" dirty="0">
                <a:sym typeface="Wingdings" panose="05000000000000000000" pitchFamily="2" charset="2"/>
              </a:rPr>
              <a:t> 상태에 따라 선택하도록 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버튼의 </a:t>
            </a:r>
            <a:r>
              <a:rPr lang="en-US" altLang="ko-KR" dirty="0" err="1">
                <a:sym typeface="Wingdings" panose="05000000000000000000" pitchFamily="2" charset="2"/>
              </a:rPr>
              <a:t>backgroud</a:t>
            </a:r>
            <a:r>
              <a:rPr lang="en-US" altLang="ko-KR" dirty="0">
                <a:sym typeface="Wingdings" panose="05000000000000000000" pitchFamily="2" charset="2"/>
              </a:rPr>
              <a:t>="@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button_default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 을 대체할 </a:t>
            </a:r>
            <a:r>
              <a:rPr lang="en-US" altLang="ko-KR" dirty="0">
                <a:sym typeface="Wingdings" panose="05000000000000000000" pitchFamily="2" charset="2"/>
              </a:rPr>
              <a:t>reddot_button.xml </a:t>
            </a:r>
            <a:r>
              <a:rPr lang="ko-KR" altLang="en-US" dirty="0">
                <a:sym typeface="Wingdings" panose="05000000000000000000" pitchFamily="2" charset="2"/>
              </a:rPr>
              <a:t>파일을 만들어야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reddot_button.xml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[reddot_button.xml]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이러한 </a:t>
            </a:r>
            <a:r>
              <a:rPr lang="en-US" altLang="ko-KR" dirty="0">
                <a:sym typeface="Wingdings" panose="05000000000000000000" pitchFamily="2" charset="2"/>
              </a:rPr>
              <a:t>drawable xml</a:t>
            </a:r>
            <a:r>
              <a:rPr lang="ko-KR" altLang="en-US" dirty="0">
                <a:sym typeface="Wingdings" panose="05000000000000000000" pitchFamily="2" charset="2"/>
              </a:rPr>
              <a:t>파일을 </a:t>
            </a:r>
            <a:r>
              <a:rPr lang="en-US" altLang="ko-KR" dirty="0"/>
              <a:t>StateListDrawable </a:t>
            </a:r>
            <a:r>
              <a:rPr lang="ko-KR" altLang="en-US" dirty="0"/>
              <a:t>파일이라고 부릅니다</a:t>
            </a:r>
            <a:r>
              <a:rPr lang="en-US" altLang="ko-KR" dirty="0"/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버튼의 </a:t>
            </a:r>
            <a:r>
              <a:rPr lang="en-US" altLang="ko-KR" dirty="0"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sym typeface="Wingdings" panose="05000000000000000000" pitchFamily="2" charset="2"/>
              </a:rPr>
              <a:t>속성을  </a:t>
            </a:r>
            <a:r>
              <a:rPr lang="en-US" altLang="ko-KR" dirty="0">
                <a:sym typeface="Wingdings" panose="05000000000000000000" pitchFamily="2" charset="2"/>
              </a:rPr>
              <a:t>@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reddot_buttont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 으로 대체하십시오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96" y="4126505"/>
            <a:ext cx="7567316" cy="2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6754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Joy032ButtonImage: drawable/reddot_button.xml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3100" y="1297995"/>
            <a:ext cx="11248112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78924" y="4293353"/>
            <a:ext cx="3805012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atinLnBrk="0"/>
            <a:r>
              <a:rPr lang="en-US" altLang="ko-KR" dirty="0">
                <a:sym typeface="Wingdings" panose="05000000000000000000" pitchFamily="2" charset="2"/>
              </a:rPr>
              <a:t>state_... </a:t>
            </a:r>
            <a:r>
              <a:rPr lang="ko-KR" altLang="en-US" dirty="0">
                <a:sym typeface="Wingdings" panose="05000000000000000000" pitchFamily="2" charset="2"/>
              </a:rPr>
              <a:t>이 없는 </a:t>
            </a:r>
            <a:r>
              <a:rPr lang="en-US" altLang="ko-KR" dirty="0">
                <a:sym typeface="Wingdings" panose="05000000000000000000" pitchFamily="2" charset="2"/>
              </a:rPr>
              <a:t>default case</a:t>
            </a:r>
            <a:r>
              <a:rPr lang="ko-KR" altLang="en-US" dirty="0">
                <a:sym typeface="Wingdings" panose="05000000000000000000" pitchFamily="2" charset="2"/>
              </a:rPr>
              <a:t>가 가장 밑에 나열 하는 것이 좋습니다</a:t>
            </a:r>
            <a:endParaRPr lang="en-US" altLang="ko-KR" dirty="0">
              <a:sym typeface="Wingdings" panose="05000000000000000000" pitchFamily="2" charset="2"/>
            </a:endParaRPr>
          </a:p>
          <a:p>
            <a:pPr latinLnBrk="0"/>
            <a:r>
              <a:rPr lang="ko-KR" altLang="en-US" dirty="0">
                <a:sym typeface="Wingdings" panose="05000000000000000000" pitchFamily="2" charset="2"/>
              </a:rPr>
              <a:t>안스는 위의 </a:t>
            </a:r>
            <a:r>
              <a:rPr lang="en-US" altLang="ko-KR" dirty="0">
                <a:sym typeface="Wingdings" panose="05000000000000000000" pitchFamily="2" charset="2"/>
              </a:rPr>
              <a:t>item</a:t>
            </a:r>
            <a:r>
              <a:rPr lang="ko-KR" altLang="en-US" dirty="0">
                <a:sym typeface="Wingdings" panose="05000000000000000000" pitchFamily="2" charset="2"/>
              </a:rPr>
              <a:t>부터 </a:t>
            </a:r>
            <a:r>
              <a:rPr lang="en-US" altLang="ko-KR" dirty="0">
                <a:sym typeface="Wingdings" panose="05000000000000000000" pitchFamily="2" charset="2"/>
              </a:rPr>
              <a:t>scan</a:t>
            </a:r>
            <a:r>
              <a:rPr lang="ko-KR" altLang="en-US" dirty="0">
                <a:sym typeface="Wingdings" panose="05000000000000000000" pitchFamily="2" charset="2"/>
              </a:rPr>
              <a:t>하면서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적합 것은 찾으면 </a:t>
            </a:r>
            <a:r>
              <a:rPr lang="en-US" altLang="ko-KR" dirty="0">
                <a:sym typeface="Wingdings" panose="05000000000000000000" pitchFamily="2" charset="2"/>
              </a:rPr>
              <a:t>scan</a:t>
            </a:r>
            <a:r>
              <a:rPr lang="ko-KR" altLang="en-US" dirty="0">
                <a:sym typeface="Wingdings" panose="05000000000000000000" pitchFamily="2" charset="2"/>
              </a:rPr>
              <a:t>을 그만둡니다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6655942" y="4270019"/>
            <a:ext cx="692118" cy="598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06562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Step 5: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코딩하기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버튼의 </a:t>
            </a:r>
            <a:r>
              <a:rPr lang="en-US" altLang="ko-KR" dirty="0"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sym typeface="Wingdings" panose="05000000000000000000" pitchFamily="2" charset="2"/>
              </a:rPr>
              <a:t>속성을  </a:t>
            </a:r>
            <a:r>
              <a:rPr lang="en-US" altLang="ko-KR" dirty="0">
                <a:sym typeface="Wingdings" panose="05000000000000000000" pitchFamily="2" charset="2"/>
              </a:rPr>
              <a:t>@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reddot_buttont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 으로 대체하는 것을 잊지 마십시오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>
                <a:latin typeface="Consolas" panose="020B0609020204030204" pitchFamily="49" charset="0"/>
              </a:rPr>
              <a:t>reddotButton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latin typeface="Consolas" panose="020B0609020204030204" pitchFamily="49" charset="0"/>
              </a:rPr>
              <a:t>클릭될</a:t>
            </a:r>
            <a:r>
              <a:rPr lang="ko-KR" altLang="en-US" dirty="0">
                <a:latin typeface="Consolas" panose="020B0609020204030204" pitchFamily="49" charset="0"/>
              </a:rPr>
              <a:t> 때</a:t>
            </a:r>
            <a:r>
              <a:rPr lang="en-US" altLang="ko-KR" dirty="0">
                <a:latin typeface="Consolas" panose="020B0609020204030204" pitchFamily="49" charset="0"/>
              </a:rPr>
              <a:t>, listen</a:t>
            </a:r>
            <a:r>
              <a:rPr lang="ko-KR" altLang="en-US" dirty="0">
                <a:latin typeface="Consolas" panose="020B0609020204030204" pitchFamily="49" charset="0"/>
              </a:rPr>
              <a:t>하고 반응할 수 있도록 </a:t>
            </a:r>
            <a:r>
              <a:rPr lang="en-US" altLang="ko-KR" dirty="0" err="1">
                <a:latin typeface="Consolas" panose="020B0609020204030204" pitchFamily="49" charset="0"/>
              </a:rPr>
              <a:t>setOnClickListener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r>
              <a:rPr lang="ko-KR" altLang="en-US" dirty="0">
                <a:latin typeface="Consolas" panose="020B0609020204030204" pitchFamily="49" charset="0"/>
              </a:rPr>
              <a:t>를 설정하고 </a:t>
            </a:r>
            <a:r>
              <a:rPr lang="en-US" altLang="ko-KR" dirty="0">
                <a:latin typeface="Consolas" panose="020B0609020204030204" pitchFamily="49" charset="0"/>
              </a:rPr>
              <a:t>Toast</a:t>
            </a:r>
            <a:r>
              <a:rPr lang="ko-KR" altLang="en-US" dirty="0">
                <a:latin typeface="Consolas" panose="020B0609020204030204" pitchFamily="49" charset="0"/>
              </a:rPr>
              <a:t>로 </a:t>
            </a:r>
            <a:r>
              <a:rPr lang="en-US" altLang="ko-KR" dirty="0">
                <a:latin typeface="Consolas" panose="020B0609020204030204" pitchFamily="49" charset="0"/>
              </a:rPr>
              <a:t>"Click"</a:t>
            </a:r>
            <a:r>
              <a:rPr lang="ko-KR" altLang="en-US" dirty="0">
                <a:latin typeface="Consolas" panose="020B0609020204030204" pitchFamily="49" charset="0"/>
              </a:rPr>
              <a:t>를 나타내십시오</a:t>
            </a:r>
            <a:r>
              <a:rPr lang="en-US" altLang="ko-KR" dirty="0">
                <a:latin typeface="Consolas" panose="020B0609020204030204" pitchFamily="49" charset="0"/>
              </a:rPr>
              <a:t>.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switchEnableButton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클릭될</a:t>
            </a:r>
            <a:r>
              <a:rPr lang="ko-KR" altLang="en-US" dirty="0">
                <a:sym typeface="Wingdings" panose="05000000000000000000" pitchFamily="2" charset="2"/>
              </a:rPr>
              <a:t>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변하였을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상태를 알려주도록 </a:t>
            </a:r>
            <a:r>
              <a:rPr lang="en-US" altLang="ko-KR" dirty="0" err="1">
                <a:sym typeface="Wingdings" panose="05000000000000000000" pitchFamily="2" charset="2"/>
              </a:rPr>
              <a:t>setOnCheckedChangeListener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를 설정하고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상태에 따라 </a:t>
            </a:r>
            <a:r>
              <a:rPr lang="en-US" altLang="ko-KR" dirty="0" err="1">
                <a:sym typeface="Wingdings" panose="05000000000000000000" pitchFamily="2" charset="2"/>
              </a:rPr>
              <a:t>reddotButton.setEnable</a:t>
            </a:r>
            <a:r>
              <a:rPr lang="en-US" altLang="ko-KR" dirty="0">
                <a:sym typeface="Wingdings" panose="05000000000000000000" pitchFamily="2" charset="2"/>
              </a:rPr>
              <a:t>(true </a:t>
            </a:r>
            <a:r>
              <a:rPr lang="ko-KR" altLang="en-US" dirty="0">
                <a:sym typeface="Wingdings" panose="05000000000000000000" pitchFamily="2" charset="2"/>
              </a:rPr>
              <a:t>혹은 </a:t>
            </a:r>
            <a:r>
              <a:rPr lang="en-US" altLang="ko-KR" dirty="0">
                <a:sym typeface="Wingdings" panose="05000000000000000000" pitchFamily="2" charset="2"/>
              </a:rPr>
              <a:t>false)</a:t>
            </a:r>
            <a:r>
              <a:rPr lang="ko-KR" altLang="en-US" dirty="0">
                <a:sym typeface="Wingdings" panose="05000000000000000000" pitchFamily="2" charset="2"/>
              </a:rPr>
              <a:t>를 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6: Code </a:t>
            </a:r>
            <a:r>
              <a:rPr lang="en-US" altLang="ko-KR" dirty="0" err="1">
                <a:sym typeface="Wingdings" panose="05000000000000000000" pitchFamily="2" charset="2"/>
              </a:rPr>
              <a:t>Reivew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Usage of final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Anonymous inner class &amp; object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Lambda expression since Java 8 (need to set it up, gradle sink required)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5461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Button </a:t>
            </a:r>
            <a:r>
              <a:rPr lang="en-US" altLang="ko-KR" sz="1400" dirty="0" err="1">
                <a:latin typeface="Consolas" panose="020B0609020204030204" pitchFamily="49" charset="0"/>
              </a:rPr>
              <a:t>reddotButton</a:t>
            </a:r>
            <a:r>
              <a:rPr lang="en-US" altLang="ko-KR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reddotButton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onCheckedChanged(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</a:t>
            </a:r>
            <a:r>
              <a:rPr lang="en-US" altLang="ko-KR" sz="1400" dirty="0">
                <a:latin typeface="Consolas" panose="020B0609020204030204" pitchFamily="49" charset="0"/>
              </a:rPr>
              <a:t> view, 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switchClicked</a:t>
            </a:r>
            <a:r>
              <a:rPr lang="en-US" altLang="ko-KR" sz="1400" dirty="0">
                <a:latin typeface="Consolas" panose="020B0609020204030204" pitchFamily="49" charset="0"/>
              </a:rPr>
              <a:t>(boolean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if 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reddotButton.setEnabled</a:t>
            </a:r>
            <a:r>
              <a:rPr lang="en-US" altLang="ko-KR" sz="14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8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149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final </a:t>
            </a:r>
            <a:r>
              <a:rPr lang="en-US" altLang="ko-KR" sz="1400" dirty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(new 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CompoundButton.OnCheckedChangeListener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onCheckedChanged(</a:t>
            </a:r>
            <a:r>
              <a:rPr lang="en-US" altLang="ko-KR" sz="1400" dirty="0" err="1">
                <a:latin typeface="Consolas" panose="020B0609020204030204" pitchFamily="49" charset="0"/>
              </a:rPr>
              <a:t>CompoundButton</a:t>
            </a:r>
            <a:r>
              <a:rPr lang="en-US" altLang="ko-KR" sz="1400" dirty="0">
                <a:latin typeface="Consolas" panose="020B0609020204030204" pitchFamily="49" charset="0"/>
              </a:rPr>
              <a:t> view, boolean b)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if 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>
                <a:latin typeface="Consolas" panose="020B0609020204030204" pitchFamily="49" charset="0"/>
              </a:rPr>
              <a:t>.setEnabled</a:t>
            </a:r>
            <a:r>
              <a:rPr lang="en-US" altLang="ko-KR" sz="14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>
                <a:latin typeface="Consolas" panose="020B0609020204030204" pitchFamily="49" charset="0"/>
              </a:rPr>
              <a:t>.setEnabled</a:t>
            </a:r>
            <a:r>
              <a:rPr lang="en-US" altLang="ko-KR" sz="1400" dirty="0">
                <a:latin typeface="Consolas" panose="020B0609020204030204" pitchFamily="49" charset="0"/>
              </a:rPr>
              <a:t>(false);        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1319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b="1" dirty="0">
                <a:sym typeface="Wingdings" panose="05000000000000000000" pitchFamily="2" charset="2"/>
              </a:rPr>
              <a:t>HuStar031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 </a:t>
            </a:r>
            <a:r>
              <a:rPr lang="ko-KR" altLang="en-US" dirty="0">
                <a:sym typeface="Wingdings" panose="05000000000000000000" pitchFamily="2" charset="2"/>
              </a:rPr>
              <a:t>프로젝트에서</a:t>
            </a:r>
            <a:r>
              <a:rPr lang="en-US" altLang="ko-KR" dirty="0">
                <a:sym typeface="Wingdings" panose="05000000000000000000" pitchFamily="2" charset="2"/>
              </a:rPr>
              <a:t>, 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반복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안스의 모든 프로젝트를 종료합니다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>
                <a:sym typeface="Wingdings" panose="05000000000000000000" pitchFamily="2" charset="2"/>
              </a:rPr>
              <a:t>Hu031Widget</a:t>
            </a:r>
            <a:r>
              <a:rPr lang="ko-KR" altLang="en-US" dirty="0">
                <a:sym typeface="Wingdings" panose="05000000000000000000" pitchFamily="2" charset="2"/>
              </a:rPr>
              <a:t> 폴더를 파일 탐색기에서 그대로 복사하여 폴더 이름 </a:t>
            </a:r>
            <a:r>
              <a:rPr lang="en-US" altLang="ko-KR" b="1" dirty="0">
                <a:sym typeface="Wingdings" panose="05000000000000000000" pitchFamily="2" charset="2"/>
              </a:rPr>
              <a:t>Hu031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</a:t>
            </a:r>
            <a:r>
              <a:rPr lang="ko-KR" altLang="en-US" dirty="0">
                <a:sym typeface="Wingdings" panose="05000000000000000000" pitchFamily="2" charset="2"/>
              </a:rPr>
              <a:t>으로 수정합니다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기존의 프로젝트들이 아직 열려 있으면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모두 종료하여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안스 시작 창으로 가야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안스 시작 창에서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b="1" dirty="0">
                <a:sym typeface="Wingdings" panose="05000000000000000000" pitchFamily="2" charset="2"/>
              </a:rPr>
              <a:t>Open an existing project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ko-KR" altLang="en-US" dirty="0">
                <a:sym typeface="Wingdings" panose="05000000000000000000" pitchFamily="2" charset="2"/>
              </a:rPr>
              <a:t>를 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복사한 폴더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(Hu031xWidget)</a:t>
            </a:r>
            <a:r>
              <a:rPr lang="ko-KR" altLang="en-US" dirty="0">
                <a:sym typeface="Wingdings" panose="05000000000000000000" pitchFamily="2" charset="2"/>
              </a:rPr>
              <a:t>을 선택합니다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다음 페이지 </a:t>
            </a:r>
            <a:r>
              <a:rPr lang="en-US" altLang="ko-KR" dirty="0">
                <a:sym typeface="Wingdings" panose="05000000000000000000" pitchFamily="2" charset="2"/>
              </a:rPr>
              <a:t>"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참조하십시오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>
                <a:sym typeface="Wingdings" panose="05000000000000000000" pitchFamily="2" charset="2"/>
              </a:rPr>
              <a:t>u031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>
                <a:sym typeface="Wingdings" panose="05000000000000000000" pitchFamily="2" charset="2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61962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840689"/>
            <a:ext cx="1147554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Button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R.id.reddot_button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Switch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reddotButton.setOnClickListener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 (view) -&gt;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</a:t>
            </a:r>
            <a:r>
              <a:rPr lang="en-US" altLang="ko-KR" sz="1400" dirty="0" err="1">
                <a:latin typeface="Consolas" panose="020B0609020204030204" pitchFamily="49" charset="0"/>
              </a:rPr>
              <a:t>MainActivity.this</a:t>
            </a:r>
            <a:r>
              <a:rPr lang="en-US" altLang="ko-KR" sz="1400" dirty="0">
                <a:latin typeface="Consolas" panose="020B0609020204030204" pitchFamily="49" charset="0"/>
              </a:rPr>
              <a:t>, "Click", </a:t>
            </a:r>
            <a:r>
              <a:rPr lang="en-US" altLang="ko-KR" sz="14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        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400" dirty="0">
                <a:latin typeface="Consolas" panose="020B0609020204030204" pitchFamily="49" charset="0"/>
              </a:rPr>
              <a:t>( (view, b) -&gt;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if (b)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>
                <a:latin typeface="Consolas" panose="020B0609020204030204" pitchFamily="49" charset="0"/>
              </a:rPr>
              <a:t>.setEnabled</a:t>
            </a:r>
            <a:r>
              <a:rPr lang="en-US" altLang="ko-KR" sz="14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else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reddotButton</a:t>
            </a:r>
            <a:r>
              <a:rPr lang="en-US" altLang="ko-KR" sz="1400" dirty="0" err="1">
                <a:latin typeface="Consolas" panose="020B0609020204030204" pitchFamily="49" charset="0"/>
              </a:rPr>
              <a:t>.setEnabled</a:t>
            </a:r>
            <a:r>
              <a:rPr lang="en-US" altLang="ko-KR" sz="1400" dirty="0">
                <a:latin typeface="Consolas" panose="020B0609020204030204" pitchFamily="49" charset="0"/>
              </a:rPr>
              <a:t>(false);   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9619812" y="3065133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325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Joy032ButtonImage: </a:t>
            </a:r>
            <a:r>
              <a:rPr lang="en-US" altLang="ko-KR" dirty="0">
                <a:sym typeface="Wingdings" panose="05000000000000000000" pitchFamily="2" charset="2"/>
              </a:rPr>
              <a:t>Cr</a:t>
            </a:r>
            <a:r>
              <a:rPr lang="en-US" altLang="ko-KR" dirty="0"/>
              <a:t>eate a custom button that uses image files to replace the background of the default Android button.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Joy032ButtonImage: Making a custom image button from images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151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596917"/>
            <a:ext cx="2819644" cy="492294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736" y="1539526"/>
            <a:ext cx="2872989" cy="496867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7313" y="1527859"/>
            <a:ext cx="2804403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03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r>
              <a:rPr lang="en-US" altLang="ko-KR" dirty="0"/>
              <a:t>Create 3 different XML </a:t>
            </a:r>
            <a:r>
              <a:rPr lang="en-US" altLang="ko-KR" dirty="0" err="1"/>
              <a:t>ShapeDrawables</a:t>
            </a:r>
            <a:r>
              <a:rPr lang="en-US" altLang="ko-KR" dirty="0"/>
              <a:t> and define a background color (solid or gradient), a padding and an outer line (stroke) around the shape, which we can also make dashed. Our shape can be an oval/circle or a rectangle. In the latter case we can also add rounded corners by setting a radius on them.</a:t>
            </a:r>
          </a:p>
          <a:p>
            <a:r>
              <a:rPr lang="en-US" altLang="ko-KR" dirty="0"/>
              <a:t>Then we put these different </a:t>
            </a:r>
            <a:r>
              <a:rPr lang="en-US" altLang="ko-KR" dirty="0" err="1"/>
              <a:t>drawables</a:t>
            </a:r>
            <a:r>
              <a:rPr lang="en-US" altLang="ko-KR" dirty="0"/>
              <a:t> into a StateListDrawable, where we can assign different states to them, like </a:t>
            </a:r>
            <a:r>
              <a:rPr lang="en-US" altLang="ko-KR" dirty="0" err="1"/>
              <a:t>state_enabled</a:t>
            </a:r>
            <a:r>
              <a:rPr lang="en-US" altLang="ko-KR" dirty="0"/>
              <a:t>, </a:t>
            </a:r>
            <a:r>
              <a:rPr lang="en-US" altLang="ko-KR" dirty="0" err="1"/>
              <a:t>state_pressed</a:t>
            </a:r>
            <a:r>
              <a:rPr lang="en-US" altLang="ko-KR" dirty="0"/>
              <a:t> and so on.</a:t>
            </a:r>
          </a:p>
          <a:p>
            <a:r>
              <a:rPr lang="en-US" altLang="ko-KR" dirty="0"/>
              <a:t>If we want to set this custom style only on single buttons, we just use the </a:t>
            </a:r>
            <a:r>
              <a:rPr lang="en-US" altLang="ko-KR" dirty="0" err="1"/>
              <a:t>android:background</a:t>
            </a:r>
            <a:r>
              <a:rPr lang="en-US" altLang="ko-KR" dirty="0"/>
              <a:t> attribute on the View directly. If we want to apply it globally to all buttons in our app, we can create a custom button theme that extends </a:t>
            </a:r>
            <a:r>
              <a:rPr lang="en-US" altLang="ko-KR" dirty="0" err="1"/>
              <a:t>Widget.AppCompat.Button</a:t>
            </a:r>
            <a:r>
              <a:rPr lang="en-US" altLang="ko-KR" dirty="0"/>
              <a:t> and set it as the </a:t>
            </a:r>
            <a:r>
              <a:rPr lang="en-US" altLang="ko-KR" dirty="0" err="1"/>
              <a:t>buttonStyle</a:t>
            </a:r>
            <a:r>
              <a:rPr lang="en-US" altLang="ko-KR" dirty="0"/>
              <a:t> on our </a:t>
            </a:r>
            <a:r>
              <a:rPr lang="en-US" altLang="ko-KR" dirty="0" err="1"/>
              <a:t>AppTheme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In this custom button theme we can also change more attributes, like the </a:t>
            </a:r>
            <a:r>
              <a:rPr lang="en-US" altLang="ko-KR" dirty="0" err="1"/>
              <a:t>textColor</a:t>
            </a:r>
            <a:r>
              <a:rPr lang="en-US" altLang="ko-KR" dirty="0"/>
              <a:t> or </a:t>
            </a:r>
            <a:r>
              <a:rPr lang="en-US" altLang="ko-KR" dirty="0" err="1"/>
              <a:t>textAppearance</a:t>
            </a:r>
            <a:r>
              <a:rPr lang="en-US" altLang="ko-KR" dirty="0"/>
              <a:t> of our button. Optionally we can deactivate the default </a:t>
            </a:r>
            <a:r>
              <a:rPr lang="en-US" altLang="ko-KR" dirty="0" err="1"/>
              <a:t>StateListAnimator</a:t>
            </a:r>
            <a:r>
              <a:rPr lang="en-US" altLang="ko-KR" dirty="0"/>
              <a:t> by setting </a:t>
            </a:r>
            <a:r>
              <a:rPr lang="en-US" altLang="ko-KR" dirty="0" err="1"/>
              <a:t>android:stateListAnimator</a:t>
            </a:r>
            <a:r>
              <a:rPr lang="en-US" altLang="ko-KR" dirty="0"/>
              <a:t> to @null to disable the shadow and animation of the default Lollipop </a:t>
            </a:r>
            <a:r>
              <a:rPr lang="en-US" altLang="ko-KR" dirty="0" err="1"/>
              <a:t>AppCompatButton</a:t>
            </a:r>
            <a:r>
              <a:rPr lang="en-US" altLang="ko-KR" dirty="0"/>
              <a:t>..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7706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/>
              <a:t>Step 1: </a:t>
            </a:r>
            <a:r>
              <a:rPr lang="ko-KR" altLang="en-US" dirty="0"/>
              <a:t>새 프로젝트 이름을 </a:t>
            </a:r>
            <a:r>
              <a:rPr lang="en-US" altLang="ko-KR" dirty="0"/>
              <a:t>Joy033ButtonDrawable, </a:t>
            </a:r>
            <a:r>
              <a:rPr lang="ko-KR" altLang="en-US" dirty="0"/>
              <a:t>패키지 이름을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dirty="0" err="1"/>
              <a:t>button</a:t>
            </a:r>
            <a:r>
              <a:rPr lang="ko-KR" altLang="en-US" dirty="0"/>
              <a:t>로 설정하고 시작 하십시오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Step 2: </a:t>
            </a:r>
            <a:r>
              <a:rPr lang="ko-KR" altLang="en-US" dirty="0"/>
              <a:t>먼저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default, pressed, disabled </a:t>
            </a:r>
            <a:r>
              <a:rPr lang="ko-KR" altLang="en-US" dirty="0"/>
              <a:t>상태에 대한 각각의 </a:t>
            </a:r>
            <a:r>
              <a:rPr lang="en-US" altLang="ko-KR" b="1" dirty="0"/>
              <a:t>shape</a:t>
            </a:r>
            <a:r>
              <a:rPr lang="ko-KR" altLang="en-US" b="1" dirty="0"/>
              <a:t> </a:t>
            </a:r>
            <a:r>
              <a:rPr lang="en-US" altLang="ko-KR" b="1" dirty="0"/>
              <a:t>drawable</a:t>
            </a:r>
            <a:r>
              <a:rPr lang="ko-KR" altLang="en-US" b="1" dirty="0"/>
              <a:t> </a:t>
            </a:r>
            <a:r>
              <a:rPr lang="en-US" altLang="ko-KR" b="1" dirty="0"/>
              <a:t>xml </a:t>
            </a:r>
            <a:r>
              <a:rPr lang="ko-KR" altLang="en-US" b="1" dirty="0"/>
              <a:t>파일을 작성합니다</a:t>
            </a:r>
            <a:r>
              <a:rPr lang="en-US" altLang="ko-KR" dirty="0"/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button_default.xml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[button_default.xml]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[Code] </a:t>
            </a:r>
            <a:r>
              <a:rPr lang="ko-KR" altLang="en-US" dirty="0">
                <a:sym typeface="Wingdings" panose="05000000000000000000" pitchFamily="2" charset="2"/>
              </a:rPr>
              <a:t>혹은 </a:t>
            </a:r>
            <a:r>
              <a:rPr lang="en-US" altLang="ko-KR" dirty="0">
                <a:sym typeface="Wingdings" panose="05000000000000000000" pitchFamily="2" charset="2"/>
              </a:rPr>
              <a:t>[Split]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select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shape</a:t>
            </a:r>
            <a:r>
              <a:rPr lang="ko-KR" altLang="en-US" dirty="0">
                <a:sym typeface="Wingdings" panose="05000000000000000000" pitchFamily="2" charset="2"/>
              </a:rPr>
              <a:t>으로 대체하여 </a:t>
            </a:r>
            <a:r>
              <a:rPr lang="en-US" altLang="ko-KR" dirty="0">
                <a:sym typeface="Wingdings" panose="05000000000000000000" pitchFamily="2" charset="2"/>
              </a:rPr>
              <a:t>shape drawable</a:t>
            </a:r>
            <a:r>
              <a:rPr lang="ko-KR" altLang="en-US" dirty="0">
                <a:sym typeface="Wingdings" panose="05000000000000000000" pitchFamily="2" charset="2"/>
              </a:rPr>
              <a:t> 작성을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shape="rectangle"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&lt;</a:t>
            </a:r>
            <a:r>
              <a:rPr lang="en-US" altLang="ko-KR" dirty="0" err="1">
                <a:sym typeface="Wingdings" panose="05000000000000000000" pitchFamily="2" charset="2"/>
              </a:rPr>
              <a:t>greadient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startColor</a:t>
            </a:r>
            <a:r>
              <a:rPr lang="en-US" altLang="ko-KR" dirty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endColor</a:t>
            </a:r>
            <a:r>
              <a:rPr lang="en-US" altLang="ko-KR" dirty="0">
                <a:sym typeface="Wingdings" panose="05000000000000000000" pitchFamily="2" charset="2"/>
              </a:rPr>
              <a:t>=""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angle="90" /&gt;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&lt;padding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bottom="7dp"  for left, right, top as well – default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&lt;!--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dashGap</a:t>
            </a:r>
            <a:r>
              <a:rPr lang="en-US" altLang="ko-KR" dirty="0">
                <a:sym typeface="Wingdings" panose="05000000000000000000" pitchFamily="2" charset="2"/>
              </a:rPr>
              <a:t>="2dp"              unused //  these are comments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        </a:t>
            </a:r>
            <a:r>
              <a:rPr lang="en-US" altLang="ko-KR" dirty="0" err="1">
                <a:sym typeface="Wingdings" panose="05000000000000000000" pitchFamily="2" charset="2"/>
              </a:rPr>
              <a:t>dashWidth</a:t>
            </a:r>
            <a:r>
              <a:rPr lang="en-US" altLang="ko-KR" dirty="0">
                <a:sym typeface="Wingdings" panose="05000000000000000000" pitchFamily="2" charset="2"/>
              </a:rPr>
              <a:t>="4dp" --&gt;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153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608168" y="4465205"/>
            <a:ext cx="4176464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dirty="0">
                <a:sym typeface="Wingdings" panose="05000000000000000000" pitchFamily="2" charset="2"/>
              </a:rPr>
              <a:t>&lt;stroke 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width = "2dp"  shape</a:t>
            </a:r>
            <a:r>
              <a:rPr lang="ko-KR" altLang="en-US" dirty="0">
                <a:sym typeface="Wingdings" panose="05000000000000000000" pitchFamily="2" charset="2"/>
              </a:rPr>
              <a:t>의 바깥 </a:t>
            </a:r>
            <a:r>
              <a:rPr lang="en-US" altLang="ko-KR" dirty="0" err="1">
                <a:sym typeface="Wingdings" panose="05000000000000000000" pitchFamily="2" charset="2"/>
              </a:rPr>
              <a:t>boudary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color = "#FFF"  /&gt;</a:t>
            </a:r>
          </a:p>
          <a:p>
            <a:pPr lvl="1"/>
            <a:r>
              <a:rPr lang="en-US" altLang="ko-KR" dirty="0"/>
              <a:t>&lt;corners        </a:t>
            </a:r>
          </a:p>
          <a:p>
            <a:pPr lvl="1"/>
            <a:r>
              <a:rPr lang="en-US" altLang="ko-KR" dirty="0"/>
              <a:t>	radius="15dp" /&gt;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66555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Joy033ButtonDrawable: button_default.xml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47554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latin typeface="Consolas" panose="020B0609020204030204" pitchFamily="49" charset="0"/>
              </a:rPr>
              <a:t>="#9dcf87"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latin typeface="Consolas" panose="020B0609020204030204" pitchFamily="49" charset="0"/>
              </a:rPr>
              <a:t>="#6ca752"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303463669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Joy033ButtonDrawable: </a:t>
            </a:r>
            <a:r>
              <a:rPr lang="en-US" altLang="ko-KR" b="1" dirty="0" err="1">
                <a:sym typeface="Wingdings" panose="05000000000000000000" pitchFamily="2" charset="2"/>
              </a:rPr>
              <a:t>button_pressed.xm</a:t>
            </a:r>
            <a:r>
              <a:rPr lang="en-US" altLang="ko-KR" b="1" dirty="0">
                <a:sym typeface="Wingdings" panose="05000000000000000000" pitchFamily="2" charset="2"/>
              </a:rPr>
              <a:t> &amp; </a:t>
            </a:r>
            <a:r>
              <a:rPr lang="en-US" altLang="ko-KR" b="1" dirty="0" err="1">
                <a:sym typeface="Wingdings" panose="05000000000000000000" pitchFamily="2" charset="2"/>
              </a:rPr>
              <a:t>button_disabledl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6835709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&lt;gradient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android:angle</a:t>
            </a:r>
            <a:r>
              <a:rPr lang="en-US" altLang="ko-KR" sz="1400" dirty="0">
                <a:latin typeface="Consolas" panose="020B0609020204030204" pitchFamily="49" charset="0"/>
              </a:rPr>
              <a:t>="90"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android:startColor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="#86c68a"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android:endColor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="#b0de9d"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4774208" y="1970877"/>
            <a:ext cx="6835709" cy="4616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&lt;solid</a:t>
            </a:r>
          </a:p>
          <a:p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="#b6b7b5"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="7dp"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="7dp"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="#FFF"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&lt;!--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android:dashGap</a:t>
            </a:r>
            <a:r>
              <a:rPr lang="en-US" altLang="ko-KR" sz="14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android:dashWidth</a:t>
            </a:r>
            <a:r>
              <a:rPr lang="en-US" altLang="ko-KR" sz="1400" dirty="0">
                <a:latin typeface="Consolas" panose="020B0609020204030204" pitchFamily="49" charset="0"/>
              </a:rPr>
              <a:t>="4dp" --&gt;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&lt;corners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&lt;/shape&gt;</a:t>
            </a:r>
          </a:p>
        </p:txBody>
      </p:sp>
    </p:spTree>
    <p:extLst>
      <p:ext uri="{BB962C8B-B14F-4D97-AF65-F5344CB8AC3E}">
        <p14:creationId xmlns:p14="http://schemas.microsoft.com/office/powerpoint/2010/main" val="84058382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Joy033ButtonDrawable: </a:t>
            </a:r>
            <a:r>
              <a:rPr lang="en-US" altLang="ko-KR" dirty="0">
                <a:sym typeface="Wingdings" panose="05000000000000000000" pitchFamily="2" charset="2"/>
              </a:rPr>
              <a:t>Create a custom button that uses XML shapes to replace the background of the default Android button.</a:t>
            </a:r>
          </a:p>
          <a:p>
            <a:pPr marL="0" indent="0">
              <a:buNone/>
            </a:pPr>
            <a:r>
              <a:rPr lang="en-US" altLang="ko-KR" dirty="0"/>
              <a:t>Step 3: </a:t>
            </a:r>
            <a:r>
              <a:rPr lang="ko-KR" altLang="en-US" dirty="0"/>
              <a:t>이제 </a:t>
            </a:r>
            <a:r>
              <a:rPr lang="en-US" altLang="ko-KR" dirty="0"/>
              <a:t>state list drawable </a:t>
            </a:r>
            <a:r>
              <a:rPr lang="ko-KR" altLang="en-US" dirty="0"/>
              <a:t>파일을 작성해야 합니다</a:t>
            </a:r>
            <a:r>
              <a:rPr lang="en-US" altLang="ko-KR" dirty="0"/>
              <a:t>.  </a:t>
            </a:r>
            <a:r>
              <a:rPr lang="en-US" altLang="ko-KR" dirty="0">
                <a:sym typeface="Wingdings" panose="05000000000000000000" pitchFamily="2" charset="2"/>
              </a:rPr>
              <a:t>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drawable_button.xml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[button_default.xml]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[Code] </a:t>
            </a:r>
            <a:r>
              <a:rPr lang="ko-KR" altLang="en-US" dirty="0">
                <a:sym typeface="Wingdings" panose="05000000000000000000" pitchFamily="2" charset="2"/>
              </a:rPr>
              <a:t>탭에서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다음과 같이 코드를 작성합니다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select</a:t>
            </a:r>
            <a:r>
              <a:rPr lang="ko-KR" altLang="en-US" dirty="0">
                <a:sym typeface="Wingdings" panose="05000000000000000000" pitchFamily="2" charset="2"/>
              </a:rPr>
              <a:t>를 유지하고 작성을 시작합니다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&lt;item </a:t>
            </a: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state_pressed</a:t>
            </a:r>
            <a:r>
              <a:rPr lang="en-US" altLang="ko-KR" dirty="0">
                <a:sym typeface="Wingdings" panose="05000000000000000000" pitchFamily="2" charset="2"/>
              </a:rPr>
              <a:t>="true"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>
                <a:sym typeface="Wingdings" panose="05000000000000000000" pitchFamily="2" charset="2"/>
              </a:rPr>
              <a:t>button_pressed</a:t>
            </a:r>
            <a:r>
              <a:rPr lang="en-US" altLang="ko-KR" dirty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state_enabled</a:t>
            </a:r>
            <a:r>
              <a:rPr lang="en-US" altLang="ko-KR" dirty="0">
                <a:sym typeface="Wingdings" panose="05000000000000000000" pitchFamily="2" charset="2"/>
              </a:rPr>
              <a:t>="false"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>
                <a:sym typeface="Wingdings" panose="05000000000000000000" pitchFamily="2" charset="2"/>
              </a:rPr>
              <a:t>button_disabled</a:t>
            </a:r>
            <a:r>
              <a:rPr lang="en-US" altLang="ko-KR" dirty="0">
                <a:sym typeface="Wingdings" panose="05000000000000000000" pitchFamily="2" charset="2"/>
              </a:rPr>
              <a:t>" /&gt;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&lt;item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drawable="@drawable/</a:t>
            </a:r>
            <a:r>
              <a:rPr lang="en-US" altLang="ko-KR" dirty="0" err="1">
                <a:sym typeface="Wingdings" panose="05000000000000000000" pitchFamily="2" charset="2"/>
              </a:rPr>
              <a:t>button_default</a:t>
            </a:r>
            <a:r>
              <a:rPr lang="en-US" altLang="ko-KR" dirty="0">
                <a:sym typeface="Wingdings" panose="05000000000000000000" pitchFamily="2" charset="2"/>
              </a:rPr>
              <a:t>" /&gt;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29456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Joy033ButtonDrawable</a:t>
            </a:r>
            <a:r>
              <a:rPr lang="en-US" altLang="ko-KR" dirty="0">
                <a:sym typeface="Wingdings" panose="05000000000000000000" pitchFamily="2" charset="2"/>
              </a:rPr>
              <a:t>: drawable_button.xml        [State List drawable file]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9211973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&lt;selector xmlns:android="http://schemas.android.com/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android:state_pressed</a:t>
            </a:r>
            <a:r>
              <a:rPr lang="en-US" altLang="ko-KR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button_pressed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android:state_enabled</a:t>
            </a:r>
            <a:r>
              <a:rPr lang="en-US" altLang="ko-KR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button_disabled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latin typeface="Consolas" panose="020B0609020204030204" pitchFamily="49" charset="0"/>
              </a:rPr>
              <a:t>android:drawable</a:t>
            </a:r>
            <a:r>
              <a:rPr lang="en-US" altLang="ko-KR" dirty="0">
                <a:latin typeface="Consolas" panose="020B0609020204030204" pitchFamily="49" charset="0"/>
              </a:rPr>
              <a:t>="@</a:t>
            </a:r>
            <a:r>
              <a:rPr lang="en-US" altLang="ko-KR" dirty="0" err="1">
                <a:latin typeface="Consolas" panose="020B0609020204030204" pitchFamily="49" charset="0"/>
              </a:rPr>
              <a:t>drawable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button_default</a:t>
            </a:r>
            <a:r>
              <a:rPr lang="en-US" altLang="ko-KR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&lt;/selector&gt;</a:t>
            </a:r>
          </a:p>
        </p:txBody>
      </p:sp>
    </p:spTree>
    <p:extLst>
      <p:ext uri="{BB962C8B-B14F-4D97-AF65-F5344CB8AC3E}">
        <p14:creationId xmlns:p14="http://schemas.microsoft.com/office/powerpoint/2010/main" val="414119017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Joy033ButtonDrawable: </a:t>
            </a:r>
          </a:p>
          <a:p>
            <a:pPr marL="0" indent="0">
              <a:buNone/>
            </a:pPr>
            <a:r>
              <a:rPr lang="en-US" altLang="ko-KR" b="1" dirty="0"/>
              <a:t>Step 4: </a:t>
            </a:r>
            <a:r>
              <a:rPr lang="en-US" altLang="ko-KR" dirty="0"/>
              <a:t>activity_main.xml</a:t>
            </a:r>
            <a:r>
              <a:rPr lang="ko-KR" altLang="en-US" dirty="0"/>
              <a:t>에서 </a:t>
            </a:r>
            <a:r>
              <a:rPr lang="en-US" altLang="ko-KR" dirty="0" err="1"/>
              <a:t>drawable_button</a:t>
            </a:r>
            <a:r>
              <a:rPr lang="ko-KR" altLang="en-US" dirty="0"/>
              <a:t>을 사용할 수 있도록 화면을 구성합니다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ConstraintLayout</a:t>
            </a:r>
            <a:r>
              <a:rPr lang="ko-KR" altLang="en-US" dirty="0"/>
              <a:t>을 </a:t>
            </a:r>
            <a:r>
              <a:rPr lang="en-US" altLang="ko-KR" dirty="0"/>
              <a:t>LinearLayout</a:t>
            </a:r>
            <a:r>
              <a:rPr lang="ko-KR" altLang="en-US" dirty="0"/>
              <a:t>으로 변환하고</a:t>
            </a:r>
            <a:r>
              <a:rPr lang="en-US" altLang="ko-KR" dirty="0"/>
              <a:t>, orientation=vertical, gravity=center</a:t>
            </a:r>
            <a:r>
              <a:rPr lang="ko-KR" altLang="en-US" dirty="0"/>
              <a:t>를 하여 버튼을 가운데에 배치할 수 있도록 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[Hello World] </a:t>
            </a:r>
            <a:r>
              <a:rPr lang="ko-KR" altLang="en-US" dirty="0" err="1"/>
              <a:t>텍스트뷰를</a:t>
            </a:r>
            <a:r>
              <a:rPr lang="ko-KR" altLang="en-US" dirty="0"/>
              <a:t> 삭제합니다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&lt;Button  /&gt; </a:t>
            </a:r>
            <a:r>
              <a:rPr lang="ko-KR" altLang="en-US" dirty="0"/>
              <a:t>안에 </a:t>
            </a:r>
            <a:r>
              <a:rPr lang="en-US" altLang="ko-KR" dirty="0" err="1"/>
              <a:t>lw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lh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wrap_content</a:t>
            </a:r>
            <a:r>
              <a:rPr lang="ko-KR" altLang="en-US" dirty="0"/>
              <a:t>로 설정하고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background = "@</a:t>
            </a:r>
            <a:r>
              <a:rPr lang="en-US" altLang="ko-KR" dirty="0" err="1"/>
              <a:t>drawable</a:t>
            </a:r>
            <a:r>
              <a:rPr lang="en-US" altLang="ko-KR" dirty="0"/>
              <a:t>/</a:t>
            </a:r>
            <a:r>
              <a:rPr lang="en-US" altLang="ko-KR" dirty="0" err="1"/>
              <a:t>drawable_button</a:t>
            </a:r>
            <a:r>
              <a:rPr lang="en-US" altLang="ko-KR" dirty="0"/>
              <a:t>"</a:t>
            </a:r>
            <a:br>
              <a:rPr lang="en-US" altLang="ko-KR" dirty="0"/>
            </a:br>
            <a:r>
              <a:rPr lang="en-US" altLang="ko-KR" dirty="0"/>
              <a:t>id = "@+id/</a:t>
            </a:r>
            <a:r>
              <a:rPr lang="en-US" altLang="ko-KR" dirty="0" err="1"/>
              <a:t>drawable_button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text = "press me"</a:t>
            </a:r>
          </a:p>
          <a:p>
            <a:r>
              <a:rPr lang="en-US" altLang="ko-KR" dirty="0"/>
              <a:t>&lt;Switch /&gt; </a:t>
            </a:r>
            <a:r>
              <a:rPr lang="ko-KR" altLang="en-US" dirty="0"/>
              <a:t>안에 </a:t>
            </a:r>
            <a:r>
              <a:rPr lang="ko-KR" altLang="en-US" dirty="0" err="1"/>
              <a:t>안에</a:t>
            </a:r>
            <a:r>
              <a:rPr lang="ko-KR" altLang="en-US" dirty="0"/>
              <a:t> </a:t>
            </a:r>
            <a:r>
              <a:rPr lang="en-US" altLang="ko-KR" dirty="0" err="1"/>
              <a:t>lw</a:t>
            </a:r>
            <a:r>
              <a:rPr lang="en-US" altLang="ko-KR" dirty="0"/>
              <a:t> </a:t>
            </a:r>
            <a:r>
              <a:rPr lang="ko-KR" altLang="en-US" dirty="0"/>
              <a:t>와 </a:t>
            </a:r>
            <a:r>
              <a:rPr lang="en-US" altLang="ko-KR" dirty="0" err="1"/>
              <a:t>lh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dirty="0"/>
              <a:t>wrap_content</a:t>
            </a:r>
            <a:r>
              <a:rPr lang="ko-KR" altLang="en-US" dirty="0"/>
              <a:t>로 설정하고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checked="true"</a:t>
            </a:r>
            <a:br>
              <a:rPr lang="en-US" altLang="ko-KR" dirty="0"/>
            </a:br>
            <a:r>
              <a:rPr lang="en-US" altLang="ko-KR" dirty="0"/>
              <a:t>text = "Enabled" </a:t>
            </a:r>
            <a:br>
              <a:rPr lang="en-US" altLang="ko-KR" dirty="0"/>
            </a:br>
            <a:r>
              <a:rPr lang="en-US" altLang="ko-KR" dirty="0"/>
              <a:t>id = "@+id/</a:t>
            </a:r>
            <a:r>
              <a:rPr lang="en-US" altLang="ko-KR" dirty="0" err="1"/>
              <a:t>switch_enable_button</a:t>
            </a:r>
            <a:r>
              <a:rPr lang="en-US" altLang="ko-KR" dirty="0"/>
              <a:t>"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59703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Joy033ButtonDrawable: MainActivity.java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Joy033ButtonDrawable: Making a custom button from drawable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159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4427" y="1267004"/>
            <a:ext cx="11216785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Button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R.id.drawable_button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R.id.switch_enable_button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 (view) 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"Click", </a:t>
            </a:r>
            <a:r>
              <a:rPr lang="en-US" altLang="ko-KR" sz="1600" dirty="0" err="1">
                <a:latin typeface="Consolas" panose="020B0609020204030204" pitchFamily="49" charset="0"/>
              </a:rPr>
              <a:t>Toast.LENGTH_SHORT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switchEnableButton.setOnCheckedChangeListener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 (view, b) -&gt;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if (b)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else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drawableButton.setEnabled</a:t>
            </a:r>
            <a:r>
              <a:rPr lang="en-US" altLang="ko-KR" sz="1600" dirty="0">
                <a:latin typeface="Consolas" panose="020B0609020204030204" pitchFamily="49" charset="0"/>
              </a:rPr>
              <a:t>(false);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 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9841923" y="3538104"/>
            <a:ext cx="208140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dirty="0"/>
              <a:t>Java 8 lambda expression used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378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How to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rename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or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copy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Android Studio project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Copy the whole project folder into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a new name </a:t>
            </a:r>
            <a:r>
              <a:rPr lang="en-US" altLang="ko-KR" dirty="0">
                <a:sym typeface="Wingdings" panose="05000000000000000000" pitchFamily="2" charset="2"/>
              </a:rPr>
              <a:t>or change it to the new project name.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Start Android Studio and close all projects, if any.  Select "Open an existing project".</a:t>
            </a:r>
          </a:p>
          <a:p>
            <a:pPr lvl="1"/>
            <a:r>
              <a:rPr lang="en-US" altLang="ko-KR" b="1" dirty="0">
                <a:sym typeface="Wingdings" panose="05000000000000000000" pitchFamily="2" charset="2"/>
              </a:rPr>
              <a:t>Select the copied project (not from history) but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by browsing the new directory name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To change the package name, go to [src] [main] [java] and right click on the package folder name for </a:t>
            </a:r>
            <a:r>
              <a:rPr lang="en-US" altLang="ko-KR" b="1" dirty="0">
                <a:sym typeface="Wingdings" panose="05000000000000000000" pitchFamily="2" charset="2"/>
              </a:rPr>
              <a:t>[Refactor]  [Rename].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Then select </a:t>
            </a:r>
            <a:r>
              <a:rPr lang="en-US" altLang="ko-KR" b="1" dirty="0">
                <a:sym typeface="Wingdings" panose="05000000000000000000" pitchFamily="2" charset="2"/>
              </a:rPr>
              <a:t>[Rename Package] </a:t>
            </a:r>
            <a:r>
              <a:rPr lang="en-US" altLang="ko-KR" dirty="0">
                <a:sym typeface="Wingdings" panose="05000000000000000000" pitchFamily="2" charset="2"/>
              </a:rPr>
              <a:t>and enter a new package name.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Then it lets you to preview refactoring results.  Select </a:t>
            </a:r>
            <a:r>
              <a:rPr lang="en-US" altLang="ko-KR" b="1" dirty="0">
                <a:sym typeface="Wingdings" panose="05000000000000000000" pitchFamily="2" charset="2"/>
              </a:rPr>
              <a:t>[Do Refactor] </a:t>
            </a:r>
            <a:r>
              <a:rPr lang="en-US" altLang="ko-KR" dirty="0">
                <a:sym typeface="Wingdings" panose="05000000000000000000" pitchFamily="2" charset="2"/>
              </a:rPr>
              <a:t>at lower left corner.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Edit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/app/res/values/strings.xml 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file for  'New project name'.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>
                <a:sym typeface="Wingdings" panose="05000000000000000000" pitchFamily="2" charset="2"/>
              </a:rPr>
              <a:t>build.gradle</a:t>
            </a:r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ym typeface="Wingdings" panose="05000000000000000000" pitchFamily="2" charset="2"/>
              </a:rPr>
              <a:t>Module:app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b="1" dirty="0" err="1">
                <a:sym typeface="Wingdings" panose="05000000000000000000" pitchFamily="2" charset="2"/>
              </a:rPr>
              <a:t>applicationID</a:t>
            </a:r>
            <a:r>
              <a:rPr lang="en-US" altLang="ko-KR" dirty="0">
                <a:sym typeface="Wingdings" panose="05000000000000000000" pitchFamily="2" charset="2"/>
              </a:rPr>
              <a:t> = 'Package name'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or</a:t>
            </a:r>
            <a:r>
              <a:rPr lang="en-US" altLang="ko-KR" dirty="0">
                <a:sym typeface="Wingdings" panose="05000000000000000000" pitchFamily="2" charset="2"/>
              </a:rPr>
              <a:t> 'New project name' 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Edit the following line in /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Gradle Scripts/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settings.gradle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rootProject.name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= 'New project name'</a:t>
            </a:r>
          </a:p>
          <a:p>
            <a:pPr>
              <a:buFont typeface="+mj-lt"/>
              <a:buAutoNum type="arabicPeriod"/>
            </a:pP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Run [Sync Project with gradle files] </a:t>
            </a:r>
            <a:b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Run [Build]  [Clean Project]  &amp;  [Build] [Rebuild Project]</a:t>
            </a: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400050">
              <a:buFont typeface="+mj-lt"/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4986887" y="4838092"/>
            <a:ext cx="2180538" cy="720080"/>
            <a:chOff x="3431704" y="2204864"/>
            <a:chExt cx="2556282" cy="86409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1704" y="2204864"/>
              <a:ext cx="2556282" cy="864096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655840" y="2487520"/>
              <a:ext cx="432048" cy="548688"/>
            </a:xfrm>
            <a:prstGeom prst="roundRect">
              <a:avLst/>
            </a:prstGeom>
            <a:solidFill>
              <a:schemeClr val="accent1">
                <a:tint val="100000"/>
                <a:shade val="100000"/>
                <a:hueMod val="100000"/>
                <a:satMod val="100000"/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4583832" y="6372036"/>
            <a:ext cx="7257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42729"/>
                </a:solidFill>
                <a:latin typeface="Arial" panose="020B0604020202020204" pitchFamily="34" charset="0"/>
              </a:rPr>
              <a:t>Video tutorial: </a:t>
            </a:r>
            <a:r>
              <a:rPr lang="en-US" altLang="ko-KR" dirty="0">
                <a:hlinkClick r:id="rId3"/>
              </a:rPr>
              <a:t>https://www.youtube.com/watch?v=6c7iu9hHLc0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516630" y="3501008"/>
            <a:ext cx="3044423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package </a:t>
            </a:r>
            <a:r>
              <a:rPr lang="ko-KR" altLang="en-US" sz="1400" dirty="0"/>
              <a:t>이름을 바꾸지 않는다면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(4) &amp; (6)</a:t>
            </a:r>
            <a:r>
              <a:rPr lang="ko-KR" altLang="en-US" sz="1400" dirty="0"/>
              <a:t>수정하고</a:t>
            </a:r>
            <a:r>
              <a:rPr lang="en-US" altLang="ko-KR" sz="1400" dirty="0"/>
              <a:t>, (7)</a:t>
            </a:r>
            <a:r>
              <a:rPr lang="ko-KR" altLang="en-US" sz="1400" dirty="0"/>
              <a:t>만 실행합니다</a:t>
            </a:r>
            <a:r>
              <a:rPr lang="en-US" altLang="ko-KR" sz="1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39011209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altLang="ko-KR" dirty="0"/>
              <a:t>Step 1: </a:t>
            </a:r>
            <a:r>
              <a:rPr lang="ko-KR" altLang="en-US" dirty="0"/>
              <a:t>새 프로젝트 이름을 </a:t>
            </a:r>
            <a:r>
              <a:rPr lang="en-US" altLang="ko-KR" dirty="0"/>
              <a:t>Joy034ButtonEvent, </a:t>
            </a:r>
            <a:r>
              <a:rPr lang="ko-KR" altLang="en-US" dirty="0"/>
              <a:t>패키지 이름을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dirty="0" err="1"/>
              <a:t>button</a:t>
            </a:r>
            <a:r>
              <a:rPr lang="ko-KR" altLang="en-US" dirty="0"/>
              <a:t>로 설정하고 시작 하십시오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다음과 같은 레이아웃을 </a:t>
            </a:r>
            <a:r>
              <a:rPr lang="en-US" altLang="ko-KR" dirty="0">
                <a:sym typeface="Wingdings" panose="05000000000000000000" pitchFamily="2" charset="2"/>
              </a:rPr>
              <a:t>ConstraintLayout</a:t>
            </a:r>
            <a:r>
              <a:rPr lang="ko-KR" altLang="en-US" dirty="0">
                <a:sym typeface="Wingdings" panose="05000000000000000000" pitchFamily="2" charset="2"/>
              </a:rPr>
              <a:t>를 이용하여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각 버튼을 클릭할 때마다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해당 색을 위에 있는 </a:t>
            </a:r>
            <a:r>
              <a:rPr lang="en-US" altLang="ko-KR" dirty="0">
                <a:sym typeface="Wingdings" panose="05000000000000000000" pitchFamily="2" charset="2"/>
              </a:rPr>
              <a:t>TextView </a:t>
            </a:r>
            <a:r>
              <a:rPr lang="en-US" altLang="ko-KR" dirty="0" err="1">
                <a:sym typeface="Wingdings" panose="05000000000000000000" pitchFamily="2" charset="2"/>
              </a:rPr>
              <a:t>Backgound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색으로 설정하십시오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160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59" y="2285914"/>
            <a:ext cx="4938188" cy="14045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00" y="2695852"/>
            <a:ext cx="4938188" cy="15622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3846155"/>
            <a:ext cx="4968671" cy="12726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76" y="5196771"/>
            <a:ext cx="4930567" cy="123454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100" y="4482480"/>
            <a:ext cx="2860617" cy="17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9966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Joy034ButtonEvent: </a:t>
            </a:r>
            <a:r>
              <a:rPr lang="ko-KR" altLang="en-US" b="1" dirty="0">
                <a:sym typeface="Wingdings" panose="05000000000000000000" pitchFamily="2" charset="2"/>
              </a:rPr>
              <a:t>다섯 가지 다른 방법으로 버튼 이벤트를 다루는 방법을 설명하기 위한 예제를 만듭니다</a:t>
            </a:r>
            <a:r>
              <a:rPr lang="en-US" altLang="ko-KR" b="1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Joy034ButtonEvent: Five different ways of handling button events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161</a:t>
            </a:fld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187090"/>
            <a:ext cx="3986717" cy="232435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672" y="2196218"/>
            <a:ext cx="2362409" cy="41705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0097" y="2196218"/>
            <a:ext cx="2448272" cy="419857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006" y="4221089"/>
            <a:ext cx="4014928" cy="232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239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b="1" dirty="0">
                <a:sym typeface="Wingdings" panose="05000000000000000000" pitchFamily="2" charset="2"/>
              </a:rPr>
              <a:t>HuStar031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 </a:t>
            </a:r>
            <a:r>
              <a:rPr lang="ko-KR" altLang="en-US" dirty="0">
                <a:sym typeface="Wingdings" panose="05000000000000000000" pitchFamily="2" charset="2"/>
              </a:rPr>
              <a:t>프로젝트에서</a:t>
            </a:r>
            <a:r>
              <a:rPr lang="en-US" altLang="ko-KR" dirty="0">
                <a:sym typeface="Wingdings" panose="05000000000000000000" pitchFamily="2" charset="2"/>
              </a:rPr>
              <a:t>, 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반복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2: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파일의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sym typeface="Wingdings" panose="05000000000000000000" pitchFamily="2" charset="2"/>
              </a:rPr>
              <a:t>public void </a:t>
            </a:r>
            <a:r>
              <a:rPr lang="en-US" altLang="ko-KR" b="1" dirty="0" err="1">
                <a:latin typeface="Consolas" panose="020B0609020204030204" pitchFamily="49" charset="0"/>
                <a:sym typeface="Wingdings" panose="05000000000000000000" pitchFamily="2" charset="2"/>
              </a:rPr>
              <a:t>show_greeting</a:t>
            </a:r>
            <a:r>
              <a:rPr lang="en-US" altLang="ko-KR" b="1" dirty="0">
                <a:latin typeface="Consolas" panose="020B0609020204030204" pitchFamily="49" charset="0"/>
                <a:sym typeface="Wingdings" panose="05000000000000000000" pitchFamily="2" charset="2"/>
              </a:rPr>
              <a:t>(View view)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메소드만</a:t>
            </a:r>
            <a:r>
              <a:rPr lang="ko-KR" altLang="en-US" dirty="0">
                <a:sym typeface="Wingdings" panose="05000000000000000000" pitchFamily="2" charset="2"/>
              </a:rPr>
              <a:t> 수정하면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Hints: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다음과 같은 </a:t>
            </a:r>
            <a:r>
              <a:rPr lang="en-US" altLang="ko-KR" dirty="0">
                <a:sym typeface="Wingdings" panose="05000000000000000000" pitchFamily="2" charset="2"/>
              </a:rPr>
              <a:t>log </a:t>
            </a:r>
            <a:r>
              <a:rPr lang="ko-KR" altLang="en-US" dirty="0">
                <a:sym typeface="Wingdings" panose="05000000000000000000" pitchFamily="2" charset="2"/>
              </a:rPr>
              <a:t>메시지로 출력이 가능하며</a:t>
            </a:r>
            <a:r>
              <a:rPr lang="en-US" altLang="ko-KR" dirty="0">
                <a:sym typeface="Wingdings" panose="05000000000000000000" pitchFamily="2" charset="2"/>
              </a:rPr>
              <a:t>, logcat</a:t>
            </a:r>
            <a:r>
              <a:rPr lang="ko-KR" altLang="en-US" dirty="0">
                <a:sym typeface="Wingdings" panose="05000000000000000000" pitchFamily="2" charset="2"/>
              </a:rPr>
              <a:t>창에서 관찰할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Log.d("HuStar",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str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+ "  " +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getString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R.string.my_greeting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))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R.string.my_greeting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리소스의 실제 데이터 타입은 </a:t>
            </a:r>
            <a:r>
              <a:rPr lang="en-US" altLang="ko-KR" dirty="0">
                <a:sym typeface="Wingdings" panose="05000000000000000000" pitchFamily="2" charset="2"/>
              </a:rPr>
              <a:t>int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이를 </a:t>
            </a:r>
            <a:r>
              <a:rPr lang="en-US" altLang="ko-KR" dirty="0">
                <a:sym typeface="Wingdings" panose="05000000000000000000" pitchFamily="2" charset="2"/>
              </a:rPr>
              <a:t>String </a:t>
            </a:r>
            <a:r>
              <a:rPr lang="ko-KR" altLang="en-US" dirty="0">
                <a:sym typeface="Wingdings" panose="05000000000000000000" pitchFamily="2" charset="2"/>
              </a:rPr>
              <a:t>타입으로 바꾸려면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getString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함수를 사용하십시오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텍스트뷰의</a:t>
            </a:r>
            <a:r>
              <a:rPr lang="ko-KR" altLang="en-US" dirty="0">
                <a:sym typeface="Wingdings" panose="05000000000000000000" pitchFamily="2" charset="2"/>
              </a:rPr>
              <a:t> 있는 </a:t>
            </a:r>
            <a:r>
              <a:rPr lang="en-US" altLang="ko-KR" dirty="0">
                <a:sym typeface="Wingdings" panose="05000000000000000000" pitchFamily="2" charset="2"/>
              </a:rPr>
              <a:t>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String</a:t>
            </a:r>
            <a:r>
              <a:rPr lang="ko-KR" altLang="en-US" dirty="0">
                <a:sym typeface="Wingdings" panose="05000000000000000000" pitchFamily="2" charset="2"/>
              </a:rPr>
              <a:t>타입으로 가져 오려면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getText</a:t>
            </a:r>
            <a:r>
              <a:rPr lang="en-US" altLang="ko-KR" dirty="0">
                <a:sym typeface="Wingdings" panose="05000000000000000000" pitchFamily="2" charset="2"/>
              </a:rPr>
              <a:t>().toString() </a:t>
            </a:r>
            <a:r>
              <a:rPr lang="ko-KR" altLang="en-US" dirty="0">
                <a:sym typeface="Wingdings" panose="05000000000000000000" pitchFamily="2" charset="2"/>
              </a:rPr>
              <a:t>메소드를 호출하면 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>
                <a:sym typeface="Wingdings" panose="05000000000000000000" pitchFamily="2" charset="2"/>
              </a:rPr>
              <a:t>u031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>
                <a:sym typeface="Wingdings" panose="05000000000000000000" pitchFamily="2" charset="2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279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b="1" dirty="0">
                <a:sym typeface="Wingdings" panose="05000000000000000000" pitchFamily="2" charset="2"/>
              </a:rPr>
              <a:t>HuStar031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 </a:t>
            </a:r>
            <a:r>
              <a:rPr lang="ko-KR" altLang="en-US" dirty="0">
                <a:sym typeface="Wingdings" panose="05000000000000000000" pitchFamily="2" charset="2"/>
              </a:rPr>
              <a:t>프로젝트에서</a:t>
            </a:r>
            <a:r>
              <a:rPr lang="en-US" altLang="ko-KR" dirty="0">
                <a:sym typeface="Wingdings" panose="05000000000000000000" pitchFamily="2" charset="2"/>
              </a:rPr>
              <a:t>, 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반복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Solution: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>
                <a:sym typeface="Wingdings" panose="05000000000000000000" pitchFamily="2" charset="2"/>
              </a:rPr>
              <a:t>u031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>
                <a:sym typeface="Wingdings" panose="05000000000000000000" pitchFamily="2" charset="2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204864"/>
            <a:ext cx="10683460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show_greeting(View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= textView2.getText().toString();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+ "  " + 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  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(!</a:t>
            </a:r>
            <a:r>
              <a:rPr lang="en-US" altLang="ko-KR" sz="1600" dirty="0" err="1">
                <a:latin typeface="Consolas" panose="020B0609020204030204" pitchFamily="49" charset="0"/>
              </a:rPr>
              <a:t>str.equals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)))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327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주어진 </a:t>
            </a:r>
            <a:r>
              <a:rPr lang="en-US" altLang="ko-KR" b="1" dirty="0">
                <a:sym typeface="Wingdings" panose="05000000000000000000" pitchFamily="2" charset="2"/>
              </a:rPr>
              <a:t>HuStar031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b="1" dirty="0">
                <a:sym typeface="Wingdings" panose="05000000000000000000" pitchFamily="2" charset="2"/>
              </a:rPr>
              <a:t>Widget </a:t>
            </a:r>
            <a:r>
              <a:rPr lang="ko-KR" altLang="en-US" dirty="0">
                <a:sym typeface="Wingdings" panose="05000000000000000000" pitchFamily="2" charset="2"/>
              </a:rPr>
              <a:t>프로젝트에서</a:t>
            </a:r>
            <a:r>
              <a:rPr lang="en-US" altLang="ko-KR" dirty="0">
                <a:sym typeface="Wingdings" panose="05000000000000000000" pitchFamily="2" charset="2"/>
              </a:rPr>
              <a:t>, 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반복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과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서로 계속 바꾸어 나타나도록 </a:t>
            </a:r>
            <a:r>
              <a:rPr lang="en-US" altLang="ko-KR" dirty="0"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sym typeface="Wingdings" panose="05000000000000000000" pitchFamily="2" charset="2"/>
              </a:rPr>
              <a:t>코드를 수정하십시오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Solution: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</a:t>
            </a:r>
            <a:r>
              <a:rPr lang="en-US" altLang="ko-KR" dirty="0">
                <a:sym typeface="Wingdings" panose="05000000000000000000" pitchFamily="2" charset="2"/>
              </a:rPr>
              <a:t>u031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x</a:t>
            </a:r>
            <a:r>
              <a:rPr lang="en-US" altLang="ko-KR" dirty="0">
                <a:sym typeface="Wingdings" panose="05000000000000000000" pitchFamily="2" charset="2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9416" y="2204864"/>
            <a:ext cx="10683460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show_greeting(View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= textView2.getText().toString();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 + "  " + 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  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if (!</a:t>
            </a:r>
            <a:r>
              <a:rPr lang="en-US" altLang="ko-KR" sz="1600" dirty="0" err="1">
                <a:latin typeface="Consolas" panose="020B0609020204030204" pitchFamily="49" charset="0"/>
              </a:rPr>
              <a:t>str.equals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getString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)))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textView2.setText(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600" dirty="0">
                <a:latin typeface="Consolas" panose="020B0609020204030204" pitchFamily="49" charset="0"/>
              </a:rPr>
              <a:t>(view,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textView2.setText(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Toast.makeText(this,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600" dirty="0">
                <a:latin typeface="Consolas" panose="020B0609020204030204" pitchFamily="49" charset="0"/>
              </a:rPr>
              <a:t>(view,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5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버튼이나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다루는 방법을 더 자세히 알아보기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기본 위젯을 살펴보기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Drawable(Drawable) </a:t>
            </a:r>
            <a:r>
              <a:rPr lang="ko-KR" altLang="en-US" dirty="0">
                <a:sym typeface="Wingdings" panose="05000000000000000000" pitchFamily="2" charset="2"/>
              </a:rPr>
              <a:t>만들기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배경 설정하기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Drawable </a:t>
            </a:r>
            <a:r>
              <a:rPr lang="ko-KR" altLang="en-US" dirty="0">
                <a:sym typeface="Wingdings" panose="05000000000000000000" pitchFamily="2" charset="2"/>
              </a:rPr>
              <a:t>만들기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사용자에게 간단한 정보를 보여주기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이벤트 이해하기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토스트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스낵바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대화상자 사용하기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프로그레스바 사용하기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40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그런데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상속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하여 정의되었기 때문에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텍스트뷰의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속성도 그대로 가지고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예를 들어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text,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textColor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textSize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등이 동일하게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종류에는 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기본 버튼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등이 있고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위젯에서 발생한 이벤트를 처리하는 방법은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OnClickListener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정의해서 버튼에 설정하는 것입니다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996952"/>
            <a:ext cx="6586543" cy="3179710"/>
          </a:xfrm>
          <a:prstGeom prst="rect">
            <a:avLst/>
          </a:prstGeom>
        </p:spPr>
      </p:pic>
      <p:sp>
        <p:nvSpPr>
          <p:cNvPr id="8" name="모서리가 둥근 직사각형 7"/>
          <p:cNvSpPr/>
          <p:nvPr/>
        </p:nvSpPr>
        <p:spPr>
          <a:xfrm>
            <a:off x="695400" y="4200515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84" y="2968873"/>
            <a:ext cx="2033290" cy="3558256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 flipH="1">
            <a:off x="9005156" y="4684494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0249371" y="4499828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0249371" y="3820171"/>
            <a:ext cx="1394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9005156" y="4004837"/>
            <a:ext cx="1123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32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버튼은 사용자가 클릭하면 반응하는 위젯입니다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박스와 라디오 버튼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단순한 클릭 이벤트로 처리하는 것이 아니라 상태 값을 저장하고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해제 상태를 표시할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작업이 가능한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CompoundButton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클래스는 다음과 같은 메소드가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만약 버튼의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상태가 바뀌는 것을 알고 싶다면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메소드를 재정의하여 사용합니다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버튼은 하나의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선택되면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옵션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선택이 해제 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이런 기능을 구현하기 위하여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이용해 라디오 버튼을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하나의 그룹으로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묶어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95908" y="1988840"/>
            <a:ext cx="10641668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boolean isChecked()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public void setChecked (boolean checked)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public void toggle()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5908" y="3485616"/>
            <a:ext cx="10657184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void </a:t>
            </a:r>
            <a:r>
              <a:rPr lang="en-US" altLang="ko-KR" sz="1600" dirty="0" err="1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CompoundButton</a:t>
            </a:r>
            <a:r>
              <a:rPr lang="en-US" altLang="ko-KR" sz="1600" dirty="0">
                <a:latin typeface="Consolas" panose="020B0609020204030204" pitchFamily="49" charset="0"/>
              </a:rPr>
              <a:t> buttonView, Boolean isChecked)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561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다음과 같은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만들어 보고자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선택한 항목들을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"Your choice:"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나타냅니다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새로 프로젝트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Hu032WidgetRadio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org.joy.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입력하십시오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3907809"/>
            <a:ext cx="4608512" cy="26394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154" y="2231679"/>
            <a:ext cx="2466030" cy="431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95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[Design]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탭에서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TextView, RadioGroup, RadioButton, CheckBox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다음과 같이 구성하십시오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24dp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설정하고 시작합니다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2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개도 역시 왼쪽으로 서로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textSize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24sp, 18sp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위젯을 선택한 다음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우클릭하여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  Left Edges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선택하면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왼쪽으로 정렬이 가능합니다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왼쪽으로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되어야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3573016"/>
            <a:ext cx="6287045" cy="304826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271255" y="3898025"/>
            <a:ext cx="504056" cy="1316709"/>
          </a:xfrm>
          <a:prstGeom prst="roundRect">
            <a:avLst/>
          </a:prstGeom>
          <a:solidFill>
            <a:srgbClr val="FFC0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693251" y="6064416"/>
            <a:ext cx="2808312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노란색으로 표시된 경고가 있다면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경고를 없이하는 작업도 병행하십시오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13" name="구부러진 연결선 12"/>
          <p:cNvCxnSpPr>
            <a:stCxn id="6" idx="0"/>
            <a:endCxn id="5" idx="2"/>
          </p:cNvCxnSpPr>
          <p:nvPr/>
        </p:nvCxnSpPr>
        <p:spPr>
          <a:xfrm rot="5400000" flipH="1" flipV="1">
            <a:off x="6885504" y="5426637"/>
            <a:ext cx="849682" cy="42587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961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2(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):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다양한 방법이 있겠지만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여기 한 방법을 참고하십시오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[Design]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탭에서 작업하는 방법입니다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기존하는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[HelloWorld]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텍스트뷰의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textSize=24, text="Select your favorite...", layout_margin=24dp,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layout_constraintVertical_bias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=0 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이것은 뷰를 가장 높이 올립니다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), id=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인 것을 확인하십시오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왜냐면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[HelloWorld]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택스트뷰는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id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없이 배치되기 때문입니다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.)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배치하고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연이어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radioButton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3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checkBox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1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개를 배치합니다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Component Tree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top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bottom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연결하는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constraint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줍니다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Component Tree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에서 선택한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 클릭 메뉴에서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 Horizontal Centers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선택하면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뷰가 일렬로 화면 위의 가운데 위치하게 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밑에 배치하기 위해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layout_constraintVertical_bias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= 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설정합니다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추가하고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id=textView2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인 것을 확인하십시오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textSize=18, text="Your Choice:"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textView2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뷰의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bottom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parent bottom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연결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제약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왼쪽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오른쪽도 각각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parent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연결합니다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그리고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남은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radioGroup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Bottom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연결합니다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Component Tree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textView2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선택한 우 클릭 메뉴에서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Align  Left Edges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하면 왼쪽으로 정렬 됩니다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3856370"/>
            <a:ext cx="2808312" cy="286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04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3:  </a:t>
            </a:r>
            <a:r>
              <a:rPr lang="en-US" altLang="ko-KR" dirty="0"/>
              <a:t>button.xml </a:t>
            </a:r>
            <a:r>
              <a:rPr lang="ko-KR" altLang="en-US" dirty="0"/>
              <a:t>의 결과가 다음과 같은지 확인하십시오</a:t>
            </a:r>
            <a:r>
              <a:rPr lang="en-US" altLang="ko-KR" dirty="0"/>
              <a:t>. </a:t>
            </a: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라디오 버튼이 어떻게 작동하는지 확인해 보세요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체크 버튼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해제가 가능해야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28" y="2213255"/>
            <a:ext cx="2424250" cy="42815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422" y="2176431"/>
            <a:ext cx="2452566" cy="431836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28" y="4069363"/>
            <a:ext cx="4218422" cy="24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55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4: MainActivity.java </a:t>
            </a:r>
            <a:r>
              <a:rPr lang="ko-KR" altLang="en-US" b="1" dirty="0">
                <a:solidFill>
                  <a:srgbClr val="C00000"/>
                </a:solidFill>
              </a:rPr>
              <a:t>에 다음 사항들을 코딩합니다</a:t>
            </a:r>
            <a:r>
              <a:rPr lang="en-US" altLang="ko-KR" b="1" dirty="0">
                <a:solidFill>
                  <a:srgbClr val="C00000"/>
                </a:solidFill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초기 조건은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"Genesis"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선택된 상황으로 시작하십시오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(xml/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디자인 파일에서 할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위해서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genesis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checked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true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앱을 시작하자마자 현재 선택을 아래쪽에 있는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텍스트뷰에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보여주고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다시 보여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선택을 바꿀 때마다 이벤트가 발생하는데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이를 감지하는 메소드 </a:t>
            </a:r>
            <a:r>
              <a:rPr lang="en-US" altLang="ko-KR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setOnCheckedChangeListener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를 사용하여 우리가 원하는 메시지를 출력할 수 있습니다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76645" y="5942610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초기화면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652" y="4154917"/>
            <a:ext cx="3900189" cy="224142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2923166"/>
            <a:ext cx="1972549" cy="347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90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073" y="824763"/>
            <a:ext cx="11248112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RadioGroup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CheckBox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 textView2;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your code here for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= (RadioGroup)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</a:t>
            </a:r>
            <a:r>
              <a:rPr lang="en-US" altLang="ko-KR" sz="1600" b="1" dirty="0" err="1">
                <a:latin typeface="Consolas" panose="020B0609020204030204" pitchFamily="49" charset="0"/>
              </a:rPr>
              <a:t>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RadioGroup.OnCheckedChangeListener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b="1" dirty="0">
                <a:latin typeface="Consolas" panose="020B0609020204030204" pitchFamily="49" charset="0"/>
              </a:rPr>
              <a:t>onCheckedChanged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group, int </a:t>
            </a:r>
            <a:r>
              <a:rPr lang="en-US" altLang="ko-KR" sz="1600" dirty="0" err="1">
                <a:latin typeface="Consolas" panose="020B0609020204030204" pitchFamily="49" charset="0"/>
              </a:rPr>
              <a:t>checkedId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// your code here for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763237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1805" y="20283"/>
            <a:ext cx="11248112" cy="6740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 textView2;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= 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</a:t>
            </a:r>
            <a:r>
              <a:rPr lang="en-US" altLang="ko-KR" sz="1600" dirty="0">
                <a:latin typeface="Consolas" panose="020B0609020204030204" pitchFamily="49" charset="0"/>
              </a:rPr>
              <a:t>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R.id.checkBox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radioGroup.setOnCheckedChangeListener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RadioGroup.OnCheckedChangeListener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onCheckedChanged(</a:t>
            </a:r>
            <a:r>
              <a:rPr lang="en-US" altLang="ko-KR" sz="16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600" dirty="0">
                <a:latin typeface="Consolas" panose="020B0609020204030204" pitchFamily="49" charset="0"/>
              </a:rPr>
              <a:t> group, int </a:t>
            </a:r>
            <a:r>
              <a:rPr lang="en-US" altLang="ko-KR" sz="1600" dirty="0" err="1">
                <a:latin typeface="Consolas" panose="020B0609020204030204" pitchFamily="49" charset="0"/>
              </a:rPr>
              <a:t>checkedId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checkBox.setOnClickListener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 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"onCreate() ends");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} // end of onCreate()</a:t>
            </a:r>
          </a:p>
        </p:txBody>
      </p:sp>
    </p:spTree>
    <p:extLst>
      <p:ext uri="{BB962C8B-B14F-4D97-AF65-F5344CB8AC3E}">
        <p14:creationId xmlns:p14="http://schemas.microsoft.com/office/powerpoint/2010/main" val="596174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MainActivity.java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일부 소스 코드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29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66073" y="824763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"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"Your choice: " + </a:t>
            </a:r>
            <a:r>
              <a:rPr lang="en-US" altLang="ko-KR" sz="1600" dirty="0" err="1">
                <a:latin typeface="Consolas" panose="020B0609020204030204" pitchFamily="49" charset="0"/>
              </a:rPr>
              <a:t>radioButton.getText</a:t>
            </a:r>
            <a:r>
              <a:rPr lang="en-US" altLang="ko-KR" sz="1600" dirty="0">
                <a:latin typeface="Consolas" panose="020B0609020204030204" pitchFamily="49" charset="0"/>
              </a:rPr>
              <a:t>().toString();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your code here    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Log.d("HuStar", "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 ends:" +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 // end of class</a:t>
            </a:r>
          </a:p>
        </p:txBody>
      </p:sp>
    </p:spTree>
    <p:extLst>
      <p:ext uri="{BB962C8B-B14F-4D97-AF65-F5344CB8AC3E}">
        <p14:creationId xmlns:p14="http://schemas.microsoft.com/office/powerpoint/2010/main" val="2821796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 </a:t>
            </a:r>
            <a:r>
              <a:rPr lang="en-US" altLang="ko-KR" dirty="0">
                <a:sym typeface="Wingdings" panose="05000000000000000000" pitchFamily="2" charset="2"/>
              </a:rPr>
              <a:t>[Click here]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클릭하면</a:t>
            </a:r>
            <a:r>
              <a:rPr lang="en-US" altLang="ko-KR" dirty="0">
                <a:sym typeface="Wingdings" panose="05000000000000000000" pitchFamily="2" charset="2"/>
              </a:rPr>
              <a:t>, "God is good~"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ko-KR" altLang="en-US" dirty="0" err="1">
                <a:sym typeface="Wingdings" panose="05000000000000000000" pitchFamily="2" charset="2"/>
              </a:rPr>
              <a:t>텍스트뷰와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Toast</a:t>
            </a:r>
            <a:r>
              <a:rPr lang="ko-KR" altLang="en-US" dirty="0">
                <a:sym typeface="Wingdings" panose="05000000000000000000" pitchFamily="2" charset="2"/>
              </a:rPr>
              <a:t>로 나타내고</a:t>
            </a:r>
            <a:r>
              <a:rPr lang="en-US" altLang="ko-KR" dirty="0">
                <a:sym typeface="Wingdings" panose="05000000000000000000" pitchFamily="2" charset="2"/>
              </a:rPr>
              <a:t>, Snackbar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"All the time~"</a:t>
            </a:r>
            <a:r>
              <a:rPr lang="ko-KR" altLang="en-US" dirty="0">
                <a:sym typeface="Wingdings" panose="05000000000000000000" pitchFamily="2" charset="2"/>
              </a:rPr>
              <a:t>을 각각 나타내려고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05" y="1925818"/>
            <a:ext cx="2156647" cy="37874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6" y="1925818"/>
            <a:ext cx="2168398" cy="378746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735960" y="4648811"/>
            <a:ext cx="253947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Toast for my_greeting</a:t>
            </a:r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5735960" y="4063697"/>
            <a:ext cx="253947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TextVIew for my_greeting</a:t>
            </a:r>
            <a:endParaRPr lang="ko-KR" altLang="en-US" sz="1400" dirty="0"/>
          </a:p>
        </p:txBody>
      </p:sp>
      <p:sp>
        <p:nvSpPr>
          <p:cNvPr id="16" name="직사각형 15"/>
          <p:cNvSpPr/>
          <p:nvPr/>
        </p:nvSpPr>
        <p:spPr>
          <a:xfrm>
            <a:off x="5735960" y="5338577"/>
            <a:ext cx="253947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/>
              <a:t>Snackbar for </a:t>
            </a:r>
            <a:r>
              <a:rPr lang="en-US" altLang="ko-KR" sz="1400" dirty="0" err="1"/>
              <a:t>your_greeting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5303912" y="4827676"/>
            <a:ext cx="432048" cy="2575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755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30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19336" y="836712"/>
            <a:ext cx="6290972" cy="5909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android:text="Select your favorite to drive..."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android:textAllCaps</a:t>
            </a:r>
            <a:r>
              <a:rPr lang="en-US" altLang="ko-KR" sz="1400" dirty="0">
                <a:latin typeface="Consolas" panose="020B0609020204030204" pitchFamily="49" charset="0"/>
              </a:rPr>
              <a:t>="false"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android:textSize="24sp"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app:layout_constraintEnd_toEndOf="parent"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app:layout_constraintStart_toStartOf="parent"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app:layout_constraintTop_toTopOf="parent"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app:layout_constraintVertical_bias="0"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&lt;TextView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android:id="@+id/textView2"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android:layout_marginStart="4dp"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android:layout_marginTop="24dp"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android:text="Your Choice:"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android:textSize="18sp"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app:layout_constraintStart_toStartOf="@+id/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app:layout_constraintVertical_bias="0.0" /&gt;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820807" y="975679"/>
            <a:ext cx="6232714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&lt;RadioGroup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android:layout_width="152dp"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android:layout_height="195dp"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android:layout_marginTop="24dp"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android:layout_marginBottom</a:t>
            </a:r>
            <a:r>
              <a:rPr lang="en-US" altLang="ko-KR" sz="14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app:layout_constraintBottom_toBottomOf="parent"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app:layout_constraintEnd_toEndOf="@+id/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app:layout_constraintStart_toStartOf="@+id/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app:layout_constraintTop_toBottomOf="@+id/</a:t>
            </a:r>
            <a:r>
              <a:rPr lang="en-US" altLang="ko-KR" sz="1400" dirty="0" err="1">
                <a:latin typeface="Consolas" panose="020B0609020204030204" pitchFamily="49" charset="0"/>
              </a:rPr>
              <a:t>textView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app:layout_constraintVertical_bias="0.0"&gt;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android:text="Genesis"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android:checked</a:t>
            </a:r>
            <a:r>
              <a:rPr lang="en-US" altLang="ko-KR" sz="1400" dirty="0">
                <a:latin typeface="Consolas" panose="020B0609020204030204" pitchFamily="49" charset="0"/>
              </a:rPr>
              <a:t>=true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android:id="@+id/radioButton2"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android:text="Mustang"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 </a:t>
            </a:r>
          </a:p>
        </p:txBody>
      </p:sp>
    </p:spTree>
    <p:extLst>
      <p:ext uri="{BB962C8B-B14F-4D97-AF65-F5344CB8AC3E}">
        <p14:creationId xmlns:p14="http://schemas.microsoft.com/office/powerpoint/2010/main" val="14481881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일부분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31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0662" y="846253"/>
            <a:ext cx="7227076" cy="3323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    &lt;RadioButton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android:id="@+id/radioButton3"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android:text="Bentley"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&lt;CheckBox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</a:t>
            </a:r>
            <a:r>
              <a:rPr lang="ko-KR" altLang="en-US" sz="1400" dirty="0" err="1">
                <a:latin typeface="Consolas" panose="020B0609020204030204" pitchFamily="49" charset="0"/>
              </a:rPr>
              <a:t>하루종일</a:t>
            </a:r>
            <a:r>
              <a:rPr lang="en-US" altLang="ko-KR" sz="14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&lt;/RadioGroup&gt;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&lt;/</a:t>
            </a:r>
            <a:r>
              <a:rPr lang="en-US" altLang="ko-KR" sz="14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4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2553259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Pop Quiz: Currently, Genesis is checked initially. Is it checked in xml file or java file?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420888"/>
            <a:ext cx="2258822" cy="39772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704" y="2415400"/>
            <a:ext cx="2296780" cy="398271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8652" y="4154917"/>
            <a:ext cx="3900189" cy="224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54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결과 화면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Pop Quiz: Currently, Genesis is checked initially. Is it checked in xml file or java file?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activity_main.xml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33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652" y="4154917"/>
            <a:ext cx="3900189" cy="22414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2420888"/>
            <a:ext cx="2258822" cy="397722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1704" y="2415400"/>
            <a:ext cx="2296780" cy="398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8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버튼 실습 퀴즈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퀴즈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Create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Hu32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x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Widget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project and implement "Genesis" pre-selected programmatically.</a:t>
            </a:r>
          </a:p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Remove the line "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android:checked="true"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from activity_main.xml file.</a:t>
            </a: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퀴즈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Solution: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Add the last two in MainActivity.java as shown below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100" y="1628800"/>
            <a:ext cx="8451212" cy="16004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    &lt;RadioButton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android:id="@+id/</a:t>
            </a:r>
            <a:r>
              <a:rPr lang="en-US" altLang="ko-KR" sz="1400" dirty="0" err="1">
                <a:latin typeface="Consolas" panose="020B0609020204030204" pitchFamily="49" charset="0"/>
              </a:rPr>
              <a:t>radioButton</a:t>
            </a:r>
            <a:r>
              <a:rPr lang="en-US" altLang="ko-KR" sz="14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android:checked="true"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android:text="Genesis"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android:textSize="18sp" /&gt;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3100" y="3933056"/>
            <a:ext cx="8451212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radioGroup</a:t>
            </a:r>
            <a:r>
              <a:rPr lang="en-US" altLang="ko-KR" sz="1400" dirty="0">
                <a:latin typeface="Consolas" panose="020B0609020204030204" pitchFamily="49" charset="0"/>
              </a:rPr>
              <a:t> = (RadioGroup)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R.id.radioGroup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checkBox</a:t>
            </a:r>
            <a:r>
              <a:rPr lang="en-US" altLang="ko-KR" sz="1400" dirty="0">
                <a:latin typeface="Consolas" panose="020B0609020204030204" pitchFamily="49" charset="0"/>
              </a:rPr>
              <a:t> =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R.id.checkBox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>
                <a:solidFill>
                  <a:srgbClr val="C00000"/>
                </a:solidFill>
                <a:latin typeface="Consolas" panose="020B0609020204030204" pitchFamily="49" charset="0"/>
              </a:rPr>
              <a:t>// your code here</a:t>
            </a:r>
          </a:p>
          <a:p>
            <a:endParaRPr lang="en-US" altLang="ko-KR" sz="1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ko-KR" altLang="en-US" sz="1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298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ko-KR" altLang="en-US" dirty="0" err="1">
                <a:sym typeface="Wingdings" panose="05000000000000000000" pitchFamily="2" charset="2"/>
              </a:rPr>
              <a:t>입력상자의</a:t>
            </a:r>
            <a:r>
              <a:rPr lang="ko-KR" altLang="en-US" dirty="0">
                <a:sym typeface="Wingdings" panose="05000000000000000000" pitchFamily="2" charset="2"/>
              </a:rPr>
              <a:t> 역할을 하는 </a:t>
            </a:r>
            <a:r>
              <a:rPr lang="en-US" altLang="ko-KR" dirty="0">
                <a:sym typeface="Wingdings" panose="05000000000000000000" pitchFamily="2" charset="2"/>
              </a:rPr>
              <a:t>EditText(or </a:t>
            </a:r>
            <a:r>
              <a:rPr lang="en-US" altLang="ko-KR" dirty="0" err="1">
                <a:sym typeface="Wingdings" panose="05000000000000000000" pitchFamily="2" charset="2"/>
              </a:rPr>
              <a:t>PlainText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는 사용자에게 값을 입력 받을 때 사용합니다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글자를 입력하려고 커서를 옮기면 </a:t>
            </a:r>
            <a:r>
              <a:rPr lang="ko-KR" altLang="en-US" dirty="0" err="1">
                <a:sym typeface="Wingdings" panose="05000000000000000000" pitchFamily="2" charset="2"/>
              </a:rPr>
              <a:t>키패드가</a:t>
            </a:r>
            <a:r>
              <a:rPr lang="ko-KR" altLang="en-US" dirty="0">
                <a:sym typeface="Wingdings" panose="05000000000000000000" pitchFamily="2" charset="2"/>
              </a:rPr>
              <a:t> 화면에 나타납니다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한글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영문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숫자 등 입력하는 문자의 유형도 다양합니다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입력하는 문자의 유형을 저장할 수 있을까요</a:t>
            </a:r>
            <a:r>
              <a:rPr lang="en-US" altLang="ko-KR" dirty="0">
                <a:sym typeface="Wingdings" panose="05000000000000000000" pitchFamily="2" charset="2"/>
              </a:rPr>
              <a:t>?  </a:t>
            </a:r>
            <a:r>
              <a:rPr lang="en-US" altLang="ko-KR" b="1" dirty="0" err="1">
                <a:sym typeface="Wingdings" panose="05000000000000000000" pitchFamily="2" charset="2"/>
              </a:rPr>
              <a:t>inputType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7099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아래 화면과 같이 사용자로부터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개의 입력을 받아 전송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(Submit)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하는 앱을 만들고자 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36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50536" y="1504065"/>
            <a:ext cx="1114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초기 화면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3756299"/>
            <a:ext cx="4473328" cy="25681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6" y="2045143"/>
            <a:ext cx="2414805" cy="427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1782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>
                <a:sym typeface="Wingdings" panose="05000000000000000000" pitchFamily="2" charset="2"/>
              </a:rPr>
              <a:t>Step 1: Hu033EditText </a:t>
            </a:r>
            <a:r>
              <a:rPr lang="ko-KR" altLang="en-US" dirty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>
                <a:sym typeface="Wingdings" panose="05000000000000000000" pitchFamily="2" charset="2"/>
              </a:rPr>
              <a:t>widget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입력하십시오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Step 2: </a:t>
            </a:r>
            <a:r>
              <a:rPr lang="ko-KR" altLang="en-US" dirty="0">
                <a:sym typeface="Wingdings" panose="05000000000000000000" pitchFamily="2" charset="2"/>
              </a:rPr>
              <a:t>최상위 레이아웃 </a:t>
            </a:r>
            <a:r>
              <a:rPr lang="en-US" altLang="ko-KR" dirty="0">
                <a:sym typeface="Wingdings" panose="05000000000000000000" pitchFamily="2" charset="2"/>
              </a:rPr>
              <a:t>margin=8dp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디자인 </a:t>
            </a:r>
            <a:r>
              <a:rPr lang="en-US" altLang="ko-KR" dirty="0">
                <a:sym typeface="Wingdings" panose="05000000000000000000" pitchFamily="2" charset="2"/>
              </a:rPr>
              <a:t>Default margin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24dp</a:t>
            </a:r>
            <a:r>
              <a:rPr lang="ko-KR" altLang="en-US" dirty="0"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Name, Password, Email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입력을 받을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3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들과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버튼으로 화면을 구성합니다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입력하기 전에는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inputType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hint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이용하여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"enter a name", "enter a password", "enter an email"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흐리게 보여줍니다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140968"/>
            <a:ext cx="6362980" cy="326362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743" y="3140968"/>
            <a:ext cx="1893390" cy="335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00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3: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정보가 다 채워지지 않고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해당 정보를 입력하라는 메시지를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띄웁니다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곳의 정보가 다 채워지고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Submit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클릭이 있으면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입력을 모두 합하여 하나의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Toast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보여줍니다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420887"/>
            <a:ext cx="2324695" cy="40512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995" y="2451990"/>
            <a:ext cx="2316812" cy="398905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412" y="2469130"/>
            <a:ext cx="2285210" cy="397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442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4: 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사용자가 다시 입력을 하려고 할 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 그곳에 데이터가 있다면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모두 선택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(Selected)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된 상태로 보여주면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재입력할 때 사용자 입장에서 상당히 편할 것입니다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코드를 추가하십시오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39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274" y="1909883"/>
            <a:ext cx="2630014" cy="460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0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텍스트뷰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  <a:r>
              <a:rPr lang="en-US" altLang="ko-KR" b="1" dirty="0">
                <a:sym typeface="Wingdings" panose="05000000000000000000" pitchFamily="2" charset="2"/>
              </a:rPr>
              <a:t>Hu031Widget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프로젝트를 시작하고 패키지 이름은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>
                <a:sym typeface="Wingdings" panose="05000000000000000000" pitchFamily="2" charset="2"/>
              </a:rPr>
              <a:t>widget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설정합니다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>
                <a:sym typeface="Wingdings" panose="05000000000000000000" pitchFamily="2" charset="2"/>
              </a:rPr>
              <a:t>/app/res/values </a:t>
            </a:r>
            <a:r>
              <a:rPr lang="ko-KR" altLang="en-US" dirty="0">
                <a:sym typeface="Wingdings" panose="05000000000000000000" pitchFamily="2" charset="2"/>
              </a:rPr>
              <a:t>폴더 안에 들어 있는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strings.xml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여세요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다음과 같이 </a:t>
            </a:r>
            <a:r>
              <a:rPr lang="en-US" altLang="ko-KR" dirty="0">
                <a:sym typeface="Wingdings" panose="05000000000000000000" pitchFamily="2" charset="2"/>
              </a:rPr>
              <a:t>&lt;resource&gt; </a:t>
            </a:r>
            <a:r>
              <a:rPr lang="ko-KR" altLang="en-US" dirty="0">
                <a:sym typeface="Wingdings" panose="05000000000000000000" pitchFamily="2" charset="2"/>
              </a:rPr>
              <a:t>태그 안에 </a:t>
            </a:r>
            <a:r>
              <a:rPr lang="en-US" altLang="ko-KR" dirty="0">
                <a:sym typeface="Wingdings" panose="05000000000000000000" pitchFamily="2" charset="2"/>
              </a:rPr>
              <a:t>&lt;string&gt;</a:t>
            </a:r>
            <a:r>
              <a:rPr lang="ko-KR" altLang="en-US" dirty="0">
                <a:sym typeface="Wingdings" panose="05000000000000000000" pitchFamily="2" charset="2"/>
              </a:rPr>
              <a:t>태그를 이용하여 원하는 문자열을 넣어 파일을 작성하세요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이는 </a:t>
            </a:r>
            <a:r>
              <a:rPr lang="en-US" altLang="ko-KR" dirty="0">
                <a:sym typeface="Wingdings" panose="05000000000000000000" pitchFamily="2" charset="2"/>
              </a:rPr>
              <a:t>key &amp; value pair</a:t>
            </a:r>
            <a:r>
              <a:rPr lang="ko-KR" altLang="en-US" dirty="0">
                <a:sym typeface="Wingdings" panose="05000000000000000000" pitchFamily="2" charset="2"/>
              </a:rPr>
              <a:t>로 아래와 같이 작성되며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코드에서는 </a:t>
            </a:r>
            <a:r>
              <a:rPr lang="en-US" altLang="ko-KR" dirty="0">
                <a:sym typeface="Wingdings" panose="05000000000000000000" pitchFamily="2" charset="2"/>
              </a:rPr>
              <a:t>name</a:t>
            </a:r>
            <a:r>
              <a:rPr lang="ko-KR" altLang="en-US" dirty="0">
                <a:sym typeface="Wingdings" panose="05000000000000000000" pitchFamily="2" charset="2"/>
              </a:rPr>
              <a:t>항목의 </a:t>
            </a:r>
            <a:r>
              <a:rPr lang="en-US" altLang="ko-KR" dirty="0">
                <a:sym typeface="Wingdings" panose="05000000000000000000" pitchFamily="2" charset="2"/>
              </a:rPr>
              <a:t>key</a:t>
            </a:r>
            <a:r>
              <a:rPr lang="ko-KR" altLang="en-US" dirty="0">
                <a:sym typeface="Wingdings" panose="05000000000000000000" pitchFamily="2" charset="2"/>
              </a:rPr>
              <a:t>를 항상 사용합니다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이렇게 작성한 후에는 </a:t>
            </a:r>
            <a:r>
              <a:rPr lang="en-US" altLang="ko-KR" dirty="0">
                <a:sym typeface="Wingdings" panose="05000000000000000000" pitchFamily="2" charset="2"/>
              </a:rPr>
              <a:t>"God is good"</a:t>
            </a:r>
            <a:r>
              <a:rPr lang="ko-KR" altLang="en-US" dirty="0">
                <a:sym typeface="Wingdings" panose="05000000000000000000" pitchFamily="2" charset="2"/>
              </a:rPr>
              <a:t>를 사용하는 것이 아니라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소스 코드에서는 </a:t>
            </a:r>
            <a:r>
              <a:rPr lang="en-US" altLang="ko-KR" dirty="0" err="1"/>
              <a:t>R.string.my_greeting</a:t>
            </a:r>
            <a:r>
              <a:rPr lang="en-US" altLang="ko-KR" dirty="0"/>
              <a:t> 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r>
              <a:rPr lang="ko-KR" altLang="en-US" dirty="0"/>
              <a:t>마찬가지로 </a:t>
            </a:r>
            <a:r>
              <a:rPr lang="en-US" altLang="ko-KR" dirty="0"/>
              <a:t>"All the time~"</a:t>
            </a:r>
            <a:r>
              <a:rPr lang="ko-KR" altLang="en-US" dirty="0"/>
              <a:t>이나 </a:t>
            </a:r>
            <a:r>
              <a:rPr lang="en-US" altLang="ko-KR" dirty="0"/>
              <a:t>"Click here"</a:t>
            </a:r>
            <a:r>
              <a:rPr lang="ko-KR" altLang="en-US" dirty="0"/>
              <a:t>를 사용하지 않고</a:t>
            </a:r>
            <a:r>
              <a:rPr lang="en-US" altLang="ko-KR" dirty="0"/>
              <a:t>, </a:t>
            </a:r>
            <a:r>
              <a:rPr lang="en-US" altLang="ko-KR" dirty="0" err="1"/>
              <a:t>R.string.your_greeting</a:t>
            </a:r>
            <a:r>
              <a:rPr lang="en-US" altLang="ko-KR" dirty="0"/>
              <a:t> </a:t>
            </a:r>
            <a:r>
              <a:rPr lang="ko-KR" altLang="en-US" dirty="0"/>
              <a:t>이나 </a:t>
            </a:r>
            <a:r>
              <a:rPr lang="en-US" altLang="ko-KR" dirty="0" err="1"/>
              <a:t>R.string.click_here</a:t>
            </a:r>
            <a:r>
              <a:rPr lang="ko-KR" altLang="en-US" dirty="0"/>
              <a:t>를 사용합니다</a:t>
            </a:r>
            <a:r>
              <a:rPr lang="en-US" altLang="ko-KR" dirty="0"/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24741" y="2708920"/>
            <a:ext cx="1058517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&lt;resources&gt;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app_name</a:t>
            </a:r>
            <a:r>
              <a:rPr lang="en-US" altLang="ko-KR" sz="1600" dirty="0">
                <a:latin typeface="Consolas" panose="020B0609020204030204" pitchFamily="49" charset="0"/>
              </a:rPr>
              <a:t>"&gt;Hu031Widget&lt;/string&gt;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name="my_greeting"&gt;God is good~&lt;/string&gt;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your_greeting</a:t>
            </a:r>
            <a:r>
              <a:rPr lang="en-US" altLang="ko-KR" sz="1600" dirty="0">
                <a:latin typeface="Consolas" panose="020B0609020204030204" pitchFamily="49" charset="0"/>
              </a:rPr>
              <a:t>"&gt;All the time~&lt;/string&gt;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&lt;string name="</a:t>
            </a:r>
            <a:r>
              <a:rPr lang="en-US" altLang="ko-KR" sz="1600" dirty="0" err="1">
                <a:latin typeface="Consolas" panose="020B0609020204030204" pitchFamily="49" charset="0"/>
              </a:rPr>
              <a:t>click_here</a:t>
            </a:r>
            <a:r>
              <a:rPr lang="en-US" altLang="ko-KR" sz="1600" dirty="0">
                <a:latin typeface="Consolas" panose="020B0609020204030204" pitchFamily="49" charset="0"/>
              </a:rPr>
              <a:t>"&gt;Click here&lt;/string&gt;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&lt;/resources&gt;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48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Button submit;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EditText name, password, email;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your code here: find ids of name, password, email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your code here: </a:t>
            </a:r>
            <a:r>
              <a:rPr lang="en-US" altLang="ko-KR" sz="1600" dirty="0" err="1">
                <a:latin typeface="Consolas" panose="020B0609020204030204" pitchFamily="49" charset="0"/>
              </a:rPr>
              <a:t>setSelectAllOnFocus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submit = (Button)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// your core here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0890066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Button submit;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EditText name, password, email;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name = (EditText) findViewById(R.id.editText1);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password = (EditText) findViewById(R.id.editText2);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email = (EditText) findViewById(R.id.editText3);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name.setSelectAllOnFocus</a:t>
            </a:r>
            <a:r>
              <a:rPr lang="en-US" altLang="ko-KR" sz="14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password.setSelectAllOnFocus</a:t>
            </a:r>
            <a:r>
              <a:rPr lang="en-US" altLang="ko-KR" sz="1400" dirty="0">
                <a:latin typeface="Consolas" panose="020B0609020204030204" pitchFamily="49" charset="0"/>
              </a:rPr>
              <a:t>(true);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email.setSelectAllOnFocus</a:t>
            </a:r>
            <a:r>
              <a:rPr lang="en-US" altLang="ko-KR" sz="1400" dirty="0">
                <a:latin typeface="Consolas" panose="020B0609020204030204" pitchFamily="49" charset="0"/>
              </a:rPr>
              <a:t>(true);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submit = (Button) findViewById(</a:t>
            </a:r>
            <a:r>
              <a:rPr lang="en-US" altLang="ko-KR" sz="14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submit.setOnClickListener</a:t>
            </a:r>
            <a:r>
              <a:rPr lang="en-US" altLang="ko-KR" sz="1400" dirty="0">
                <a:latin typeface="Consolas" panose="020B0609020204030204" pitchFamily="49" charset="0"/>
              </a:rPr>
              <a:t>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show_message();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8261992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4386" y="836712"/>
            <a:ext cx="11253818" cy="4647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String </a:t>
            </a:r>
            <a:r>
              <a:rPr lang="en-US" altLang="ko-KR" sz="1600" dirty="0" err="1">
                <a:latin typeface="Consolas" panose="020B0609020204030204" pitchFamily="49" charset="0"/>
              </a:rPr>
              <a:t>msg</a:t>
            </a:r>
            <a:r>
              <a:rPr lang="en-US" altLang="ko-KR" sz="1600" dirty="0">
                <a:latin typeface="Consolas" panose="020B0609020204030204" pitchFamily="49" charset="0"/>
              </a:rPr>
              <a:t> = "";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// your code here: error message for empty fields. for example: "Enter a name:"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br>
              <a:rPr lang="en-US" altLang="ko-KR" sz="1600" dirty="0">
                <a:latin typeface="Consolas" panose="020B0609020204030204" pitchFamily="49" charset="0"/>
              </a:rPr>
            </a:b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// your code here: depending on </a:t>
            </a:r>
            <a:r>
              <a:rPr lang="en-US" altLang="ko-KR" sz="16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600" dirty="0">
                <a:latin typeface="Consolas" panose="020B0609020204030204" pitchFamily="49" charset="0"/>
              </a:rPr>
              <a:t>()... 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 // end of </a:t>
            </a:r>
            <a:r>
              <a:rPr lang="en-US" altLang="ko-KR" sz="1600" dirty="0" err="1">
                <a:latin typeface="Consolas" panose="020B0609020204030204" pitchFamily="49" charset="0"/>
              </a:rPr>
              <a:t>show_message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} // end of class MainActivity</a:t>
            </a:r>
          </a:p>
        </p:txBody>
      </p:sp>
    </p:spTree>
    <p:extLst>
      <p:ext uri="{BB962C8B-B14F-4D97-AF65-F5344CB8AC3E}">
        <p14:creationId xmlns:p14="http://schemas.microsoft.com/office/powerpoint/2010/main" val="9332236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>
                <a:sym typeface="Wingdings" panose="05000000000000000000" pitchFamily="2" charset="2"/>
              </a:rPr>
              <a:t>결과 화면</a:t>
            </a:r>
            <a:r>
              <a:rPr lang="en-US" altLang="ko-KR" b="1" dirty="0">
                <a:sym typeface="Wingdings" panose="05000000000000000000" pitchFamily="2" charset="2"/>
              </a:rPr>
              <a:t>: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아래 코드를 참고해서 적절한 곳에서 함수를 호출하면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에디트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텍스트 실습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3100" y="1628800"/>
            <a:ext cx="8296276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private void </a:t>
            </a:r>
            <a:r>
              <a:rPr lang="en-US" altLang="ko-KR" sz="14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View </a:t>
            </a:r>
            <a:r>
              <a:rPr lang="en-US" altLang="ko-KR" sz="1400" dirty="0" err="1">
                <a:latin typeface="Consolas" panose="020B0609020204030204" pitchFamily="49" charset="0"/>
              </a:rPr>
              <a:t>view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if (view != null)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imm</a:t>
            </a:r>
            <a:r>
              <a:rPr lang="en-US" altLang="ko-KR" sz="1400" dirty="0"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(</a:t>
            </a:r>
            <a:r>
              <a:rPr lang="en-US" altLang="ko-KR" sz="14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400" dirty="0">
                <a:latin typeface="Consolas" panose="020B0609020204030204" pitchFamily="49" charset="0"/>
              </a:rPr>
              <a:t>) getSystemService(</a:t>
            </a:r>
            <a:r>
              <a:rPr lang="en-US" altLang="ko-KR" sz="1400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4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979" y="2981738"/>
            <a:ext cx="2056536" cy="354091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844" y="2996952"/>
            <a:ext cx="2028485" cy="352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156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>
                <a:sym typeface="Wingdings" panose="05000000000000000000" pitchFamily="2" charset="2"/>
              </a:rPr>
              <a:t>이미지뷰와</a:t>
            </a:r>
            <a:r>
              <a:rPr lang="ko-KR" altLang="en-US" dirty="0">
                <a:sym typeface="Wingdings" panose="05000000000000000000" pitchFamily="2" charset="2"/>
              </a:rPr>
              <a:t> 이미지 버튼은 이미지를 화면에 표시할 때 사용하는 가장 간단한 위젯입니다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두 위젯의 차이점은 버튼처럼 사용할 수 있다는 점 이외에는 없으므로 </a:t>
            </a:r>
            <a:r>
              <a:rPr lang="ko-KR" altLang="en-US" dirty="0" err="1">
                <a:sym typeface="Wingdings" panose="05000000000000000000" pitchFamily="2" charset="2"/>
              </a:rPr>
              <a:t>이미지뷰를</a:t>
            </a:r>
            <a:r>
              <a:rPr lang="ko-KR" altLang="en-US" dirty="0">
                <a:sym typeface="Wingdings" panose="05000000000000000000" pitchFamily="2" charset="2"/>
              </a:rPr>
              <a:t> 중심으로 설명합니다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>
                <a:sym typeface="Wingdings" panose="05000000000000000000" pitchFamily="2" charset="2"/>
              </a:rPr>
              <a:t>이미지뷰에</a:t>
            </a:r>
            <a:r>
              <a:rPr lang="ko-KR" altLang="en-US" dirty="0">
                <a:sym typeface="Wingdings" panose="05000000000000000000" pitchFamily="2" charset="2"/>
              </a:rPr>
              <a:t> 이미지를 나타내려면</a:t>
            </a:r>
            <a:r>
              <a:rPr lang="en-US" altLang="ko-KR" dirty="0">
                <a:sym typeface="Wingdings" panose="05000000000000000000" pitchFamily="2" charset="2"/>
              </a:rPr>
              <a:t>, /app/res/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 이미지를 저장한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src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속성값을 다음과 같은 방법으로 지정하면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b="1" dirty="0">
                <a:sym typeface="Wingdings" panose="05000000000000000000" pitchFamily="2" charset="2"/>
              </a:rPr>
              <a:t>     @drawable/</a:t>
            </a:r>
            <a:r>
              <a:rPr lang="ko-KR" altLang="en-US" b="1" dirty="0">
                <a:sym typeface="Wingdings" panose="05000000000000000000" pitchFamily="2" charset="2"/>
              </a:rPr>
              <a:t>이미지파일명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그 외에 </a:t>
            </a:r>
            <a:r>
              <a:rPr lang="ko-KR" altLang="en-US" dirty="0" err="1">
                <a:sym typeface="Wingdings" panose="05000000000000000000" pitchFamily="2" charset="2"/>
              </a:rPr>
              <a:t>이미지뷰의</a:t>
            </a:r>
            <a:r>
              <a:rPr lang="ko-KR" altLang="en-US" dirty="0">
                <a:sym typeface="Wingdings" panose="05000000000000000000" pitchFamily="2" charset="2"/>
              </a:rPr>
              <a:t> 속성들은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>
                <a:sym typeface="Wingdings" panose="05000000000000000000" pitchFamily="2" charset="2"/>
              </a:rPr>
              <a:t>maxWidth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ym typeface="Wingdings" panose="05000000000000000000" pitchFamily="2" charset="2"/>
              </a:rPr>
              <a:t>maxHeight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이미지가 표시되는 최대 폭과 높이를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속성을 설정하지 않으면 원본 이미지 그대로 나타납니다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tint</a:t>
            </a: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이미지뷰에</a:t>
            </a:r>
            <a:r>
              <a:rPr lang="ko-KR" altLang="en-US" dirty="0">
                <a:sym typeface="Wingdings" panose="05000000000000000000" pitchFamily="2" charset="2"/>
              </a:rPr>
              <a:t> 보이는 이미지의 색상을 설정합니다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색상은 </a:t>
            </a:r>
            <a:r>
              <a:rPr lang="en-US" altLang="ko-KR" dirty="0">
                <a:sym typeface="Wingdings" panose="05000000000000000000" pitchFamily="2" charset="2"/>
              </a:rPr>
              <a:t>#AARRGGBB </a:t>
            </a:r>
            <a:r>
              <a:rPr lang="ko-KR" altLang="en-US" dirty="0">
                <a:sym typeface="Wingdings" panose="05000000000000000000" pitchFamily="2" charset="2"/>
              </a:rPr>
              <a:t>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b="1" dirty="0" err="1">
                <a:sym typeface="Wingdings" panose="05000000000000000000" pitchFamily="2" charset="2"/>
              </a:rPr>
              <a:t>scaleType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err="1">
                <a:sym typeface="Wingdings" panose="05000000000000000000" pitchFamily="2" charset="2"/>
              </a:rPr>
              <a:t>이미지뷰의</a:t>
            </a:r>
            <a:r>
              <a:rPr lang="ko-KR" altLang="en-US" dirty="0">
                <a:sym typeface="Wingdings" panose="05000000000000000000" pitchFamily="2" charset="2"/>
              </a:rPr>
              <a:t> 크기에 맞게 원본 이미지의 크기를 자동으로 늘리거나 줄여서 보여줄 때 사용합니다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scale</a:t>
            </a:r>
            <a:r>
              <a:rPr lang="ko-KR" altLang="en-US" dirty="0">
                <a:sym typeface="Wingdings" panose="05000000000000000000" pitchFamily="2" charset="2"/>
              </a:rPr>
              <a:t>하는 방법은 </a:t>
            </a:r>
            <a:r>
              <a:rPr lang="en-US" altLang="ko-KR" dirty="0" err="1">
                <a:sym typeface="Wingdings" panose="05000000000000000000" pitchFamily="2" charset="2"/>
              </a:rPr>
              <a:t>centerCrop</a:t>
            </a:r>
            <a:r>
              <a:rPr lang="en-US" altLang="ko-KR" dirty="0">
                <a:sym typeface="Wingdings" panose="05000000000000000000" pitchFamily="2" charset="2"/>
              </a:rPr>
              <a:t>,  </a:t>
            </a:r>
            <a:r>
              <a:rPr lang="en-US" altLang="ko-KR" dirty="0" err="1">
                <a:sym typeface="Wingdings" panose="05000000000000000000" pitchFamily="2" charset="2"/>
              </a:rPr>
              <a:t>centerInside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등 알고리즘이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err="1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이미지뷰와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이미지 버튼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자세히 살펴보기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80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실습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프로젝트와 거의 같은 기능이지만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[Submit]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대신 두 이미지 버튼을 사용한 한 버튼은 지우기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한 버튼은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사용하는 프로젝트를 진행합니다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</a:t>
            </a: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Hu033EditText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복사하여 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폴더를 만듭니다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이름은 변함이 없으므로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res/values/strings.xml,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파일에서 프로젝트 이름만 수정해도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Hu034ImageButton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프로젝트를 실행하여 잘 작동하는지 확인한다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b="1" dirty="0" err="1">
                <a:sym typeface="Wingdings" panose="05000000000000000000" pitchFamily="2" charset="2"/>
              </a:rPr>
              <a:t>HuStarAS</a:t>
            </a:r>
            <a:r>
              <a:rPr lang="en-US" altLang="ko-KR" b="1" dirty="0">
                <a:sym typeface="Wingdings" panose="05000000000000000000" pitchFamily="2" charset="2"/>
              </a:rPr>
              <a:t>/images/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폴더에서 두 이미지를 복사하여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/app/res/drawable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저장합니다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944" y="4533412"/>
            <a:ext cx="3477594" cy="198645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019" y="2705092"/>
            <a:ext cx="2198832" cy="381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34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2: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기존의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버튼을 삭제하고 두 이미지 버튼으로 화면을 구성합니다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버튼들이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하면 도움이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최상위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레위아웃의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마진은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8dp,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다른 위젯들의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Default margin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24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설정하고 시작합니다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chains  horizontal, packed style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서로 연결되어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marL="457200" lvl="1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2780928"/>
            <a:ext cx="9670424" cy="392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24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 </a:t>
            </a:r>
            <a:r>
              <a:rPr lang="ko-KR" altLang="en-US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imageButtonClear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imageButtonSubmit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입력합니다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버튼의 크기는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layout_width = 65dp, layout_height = 65dp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적당히 설정합니다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     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이미지들이 버튼 크기보다 훨씬 크기 때문에 버튼의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scaleType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=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fitStart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혹은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centerInside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두 이미지 버튼의 이미지들의 중요한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)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속성인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srcCompat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각각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"Pick a resource"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이용하여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drawable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폴더에 있는 이미지를 선택하여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둘레가 혹시 회색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Padding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있지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이것을 어떻게 하면 없앨 수 있을까요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부분은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그림 자체는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foreground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라고 부를 수 있습니다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결론적으로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하얀색으로 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각 이미지 버튼의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속성을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background_light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45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3: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MainActivity.java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코딩 </a:t>
            </a:r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원래 있었던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[Submit]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 관련 코드가 새로 만든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submit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버튼과 일치하는지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살펴보고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필요하면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MainActivity.java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오류를 수정하십시오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 기능을 추가 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 [Clear]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이미지 버튼은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/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세 개의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editText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에 있는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text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모두 삭제하는 기능을 수행합니다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8476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49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550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600" dirty="0">
                <a:latin typeface="Consolas" panose="020B0609020204030204" pitchFamily="49" charset="0"/>
              </a:rPr>
              <a:t>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xmlns:app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/res-auto"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xmlns:tools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="http://schemas.android.com/tools"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android:layout_height="match_parent"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="8dp"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tools:context</a:t>
            </a:r>
            <a:r>
              <a:rPr lang="en-US" altLang="ko-KR" sz="1600" dirty="0">
                <a:latin typeface="Consolas" panose="020B0609020204030204" pitchFamily="49" charset="0"/>
              </a:rPr>
              <a:t>=".MainActivity"&gt;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android:id="@+id/editText1"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6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6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600" dirty="0">
                <a:latin typeface="Consolas" panose="020B0609020204030204" pitchFamily="49" charset="0"/>
              </a:rPr>
              <a:t>="enter a name"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600" dirty="0">
                <a:latin typeface="Consolas" panose="020B0609020204030204" pitchFamily="49" charset="0"/>
              </a:rPr>
              <a:t>="</a:t>
            </a:r>
            <a:r>
              <a:rPr lang="en-US" altLang="ko-KR" sz="1600" dirty="0" err="1">
                <a:latin typeface="Consolas" panose="020B0609020204030204" pitchFamily="49" charset="0"/>
              </a:rPr>
              <a:t>textPersonName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6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app:layout_constraintTop_toTopOf="parent" /&gt;...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83318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2: </a:t>
            </a:r>
            <a:r>
              <a:rPr lang="en-US" altLang="ko-KR" dirty="0"/>
              <a:t>[activity_main.xml]</a:t>
            </a:r>
            <a:r>
              <a:rPr lang="ko-KR" altLang="en-US" dirty="0"/>
              <a:t>탭을 클릭하고 </a:t>
            </a:r>
            <a:r>
              <a:rPr lang="en-US" altLang="ko-KR" dirty="0"/>
              <a:t>[Design]</a:t>
            </a:r>
            <a:r>
              <a:rPr lang="ko-KR" altLang="en-US" dirty="0"/>
              <a:t>화면에서 </a:t>
            </a:r>
            <a:r>
              <a:rPr lang="ko-KR" altLang="en-US" dirty="0" err="1"/>
              <a:t>텍스트뷰를</a:t>
            </a:r>
            <a:r>
              <a:rPr lang="ko-KR" altLang="en-US" dirty="0"/>
              <a:t> 하나 추가하십시오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텍스트뷰 속성은 </a:t>
            </a:r>
            <a:r>
              <a:rPr lang="en-US" altLang="ko-KR" dirty="0"/>
              <a:t>textSize = 24sp, textAllCaps=false, hint=@string/</a:t>
            </a:r>
            <a:r>
              <a:rPr lang="en-US" altLang="ko-KR" dirty="0" err="1"/>
              <a:t>click_here</a:t>
            </a:r>
            <a:r>
              <a:rPr lang="en-US" altLang="ko-KR" dirty="0"/>
              <a:t> </a:t>
            </a:r>
            <a:r>
              <a:rPr lang="ko-KR" altLang="en-US" dirty="0"/>
              <a:t>로 설정합니다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hint </a:t>
            </a:r>
            <a:r>
              <a:rPr lang="ko-KR" altLang="en-US" dirty="0"/>
              <a:t>속성은  </a:t>
            </a:r>
            <a:r>
              <a:rPr lang="en-US" altLang="ko-KR" dirty="0"/>
              <a:t>@string/</a:t>
            </a:r>
            <a:r>
              <a:rPr lang="en-US" altLang="ko-KR" dirty="0" err="1"/>
              <a:t>click_here</a:t>
            </a:r>
            <a:r>
              <a:rPr lang="ko-KR" altLang="en-US" dirty="0"/>
              <a:t>을 입력하거나 </a:t>
            </a:r>
            <a:r>
              <a:rPr lang="en-US" altLang="ko-KR" dirty="0"/>
              <a:t>[Pick a resource]</a:t>
            </a:r>
            <a:r>
              <a:rPr lang="ko-KR" altLang="en-US" dirty="0"/>
              <a:t>에서도 선택할 수 있고</a:t>
            </a:r>
            <a:r>
              <a:rPr lang="en-US" altLang="ko-KR" dirty="0"/>
              <a:t>,  activity_main.xml </a:t>
            </a:r>
            <a:r>
              <a:rPr lang="ko-KR" altLang="en-US" dirty="0"/>
              <a:t>파일에 직접 입력할 수도 있습니다</a:t>
            </a:r>
            <a:r>
              <a:rPr lang="en-US" altLang="ko-KR" dirty="0"/>
              <a:t>.  strings.xml </a:t>
            </a:r>
            <a:r>
              <a:rPr lang="ko-KR" altLang="en-US" dirty="0"/>
              <a:t>파일에 입력한 </a:t>
            </a:r>
            <a:r>
              <a:rPr lang="en-US" altLang="ko-KR" dirty="0"/>
              <a:t>&lt;string&gt; </a:t>
            </a:r>
            <a:r>
              <a:rPr lang="ko-KR" altLang="en-US" dirty="0"/>
              <a:t>태그 문자열이 </a:t>
            </a:r>
            <a:r>
              <a:rPr lang="ko-KR" altLang="en-US" dirty="0" err="1"/>
              <a:t>텍스트뷰에</a:t>
            </a:r>
            <a:r>
              <a:rPr lang="ko-KR" altLang="en-US" dirty="0"/>
              <a:t> 나타납니다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onClick </a:t>
            </a:r>
            <a:r>
              <a:rPr lang="ko-KR" altLang="en-US" dirty="0"/>
              <a:t>속성을 정의하지 않습니다</a:t>
            </a:r>
            <a:r>
              <a:rPr lang="en-US" altLang="ko-KR" dirty="0"/>
              <a:t>. </a:t>
            </a:r>
            <a:r>
              <a:rPr lang="ko-KR" altLang="en-US" dirty="0"/>
              <a:t>이번에는 </a:t>
            </a:r>
            <a:r>
              <a:rPr lang="en-US" altLang="ko-KR" dirty="0"/>
              <a:t>onClick </a:t>
            </a:r>
            <a:r>
              <a:rPr lang="ko-KR" altLang="en-US" dirty="0"/>
              <a:t>속성에 </a:t>
            </a:r>
            <a:r>
              <a:rPr lang="en-US" altLang="ko-KR" dirty="0"/>
              <a:t>hard-coded </a:t>
            </a:r>
            <a:r>
              <a:rPr lang="ko-KR" altLang="en-US" dirty="0"/>
              <a:t>하지 않고</a:t>
            </a:r>
            <a:r>
              <a:rPr lang="en-US" altLang="ko-KR" dirty="0"/>
              <a:t>, </a:t>
            </a:r>
            <a:r>
              <a:rPr lang="ko-KR" altLang="en-US" dirty="0"/>
              <a:t>다른 방법을 사용할 것입니다</a:t>
            </a:r>
            <a:r>
              <a:rPr lang="en-US" altLang="ko-KR" dirty="0"/>
              <a:t>. [Click here] </a:t>
            </a:r>
            <a:r>
              <a:rPr lang="ko-KR" altLang="en-US" dirty="0" err="1"/>
              <a:t>텍스트뷰를</a:t>
            </a:r>
            <a:r>
              <a:rPr lang="ko-KR" altLang="en-US" dirty="0"/>
              <a:t> 클릭했을 때</a:t>
            </a:r>
            <a:r>
              <a:rPr lang="en-US" altLang="ko-KR" dirty="0"/>
              <a:t>, "God is good~",  "All the time!" </a:t>
            </a:r>
            <a:r>
              <a:rPr lang="ko-KR" altLang="en-US" dirty="0"/>
              <a:t>이 각각 </a:t>
            </a:r>
            <a:r>
              <a:rPr lang="en-US" altLang="ko-KR" dirty="0"/>
              <a:t>Toast </a:t>
            </a:r>
            <a:r>
              <a:rPr lang="ko-KR" altLang="en-US" dirty="0"/>
              <a:t>와 </a:t>
            </a:r>
            <a:r>
              <a:rPr lang="en-US" altLang="ko-KR" dirty="0"/>
              <a:t>Snackbar, </a:t>
            </a:r>
            <a:r>
              <a:rPr lang="ko-KR" altLang="en-US" dirty="0"/>
              <a:t>혹은 </a:t>
            </a:r>
            <a:r>
              <a:rPr lang="ko-KR" altLang="en-US" dirty="0" err="1"/>
              <a:t>텍스트뷰에</a:t>
            </a:r>
            <a:r>
              <a:rPr lang="ko-KR" altLang="en-US" dirty="0"/>
              <a:t>  나타나도록 </a:t>
            </a:r>
            <a:r>
              <a:rPr lang="en-US" altLang="ko-KR" dirty="0"/>
              <a:t>/values/strings.xml </a:t>
            </a:r>
            <a:r>
              <a:rPr lang="ko-KR" altLang="en-US" dirty="0"/>
              <a:t>에 있는 문자열을 사용합니다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839416" y="2276872"/>
            <a:ext cx="7895004" cy="2377646"/>
            <a:chOff x="1271464" y="1844824"/>
            <a:chExt cx="7895004" cy="2377646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1464" y="1844824"/>
              <a:ext cx="7895004" cy="2377646"/>
            </a:xfrm>
            <a:prstGeom prst="rect">
              <a:avLst/>
            </a:prstGeom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4367808" y="3429000"/>
              <a:ext cx="144016" cy="57606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/>
            <p:cNvSpPr/>
            <p:nvPr/>
          </p:nvSpPr>
          <p:spPr>
            <a:xfrm>
              <a:off x="3647728" y="3003740"/>
              <a:ext cx="2376264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txBody>
            <a:bodyPr wrap="square">
              <a:spAutoFit/>
            </a:bodyPr>
            <a:lstStyle/>
            <a:p>
              <a:pPr latinLnBrk="0"/>
              <a:r>
                <a:rPr lang="ko-KR" altLang="en-US" sz="1200" dirty="0" err="1"/>
                <a:t>텍스트뷰의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text </a:t>
              </a:r>
              <a:r>
                <a:rPr lang="ko-KR" altLang="en-US" sz="1200" dirty="0"/>
                <a:t>속성이 아니라 </a:t>
              </a:r>
              <a:r>
                <a:rPr lang="en-US" altLang="ko-KR" sz="1200" dirty="0"/>
                <a:t>hint </a:t>
              </a:r>
              <a:r>
                <a:rPr lang="ko-KR" altLang="en-US" sz="1200" dirty="0"/>
                <a:t>속성을 사용하세요</a:t>
              </a:r>
              <a:r>
                <a:rPr lang="en-US" altLang="ko-KR" sz="1200" dirty="0"/>
                <a:t>.</a:t>
              </a: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6384032" y="1844824"/>
              <a:ext cx="2782436" cy="64807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92187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9" y="860046"/>
            <a:ext cx="6298043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android:id="@+id/editText2"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 password"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textPersonName|textPassword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="@+id/editText1"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&lt;EditText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android:layout_height="wrap_content"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android:ems</a:t>
            </a:r>
            <a:r>
              <a:rPr lang="en-US" altLang="ko-KR" sz="1200" dirty="0">
                <a:latin typeface="Consolas" panose="020B0609020204030204" pitchFamily="49" charset="0"/>
              </a:rPr>
              <a:t>="10"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android:hint</a:t>
            </a:r>
            <a:r>
              <a:rPr lang="en-US" altLang="ko-KR" sz="1200" dirty="0">
                <a:latin typeface="Consolas" panose="020B0609020204030204" pitchFamily="49" charset="0"/>
              </a:rPr>
              <a:t>="enter an email"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android:inputType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textPersonName|textEmailAddress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="@+id/editText2" /&gt;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096000" y="1974301"/>
            <a:ext cx="594419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  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android:adjustViewBounds</a:t>
            </a:r>
            <a:r>
              <a:rPr lang="en-US" altLang="ko-KR" sz="12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app:layout_constraintHorizontal_chainStyle</a:t>
            </a:r>
            <a:r>
              <a:rPr lang="en-US" altLang="ko-KR" sz="1200" dirty="0">
                <a:latin typeface="Consolas" panose="020B0609020204030204" pitchFamily="49" charset="0"/>
              </a:rPr>
              <a:t>="packed"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app:layout_constraintStart_toStartOf</a:t>
            </a:r>
            <a:r>
              <a:rPr lang="en-US" altLang="ko-KR" sz="1200" dirty="0">
                <a:latin typeface="Consolas" panose="020B0609020204030204" pitchFamily="49" charset="0"/>
              </a:rPr>
              <a:t>="parent"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="@drawable/checked" /&gt;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&lt;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android:id="@+id/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imageButtonClear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android:layout_width="65dp"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android:layout_height="65dp"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android:layout_margin</a:t>
            </a:r>
            <a:r>
              <a:rPr lang="en-US" altLang="ko-KR" sz="1200" dirty="0">
                <a:latin typeface="Consolas" panose="020B0609020204030204" pitchFamily="49" charset="0"/>
              </a:rPr>
              <a:t>="24dp"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200" dirty="0">
                <a:latin typeface="Consolas" panose="020B0609020204030204" pitchFamily="49" charset="0"/>
              </a:rPr>
              <a:t>="@</a:t>
            </a:r>
            <a:r>
              <a:rPr lang="en-US" altLang="ko-KR" sz="12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background_light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android:scaleType</a:t>
            </a:r>
            <a:r>
              <a:rPr lang="en-US" altLang="ko-KR" sz="1200" dirty="0">
                <a:latin typeface="Consolas" panose="020B0609020204030204" pitchFamily="49" charset="0"/>
              </a:rPr>
              <a:t>="</a:t>
            </a:r>
            <a:r>
              <a:rPr lang="en-US" altLang="ko-KR" sz="1200" dirty="0" err="1">
                <a:latin typeface="Consolas" panose="020B0609020204030204" pitchFamily="49" charset="0"/>
              </a:rPr>
              <a:t>fitStart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app:layout_constraintStart_toEndOf</a:t>
            </a:r>
            <a:r>
              <a:rPr lang="en-US" altLang="ko-KR" sz="1200" dirty="0">
                <a:latin typeface="Consolas" panose="020B0609020204030204" pitchFamily="49" charset="0"/>
              </a:rPr>
              <a:t>="@+id/</a:t>
            </a:r>
            <a:r>
              <a:rPr lang="en-US" altLang="ko-KR" sz="1200" dirty="0" err="1">
                <a:latin typeface="Consolas" panose="020B0609020204030204" pitchFamily="49" charset="0"/>
              </a:rPr>
              <a:t>imageButtonSubmit</a:t>
            </a:r>
            <a:r>
              <a:rPr lang="en-US" altLang="ko-KR" sz="12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app:layout_constraintTop_toBottomOf</a:t>
            </a:r>
            <a:r>
              <a:rPr lang="en-US" altLang="ko-KR" sz="1200" dirty="0">
                <a:latin typeface="Consolas" panose="020B0609020204030204" pitchFamily="49" charset="0"/>
              </a:rPr>
              <a:t>="@+id/editText3"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app:srcCompat</a:t>
            </a:r>
            <a:r>
              <a:rPr lang="en-US" altLang="ko-KR" sz="1200" dirty="0">
                <a:latin typeface="Consolas" panose="020B0609020204030204" pitchFamily="49" charset="0"/>
              </a:rPr>
              <a:t>="@drawable/cleared" /&gt;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&lt;/</a:t>
            </a:r>
            <a:r>
              <a:rPr lang="en-US" altLang="ko-KR" sz="1200" dirty="0" err="1">
                <a:latin typeface="Consolas" panose="020B0609020204030204" pitchFamily="49" charset="0"/>
              </a:rPr>
              <a:t>androidx.constraintlayout.widget.ConstraintLayout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8223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// your code here fore instance variables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3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// your code here for finding ids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// your code here for </a:t>
            </a:r>
            <a:r>
              <a:rPr lang="en-US" altLang="ko-KR" sz="1300" dirty="0" err="1">
                <a:latin typeface="Consolas" panose="020B0609020204030204" pitchFamily="49" charset="0"/>
              </a:rPr>
              <a:t>setSelectAllOnFocus</a:t>
            </a:r>
            <a:r>
              <a:rPr lang="en-US" altLang="ko-KR" sz="13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// your code here for clear button     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// your code here for submit button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132444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5893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class </a:t>
            </a:r>
            <a:r>
              <a:rPr lang="en-US" altLang="ko-KR" sz="1300" dirty="0" err="1">
                <a:latin typeface="Consolas" panose="020B0609020204030204" pitchFamily="49" charset="0"/>
              </a:rPr>
              <a:t>MainActivity</a:t>
            </a:r>
            <a:r>
              <a:rPr lang="en-US" altLang="ko-KR" sz="1300" dirty="0">
                <a:latin typeface="Consolas" panose="020B0609020204030204" pitchFamily="49" charset="0"/>
              </a:rPr>
              <a:t> extends </a:t>
            </a:r>
            <a:r>
              <a:rPr lang="en-US" altLang="ko-KR" sz="1300" dirty="0" err="1">
                <a:latin typeface="Consolas" panose="020B0609020204030204" pitchFamily="49" charset="0"/>
              </a:rPr>
              <a:t>AppCompatActivity</a:t>
            </a:r>
            <a:r>
              <a:rPr lang="en-US" altLang="ko-KR" sz="13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</a:t>
            </a:r>
            <a:r>
              <a:rPr lang="en-US" altLang="ko-KR" sz="1300" dirty="0" err="1">
                <a:latin typeface="Consolas" panose="020B0609020204030204" pitchFamily="49" charset="0"/>
              </a:rPr>
              <a:t>ImageButton</a:t>
            </a:r>
            <a:r>
              <a:rPr lang="en-US" altLang="ko-KR" sz="1300" dirty="0">
                <a:latin typeface="Consolas" panose="020B0609020204030204" pitchFamily="49" charset="0"/>
              </a:rPr>
              <a:t> clear, submit;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</a:t>
            </a:r>
            <a:r>
              <a:rPr lang="en-US" altLang="ko-KR" sz="1300" dirty="0" err="1">
                <a:latin typeface="Consolas" panose="020B0609020204030204" pitchFamily="49" charset="0"/>
              </a:rPr>
              <a:t>EditText</a:t>
            </a:r>
            <a:r>
              <a:rPr lang="en-US" altLang="ko-KR" sz="1300" dirty="0">
                <a:latin typeface="Consolas" panose="020B0609020204030204" pitchFamily="49" charset="0"/>
              </a:rPr>
              <a:t> name, password, email;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300" dirty="0" err="1">
                <a:latin typeface="Consolas" panose="020B0609020204030204" pitchFamily="49" charset="0"/>
              </a:rPr>
              <a:t>onCreate</a:t>
            </a:r>
            <a:r>
              <a:rPr lang="en-US" altLang="ko-KR" sz="1300" dirty="0">
                <a:latin typeface="Consolas" panose="020B0609020204030204" pitchFamily="49" charset="0"/>
              </a:rPr>
              <a:t>(Bundle </a:t>
            </a:r>
            <a:r>
              <a:rPr lang="en-US" altLang="ko-KR" sz="1300" dirty="0" err="1">
                <a:latin typeface="Consolas" panose="020B0609020204030204" pitchFamily="49" charset="0"/>
              </a:rPr>
              <a:t>savedInstanceState</a:t>
            </a:r>
            <a:r>
              <a:rPr lang="en-US" altLang="ko-KR" sz="13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super.onCreate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savedInstanceState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setContentView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clear = </a:t>
            </a:r>
            <a:r>
              <a:rPr lang="en-US" altLang="ko-KR" sz="13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R.id.imageButtonClear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submit = </a:t>
            </a:r>
            <a:r>
              <a:rPr lang="en-US" altLang="ko-KR" sz="13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R.id.imageButtonSubmit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name = </a:t>
            </a:r>
            <a:r>
              <a:rPr lang="en-US" altLang="ko-KR" sz="13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300" dirty="0">
                <a:latin typeface="Consolas" panose="020B0609020204030204" pitchFamily="49" charset="0"/>
              </a:rPr>
              <a:t>(R.id.name);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password = </a:t>
            </a:r>
            <a:r>
              <a:rPr lang="en-US" altLang="ko-KR" sz="13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R.id.password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email = </a:t>
            </a:r>
            <a:r>
              <a:rPr lang="en-US" altLang="ko-KR" sz="13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R.id.email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clear.setOnClickListener</a:t>
            </a:r>
            <a:r>
              <a:rPr lang="en-US" altLang="ko-KR" sz="1300" dirty="0">
                <a:latin typeface="Consolas" panose="020B0609020204030204" pitchFamily="49" charset="0"/>
              </a:rPr>
              <a:t>(new </a:t>
            </a:r>
            <a:r>
              <a:rPr lang="en-US" altLang="ko-KR" sz="13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onClick</a:t>
            </a:r>
            <a:r>
              <a:rPr lang="en-US" altLang="ko-KR" sz="13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clear_message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});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submit.setOnClickListener</a:t>
            </a:r>
            <a:r>
              <a:rPr lang="en-US" altLang="ko-KR" sz="1300" dirty="0">
                <a:latin typeface="Consolas" panose="020B0609020204030204" pitchFamily="49" charset="0"/>
              </a:rPr>
              <a:t>(new </a:t>
            </a:r>
            <a:r>
              <a:rPr lang="en-US" altLang="ko-KR" sz="13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onClick</a:t>
            </a:r>
            <a:r>
              <a:rPr lang="en-US" altLang="ko-KR" sz="13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191342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30931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clear_message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// your code here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String </a:t>
            </a:r>
            <a:r>
              <a:rPr lang="en-US" altLang="ko-KR" sz="1300" dirty="0" err="1">
                <a:latin typeface="Consolas" panose="020B0609020204030204" pitchFamily="49" charset="0"/>
              </a:rPr>
              <a:t>msg</a:t>
            </a:r>
            <a:r>
              <a:rPr lang="en-US" altLang="ko-KR" sz="1300" dirty="0">
                <a:latin typeface="Consolas" panose="020B0609020204030204" pitchFamily="49" charset="0"/>
              </a:rPr>
              <a:t> = "";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// your code here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private void </a:t>
            </a:r>
            <a:r>
              <a:rPr lang="en-US" altLang="ko-KR" sz="13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...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2145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 답안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64940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clear_message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name.setText</a:t>
            </a:r>
            <a:r>
              <a:rPr lang="en-US" altLang="ko-KR" sz="1300" dirty="0">
                <a:latin typeface="Consolas" panose="020B0609020204030204" pitchFamily="49" charset="0"/>
              </a:rPr>
              <a:t>("");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password.setText</a:t>
            </a:r>
            <a:r>
              <a:rPr lang="en-US" altLang="ko-KR" sz="1300" dirty="0">
                <a:latin typeface="Consolas" panose="020B0609020204030204" pitchFamily="49" charset="0"/>
              </a:rPr>
              <a:t>("");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email.setText</a:t>
            </a:r>
            <a:r>
              <a:rPr lang="en-US" altLang="ko-KR" sz="1300" dirty="0">
                <a:latin typeface="Consolas" panose="020B0609020204030204" pitchFamily="49" charset="0"/>
              </a:rPr>
              <a:t>("");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String msg = "";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</a:t>
            </a:r>
            <a:r>
              <a:rPr lang="en-US" altLang="ko-KR" sz="1300" dirty="0" err="1">
                <a:latin typeface="Consolas" panose="020B0609020204030204" pitchFamily="49" charset="0"/>
              </a:rPr>
              <a:t>name.getText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isEmpty</a:t>
            </a:r>
            <a:r>
              <a:rPr lang="en-US" altLang="ko-KR" sz="1300" dirty="0">
                <a:latin typeface="Consolas" panose="020B0609020204030204" pitchFamily="49" charset="0"/>
              </a:rPr>
              <a:t>()) msg += "Enter a name; ";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</a:t>
            </a:r>
            <a:r>
              <a:rPr lang="en-US" altLang="ko-KR" sz="1300" dirty="0" err="1">
                <a:latin typeface="Consolas" panose="020B0609020204030204" pitchFamily="49" charset="0"/>
              </a:rPr>
              <a:t>password.getText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isEmpty</a:t>
            </a:r>
            <a:r>
              <a:rPr lang="en-US" altLang="ko-KR" sz="1300" dirty="0">
                <a:latin typeface="Consolas" panose="020B0609020204030204" pitchFamily="49" charset="0"/>
              </a:rPr>
              <a:t>()) msg += "Enter a password; ";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</a:t>
            </a:r>
            <a:r>
              <a:rPr lang="en-US" altLang="ko-KR" sz="1300" dirty="0" err="1">
                <a:latin typeface="Consolas" panose="020B0609020204030204" pitchFamily="49" charset="0"/>
              </a:rPr>
              <a:t>email.getText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isEmpty</a:t>
            </a:r>
            <a:r>
              <a:rPr lang="en-US" altLang="ko-KR" sz="1300" dirty="0">
                <a:latin typeface="Consolas" panose="020B0609020204030204" pitchFamily="49" charset="0"/>
              </a:rPr>
              <a:t>()) msg += "Enter a email; ";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</a:t>
            </a:r>
            <a:r>
              <a:rPr lang="en-US" altLang="ko-KR" sz="13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300" dirty="0">
                <a:latin typeface="Consolas" panose="020B0609020204030204" pitchFamily="49" charset="0"/>
              </a:rPr>
              <a:t>() != 0)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300" dirty="0">
                <a:latin typeface="Consolas" panose="020B0609020204030204" pitchFamily="49" charset="0"/>
              </a:rPr>
              <a:t>(), msg, </a:t>
            </a:r>
            <a:r>
              <a:rPr lang="en-US" altLang="ko-KR" sz="13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3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} else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300" dirty="0">
                <a:latin typeface="Consolas" panose="020B0609020204030204" pitchFamily="49" charset="0"/>
              </a:rPr>
              <a:t>(), "Name: " + </a:t>
            </a:r>
            <a:r>
              <a:rPr lang="en-US" altLang="ko-KR" sz="1300" dirty="0" err="1">
                <a:latin typeface="Consolas" panose="020B0609020204030204" pitchFamily="49" charset="0"/>
              </a:rPr>
              <a:t>name.getText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            + " \n" + "Password: " + </a:t>
            </a:r>
            <a:r>
              <a:rPr lang="en-US" altLang="ko-KR" sz="1300" dirty="0" err="1">
                <a:latin typeface="Consolas" panose="020B0609020204030204" pitchFamily="49" charset="0"/>
              </a:rPr>
              <a:t>password.getText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            + " \n" + "Email: " + </a:t>
            </a:r>
            <a:r>
              <a:rPr lang="en-US" altLang="ko-KR" sz="1300" dirty="0" err="1">
                <a:latin typeface="Consolas" panose="020B0609020204030204" pitchFamily="49" charset="0"/>
              </a:rPr>
              <a:t>email.getText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3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private void </a:t>
            </a:r>
            <a:r>
              <a:rPr lang="en-US" altLang="ko-KR" sz="13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View </a:t>
            </a:r>
            <a:r>
              <a:rPr lang="en-US" altLang="ko-KR" sz="1300" dirty="0" err="1">
                <a:latin typeface="Consolas" panose="020B0609020204030204" pitchFamily="49" charset="0"/>
              </a:rPr>
              <a:t>view</a:t>
            </a:r>
            <a:r>
              <a:rPr lang="en-US" altLang="ko-KR" sz="1300" dirty="0">
                <a:latin typeface="Consolas" panose="020B0609020204030204" pitchFamily="49" charset="0"/>
              </a:rPr>
              <a:t> = </a:t>
            </a:r>
            <a:r>
              <a:rPr lang="en-US" altLang="ko-KR" sz="13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3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(view != null)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300" dirty="0">
                <a:latin typeface="Consolas" panose="020B0609020204030204" pitchFamily="49" charset="0"/>
              </a:rPr>
              <a:t> </a:t>
            </a:r>
            <a:r>
              <a:rPr lang="en-US" altLang="ko-KR" sz="1300" dirty="0" err="1">
                <a:latin typeface="Consolas" panose="020B0609020204030204" pitchFamily="49" charset="0"/>
              </a:rPr>
              <a:t>imm</a:t>
            </a:r>
            <a:r>
              <a:rPr lang="en-US" altLang="ko-KR" sz="1300" dirty="0">
                <a:latin typeface="Consolas" panose="020B0609020204030204" pitchFamily="49" charset="0"/>
              </a:rPr>
              <a:t> = (</a:t>
            </a:r>
            <a:r>
              <a:rPr lang="en-US" altLang="ko-KR" sz="13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300" dirty="0">
                <a:latin typeface="Consolas" panose="020B0609020204030204" pitchFamily="49" charset="0"/>
              </a:rPr>
              <a:t>)</a:t>
            </a:r>
            <a:r>
              <a:rPr lang="en-US" altLang="ko-KR" sz="1300" dirty="0" err="1">
                <a:latin typeface="Consolas" panose="020B0609020204030204" pitchFamily="49" charset="0"/>
              </a:rPr>
              <a:t>getSystemService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sz="13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3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50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040" y="2060848"/>
            <a:ext cx="2539349" cy="445901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752" y="2060848"/>
            <a:ext cx="2548862" cy="443568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040" y="3585438"/>
            <a:ext cx="5044877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076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결과 화면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: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혹시 테스트하는데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soft keyboard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사라지지 않아서 불편하지 않나요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 </a:t>
            </a:r>
          </a:p>
          <a:p>
            <a:pPr lvl="1"/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다음 페이지의 코드를 참고해서 적절한 곳에서 함수를 호출하면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어디가 적절한 곳일까요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56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3432" y="2152308"/>
            <a:ext cx="10717779" cy="2123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private void </a:t>
            </a:r>
            <a:r>
              <a:rPr lang="en-US" altLang="ko-KR" sz="16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this.getCurrentFocus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if (view != null)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imm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(</a:t>
            </a:r>
            <a:r>
              <a:rPr lang="en-US" altLang="ko-KR" sz="1600" dirty="0" err="1">
                <a:latin typeface="Consolas" panose="020B0609020204030204" pitchFamily="49" charset="0"/>
              </a:rPr>
              <a:t>InputMethodManager</a:t>
            </a:r>
            <a:r>
              <a:rPr lang="en-US" altLang="ko-KR" sz="1600" dirty="0">
                <a:latin typeface="Consolas" panose="020B0609020204030204" pitchFamily="49" charset="0"/>
              </a:rPr>
              <a:t>)getSystemService(</a:t>
            </a:r>
            <a:r>
              <a:rPr lang="en-US" altLang="ko-KR" sz="1600" dirty="0" err="1">
                <a:latin typeface="Consolas" panose="020B0609020204030204" pitchFamily="49" charset="0"/>
              </a:rPr>
              <a:t>Context.INPUT_METHOD_SERVICE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imm.hideSoftInputFromWindow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view.getWindowToken</a:t>
            </a:r>
            <a:r>
              <a:rPr lang="en-US" altLang="ko-KR" sz="1600" dirty="0">
                <a:latin typeface="Consolas" panose="020B0609020204030204" pitchFamily="49" charset="0"/>
              </a:rPr>
              <a:t>(), 0);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1230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 답안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6028" y="860046"/>
            <a:ext cx="11255183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Consolas" panose="020B0609020204030204" pitchFamily="49" charset="0"/>
              </a:rPr>
              <a:t>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clear_message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name.setText</a:t>
            </a:r>
            <a:r>
              <a:rPr lang="en-US" altLang="ko-KR" sz="1300" dirty="0">
                <a:latin typeface="Consolas" panose="020B0609020204030204" pitchFamily="49" charset="0"/>
              </a:rPr>
              <a:t>("");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password.setText</a:t>
            </a:r>
            <a:r>
              <a:rPr lang="en-US" altLang="ko-KR" sz="1300" dirty="0">
                <a:latin typeface="Consolas" panose="020B0609020204030204" pitchFamily="49" charset="0"/>
              </a:rPr>
              <a:t>("");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latin typeface="Consolas" panose="020B0609020204030204" pitchFamily="49" charset="0"/>
              </a:rPr>
              <a:t>email.setText</a:t>
            </a:r>
            <a:r>
              <a:rPr lang="en-US" altLang="ko-KR" sz="1300" dirty="0">
                <a:latin typeface="Consolas" panose="020B0609020204030204" pitchFamily="49" charset="0"/>
              </a:rPr>
              <a:t>("");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public void </a:t>
            </a:r>
            <a:r>
              <a:rPr lang="en-US" altLang="ko-KR" sz="1300" dirty="0" err="1">
                <a:latin typeface="Consolas" panose="020B0609020204030204" pitchFamily="49" charset="0"/>
              </a:rPr>
              <a:t>show_message</a:t>
            </a:r>
            <a:r>
              <a:rPr lang="en-US" altLang="ko-KR" sz="13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String msg = "";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</a:t>
            </a:r>
            <a:r>
              <a:rPr lang="en-US" altLang="ko-KR" sz="1300" dirty="0" err="1">
                <a:latin typeface="Consolas" panose="020B0609020204030204" pitchFamily="49" charset="0"/>
              </a:rPr>
              <a:t>name.getText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isEmpty</a:t>
            </a:r>
            <a:r>
              <a:rPr lang="en-US" altLang="ko-KR" sz="1300" dirty="0">
                <a:latin typeface="Consolas" panose="020B0609020204030204" pitchFamily="49" charset="0"/>
              </a:rPr>
              <a:t>()) msg += "Enter a name; ";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</a:t>
            </a:r>
            <a:r>
              <a:rPr lang="en-US" altLang="ko-KR" sz="1300" dirty="0" err="1">
                <a:latin typeface="Consolas" panose="020B0609020204030204" pitchFamily="49" charset="0"/>
              </a:rPr>
              <a:t>password.getText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isEmpty</a:t>
            </a:r>
            <a:r>
              <a:rPr lang="en-US" altLang="ko-KR" sz="1300" dirty="0">
                <a:latin typeface="Consolas" panose="020B0609020204030204" pitchFamily="49" charset="0"/>
              </a:rPr>
              <a:t>()) msg += "Enter a password; ";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</a:t>
            </a:r>
            <a:r>
              <a:rPr lang="en-US" altLang="ko-KR" sz="1300" dirty="0" err="1">
                <a:latin typeface="Consolas" panose="020B0609020204030204" pitchFamily="49" charset="0"/>
              </a:rPr>
              <a:t>email.getText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isEmpty</a:t>
            </a:r>
            <a:r>
              <a:rPr lang="en-US" altLang="ko-KR" sz="1300" dirty="0">
                <a:latin typeface="Consolas" panose="020B0609020204030204" pitchFamily="49" charset="0"/>
              </a:rPr>
              <a:t>()) msg += "Enter a email; ";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if (</a:t>
            </a:r>
            <a:r>
              <a:rPr lang="en-US" altLang="ko-KR" sz="1300" dirty="0" err="1">
                <a:latin typeface="Consolas" panose="020B0609020204030204" pitchFamily="49" charset="0"/>
              </a:rPr>
              <a:t>msg.length</a:t>
            </a:r>
            <a:r>
              <a:rPr lang="en-US" altLang="ko-KR" sz="1300" dirty="0">
                <a:latin typeface="Consolas" panose="020B0609020204030204" pitchFamily="49" charset="0"/>
              </a:rPr>
              <a:t>() != 0)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300" dirty="0">
                <a:latin typeface="Consolas" panose="020B0609020204030204" pitchFamily="49" charset="0"/>
              </a:rPr>
              <a:t>(), msg, </a:t>
            </a:r>
            <a:r>
              <a:rPr lang="en-US" altLang="ko-KR" sz="13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3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} else {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Toast.makeText</a:t>
            </a:r>
            <a:r>
              <a:rPr lang="en-US" altLang="ko-KR" sz="1300" dirty="0">
                <a:latin typeface="Consolas" panose="020B0609020204030204" pitchFamily="49" charset="0"/>
              </a:rPr>
              <a:t>(</a:t>
            </a:r>
            <a:r>
              <a:rPr lang="en-US" altLang="ko-KR" sz="1300" dirty="0" err="1">
                <a:latin typeface="Consolas" panose="020B0609020204030204" pitchFamily="49" charset="0"/>
              </a:rPr>
              <a:t>getApplicationContext</a:t>
            </a:r>
            <a:r>
              <a:rPr lang="en-US" altLang="ko-KR" sz="1300" dirty="0">
                <a:latin typeface="Consolas" panose="020B0609020204030204" pitchFamily="49" charset="0"/>
              </a:rPr>
              <a:t>(), "Name: " + </a:t>
            </a:r>
            <a:r>
              <a:rPr lang="en-US" altLang="ko-KR" sz="1300" dirty="0" err="1">
                <a:latin typeface="Consolas" panose="020B0609020204030204" pitchFamily="49" charset="0"/>
              </a:rPr>
              <a:t>name.getText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            + " \n" + "Password: " + </a:t>
            </a:r>
            <a:r>
              <a:rPr lang="en-US" altLang="ko-KR" sz="1300" dirty="0" err="1">
                <a:latin typeface="Consolas" panose="020B0609020204030204" pitchFamily="49" charset="0"/>
              </a:rPr>
              <a:t>password.getText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            + " \n" + "Email: " + </a:t>
            </a:r>
            <a:r>
              <a:rPr lang="en-US" altLang="ko-KR" sz="1300" dirty="0" err="1">
                <a:latin typeface="Consolas" panose="020B0609020204030204" pitchFamily="49" charset="0"/>
              </a:rPr>
              <a:t>email.getText</a:t>
            </a:r>
            <a:r>
              <a:rPr lang="en-US" altLang="ko-KR" sz="1300" dirty="0">
                <a:latin typeface="Consolas" panose="020B0609020204030204" pitchFamily="49" charset="0"/>
              </a:rPr>
              <a:t>().</a:t>
            </a:r>
            <a:r>
              <a:rPr lang="en-US" altLang="ko-KR" sz="1300" dirty="0" err="1">
                <a:latin typeface="Consolas" panose="020B0609020204030204" pitchFamily="49" charset="0"/>
              </a:rPr>
              <a:t>toString</a:t>
            </a:r>
            <a:r>
              <a:rPr lang="en-US" altLang="ko-KR" sz="1300" dirty="0">
                <a:latin typeface="Consolas" panose="020B0609020204030204" pitchFamily="49" charset="0"/>
              </a:rPr>
              <a:t>(),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                    </a:t>
            </a:r>
            <a:r>
              <a:rPr lang="en-US" altLang="ko-KR" sz="1300" dirty="0" err="1">
                <a:latin typeface="Consolas" panose="020B0609020204030204" pitchFamily="49" charset="0"/>
              </a:rPr>
              <a:t>Toast.LENGTH_LONG</a:t>
            </a:r>
            <a:r>
              <a:rPr lang="en-US" altLang="ko-KR" sz="13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3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300" dirty="0" err="1">
                <a:solidFill>
                  <a:srgbClr val="FF0000"/>
                </a:solidFill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    private void </a:t>
            </a:r>
            <a:r>
              <a:rPr lang="en-US" altLang="ko-KR" sz="1300" dirty="0" err="1">
                <a:latin typeface="Consolas" panose="020B0609020204030204" pitchFamily="49" charset="0"/>
              </a:rPr>
              <a:t>closeKeyboard</a:t>
            </a:r>
            <a:r>
              <a:rPr lang="en-US" altLang="ko-KR" sz="1300" dirty="0">
                <a:latin typeface="Consolas" panose="020B0609020204030204" pitchFamily="49" charset="0"/>
              </a:rPr>
              <a:t>() { ... }</a:t>
            </a:r>
          </a:p>
          <a:p>
            <a:endParaRPr lang="en-US" altLang="ko-KR" sz="1300" dirty="0">
              <a:latin typeface="Consolas" panose="020B0609020204030204" pitchFamily="49" charset="0"/>
            </a:endParaRPr>
          </a:p>
          <a:p>
            <a:r>
              <a:rPr lang="en-US" altLang="ko-KR" sz="13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4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과제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[enter a password]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입력상자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옆에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'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(eye)' icon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추가하여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password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visible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하도록 설정하십시오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1: Hu034ImageButton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프로젝트를 복사하여 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</a:t>
            </a:r>
            <a:r>
              <a:rPr lang="en-US" altLang="ko-KR" b="1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x</a:t>
            </a:r>
            <a:r>
              <a:rPr lang="en-US" altLang="ko-KR" b="1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만드십시오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안스 프로젝트 복사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/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이름변경 절차에 따라 수정하십시오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안스에서 모든 프로젝트를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Close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시작화면에서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History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가 아니라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"Open an existing project"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파일 목록에서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Hu034</a:t>
            </a:r>
            <a:r>
              <a:rPr lang="en-US" altLang="ko-KR" dirty="0" smtClean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x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선택하는 것이 중요합니다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이 경우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패키지 이름이 같으므로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res/values/strings.xml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settings.gradle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파일에서 새 프로젝트 이름으로 수정만 하면 됩니다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6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2: icon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파일을 찾아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resource file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추가합니다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resdrawable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우클릭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</a:p>
          <a:p>
            <a:pPr lvl="1"/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new 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Asset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Click Clip Art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search “eye”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resize 15%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next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59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EA6B8A-8FCE-4F89-9C06-5809E9F45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65" y="2204863"/>
            <a:ext cx="5295195" cy="35283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1AAD27-F6BB-410D-BABD-83B996554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744" y="2204863"/>
            <a:ext cx="5313468" cy="352839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A5ADE46-8ABA-4F26-8465-7B96DD58F654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96974" y="4196458"/>
            <a:ext cx="675801" cy="1459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F31DB6B-2184-40D0-ADB7-5714C33FD462}"/>
              </a:ext>
            </a:extLst>
          </p:cNvPr>
          <p:cNvCxnSpPr/>
          <p:nvPr/>
        </p:nvCxnSpPr>
        <p:spPr>
          <a:xfrm flipV="1">
            <a:off x="485082" y="4893314"/>
            <a:ext cx="792088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BFB73FE-F46C-4090-914A-BBDE32E51FF6}"/>
              </a:ext>
            </a:extLst>
          </p:cNvPr>
          <p:cNvCxnSpPr/>
          <p:nvPr/>
        </p:nvCxnSpPr>
        <p:spPr>
          <a:xfrm flipV="1">
            <a:off x="3935760" y="5682845"/>
            <a:ext cx="792088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DE1CD35-670D-4888-8969-7DD10162FC50}"/>
              </a:ext>
            </a:extLst>
          </p:cNvPr>
          <p:cNvCxnSpPr/>
          <p:nvPr/>
        </p:nvCxnSpPr>
        <p:spPr>
          <a:xfrm flipV="1">
            <a:off x="6672064" y="3861048"/>
            <a:ext cx="792088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53B07D9-8444-49D5-8506-FDC3F0FA7B7F}"/>
              </a:ext>
            </a:extLst>
          </p:cNvPr>
          <p:cNvSpPr/>
          <p:nvPr/>
        </p:nvSpPr>
        <p:spPr>
          <a:xfrm>
            <a:off x="5952730" y="4336179"/>
            <a:ext cx="380905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(Pick a </a:t>
            </a:r>
            <a:r>
              <a:rPr lang="en-US" altLang="ko-KR" sz="1600" dirty="0" err="1">
                <a:solidFill>
                  <a:srgbClr val="C00000"/>
                </a:solidFill>
              </a:rPr>
              <a:t>ic_launcher_foreground</a:t>
            </a:r>
            <a:r>
              <a:rPr lang="en-US" altLang="ko-KR" sz="1600" dirty="0">
                <a:solidFill>
                  <a:srgbClr val="C00000"/>
                </a:solidFill>
              </a:rPr>
              <a:t>]</a:t>
            </a:r>
            <a:r>
              <a:rPr lang="ko-KR" altLang="en-US" sz="1600" dirty="0">
                <a:solidFill>
                  <a:srgbClr val="C00000"/>
                </a:solidFill>
              </a:rPr>
              <a:t>버튼</a:t>
            </a: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B3BAF43-B602-436C-8C9B-79F2B04C2BF3}"/>
              </a:ext>
            </a:extLst>
          </p:cNvPr>
          <p:cNvSpPr/>
          <p:nvPr/>
        </p:nvSpPr>
        <p:spPr>
          <a:xfrm>
            <a:off x="27587" y="4173123"/>
            <a:ext cx="56938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클릭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444EC3-6CBB-46A9-811C-BE9961A2F932}"/>
              </a:ext>
            </a:extLst>
          </p:cNvPr>
          <p:cNvSpPr/>
          <p:nvPr/>
        </p:nvSpPr>
        <p:spPr>
          <a:xfrm>
            <a:off x="103209" y="5403025"/>
            <a:ext cx="122661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15%</a:t>
            </a:r>
            <a:r>
              <a:rPr lang="ko-KR" altLang="en-US" sz="1600" dirty="0">
                <a:solidFill>
                  <a:srgbClr val="C00000"/>
                </a:solidFill>
              </a:rPr>
              <a:t> </a:t>
            </a:r>
            <a:r>
              <a:rPr lang="en-US" altLang="ko-KR" sz="1600" dirty="0">
                <a:solidFill>
                  <a:srgbClr val="C00000"/>
                </a:solidFill>
              </a:rPr>
              <a:t>Resize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CC083E0-F7FA-4042-AAAB-66EB7E8E51C1}"/>
              </a:ext>
            </a:extLst>
          </p:cNvPr>
          <p:cNvSpPr/>
          <p:nvPr/>
        </p:nvSpPr>
        <p:spPr>
          <a:xfrm>
            <a:off x="3370335" y="5945616"/>
            <a:ext cx="569387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dirty="0">
                <a:solidFill>
                  <a:srgbClr val="C00000"/>
                </a:solidFill>
              </a:rPr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092984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3</a:t>
            </a:r>
            <a:r>
              <a:rPr lang="en-US" altLang="ko-KR" b="1" dirty="0"/>
              <a:t>: </a:t>
            </a:r>
            <a:r>
              <a:rPr lang="ko-KR" altLang="en-US" dirty="0" err="1"/>
              <a:t>텍스트뷰의</a:t>
            </a:r>
            <a:r>
              <a:rPr lang="ko-KR" altLang="en-US" dirty="0"/>
              <a:t> </a:t>
            </a:r>
            <a:r>
              <a:rPr lang="en-US" altLang="ko-KR" dirty="0"/>
              <a:t>onClick </a:t>
            </a:r>
            <a:r>
              <a:rPr lang="ko-KR" altLang="en-US" dirty="0"/>
              <a:t>속성에 </a:t>
            </a:r>
            <a:r>
              <a:rPr lang="en-US" altLang="ko-KR" dirty="0"/>
              <a:t>hard coded</a:t>
            </a:r>
            <a:r>
              <a:rPr lang="ko-KR" altLang="en-US" dirty="0"/>
              <a:t>대신</a:t>
            </a:r>
            <a:r>
              <a:rPr lang="en-US" altLang="ko-KR" dirty="0"/>
              <a:t>, Event Driven Programming</a:t>
            </a:r>
            <a:r>
              <a:rPr lang="ko-KR" altLang="en-US" dirty="0"/>
              <a:t>으로 문제를 다룹니다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b="1" dirty="0"/>
              <a:t>MainActivity.java</a:t>
            </a:r>
            <a:r>
              <a:rPr lang="ko-KR" altLang="en-US" b="1" dirty="0"/>
              <a:t>에서 </a:t>
            </a:r>
            <a:r>
              <a:rPr lang="en-US" altLang="ko-KR" b="1" dirty="0" err="1"/>
              <a:t>setOnClicklistener</a:t>
            </a:r>
            <a:r>
              <a:rPr lang="en-US" altLang="ko-KR" b="1" dirty="0"/>
              <a:t>() </a:t>
            </a:r>
            <a:r>
              <a:rPr lang="ko-KR" altLang="en-US" b="1" dirty="0"/>
              <a:t>를 사용하여 </a:t>
            </a:r>
            <a:r>
              <a:rPr lang="ko-KR" altLang="en-US" b="1" dirty="0" err="1"/>
              <a:t>텍스트뷰의</a:t>
            </a:r>
            <a:r>
              <a:rPr lang="ko-KR" altLang="en-US" b="1" dirty="0"/>
              <a:t> 클릭 이벤트가 일어날 때 호출해야 하는 메소드를 직접 정의합니다</a:t>
            </a:r>
            <a:r>
              <a:rPr lang="en-US" altLang="ko-KR" b="1" dirty="0"/>
              <a:t>. </a:t>
            </a:r>
          </a:p>
          <a:p>
            <a:pPr lvl="1"/>
            <a:r>
              <a:rPr lang="ko-KR" altLang="en-US" dirty="0"/>
              <a:t>예를 들면</a:t>
            </a:r>
            <a:r>
              <a:rPr lang="en-US" altLang="ko-KR" dirty="0"/>
              <a:t>, [Click here] </a:t>
            </a:r>
            <a:r>
              <a:rPr lang="ko-KR" altLang="en-US" dirty="0"/>
              <a:t>텍스트뷰 대하여</a:t>
            </a:r>
            <a:r>
              <a:rPr lang="en-US" altLang="ko-KR" dirty="0"/>
              <a:t>, MainActivity.java</a:t>
            </a:r>
            <a:r>
              <a:rPr lang="ko-KR" altLang="en-US" dirty="0"/>
              <a:t>에 다음과 같이 할 수 있습니다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76" y="2495514"/>
            <a:ext cx="6586543" cy="3179710"/>
          </a:xfrm>
          <a:prstGeom prst="rect">
            <a:avLst/>
          </a:prstGeom>
        </p:spPr>
      </p:pic>
      <p:cxnSp>
        <p:nvCxnSpPr>
          <p:cNvPr id="10" name="직선 화살표 연결선 9"/>
          <p:cNvCxnSpPr>
            <a:stCxn id="14" idx="1"/>
          </p:cNvCxnSpPr>
          <p:nvPr/>
        </p:nvCxnSpPr>
        <p:spPr>
          <a:xfrm flipH="1">
            <a:off x="4499362" y="3366865"/>
            <a:ext cx="1322290" cy="442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5821652" y="3212976"/>
            <a:ext cx="3365024" cy="307777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400" dirty="0"/>
              <a:t>[Click here] TextView id</a:t>
            </a:r>
            <a:r>
              <a:rPr lang="ko-KR" altLang="en-US" sz="1400" dirty="0"/>
              <a:t>를 사용합니다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47930" y="5722232"/>
            <a:ext cx="6408710" cy="619019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또 다른 방법으로</a:t>
            </a:r>
            <a:r>
              <a:rPr lang="en-US" altLang="ko-KR" sz="1400" dirty="0">
                <a:solidFill>
                  <a:schemeClr val="tx1"/>
                </a:solidFill>
              </a:rPr>
              <a:t>, Java 8 Lambda expression</a:t>
            </a:r>
            <a:r>
              <a:rPr lang="ko-KR" altLang="en-US" sz="1400" dirty="0">
                <a:solidFill>
                  <a:schemeClr val="tx1"/>
                </a:solidFill>
              </a:rPr>
              <a:t>을 사용하면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</a:p>
          <a:p>
            <a:pPr latinLnBrk="0"/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textView.setOnClickListener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 v –&gt; 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show_greeting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(v) );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4476" y="3699077"/>
            <a:ext cx="6110114" cy="1566954"/>
          </a:xfrm>
          <a:prstGeom prst="roundRect">
            <a:avLst/>
          </a:prstGeom>
          <a:solidFill>
            <a:srgbClr val="FFC000">
              <a:alpha val="15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>
            <a:stCxn id="12" idx="1"/>
          </p:cNvCxnSpPr>
          <p:nvPr/>
        </p:nvCxnSpPr>
        <p:spPr>
          <a:xfrm flipH="1" flipV="1">
            <a:off x="4295800" y="4365104"/>
            <a:ext cx="1152130" cy="7744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5447930" y="4696157"/>
            <a:ext cx="4608511" cy="886698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en-US" altLang="ko-KR" sz="1400" b="1" dirty="0">
                <a:solidFill>
                  <a:schemeClr val="tx1"/>
                </a:solidFill>
              </a:rPr>
              <a:t>new Vi</a:t>
            </a:r>
            <a:r>
              <a:rPr lang="en-US" altLang="ko-KR" sz="1400" dirty="0">
                <a:solidFill>
                  <a:schemeClr val="tx1"/>
                </a:solidFill>
              </a:rPr>
              <a:t>….    </a:t>
            </a: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여기서 다음을 선택하면 </a:t>
            </a:r>
            <a:r>
              <a:rPr lang="en-US" altLang="ko-KR" sz="1400" dirty="0">
                <a:solidFill>
                  <a:schemeClr val="tx1"/>
                </a:solidFill>
              </a:rPr>
              <a:t>autocomplete </a:t>
            </a:r>
            <a:r>
              <a:rPr lang="ko-KR" altLang="en-US" sz="1400" dirty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pPr latinLnBrk="0"/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(new </a:t>
            </a:r>
            <a:r>
              <a:rPr lang="en-US" altLang="ko-KR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View.onClickListner</a:t>
            </a:r>
            <a:r>
              <a:rPr lang="en-US" altLang="ko-KR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() { . . . .} )</a:t>
            </a:r>
            <a:endParaRPr lang="ko-KR" altLang="en-US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762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99372-8C8A-4074-8AA0-133A0143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88CD7-34B8-4F5E-95FE-AE3EB877E21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Step 3: </a:t>
            </a:r>
            <a:r>
              <a:rPr lang="en-US" altLang="ko-KR" dirty="0" err="1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ImageButton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을 생성해 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Id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passwordView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크기는 가로 세로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15dp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설정해줍니다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여기서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start, end, top, bottom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constraint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password layout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의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start, end, top,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bottom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으로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설정해줍니다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  <a:endParaRPr lang="en-US" altLang="ko-KR" dirty="0" smtClean="0"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또한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bias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horizontal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0.95,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vertical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0.5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로 설정해줍니다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56E932-320A-44D3-AED5-D47157DF39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60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84572D4-EC7C-44AB-9E40-ADD7DD602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256" y="2198384"/>
            <a:ext cx="2376264" cy="427563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185BA55-EB84-490F-BF1F-2E6E2A56A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3026328"/>
            <a:ext cx="5715798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904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99372-8C8A-4074-8AA0-133A0143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88CD7-34B8-4F5E-95FE-AE3EB877E21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Step 4: </a:t>
            </a:r>
            <a:r>
              <a:rPr lang="ko-KR" altLang="en-US" dirty="0" smtClean="0"/>
              <a:t>이제 </a:t>
            </a:r>
            <a:r>
              <a:rPr lang="ko-KR" altLang="en-US" dirty="0"/>
              <a:t>본격적인 코딩으로 넘어가보도록 하겠습니다</a:t>
            </a:r>
            <a:r>
              <a:rPr lang="en-US" altLang="ko-KR" dirty="0"/>
              <a:t>. </a:t>
            </a:r>
            <a:r>
              <a:rPr lang="en-US" altLang="ko-KR" dirty="0" err="1"/>
              <a:t>passwordView</a:t>
            </a:r>
            <a:r>
              <a:rPr lang="ko-KR" altLang="en-US" dirty="0"/>
              <a:t>라는 </a:t>
            </a:r>
            <a:r>
              <a:rPr lang="en-US" altLang="ko-KR" dirty="0" err="1"/>
              <a:t>ImageButton</a:t>
            </a:r>
            <a:r>
              <a:rPr lang="en-US" altLang="ko-KR" dirty="0"/>
              <a:t> </a:t>
            </a:r>
            <a:r>
              <a:rPr lang="ko-KR" altLang="en-US" dirty="0"/>
              <a:t>객체에 변수를 만들어줍니다</a:t>
            </a:r>
            <a:r>
              <a:rPr lang="en-US" altLang="ko-KR" dirty="0"/>
              <a:t>. </a:t>
            </a:r>
            <a:r>
              <a:rPr lang="en-US" altLang="ko-KR" dirty="0" err="1"/>
              <a:t>findViewById</a:t>
            </a:r>
            <a:r>
              <a:rPr lang="en-US" altLang="ko-KR" dirty="0"/>
              <a:t>()</a:t>
            </a:r>
            <a:r>
              <a:rPr lang="ko-KR" altLang="en-US" dirty="0"/>
              <a:t>를 이용하여 우리가 만든 </a:t>
            </a:r>
            <a:r>
              <a:rPr lang="en-US" altLang="ko-KR" dirty="0" err="1"/>
              <a:t>passwordView</a:t>
            </a:r>
            <a:r>
              <a:rPr lang="ko-KR" altLang="en-US" dirty="0"/>
              <a:t>를 가져와 줍니다</a:t>
            </a:r>
            <a:r>
              <a:rPr lang="en-US" altLang="ko-KR" dirty="0"/>
              <a:t>. </a:t>
            </a:r>
            <a:r>
              <a:rPr lang="ko-KR" altLang="en-US" dirty="0"/>
              <a:t>나중에 버튼을 눌렀을 경우를 판단하기 위해 </a:t>
            </a:r>
            <a:r>
              <a:rPr lang="en-US" altLang="ko-KR" dirty="0"/>
              <a:t>Boolean</a:t>
            </a:r>
            <a:r>
              <a:rPr lang="ko-KR" altLang="en-US" dirty="0"/>
              <a:t>타입의 </a:t>
            </a:r>
            <a:r>
              <a:rPr lang="en-US" altLang="ko-KR" dirty="0"/>
              <a:t>show</a:t>
            </a:r>
            <a:r>
              <a:rPr lang="ko-KR" altLang="en-US" dirty="0"/>
              <a:t>변수를 설정해 둡니다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56E932-320A-44D3-AED5-D47157DF39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61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C905F2-BF97-4D9A-9D27-0F8E78515944}"/>
              </a:ext>
            </a:extLst>
          </p:cNvPr>
          <p:cNvSpPr/>
          <p:nvPr/>
        </p:nvSpPr>
        <p:spPr>
          <a:xfrm>
            <a:off x="446029" y="2020016"/>
            <a:ext cx="11255183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</a:t>
            </a:r>
            <a:r>
              <a:rPr lang="en-US" altLang="ko-KR" sz="1600" dirty="0" err="1">
                <a:latin typeface="Consolas" panose="020B0609020204030204" pitchFamily="49" charset="0"/>
              </a:rPr>
              <a:t>MainActivity</a:t>
            </a:r>
            <a:r>
              <a:rPr lang="en-US" altLang="ko-KR" sz="1600" dirty="0">
                <a:latin typeface="Consolas" panose="020B0609020204030204" pitchFamily="49" charset="0"/>
              </a:rPr>
              <a:t> extends </a:t>
            </a:r>
            <a:r>
              <a:rPr lang="en-US" altLang="ko-KR" sz="1600" dirty="0" err="1">
                <a:latin typeface="Consolas" panose="020B0609020204030204" pitchFamily="49" charset="0"/>
              </a:rPr>
              <a:t>AppCompatActivity</a:t>
            </a:r>
            <a:r>
              <a:rPr lang="en-US" altLang="ko-KR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ImageButton</a:t>
            </a:r>
            <a:r>
              <a:rPr lang="en-US" altLang="ko-KR" sz="1600" dirty="0">
                <a:latin typeface="Consolas" panose="020B0609020204030204" pitchFamily="49" charset="0"/>
              </a:rPr>
              <a:t> clear, submit,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passwordView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EditText</a:t>
            </a:r>
            <a:r>
              <a:rPr lang="en-US" altLang="ko-KR" sz="1600" dirty="0">
                <a:latin typeface="Consolas" panose="020B0609020204030204" pitchFamily="49" charset="0"/>
              </a:rPr>
              <a:t> name, password, email;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Boolean show = false</a:t>
            </a:r>
            <a:r>
              <a:rPr lang="en-US" altLang="ko-KR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ko-KR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onCreate</a:t>
            </a:r>
            <a:r>
              <a:rPr lang="en-US" altLang="ko-KR" sz="1600" dirty="0">
                <a:latin typeface="Consolas" panose="020B0609020204030204" pitchFamily="49" charset="0"/>
              </a:rPr>
              <a:t>(Bundle </a:t>
            </a:r>
            <a:r>
              <a:rPr lang="en-US" altLang="ko-KR" sz="1600" dirty="0" err="1">
                <a:latin typeface="Consolas" panose="020B0609020204030204" pitchFamily="49" charset="0"/>
              </a:rPr>
              <a:t>savedInstanceState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super.onCreate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savedInstanceState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 smtClean="0">
                <a:latin typeface="Consolas" panose="020B0609020204030204" pitchFamily="49" charset="0"/>
              </a:rPr>
              <a:t>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clear = </a:t>
            </a:r>
            <a:r>
              <a:rPr lang="en-US" altLang="ko-KR" sz="16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R.id.imageButtonClear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submit = </a:t>
            </a:r>
            <a:r>
              <a:rPr lang="en-US" altLang="ko-KR" sz="16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R.id.imageButtonSubmit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name = </a:t>
            </a:r>
            <a:r>
              <a:rPr lang="en-US" altLang="ko-KR" sz="16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600" dirty="0">
                <a:latin typeface="Consolas" panose="020B0609020204030204" pitchFamily="49" charset="0"/>
              </a:rPr>
              <a:t>(R.id.name);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password = </a:t>
            </a:r>
            <a:r>
              <a:rPr lang="en-US" altLang="ko-KR" sz="16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R.id.password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email = </a:t>
            </a:r>
            <a:r>
              <a:rPr lang="en-US" altLang="ko-KR" sz="16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R.id.email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passwordView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findViewById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R.id.passwordView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….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25911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99372-8C8A-4074-8AA0-133A01438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88CD7-34B8-4F5E-95FE-AE3EB877E21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Step 5: </a:t>
            </a:r>
            <a:r>
              <a:rPr lang="en-US" altLang="ko-KR" dirty="0" err="1" smtClean="0"/>
              <a:t>passwordView</a:t>
            </a:r>
            <a:r>
              <a:rPr lang="ko-KR" altLang="en-US" dirty="0"/>
              <a:t>를 눌렀을 때 </a:t>
            </a:r>
            <a:r>
              <a:rPr lang="en-US" altLang="ko-KR" dirty="0"/>
              <a:t>show(</a:t>
            </a:r>
            <a:r>
              <a:rPr lang="ko-KR" altLang="en-US" dirty="0"/>
              <a:t>기본값</a:t>
            </a:r>
            <a:r>
              <a:rPr lang="en-US" altLang="ko-KR" dirty="0"/>
              <a:t>:false)</a:t>
            </a:r>
            <a:r>
              <a:rPr lang="ko-KR" altLang="en-US" dirty="0"/>
              <a:t>이 </a:t>
            </a:r>
            <a:r>
              <a:rPr lang="en-US" altLang="ko-KR" dirty="0"/>
              <a:t>false</a:t>
            </a:r>
            <a:r>
              <a:rPr lang="ko-KR" altLang="en-US" dirty="0"/>
              <a:t>이면 </a:t>
            </a:r>
            <a:r>
              <a:rPr lang="en-US" altLang="ko-KR" dirty="0"/>
              <a:t>password</a:t>
            </a:r>
            <a:r>
              <a:rPr lang="ko-KR" altLang="en-US" dirty="0"/>
              <a:t>를 보여주고 </a:t>
            </a:r>
            <a:r>
              <a:rPr lang="en-US" altLang="ko-KR" dirty="0"/>
              <a:t>show</a:t>
            </a:r>
            <a:r>
              <a:rPr lang="ko-KR" altLang="en-US" dirty="0"/>
              <a:t>를 </a:t>
            </a:r>
            <a:r>
              <a:rPr lang="en-US" altLang="ko-KR" dirty="0"/>
              <a:t>true</a:t>
            </a:r>
            <a:r>
              <a:rPr lang="ko-KR" altLang="en-US" dirty="0"/>
              <a:t>로 설정합니다</a:t>
            </a:r>
            <a:r>
              <a:rPr lang="en-US" altLang="ko-KR" dirty="0"/>
              <a:t>. </a:t>
            </a:r>
            <a:r>
              <a:rPr lang="ko-KR" altLang="en-US" dirty="0"/>
              <a:t>반대의 경우에는 </a:t>
            </a:r>
            <a:r>
              <a:rPr lang="en-US" altLang="ko-KR" dirty="0"/>
              <a:t>password</a:t>
            </a:r>
            <a:r>
              <a:rPr lang="ko-KR" altLang="en-US" dirty="0"/>
              <a:t>를 기존에 표기했던 점으로 표시합니다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56E932-320A-44D3-AED5-D47157DF39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62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C905F2-BF97-4D9A-9D27-0F8E78515944}"/>
              </a:ext>
            </a:extLst>
          </p:cNvPr>
          <p:cNvSpPr/>
          <p:nvPr/>
        </p:nvSpPr>
        <p:spPr>
          <a:xfrm>
            <a:off x="381780" y="1582340"/>
            <a:ext cx="11255183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clear.setOnClickListener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{...});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submit.setOnClickListener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{...});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passwordView.setOnClickListener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View.OnClickListener</a:t>
            </a:r>
            <a:r>
              <a:rPr lang="en-US" altLang="ko-KR" sz="16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onClick</a:t>
            </a:r>
            <a:r>
              <a:rPr lang="en-US" altLang="ko-KR" sz="16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(show == false)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password.setTransformationMethod</a:t>
            </a:r>
            <a:r>
              <a:rPr lang="en-US" altLang="ko-KR" sz="1600" dirty="0">
                <a:latin typeface="Consolas" panose="020B0609020204030204" pitchFamily="49" charset="0"/>
              </a:rPr>
              <a:t>(null);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show = true;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password.setTransformationMethod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dirty="0">
                <a:latin typeface="Consolas" panose="020B0609020204030204" pitchFamily="49" charset="0"/>
              </a:rPr>
              <a:t>new PasswordTransformationMethod</a:t>
            </a:r>
            <a:r>
              <a:rPr lang="en-US" altLang="ko-KR" sz="1600" dirty="0" smtClean="0">
                <a:latin typeface="Consolas" panose="020B0609020204030204" pitchFamily="49" charset="0"/>
              </a:rPr>
              <a:t>()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show</a:t>
            </a:r>
            <a:r>
              <a:rPr lang="ko-KR" altLang="en-US" sz="1600" dirty="0" smtClean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=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latin typeface="Consolas" panose="020B0609020204030204" pitchFamily="49" charset="0"/>
              </a:rPr>
              <a:t>false;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40070702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A75DA-6437-4947-A929-F991D88A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A2D53-D267-42C7-8A0E-D15020291E6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구현 결과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5C75CA-0670-4EF7-9E13-250BE96C50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F23649-91A6-4334-9944-F86ECA84B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99" y="1308316"/>
            <a:ext cx="2824097" cy="471660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23F09D-1F47-47EE-89EE-C0417697BA20}"/>
              </a:ext>
            </a:extLst>
          </p:cNvPr>
          <p:cNvSpPr txBox="1"/>
          <p:nvPr/>
        </p:nvSpPr>
        <p:spPr>
          <a:xfrm>
            <a:off x="1759733" y="6185431"/>
            <a:ext cx="1897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버튼을 눌렀을 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A5DC56-53C7-4A4B-85DA-629A5433A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136" y="1333671"/>
            <a:ext cx="2792058" cy="471661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1427F1-1DC5-434F-AB0E-D97C1B4BF450}"/>
              </a:ext>
            </a:extLst>
          </p:cNvPr>
          <p:cNvSpPr txBox="1"/>
          <p:nvPr/>
        </p:nvSpPr>
        <p:spPr>
          <a:xfrm>
            <a:off x="7423627" y="6185430"/>
            <a:ext cx="250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버튼을 다시 눌렀을 때</a:t>
            </a:r>
          </a:p>
        </p:txBody>
      </p:sp>
    </p:spTree>
    <p:extLst>
      <p:ext uri="{BB962C8B-B14F-4D97-AF65-F5344CB8AC3E}">
        <p14:creationId xmlns:p14="http://schemas.microsoft.com/office/powerpoint/2010/main" val="36182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96C5A-3733-483D-B358-FD6EB3D6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ABFCA-41FF-42A3-BC83-70D27E15950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/>
              <a:t>Question: </a:t>
            </a:r>
            <a:r>
              <a:rPr lang="ko-KR" altLang="en-US" b="1" dirty="0"/>
              <a:t>버튼을 누르고 있을 때만 보이게 하고싶다면</a:t>
            </a:r>
            <a:r>
              <a:rPr lang="en-US" altLang="ko-KR" b="1" dirty="0"/>
              <a:t>?</a:t>
            </a:r>
          </a:p>
          <a:p>
            <a:r>
              <a:rPr lang="en-US" altLang="ko-KR" dirty="0"/>
              <a:t>Answer: TouchListener()</a:t>
            </a:r>
          </a:p>
          <a:p>
            <a:pPr lvl="1"/>
            <a:r>
              <a:rPr lang="en-US" altLang="ko-KR" dirty="0"/>
              <a:t>ACTION_DOWN: </a:t>
            </a:r>
            <a:r>
              <a:rPr lang="ko-KR" altLang="en-US" dirty="0"/>
              <a:t>버튼을 눌렀을 때</a:t>
            </a:r>
            <a:endParaRPr lang="en-US" altLang="ko-KR" dirty="0"/>
          </a:p>
          <a:p>
            <a:pPr lvl="1"/>
            <a:r>
              <a:rPr lang="en-US" altLang="ko-KR" dirty="0"/>
              <a:t>ACTION_UP: </a:t>
            </a:r>
            <a:r>
              <a:rPr lang="ko-KR" altLang="en-US" dirty="0"/>
              <a:t>버튼을 땠을 때</a:t>
            </a:r>
            <a:endParaRPr lang="en-US" altLang="ko-KR" dirty="0"/>
          </a:p>
          <a:p>
            <a:pPr lvl="1"/>
            <a:r>
              <a:rPr lang="en-US" altLang="ko-KR" dirty="0"/>
              <a:t>ACTION_MOVE: </a:t>
            </a:r>
            <a:r>
              <a:rPr lang="ko-KR" altLang="en-US" dirty="0"/>
              <a:t>버튼을 누른 상태에서 움직일 때</a:t>
            </a:r>
            <a:r>
              <a:rPr lang="en-US" altLang="ko-KR" dirty="0"/>
              <a:t>(</a:t>
            </a:r>
            <a:r>
              <a:rPr lang="ko-KR" altLang="en-US" dirty="0"/>
              <a:t>움직일 때마다 호출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360736-E6D3-40A3-82EA-9EAE07FDE99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1210646-53BB-4096-AE62-34E1947871B5}"/>
              </a:ext>
            </a:extLst>
          </p:cNvPr>
          <p:cNvSpPr/>
          <p:nvPr/>
        </p:nvSpPr>
        <p:spPr>
          <a:xfrm>
            <a:off x="354734" y="2708920"/>
            <a:ext cx="11255183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     passwordView.setOnTouchListener(new </a:t>
            </a:r>
            <a:r>
              <a:rPr lang="en-US" altLang="ko-KR" sz="1600" dirty="0">
                <a:latin typeface="Consolas" panose="020B0609020204030204" pitchFamily="49" charset="0"/>
              </a:rPr>
              <a:t>View.OnTouchListener()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public boolean onTouch(View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MotionEvent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if (motionEvent.getAction() == MotionEvent.ACTION_DOWN) { // </a:t>
            </a:r>
            <a:r>
              <a:rPr lang="ko-KR" altLang="en-US" sz="1600" dirty="0">
                <a:latin typeface="Consolas" panose="020B0609020204030204" pitchFamily="49" charset="0"/>
              </a:rPr>
              <a:t>버튼을 눌렀을 때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password.setTransformationMethod(null);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return true;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else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    password.setTransformationMethod</a:t>
            </a:r>
            <a:r>
              <a:rPr lang="en-US" altLang="ko-KR" sz="1600" dirty="0" smtClean="0">
                <a:latin typeface="Consolas" panose="020B0609020204030204" pitchFamily="49" charset="0"/>
              </a:rPr>
              <a:t>( </a:t>
            </a:r>
            <a:r>
              <a:rPr lang="en-US" altLang="ko-KR" sz="1600" dirty="0">
                <a:latin typeface="Consolas" panose="020B0609020204030204" pitchFamily="49" charset="0"/>
              </a:rPr>
              <a:t>new PasswordTransformationMethod</a:t>
            </a:r>
            <a:r>
              <a:rPr lang="en-US" altLang="ko-KR" sz="1600" dirty="0" smtClean="0">
                <a:latin typeface="Consolas" panose="020B0609020204030204" pitchFamily="49" charset="0"/>
              </a:rPr>
              <a:t>() );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return false;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2490030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CA75DA-6437-4947-A929-F991D88A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이미지 버튼 실습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BA2D53-D267-42C7-8A0E-D15020291E6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구현 결과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5C75CA-0670-4EF7-9E13-250BE96C506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23F09D-1F47-47EE-89EE-C0417697BA20}"/>
              </a:ext>
            </a:extLst>
          </p:cNvPr>
          <p:cNvSpPr txBox="1"/>
          <p:nvPr/>
        </p:nvSpPr>
        <p:spPr>
          <a:xfrm>
            <a:off x="1487488" y="5963986"/>
            <a:ext cx="2481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버튼을 누르고 있을 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1427F1-1DC5-434F-AB0E-D97C1B4BF450}"/>
              </a:ext>
            </a:extLst>
          </p:cNvPr>
          <p:cNvSpPr txBox="1"/>
          <p:nvPr/>
        </p:nvSpPr>
        <p:spPr>
          <a:xfrm>
            <a:off x="6816080" y="5994861"/>
            <a:ext cx="250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버튼을 땠을 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797E2B-9C19-4DEE-A9F5-C97E93BD7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7" y="1412776"/>
            <a:ext cx="2579205" cy="438799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52E7C6B-9035-450A-8038-4D32DEF40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212" y="1362974"/>
            <a:ext cx="2698196" cy="448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61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b="1" dirty="0">
                <a:sym typeface="Wingdings" panose="05000000000000000000" pitchFamily="2" charset="2"/>
              </a:rPr>
              <a:t>뷰의 </a:t>
            </a:r>
            <a:r>
              <a:rPr lang="en-US" altLang="ko-KR" b="1" dirty="0">
                <a:sym typeface="Wingdings" panose="05000000000000000000" pitchFamily="2" charset="2"/>
              </a:rPr>
              <a:t>background </a:t>
            </a:r>
            <a:r>
              <a:rPr lang="ko-KR" altLang="en-US" b="1" dirty="0">
                <a:sym typeface="Wingdings" panose="05000000000000000000" pitchFamily="2" charset="2"/>
              </a:rPr>
              <a:t>속성</a:t>
            </a:r>
            <a:r>
              <a:rPr lang="ko-KR" altLang="en-US" dirty="0">
                <a:sym typeface="Wingdings" panose="05000000000000000000" pitchFamily="2" charset="2"/>
              </a:rPr>
              <a:t>은 배경색을 설정하거나 이미지 파일을 설정할 때 사용합니다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그런데 이미지를 배경으로 설정하면 그 이미지는 아무런 변화가 없습니다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예를 들어 버튼의 배경으로 이미지를 설정하면 버튼이 눌리거나 눌리지 않았을 때를 구분할 수 있어야 하는데 동일한 이미지가 보여 구분할 수가 없는 문제가 생깁니다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b="1" dirty="0">
                <a:sym typeface="Wingdings" panose="05000000000000000000" pitchFamily="2" charset="2"/>
              </a:rPr>
              <a:t>만약 버튼</a:t>
            </a:r>
            <a:r>
              <a:rPr lang="en-US" altLang="ko-KR" b="1" dirty="0">
                <a:sym typeface="Wingdings" panose="05000000000000000000" pitchFamily="2" charset="2"/>
              </a:rPr>
              <a:t>(</a:t>
            </a:r>
            <a:r>
              <a:rPr lang="ko-KR" altLang="en-US" b="1" dirty="0">
                <a:sym typeface="Wingdings" panose="05000000000000000000" pitchFamily="2" charset="2"/>
              </a:rPr>
              <a:t>이미지</a:t>
            </a:r>
            <a:r>
              <a:rPr lang="en-US" altLang="ko-KR" b="1" dirty="0">
                <a:sym typeface="Wingdings" panose="05000000000000000000" pitchFamily="2" charset="2"/>
              </a:rPr>
              <a:t>)</a:t>
            </a:r>
            <a:r>
              <a:rPr lang="ko-KR" altLang="en-US" b="1" dirty="0">
                <a:sym typeface="Wingdings" panose="05000000000000000000" pitchFamily="2" charset="2"/>
              </a:rPr>
              <a:t>이 눌렸을 경우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눌렸다는 의미로 좀 다른 이미지를 보이게 하려면 어떻게 할까요</a:t>
            </a:r>
            <a:r>
              <a:rPr lang="en-US" altLang="ko-KR" b="1" dirty="0">
                <a:sym typeface="Wingdings" panose="05000000000000000000" pitchFamily="2" charset="2"/>
              </a:rPr>
              <a:t>?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을 사용하면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상태에 따라 그래픽이나 이미지가 선택적으로 보이게 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031" y="3356992"/>
            <a:ext cx="1813240" cy="31273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241" y="3338910"/>
            <a:ext cx="1786375" cy="314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9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Step 1: </a:t>
            </a:r>
            <a:r>
              <a:rPr lang="en-US" altLang="ko-KR" b="1" dirty="0">
                <a:sym typeface="Wingdings" panose="05000000000000000000" pitchFamily="2" charset="2"/>
              </a:rPr>
              <a:t>Hu035Drawable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>
                <a:sym typeface="Wingdings" panose="05000000000000000000" pitchFamily="2" charset="2"/>
              </a:rPr>
              <a:t>widget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화면 가운데 있는 </a:t>
            </a:r>
            <a:r>
              <a:rPr lang="ko-KR" altLang="en-US" dirty="0" err="1">
                <a:sym typeface="Wingdings" panose="05000000000000000000" pitchFamily="2" charset="2"/>
              </a:rPr>
              <a:t>텍스트뷰를</a:t>
            </a:r>
            <a:r>
              <a:rPr lang="ko-KR" altLang="en-US" dirty="0">
                <a:sym typeface="Wingdings" panose="05000000000000000000" pitchFamily="2" charset="2"/>
              </a:rPr>
              <a:t> 삭제하고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새 버튼을 화면 가운데에 추가하십시오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b="1" dirty="0" err="1">
                <a:sym typeface="Wingdings" panose="05000000000000000000" pitchFamily="2" charset="2"/>
              </a:rPr>
              <a:t>HuStarAS</a:t>
            </a:r>
            <a:r>
              <a:rPr lang="en-US" altLang="ko-KR" b="1" dirty="0">
                <a:sym typeface="Wingdings" panose="05000000000000000000" pitchFamily="2" charset="2"/>
              </a:rPr>
              <a:t>/images/finger.png, finger_pressed.png </a:t>
            </a:r>
            <a:r>
              <a:rPr lang="ko-KR" altLang="en-US" dirty="0">
                <a:sym typeface="Wingdings" panose="05000000000000000000" pitchFamily="2" charset="2"/>
              </a:rPr>
              <a:t>파일을 </a:t>
            </a:r>
            <a:r>
              <a:rPr lang="en-US" altLang="ko-KR" dirty="0">
                <a:sym typeface="Wingdings" panose="05000000000000000000" pitchFamily="2" charset="2"/>
              </a:rPr>
              <a:t>/app/res/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파일 탐색기에서 두 파일을 선택하여 복사하고</a:t>
            </a:r>
            <a:r>
              <a:rPr lang="en-US" altLang="ko-KR" dirty="0">
                <a:sym typeface="Wingdings" panose="05000000000000000000" pitchFamily="2" charset="2"/>
              </a:rPr>
              <a:t>, /app/res/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위에서 우클릭하여 </a:t>
            </a:r>
            <a:r>
              <a:rPr lang="en-US" altLang="ko-KR" dirty="0">
                <a:sym typeface="Wingdings" panose="05000000000000000000" pitchFamily="2" charset="2"/>
              </a:rPr>
              <a:t>Paste(</a:t>
            </a:r>
            <a:r>
              <a:rPr lang="ko-KR" altLang="en-US" dirty="0" err="1">
                <a:sym typeface="Wingdings" panose="05000000000000000000" pitchFamily="2" charset="2"/>
              </a:rPr>
              <a:t>붙여넣기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를 선택한 후 나타나는 대화상자에서 폴더를 선택하십시오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아래와 같이 두 파일이 복사된 것을 볼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158681"/>
            <a:ext cx="3048264" cy="3337849"/>
          </a:xfrm>
          <a:prstGeom prst="rect">
            <a:avLst/>
          </a:prstGeom>
        </p:spPr>
      </p:pic>
      <p:sp>
        <p:nvSpPr>
          <p:cNvPr id="11" name="왼쪽 화살표 10"/>
          <p:cNvSpPr/>
          <p:nvPr/>
        </p:nvSpPr>
        <p:spPr>
          <a:xfrm>
            <a:off x="3143672" y="5157192"/>
            <a:ext cx="432048" cy="36004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15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Step 2:  </a:t>
            </a:r>
            <a:r>
              <a:rPr lang="ko-KR" altLang="en-US" dirty="0">
                <a:sym typeface="Wingdings" panose="05000000000000000000" pitchFamily="2" charset="2"/>
              </a:rPr>
              <a:t>이 이미지를 화면 가운데 추가한 버튼의 배경</a:t>
            </a:r>
            <a:r>
              <a:rPr lang="en-US" altLang="ko-KR" dirty="0">
                <a:sym typeface="Wingdings" panose="05000000000000000000" pitchFamily="2" charset="2"/>
              </a:rPr>
              <a:t>(background)</a:t>
            </a:r>
            <a:r>
              <a:rPr lang="ko-KR" altLang="en-US" dirty="0">
                <a:sym typeface="Wingdings" panose="05000000000000000000" pitchFamily="2" charset="2"/>
              </a:rPr>
              <a:t>으로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버튼이 선택된 상태에서 속성 창에서 </a:t>
            </a:r>
            <a:r>
              <a:rPr lang="en-US" altLang="ko-KR" dirty="0"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sym typeface="Wingdings" panose="05000000000000000000" pitchFamily="2" charset="2"/>
              </a:rPr>
              <a:t>속성을 찾아 </a:t>
            </a:r>
            <a:r>
              <a:rPr lang="en-US" altLang="ko-KR" b="1" dirty="0">
                <a:sym typeface="Wingdings" panose="05000000000000000000" pitchFamily="2" charset="2"/>
              </a:rPr>
              <a:t>[](Pick a resource] </a:t>
            </a:r>
            <a:r>
              <a:rPr lang="ko-KR" altLang="en-US" dirty="0">
                <a:sym typeface="Wingdings" panose="05000000000000000000" pitchFamily="2" charset="2"/>
              </a:rPr>
              <a:t>버튼을 선택하면 대화상자가 나타나고</a:t>
            </a:r>
            <a:r>
              <a:rPr lang="en-US" altLang="ko-KR" dirty="0">
                <a:sym typeface="Wingdings" panose="05000000000000000000" pitchFamily="2" charset="2"/>
              </a:rPr>
              <a:t>, drawable</a:t>
            </a:r>
            <a:r>
              <a:rPr lang="ko-KR" altLang="en-US" dirty="0">
                <a:sym typeface="Wingdings" panose="05000000000000000000" pitchFamily="2" charset="2"/>
              </a:rPr>
              <a:t>폴더에 있는 이미지들 중에 </a:t>
            </a:r>
            <a:r>
              <a:rPr lang="en-US" altLang="ko-KR" dirty="0">
                <a:sym typeface="Wingdings" panose="05000000000000000000" pitchFamily="2" charset="2"/>
              </a:rPr>
              <a:t>finger</a:t>
            </a:r>
            <a:r>
              <a:rPr lang="ko-KR" altLang="en-US" dirty="0">
                <a:sym typeface="Wingdings" panose="05000000000000000000" pitchFamily="2" charset="2"/>
              </a:rPr>
              <a:t>를 선택합니다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>
                <a:sym typeface="Wingdings" panose="05000000000000000000" pitchFamily="2" charset="2"/>
              </a:rPr>
              <a:t>버튼의 </a:t>
            </a:r>
            <a:r>
              <a:rPr lang="en-US" altLang="ko-KR" b="1" dirty="0">
                <a:sym typeface="Wingdings" panose="05000000000000000000" pitchFamily="2" charset="2"/>
              </a:rPr>
              <a:t>text </a:t>
            </a:r>
            <a:r>
              <a:rPr lang="ko-KR" altLang="en-US" b="1" dirty="0">
                <a:sym typeface="Wingdings" panose="05000000000000000000" pitchFamily="2" charset="2"/>
              </a:rPr>
              <a:t>속성 창에서 </a:t>
            </a:r>
            <a:r>
              <a:rPr lang="en-US" altLang="ko-KR" b="1" dirty="0">
                <a:sym typeface="Wingdings" panose="05000000000000000000" pitchFamily="2" charset="2"/>
              </a:rPr>
              <a:t>Button</a:t>
            </a:r>
            <a:r>
              <a:rPr lang="ko-KR" altLang="en-US" b="1" dirty="0">
                <a:sym typeface="Wingdings" panose="05000000000000000000" pitchFamily="2" charset="2"/>
              </a:rPr>
              <a:t>이라는 글자를 삭제하십시오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그래야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이미지만 보이는 버튼</a:t>
            </a:r>
            <a:r>
              <a:rPr lang="ko-KR" altLang="en-US" dirty="0">
                <a:sym typeface="Wingdings" panose="05000000000000000000" pitchFamily="2" charset="2"/>
              </a:rPr>
              <a:t>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4289850"/>
            <a:ext cx="11134914" cy="207362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624392" y="3959271"/>
            <a:ext cx="228780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C00000"/>
                </a:solidFill>
              </a:rPr>
              <a:t>(Pick a resource]</a:t>
            </a:r>
            <a:r>
              <a:rPr lang="ko-KR" altLang="en-US" sz="1600" dirty="0">
                <a:solidFill>
                  <a:srgbClr val="C00000"/>
                </a:solidFill>
              </a:rPr>
              <a:t>버튼</a:t>
            </a:r>
            <a:r>
              <a:rPr lang="en-US" altLang="ko-KR" sz="1600" dirty="0">
                <a:solidFill>
                  <a:srgbClr val="C00000"/>
                </a:solidFill>
              </a:rPr>
              <a:t> 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0608766" y="4321159"/>
            <a:ext cx="599802" cy="9950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0428054" y="6361583"/>
            <a:ext cx="52129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삭제</a:t>
            </a:r>
          </a:p>
        </p:txBody>
      </p:sp>
      <p:cxnSp>
        <p:nvCxnSpPr>
          <p:cNvPr id="10" name="직선 화살표 연결선 9"/>
          <p:cNvCxnSpPr>
            <a:stCxn id="9" idx="1"/>
          </p:cNvCxnSpPr>
          <p:nvPr/>
        </p:nvCxnSpPr>
        <p:spPr>
          <a:xfrm flipH="1" flipV="1">
            <a:off x="9624392" y="5715399"/>
            <a:ext cx="803662" cy="8000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8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뷰의 배경 이미지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Step 3: </a:t>
            </a:r>
            <a:r>
              <a:rPr lang="ko-KR" altLang="en-US" dirty="0">
                <a:sym typeface="Wingdings" panose="05000000000000000000" pitchFamily="2" charset="2"/>
              </a:rPr>
              <a:t>에뮬레이터를 실행하면 다음과 같은 결과를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그런데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버튼을 눌러도 아무런 반응이 없습니다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r>
              <a:rPr lang="ko-KR" altLang="en-US" dirty="0">
                <a:sym typeface="Wingdings" panose="05000000000000000000" pitchFamily="2" charset="2"/>
              </a:rPr>
              <a:t>그래서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버튼이 아니라 이미지뷰처럼 느껴집니다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이제 </a:t>
            </a:r>
            <a:r>
              <a:rPr lang="en-US" altLang="ko-KR" dirty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을 사용해서 버튼이 눌렸을 때 다른 이미지가 보이도록 만들겠습니다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69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992" y="1988839"/>
            <a:ext cx="2621220" cy="45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C00000"/>
                </a:solidFill>
              </a:rPr>
              <a:t>Step 3 </a:t>
            </a:r>
            <a:r>
              <a:rPr lang="ko-KR" altLang="en-US" b="1" dirty="0">
                <a:solidFill>
                  <a:srgbClr val="C00000"/>
                </a:solidFill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</a:rPr>
              <a:t>: </a:t>
            </a:r>
            <a:r>
              <a:rPr lang="en-US" altLang="ko-KR" dirty="0"/>
              <a:t>Snackbar</a:t>
            </a:r>
            <a:r>
              <a:rPr lang="ko-KR" altLang="en-US" dirty="0"/>
              <a:t>는 다음과 같이 사용합니다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Snackbar</a:t>
            </a:r>
            <a:r>
              <a:rPr lang="ko-KR" altLang="en-US" dirty="0"/>
              <a:t>를 사용하려고 할 때</a:t>
            </a:r>
            <a:r>
              <a:rPr lang="en-US" altLang="ko-KR" dirty="0"/>
              <a:t>, </a:t>
            </a:r>
            <a:r>
              <a:rPr lang="ko-KR" altLang="en-US" dirty="0"/>
              <a:t>오류</a:t>
            </a:r>
            <a:r>
              <a:rPr lang="en-US" altLang="ko-KR" dirty="0"/>
              <a:t>(</a:t>
            </a:r>
            <a:r>
              <a:rPr lang="ko-KR" altLang="en-US" dirty="0"/>
              <a:t>빨간 전구</a:t>
            </a:r>
            <a:r>
              <a:rPr lang="en-US" altLang="ko-KR" dirty="0"/>
              <a:t>)</a:t>
            </a:r>
            <a:r>
              <a:rPr lang="ko-KR" altLang="en-US" dirty="0"/>
              <a:t>가 표시되기도 합니다</a:t>
            </a:r>
            <a:r>
              <a:rPr lang="en-US" altLang="ko-KR" dirty="0"/>
              <a:t>. </a:t>
            </a:r>
            <a:r>
              <a:rPr lang="ko-KR" altLang="en-US" dirty="0"/>
              <a:t>빨간 전구를 클릭하면</a:t>
            </a:r>
            <a:r>
              <a:rPr lang="en-US" altLang="ko-KR" dirty="0"/>
              <a:t>, </a:t>
            </a:r>
            <a:r>
              <a:rPr lang="ko-KR" altLang="en-US" dirty="0"/>
              <a:t>안스는 여러 가지 해결 방안을 제시하게 됩니다</a:t>
            </a:r>
            <a:r>
              <a:rPr lang="en-US" altLang="ko-KR" dirty="0"/>
              <a:t>.  </a:t>
            </a:r>
            <a:r>
              <a:rPr lang="ko-KR" altLang="en-US" dirty="0"/>
              <a:t>제안된 방안들 중에 </a:t>
            </a:r>
            <a:r>
              <a:rPr lang="en-US" altLang="ko-KR" dirty="0"/>
              <a:t>Snackbar</a:t>
            </a:r>
            <a:r>
              <a:rPr lang="ko-KR" altLang="en-US" dirty="0"/>
              <a:t>를 추가할 수 있는 방안을 선택하십시오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AutoComplete</a:t>
            </a:r>
            <a:r>
              <a:rPr lang="ko-KR" altLang="en-US" dirty="0"/>
              <a:t>을 자주 사용하면 코딩에 도움이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14535" y="1251624"/>
            <a:ext cx="1133153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show_greeting(View view)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textView2.setText(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Toast.makeText(this,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6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600" dirty="0">
                <a:latin typeface="Consolas" panose="020B0609020204030204" pitchFamily="49" charset="0"/>
              </a:rPr>
              <a:t>(view, </a:t>
            </a:r>
            <a:r>
              <a:rPr lang="en-US" altLang="ko-KR" sz="16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6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201160" y="928236"/>
            <a:ext cx="5544615" cy="552339"/>
          </a:xfrm>
          <a:prstGeom prst="roundRect">
            <a:avLst/>
          </a:prstGeom>
          <a:solidFill>
            <a:srgbClr val="FFC000">
              <a:alpha val="73000"/>
            </a:srgb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400" dirty="0">
                <a:solidFill>
                  <a:schemeClr val="tx1"/>
                </a:solidFill>
              </a:rPr>
              <a:t>코드를 입력할 때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아래와 같이 해보세요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  <a:p>
            <a:pPr latinLnBrk="0"/>
            <a:r>
              <a:rPr lang="en-US" altLang="ko-KR" sz="1400" dirty="0">
                <a:solidFill>
                  <a:schemeClr val="tx1"/>
                </a:solidFill>
              </a:rPr>
              <a:t>Toast&lt;Tab&gt;</a:t>
            </a:r>
            <a:r>
              <a:rPr lang="ko-KR" altLang="en-US" sz="1400" dirty="0">
                <a:solidFill>
                  <a:schemeClr val="tx1"/>
                </a:solidFill>
              </a:rPr>
              <a:t>을 입력하면 </a:t>
            </a:r>
            <a:r>
              <a:rPr lang="en-US" altLang="ko-KR" sz="1400" dirty="0">
                <a:solidFill>
                  <a:schemeClr val="tx1"/>
                </a:solidFill>
              </a:rPr>
              <a:t>autocomplete </a:t>
            </a:r>
            <a:r>
              <a:rPr lang="ko-KR" altLang="en-US" sz="1400" dirty="0">
                <a:solidFill>
                  <a:schemeClr val="tx1"/>
                </a:solidFill>
              </a:rPr>
              <a:t>이 작동합니다</a:t>
            </a:r>
            <a:r>
              <a:rPr lang="en-US" altLang="ko-KR" sz="1400" dirty="0">
                <a:solidFill>
                  <a:schemeClr val="tx1"/>
                </a:solidFill>
              </a:rPr>
              <a:t>. Surprise!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35" y="3861048"/>
            <a:ext cx="5285986" cy="253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366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은 뷰에 설정할 수 있는 객체이며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위에 그래픽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선 등등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을 그릴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XML</a:t>
            </a:r>
            <a:r>
              <a:rPr lang="ko-KR" altLang="en-US" dirty="0">
                <a:sym typeface="Wingdings" panose="05000000000000000000" pitchFamily="2" charset="2"/>
              </a:rPr>
              <a:t>파일은 </a:t>
            </a:r>
            <a:r>
              <a:rPr lang="en-US" altLang="ko-KR" dirty="0">
                <a:sym typeface="Wingdings" panose="05000000000000000000" pitchFamily="2" charset="2"/>
              </a:rPr>
              <a:t>/app/res/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 안에 넣어 버튼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뷰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의 배경으로 설정할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즉 </a:t>
            </a:r>
            <a:r>
              <a:rPr lang="en-US" altLang="ko-KR" dirty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 폴더 안에 이미지가 아닌 </a:t>
            </a:r>
            <a:r>
              <a:rPr lang="en-US" altLang="ko-KR" dirty="0">
                <a:sym typeface="Wingdings" panose="05000000000000000000" pitchFamily="2" charset="2"/>
              </a:rPr>
              <a:t>XML</a:t>
            </a:r>
            <a:r>
              <a:rPr lang="ko-KR" altLang="en-US" dirty="0">
                <a:sym typeface="Wingdings" panose="05000000000000000000" pitchFamily="2" charset="2"/>
              </a:rPr>
              <a:t>파일이 들어가 이미지처럼 설정되는 것입니다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에는 다양한  경우에 사용할 수 있는 다양한 기능의 </a:t>
            </a:r>
            <a:r>
              <a:rPr lang="en-US" altLang="ko-KR" dirty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70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41495"/>
              </p:ext>
            </p:extLst>
          </p:nvPr>
        </p:nvGraphicFramePr>
        <p:xfrm>
          <a:off x="453100" y="2924944"/>
          <a:ext cx="110435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Drawable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비트맵 </a:t>
                      </a:r>
                      <a:r>
                        <a:rPr lang="en-US" altLang="ko-KR" dirty="0"/>
                        <a:t>Drawable(BitmapDrawable)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이미지 파일을 보여줄 때 사용함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비트맵 그래픽 파일을 사용해서 생성함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상태 </a:t>
                      </a:r>
                      <a:r>
                        <a:rPr lang="en-US" altLang="ko-KR" b="1" dirty="0"/>
                        <a:t>Drawable(StateListDrawable)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>
                          <a:solidFill>
                            <a:srgbClr val="C00000"/>
                          </a:solidFill>
                        </a:rPr>
                        <a:t>상태별로</a:t>
                      </a:r>
                      <a:r>
                        <a:rPr lang="ko-KR" altLang="en-US" b="1" dirty="0">
                          <a:solidFill>
                            <a:srgbClr val="C00000"/>
                          </a:solidFill>
                        </a:rPr>
                        <a:t> 다른 비트맵 그래픽을 참조함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전환 </a:t>
                      </a:r>
                      <a:r>
                        <a:rPr lang="en-US" altLang="ko-KR" dirty="0"/>
                        <a:t>Drawable(</a:t>
                      </a:r>
                      <a:r>
                        <a:rPr lang="en-US" altLang="ko-KR" dirty="0" err="1"/>
                        <a:t>TransitionDrawable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두 개의 </a:t>
                      </a:r>
                      <a:r>
                        <a:rPr lang="en-US" altLang="ko-KR" dirty="0"/>
                        <a:t>Drawable</a:t>
                      </a:r>
                      <a:r>
                        <a:rPr lang="ko-KR" altLang="en-US" dirty="0"/>
                        <a:t>을 서로 전환할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쉐이프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Drawable(</a:t>
                      </a:r>
                      <a:r>
                        <a:rPr lang="en-US" altLang="ko-KR" b="1" dirty="0" err="1"/>
                        <a:t>ShapeDrawable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색상과 </a:t>
                      </a:r>
                      <a:r>
                        <a:rPr lang="ko-KR" altLang="en-US" b="1" dirty="0" err="1"/>
                        <a:t>그라디이센을</a:t>
                      </a:r>
                      <a:r>
                        <a:rPr lang="ko-KR" altLang="en-US" b="1" dirty="0"/>
                        <a:t> 포함하여 도형의 모양을 정의할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인셋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Drawable(</a:t>
                      </a:r>
                      <a:r>
                        <a:rPr lang="en-US" altLang="ko-KR" dirty="0" err="1"/>
                        <a:t>InsetDrawable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지정된 거리만큼 </a:t>
                      </a:r>
                      <a:r>
                        <a:rPr lang="en-US" altLang="ko-KR" dirty="0"/>
                        <a:t>Drawable</a:t>
                      </a:r>
                      <a:r>
                        <a:rPr lang="ko-KR" altLang="en-US" dirty="0"/>
                        <a:t>을 들어서 보여줄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클립 </a:t>
                      </a:r>
                      <a:r>
                        <a:rPr lang="en-US" altLang="ko-KR" dirty="0"/>
                        <a:t>Drawable(</a:t>
                      </a:r>
                      <a:r>
                        <a:rPr lang="en-US" altLang="ko-KR" dirty="0" err="1"/>
                        <a:t>ClipDrawable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레벨 값을 기준으로 다른 </a:t>
                      </a:r>
                      <a:r>
                        <a:rPr lang="en-US" altLang="ko-KR" dirty="0"/>
                        <a:t>Drawable</a:t>
                      </a:r>
                      <a:r>
                        <a:rPr lang="ko-KR" altLang="en-US" dirty="0"/>
                        <a:t>을 </a:t>
                      </a:r>
                      <a:r>
                        <a:rPr lang="ko-KR" altLang="en-US" dirty="0" err="1"/>
                        <a:t>클립핑할</a:t>
                      </a:r>
                      <a:r>
                        <a:rPr lang="ko-KR" altLang="en-US" dirty="0"/>
                        <a:t>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34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스케일 </a:t>
                      </a:r>
                      <a:r>
                        <a:rPr lang="en-US" altLang="ko-KR" dirty="0"/>
                        <a:t>Drawable(</a:t>
                      </a:r>
                      <a:r>
                        <a:rPr lang="en-US" altLang="ko-KR" dirty="0" err="1"/>
                        <a:t>ScaleDrawable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레벨 값을 기준으로 다른 </a:t>
                      </a:r>
                      <a:r>
                        <a:rPr lang="en-US" altLang="ko-KR" dirty="0"/>
                        <a:t>Drawable</a:t>
                      </a:r>
                      <a:r>
                        <a:rPr lang="ko-KR" altLang="en-US" dirty="0"/>
                        <a:t>을 크기를 변경할 수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10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23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상태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/>
              <a:t>StateListDrawable)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 만들기 </a:t>
            </a:r>
            <a:endParaRPr lang="en-US" altLang="ko-KR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4: </a:t>
            </a:r>
            <a:r>
              <a:rPr lang="ko-KR" altLang="en-US" dirty="0">
                <a:sym typeface="Wingdings" panose="05000000000000000000" pitchFamily="2" charset="2"/>
              </a:rPr>
              <a:t>상태 </a:t>
            </a:r>
            <a:r>
              <a:rPr lang="en-US" altLang="ko-KR" dirty="0"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은 뷰의 상태에 따라 보여줄 뷰의 그래픽을 다르게 저장할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/app/res/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finger_drawable.xml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[finger_drawable.xml]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>
                <a:sym typeface="Wingdings" panose="05000000000000000000" pitchFamily="2" charset="2"/>
              </a:rPr>
              <a:t>[Code]</a:t>
            </a:r>
            <a:r>
              <a:rPr lang="ko-KR" altLang="en-US" dirty="0">
                <a:sym typeface="Wingdings" panose="05000000000000000000" pitchFamily="2" charset="2"/>
              </a:rPr>
              <a:t>탭을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아래와 같이 코딩을 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state_ </a:t>
            </a:r>
            <a:r>
              <a:rPr lang="ko-KR" altLang="en-US" dirty="0">
                <a:sym typeface="Wingdings" panose="05000000000000000000" pitchFamily="2" charset="2"/>
              </a:rPr>
              <a:t>로 시작하는 속성은 상태를 나타냅니다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간단한 예로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ym typeface="Wingdings" panose="05000000000000000000" pitchFamily="2" charset="2"/>
              </a:rPr>
              <a:t>state_pressed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는 버튼이 눌린 상태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state_focused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는 포커스를 받은 상태를 말합니다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상태 속성이 설정되지 않은 </a:t>
            </a:r>
            <a:r>
              <a:rPr lang="en-US" altLang="ko-KR" dirty="0">
                <a:sym typeface="Wingdings" panose="05000000000000000000" pitchFamily="2" charset="2"/>
              </a:rPr>
              <a:t>&lt;item&gt;</a:t>
            </a:r>
            <a:r>
              <a:rPr lang="ko-KR" altLang="en-US" dirty="0">
                <a:sym typeface="Wingdings" panose="05000000000000000000" pitchFamily="2" charset="2"/>
              </a:rPr>
              <a:t>태그에는 </a:t>
            </a:r>
            <a:r>
              <a:rPr lang="en-US" altLang="ko-KR" dirty="0">
                <a:sym typeface="Wingdings" panose="05000000000000000000" pitchFamily="2" charset="2"/>
              </a:rPr>
              <a:t>drawable </a:t>
            </a:r>
            <a:r>
              <a:rPr lang="ko-KR" altLang="en-US" dirty="0">
                <a:sym typeface="Wingdings" panose="05000000000000000000" pitchFamily="2" charset="2"/>
              </a:rPr>
              <a:t>속성 값으로 </a:t>
            </a:r>
            <a:r>
              <a:rPr lang="en-US" altLang="ko-KR" dirty="0">
                <a:sym typeface="Wingdings" panose="05000000000000000000" pitchFamily="2" charset="2"/>
              </a:rPr>
              <a:t>@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/finger</a:t>
            </a:r>
            <a:r>
              <a:rPr lang="ko-KR" altLang="en-US" dirty="0">
                <a:sym typeface="Wingdings" panose="05000000000000000000" pitchFamily="2" charset="2"/>
              </a:rPr>
              <a:t>를 입력했으니까 </a:t>
            </a:r>
            <a:r>
              <a:rPr lang="en-US" altLang="ko-KR" dirty="0">
                <a:sym typeface="Wingdings" panose="05000000000000000000" pitchFamily="2" charset="2"/>
              </a:rPr>
              <a:t>finger.png </a:t>
            </a:r>
            <a:r>
              <a:rPr lang="ko-KR" altLang="en-US" dirty="0">
                <a:sym typeface="Wingdings" panose="05000000000000000000" pitchFamily="2" charset="2"/>
              </a:rPr>
              <a:t>이미지가 보이게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이렇게 만든 </a:t>
            </a:r>
            <a:r>
              <a:rPr lang="en-US" altLang="ko-KR" dirty="0">
                <a:sym typeface="Wingdings" panose="05000000000000000000" pitchFamily="2" charset="2"/>
              </a:rPr>
              <a:t>XML </a:t>
            </a:r>
            <a:r>
              <a:rPr lang="ko-KR" altLang="en-US" dirty="0">
                <a:sym typeface="Wingdings" panose="05000000000000000000" pitchFamily="2" charset="2"/>
              </a:rPr>
              <a:t>파일은 뷰의 </a:t>
            </a:r>
            <a:r>
              <a:rPr lang="en-US" altLang="ko-KR" dirty="0"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sym typeface="Wingdings" panose="05000000000000000000" pitchFamily="2" charset="2"/>
              </a:rPr>
              <a:t>속성으로 설정할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3924" y="2780928"/>
            <a:ext cx="10225136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&lt;selector </a:t>
            </a:r>
            <a:r>
              <a:rPr lang="en-US" altLang="ko-KR" sz="1600" dirty="0" err="1">
                <a:latin typeface="Consolas" panose="020B0609020204030204" pitchFamily="49" charset="0"/>
              </a:rPr>
              <a:t>xmlns:android</a:t>
            </a:r>
            <a:r>
              <a:rPr lang="en-US" altLang="ko-KR" sz="1600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state_pressed</a:t>
            </a:r>
            <a:r>
              <a:rPr lang="en-US" altLang="ko-KR" sz="1600" dirty="0">
                <a:latin typeface="Consolas" panose="020B0609020204030204" pitchFamily="49" charset="0"/>
              </a:rPr>
              <a:t>="true"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finger_pressed</a:t>
            </a:r>
            <a:r>
              <a:rPr lang="en-US" altLang="ko-KR" sz="1600" dirty="0">
                <a:latin typeface="Consolas" panose="020B0609020204030204" pitchFamily="49" charset="0"/>
              </a:rPr>
              <a:t>"/&gt;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&lt;item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android:drawable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drawable</a:t>
            </a:r>
            <a:r>
              <a:rPr lang="en-US" altLang="ko-KR" sz="1600" dirty="0">
                <a:latin typeface="Consolas" panose="020B0609020204030204" pitchFamily="49" charset="0"/>
              </a:rPr>
              <a:t>/finger"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&lt;/selector&gt;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206812" y="2596262"/>
            <a:ext cx="252505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finger_drawable.xml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0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5: </a:t>
            </a:r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에서 버튼의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sym typeface="Wingdings" panose="05000000000000000000" pitchFamily="2" charset="2"/>
              </a:rPr>
              <a:t>속성 값을 </a:t>
            </a:r>
            <a:r>
              <a:rPr lang="en-US" altLang="ko-KR" dirty="0">
                <a:sym typeface="Wingdings" panose="05000000000000000000" pitchFamily="2" charset="2"/>
              </a:rPr>
              <a:t>@/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/finger  </a:t>
            </a:r>
            <a:r>
              <a:rPr lang="ko-KR" altLang="en-US" dirty="0">
                <a:sym typeface="Wingdings" panose="05000000000000000000" pitchFamily="2" charset="2"/>
              </a:rPr>
              <a:t>이미지 이름 대신에 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@</a:t>
            </a:r>
            <a:r>
              <a:rPr lang="en-US" altLang="ko-KR" dirty="0" err="1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olidFill>
                  <a:srgbClr val="C00000"/>
                </a:solidFill>
                <a:sym typeface="Wingdings" panose="05000000000000000000" pitchFamily="2" charset="2"/>
              </a:rPr>
              <a:t>finger_drawable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파일 이름을 </a:t>
            </a:r>
            <a:r>
              <a:rPr lang="ko-KR" altLang="en-US" dirty="0">
                <a:sym typeface="Wingdings" panose="05000000000000000000" pitchFamily="2" charset="2"/>
              </a:rPr>
              <a:t>입력하거나 </a:t>
            </a:r>
            <a:r>
              <a:rPr lang="en-US" altLang="ko-KR" dirty="0">
                <a:sym typeface="Wingdings" panose="05000000000000000000" pitchFamily="2" charset="2"/>
              </a:rPr>
              <a:t>[Pick a resource]</a:t>
            </a:r>
            <a:r>
              <a:rPr lang="ko-KR" altLang="en-US" dirty="0">
                <a:sym typeface="Wingdings" panose="05000000000000000000" pitchFamily="2" charset="2"/>
              </a:rPr>
              <a:t>에서 선택하십시오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이제 버튼을 누르면 다른 이미지가 잠시 보이는 것을 볼 수 있습니다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2492896"/>
            <a:ext cx="6569009" cy="14707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810" y="2492896"/>
            <a:ext cx="2314251" cy="399140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0653" y="2469818"/>
            <a:ext cx="2279963" cy="401448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53100" y="5530130"/>
            <a:ext cx="6386118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latinLnBrk="0"/>
            <a:r>
              <a:rPr lang="ko-KR" altLang="en-US" sz="1400" dirty="0"/>
              <a:t>색이 변경된 손이 잘 보이지 않는다면</a:t>
            </a:r>
            <a:r>
              <a:rPr lang="en-US" altLang="ko-KR" sz="1400" dirty="0"/>
              <a:t>, </a:t>
            </a:r>
            <a:r>
              <a:rPr lang="en-US" altLang="ko-KR" sz="1400" dirty="0" smtClean="0"/>
              <a:t>res/values/themes.xml </a:t>
            </a:r>
            <a:r>
              <a:rPr lang="ko-KR" altLang="en-US" sz="1400" dirty="0"/>
              <a:t>을 </a:t>
            </a:r>
            <a:r>
              <a:rPr lang="ko-KR" altLang="en-US" sz="1400" dirty="0" smtClean="0"/>
              <a:t>체크하고 아래와 </a:t>
            </a:r>
            <a:r>
              <a:rPr lang="ko-KR" altLang="en-US" sz="1400" dirty="0"/>
              <a:t>같이 수정해보십시오</a:t>
            </a:r>
            <a:r>
              <a:rPr lang="en-US" altLang="ko-KR" sz="1400" dirty="0" smtClean="0"/>
              <a:t>.</a:t>
            </a:r>
          </a:p>
          <a:p>
            <a:pPr latinLnBrk="0"/>
            <a:endParaRPr lang="en-US" altLang="ko-KR" sz="1400" dirty="0"/>
          </a:p>
          <a:p>
            <a:pPr latinLnBrk="0"/>
            <a:r>
              <a:rPr lang="en-US" altLang="ko-KR" sz="1400" dirty="0">
                <a:latin typeface="Consolas" panose="020B0609020204030204" pitchFamily="49" charset="0"/>
              </a:rPr>
              <a:t>parent="</a:t>
            </a:r>
            <a:r>
              <a:rPr lang="en-US" altLang="ko-KR" sz="1400" dirty="0" err="1" smtClean="0">
                <a:latin typeface="Consolas" panose="020B0609020204030204" pitchFamily="49" charset="0"/>
              </a:rPr>
              <a:t>Themes.AppCompat.light</a:t>
            </a:r>
            <a:r>
              <a:rPr lang="en-US" altLang="ko-KR" sz="1400" dirty="0" smtClean="0">
                <a:latin typeface="Consolas" panose="020B0609020204030204" pitchFamily="49" charset="0"/>
              </a:rPr>
              <a:t>"</a:t>
            </a:r>
            <a:endParaRPr lang="en-US" altLang="ko-K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2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2208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이제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dirty="0">
                <a:sym typeface="Wingdings" panose="05000000000000000000" pitchFamily="2" charset="2"/>
              </a:rPr>
              <a:t>을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이용하여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버튼의 배경색을 바꾸어 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레이아웃 전체 배경도 바꾸어 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도형을 화면에 표시해 보려고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025" y="2570633"/>
            <a:ext cx="2103376" cy="370487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256240" y="350100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8616280" y="386104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98" y="2570633"/>
            <a:ext cx="2100167" cy="3693993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4702130" y="530120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2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47554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6: </a:t>
            </a:r>
            <a:r>
              <a:rPr lang="en-US" altLang="ko-KR" dirty="0">
                <a:sym typeface="Wingdings" panose="05000000000000000000" pitchFamily="2" charset="2"/>
              </a:rPr>
              <a:t>XML</a:t>
            </a:r>
            <a:r>
              <a:rPr lang="ko-KR" altLang="en-US" dirty="0">
                <a:sym typeface="Wingdings" panose="05000000000000000000" pitchFamily="2" charset="2"/>
              </a:rPr>
              <a:t>로 도형을 그릴 수 있게 하는 </a:t>
            </a:r>
            <a:r>
              <a:rPr lang="en-US" altLang="ko-KR" dirty="0">
                <a:sym typeface="Wingdings" panose="05000000000000000000" pitchFamily="2" charset="2"/>
              </a:rPr>
              <a:t>Shape Drawable</a:t>
            </a:r>
            <a:r>
              <a:rPr lang="ko-KR" altLang="en-US" dirty="0">
                <a:sym typeface="Wingdings" panose="05000000000000000000" pitchFamily="2" charset="2"/>
              </a:rPr>
              <a:t>을 만드는 작업을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/app/res/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폴더에서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메뉴가 나오면</a:t>
            </a:r>
            <a:r>
              <a:rPr lang="en-US" altLang="ko-KR" dirty="0">
                <a:sym typeface="Wingdings" panose="05000000000000000000" pitchFamily="2" charset="2"/>
              </a:rPr>
              <a:t>, [new]  [Drawable Resource File]</a:t>
            </a:r>
            <a:r>
              <a:rPr lang="ko-KR" altLang="en-US" dirty="0">
                <a:sym typeface="Wingdings" panose="05000000000000000000" pitchFamily="2" charset="2"/>
              </a:rPr>
              <a:t>을 선택하세요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대화상자가 나오면</a:t>
            </a:r>
            <a:r>
              <a:rPr lang="en-US" altLang="ko-KR" dirty="0">
                <a:sym typeface="Wingdings" panose="05000000000000000000" pitchFamily="2" charset="2"/>
              </a:rPr>
              <a:t>, File name: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입력하고 </a:t>
            </a:r>
            <a:r>
              <a:rPr lang="en-US" altLang="ko-KR" dirty="0">
                <a:sym typeface="Wingdings" panose="05000000000000000000" pitchFamily="2" charset="2"/>
              </a:rPr>
              <a:t>OK </a:t>
            </a:r>
            <a:r>
              <a:rPr lang="ko-KR" altLang="en-US" dirty="0">
                <a:sym typeface="Wingdings" panose="05000000000000000000" pitchFamily="2" charset="2"/>
              </a:rPr>
              <a:t>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[rect_drawable.xml]</a:t>
            </a:r>
            <a:r>
              <a:rPr lang="ko-KR" altLang="en-US" dirty="0">
                <a:sym typeface="Wingdings" panose="05000000000000000000" pitchFamily="2" charset="2"/>
              </a:rPr>
              <a:t>탭을 열고</a:t>
            </a:r>
            <a:r>
              <a:rPr lang="en-US" altLang="ko-KR" dirty="0">
                <a:sym typeface="Wingdings" panose="05000000000000000000" pitchFamily="2" charset="2"/>
              </a:rPr>
              <a:t>, [Split] </a:t>
            </a:r>
            <a:r>
              <a:rPr lang="ko-KR" altLang="en-US" dirty="0">
                <a:sym typeface="Wingdings" panose="05000000000000000000" pitchFamily="2" charset="2"/>
              </a:rPr>
              <a:t>탭을 선택한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코드 창에서 아래와 같이 코딩을 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selector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shape</a:t>
            </a:r>
            <a:r>
              <a:rPr lang="ko-KR" altLang="en-US" dirty="0">
                <a:sym typeface="Wingdings" panose="05000000000000000000" pitchFamily="2" charset="2"/>
              </a:rPr>
              <a:t>으로 대체하고</a:t>
            </a:r>
            <a:r>
              <a:rPr lang="en-US" altLang="ko-KR" dirty="0">
                <a:sym typeface="Wingdings" panose="05000000000000000000" pitchFamily="2" charset="2"/>
              </a:rPr>
              <a:t>, rectangle</a:t>
            </a:r>
            <a:r>
              <a:rPr lang="ko-KR" altLang="en-US" dirty="0">
                <a:sym typeface="Wingdings" panose="05000000000000000000" pitchFamily="2" charset="2"/>
              </a:rPr>
              <a:t>을 추가합니다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size</a:t>
            </a:r>
            <a:r>
              <a:rPr lang="ko-KR" altLang="en-US" dirty="0">
                <a:sym typeface="Wingdings" panose="05000000000000000000" pitchFamily="2" charset="2"/>
              </a:rPr>
              <a:t>를 생략하면</a:t>
            </a:r>
            <a:r>
              <a:rPr lang="en-US" altLang="ko-KR" dirty="0">
                <a:sym typeface="Wingdings" panose="05000000000000000000" pitchFamily="2" charset="2"/>
              </a:rPr>
              <a:t>, button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wrap_content</a:t>
            </a:r>
            <a:r>
              <a:rPr lang="ko-KR" altLang="en-US" dirty="0">
                <a:sym typeface="Wingdings" panose="05000000000000000000" pitchFamily="2" charset="2"/>
              </a:rPr>
              <a:t>를 사용하므로 필요가 없습니다</a:t>
            </a:r>
            <a:r>
              <a:rPr lang="en-US" altLang="ko-KR" dirty="0">
                <a:sym typeface="Wingdings" panose="05000000000000000000" pitchFamily="2" charset="2"/>
              </a:rPr>
              <a:t>.  &lt;!--   --&gt; comments </a:t>
            </a:r>
            <a:r>
              <a:rPr lang="ko-KR" altLang="en-US" dirty="0">
                <a:sym typeface="Wingdings" panose="05000000000000000000" pitchFamily="2" charset="2"/>
              </a:rPr>
              <a:t>표시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solid vs gradient, stroke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shape</a:t>
            </a:r>
            <a:r>
              <a:rPr lang="ko-KR" altLang="en-US" dirty="0">
                <a:sym typeface="Wingdings" panose="05000000000000000000" pitchFamily="2" charset="2"/>
              </a:rPr>
              <a:t>의 가장 자리 만드는 것입니다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3100" y="3461209"/>
            <a:ext cx="11248112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&lt;shape xmlns:android="http://schemas.android.com/</a:t>
            </a:r>
            <a:r>
              <a:rPr lang="en-US" altLang="ko-KR" sz="1600" dirty="0" err="1">
                <a:latin typeface="Consolas" panose="020B0609020204030204" pitchFamily="49" charset="0"/>
              </a:rPr>
              <a:t>apk</a:t>
            </a:r>
            <a:r>
              <a:rPr lang="en-US" altLang="ko-KR" sz="1600" dirty="0">
                <a:latin typeface="Consolas" panose="020B0609020204030204" pitchFamily="49" charset="0"/>
              </a:rPr>
              <a:t>/res/android"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6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&lt;!--size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="200dp"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android:height</a:t>
            </a:r>
            <a:r>
              <a:rPr lang="en-US" altLang="ko-KR" sz="1600" dirty="0">
                <a:latin typeface="Consolas" panose="020B0609020204030204" pitchFamily="49" charset="0"/>
              </a:rPr>
              <a:t>="120dp" /--&gt;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&lt;solid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</a:t>
            </a:r>
            <a:r>
              <a:rPr lang="en-US" altLang="ko-KR" sz="1600" dirty="0" err="1">
                <a:latin typeface="Consolas" panose="020B0609020204030204" pitchFamily="49" charset="0"/>
              </a:rPr>
              <a:t>aaddff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&lt;stroke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600" dirty="0">
                <a:latin typeface="Consolas" panose="020B0609020204030204" pitchFamily="49" charset="0"/>
              </a:rPr>
              <a:t>="1dp"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="#0000ff"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&lt;padding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600" dirty="0">
                <a:latin typeface="Consolas" panose="020B0609020204030204" pitchFamily="49" charset="0"/>
              </a:rPr>
              <a:t>="3dp"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&lt;/shape&gt;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18702" y="4005064"/>
            <a:ext cx="7464152" cy="504056"/>
          </a:xfrm>
          <a:prstGeom prst="round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824192" y="4087815"/>
            <a:ext cx="1244251" cy="338554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sz="1600" dirty="0">
                <a:sym typeface="Wingdings" panose="05000000000000000000" pitchFamily="2" charset="2"/>
              </a:rPr>
              <a:t>comments</a:t>
            </a:r>
            <a:endParaRPr lang="ko-KR" altLang="en-US" sz="1600" dirty="0"/>
          </a:p>
        </p:txBody>
      </p:sp>
      <p:sp>
        <p:nvSpPr>
          <p:cNvPr id="8" name="직사각형 7"/>
          <p:cNvSpPr/>
          <p:nvPr/>
        </p:nvSpPr>
        <p:spPr>
          <a:xfrm>
            <a:off x="9255212" y="3249000"/>
            <a:ext cx="2337499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US" altLang="ko-KR" dirty="0"/>
              <a:t>rect_drawable.xml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9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7: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rect_drawable.xml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이용하여 도형을 화면에 표시할 차례입니다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디자인 화면에서 새 버튼을 가운데 있는 버튼 아래 중간에 배치하십시오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버튼 </a:t>
            </a:r>
            <a:r>
              <a:rPr lang="en-US" altLang="ko-KR" dirty="0"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sym typeface="Wingdings" panose="05000000000000000000" pitchFamily="2" charset="2"/>
              </a:rPr>
              <a:t>속성을 </a:t>
            </a:r>
            <a:r>
              <a:rPr lang="en-US" altLang="ko-KR" dirty="0">
                <a:sym typeface="Wingdings" panose="05000000000000000000" pitchFamily="2" charset="2"/>
              </a:rPr>
              <a:t>@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rect_drawable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설정하면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디자인 화면에서 버튼을 확인할 수 있습니다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1" y="3541710"/>
            <a:ext cx="7227076" cy="26956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368" y="2636912"/>
            <a:ext cx="2100167" cy="3693993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6843627" y="4149080"/>
            <a:ext cx="1152128" cy="4401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93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Step 8: </a:t>
            </a:r>
            <a:r>
              <a:rPr lang="ko-KR" altLang="en-US" dirty="0">
                <a:sym typeface="Wingdings" panose="05000000000000000000" pitchFamily="2" charset="2"/>
              </a:rPr>
              <a:t>이제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back_drawable.xml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이용하여 앱의 배경색에 </a:t>
            </a:r>
            <a:r>
              <a:rPr lang="ko-KR" altLang="en-US" dirty="0" err="1">
                <a:sym typeface="Wingdings" panose="05000000000000000000" pitchFamily="2" charset="2"/>
              </a:rPr>
              <a:t>그라데이션을</a:t>
            </a:r>
            <a:r>
              <a:rPr lang="ko-KR" altLang="en-US" dirty="0">
                <a:sym typeface="Wingdings" panose="05000000000000000000" pitchFamily="2" charset="2"/>
              </a:rPr>
              <a:t> 줄 수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/app/res/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 </a:t>
            </a:r>
            <a:r>
              <a:rPr lang="en-US" altLang="ko-KR" dirty="0">
                <a:sym typeface="Wingdings" panose="05000000000000000000" pitchFamily="2" charset="2"/>
              </a:rPr>
              <a:t>back_drawable.xml </a:t>
            </a:r>
            <a:r>
              <a:rPr lang="ko-KR" altLang="en-US" dirty="0">
                <a:sym typeface="Wingdings" panose="05000000000000000000" pitchFamily="2" charset="2"/>
              </a:rPr>
              <a:t>파일을 만들고 다음과 같이 입력하세요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76</a:t>
            </a:fld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54696" y="2281407"/>
            <a:ext cx="11246516" cy="3139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&lt;shape </a:t>
            </a:r>
            <a:r>
              <a:rPr lang="en-US" altLang="ko-KR" dirty="0" err="1">
                <a:latin typeface="Consolas" panose="020B0609020204030204" pitchFamily="49" charset="0"/>
              </a:rPr>
              <a:t>xmlns:android</a:t>
            </a:r>
            <a:r>
              <a:rPr lang="en-US" altLang="ko-KR" dirty="0">
                <a:latin typeface="Consolas" panose="020B0609020204030204" pitchFamily="49" charset="0"/>
              </a:rPr>
              <a:t>="http://schemas.android.com/</a:t>
            </a:r>
            <a:r>
              <a:rPr lang="en-US" altLang="ko-KR" dirty="0" err="1">
                <a:latin typeface="Consolas" panose="020B0609020204030204" pitchFamily="49" charset="0"/>
              </a:rPr>
              <a:t>apk</a:t>
            </a:r>
            <a:r>
              <a:rPr lang="en-US" altLang="ko-KR" dirty="0">
                <a:latin typeface="Consolas" panose="020B0609020204030204" pitchFamily="49" charset="0"/>
              </a:rPr>
              <a:t>/res/android"&gt;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&lt;gradient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android:startColor</a:t>
            </a:r>
            <a:r>
              <a:rPr lang="en-US" altLang="ko-KR" dirty="0">
                <a:latin typeface="Consolas" panose="020B0609020204030204" pitchFamily="49" charset="0"/>
              </a:rPr>
              <a:t>="#</a:t>
            </a:r>
            <a:r>
              <a:rPr lang="en-US" altLang="ko-KR" dirty="0" err="1">
                <a:latin typeface="Consolas" panose="020B0609020204030204" pitchFamily="49" charset="0"/>
              </a:rPr>
              <a:t>ffffff</a:t>
            </a:r>
            <a:r>
              <a:rPr lang="en-US" altLang="ko-KR" dirty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android:centerColor</a:t>
            </a:r>
            <a:r>
              <a:rPr lang="en-US" altLang="ko-KR" dirty="0">
                <a:latin typeface="Consolas" panose="020B0609020204030204" pitchFamily="49" charset="0"/>
              </a:rPr>
              <a:t>="#00ff00"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android:endColor</a:t>
            </a:r>
            <a:r>
              <a:rPr lang="en-US" altLang="ko-KR" dirty="0">
                <a:latin typeface="Consolas" panose="020B0609020204030204" pitchFamily="49" charset="0"/>
              </a:rPr>
              <a:t>="#FFFF00"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latin typeface="Consolas" panose="020B0609020204030204" pitchFamily="49" charset="0"/>
              </a:rPr>
              <a:t>android:angle</a:t>
            </a:r>
            <a:r>
              <a:rPr lang="en-US" altLang="ko-KR" dirty="0">
                <a:latin typeface="Consolas" panose="020B0609020204030204" pitchFamily="49" charset="0"/>
              </a:rPr>
              <a:t>="90"/&gt;</a:t>
            </a:r>
          </a:p>
          <a:p>
            <a:pPr lvl="1"/>
            <a:endParaRPr lang="en-US" altLang="ko-KR" dirty="0"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&lt;corners </a:t>
            </a:r>
            <a:r>
              <a:rPr lang="en-US" altLang="ko-KR" dirty="0" err="1">
                <a:latin typeface="Consolas" panose="020B0609020204030204" pitchFamily="49" charset="0"/>
              </a:rPr>
              <a:t>android:radius</a:t>
            </a:r>
            <a:r>
              <a:rPr lang="en-US" altLang="ko-KR" dirty="0">
                <a:latin typeface="Consolas" panose="020B0609020204030204" pitchFamily="49" charset="0"/>
              </a:rPr>
              <a:t>="2dp" /&gt;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&lt;/shape&gt;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663952" y="3348985"/>
            <a:ext cx="5212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흰색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5663952" y="3708449"/>
            <a:ext cx="521297" cy="307777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초록</a:t>
            </a:r>
            <a:endParaRPr lang="ko-KR" altLang="en-US" sz="1400" dirty="0"/>
          </a:p>
        </p:txBody>
      </p:sp>
      <p:sp>
        <p:nvSpPr>
          <p:cNvPr id="13" name="직사각형 12"/>
          <p:cNvSpPr/>
          <p:nvPr/>
        </p:nvSpPr>
        <p:spPr>
          <a:xfrm>
            <a:off x="5663952" y="4077072"/>
            <a:ext cx="521297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400" dirty="0">
                <a:sym typeface="Wingdings" panose="05000000000000000000" pitchFamily="2" charset="2"/>
              </a:rPr>
              <a:t>노랑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335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8:  </a:t>
            </a:r>
            <a:r>
              <a:rPr lang="en-US" altLang="ko-KR" dirty="0">
                <a:sym typeface="Wingdings" panose="05000000000000000000" pitchFamily="2" charset="2"/>
              </a:rPr>
              <a:t>activivity_main.xml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 디자인 화면의 좌측 하단에 있는 </a:t>
            </a:r>
            <a:r>
              <a:rPr lang="en-US" altLang="ko-KR" dirty="0">
                <a:sym typeface="Wingdings" panose="05000000000000000000" pitchFamily="2" charset="2"/>
              </a:rPr>
              <a:t>Component Tee </a:t>
            </a:r>
            <a:r>
              <a:rPr lang="ko-KR" altLang="en-US" dirty="0">
                <a:sym typeface="Wingdings" panose="05000000000000000000" pitchFamily="2" charset="2"/>
              </a:rPr>
              <a:t>창에서 최상위 레이아웃이 </a:t>
            </a:r>
            <a:r>
              <a:rPr lang="en-US" altLang="ko-KR" dirty="0" err="1">
                <a:sym typeface="Wingdings" panose="05000000000000000000" pitchFamily="2" charset="2"/>
              </a:rPr>
              <a:t>ConstraintLayout</a:t>
            </a:r>
            <a:r>
              <a:rPr lang="ko-KR" altLang="en-US" dirty="0">
                <a:sym typeface="Wingdings" panose="05000000000000000000" pitchFamily="2" charset="2"/>
              </a:rPr>
              <a:t>을 선택합니다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오른쪽 속성 창에서 </a:t>
            </a:r>
            <a:r>
              <a:rPr lang="en-US" altLang="ko-KR" dirty="0"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sym typeface="Wingdings" panose="05000000000000000000" pitchFamily="2" charset="2"/>
              </a:rPr>
              <a:t>속성 값을 </a:t>
            </a:r>
            <a:r>
              <a:rPr lang="en-US" altLang="ko-KR" dirty="0">
                <a:sym typeface="Wingdings" panose="05000000000000000000" pitchFamily="2" charset="2"/>
              </a:rPr>
              <a:t>@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back_drawable</a:t>
            </a:r>
            <a:r>
              <a:rPr lang="ko-KR" altLang="en-US" dirty="0">
                <a:sym typeface="Wingdings" panose="05000000000000000000" pitchFamily="2" charset="2"/>
              </a:rPr>
              <a:t>로 설정하면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아래와 같이 화면 전체적인 분위기가 바뀌는 것을 볼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77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568" y="2609993"/>
            <a:ext cx="7552074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9: </a:t>
            </a:r>
            <a:r>
              <a:rPr lang="ko-KR" altLang="en-US" dirty="0">
                <a:sym typeface="Wingdings" panose="05000000000000000000" pitchFamily="2" charset="2"/>
              </a:rPr>
              <a:t>버튼의 배경을 투명하게 만들어서 버튼의 테두리만 있는 버튼을 만들어 보겠습니다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69" y="1700808"/>
            <a:ext cx="2607432" cy="459271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7464152" y="3212976"/>
            <a:ext cx="136815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Drawable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실습 계속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9 </a:t>
            </a:r>
            <a:r>
              <a:rPr lang="ko-KR" altLang="en-US" b="1" dirty="0">
                <a:sym typeface="Wingdings" panose="05000000000000000000" pitchFamily="2" charset="2"/>
              </a:rPr>
              <a:t>계속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&lt;layer-list&gt;</a:t>
            </a:r>
            <a:r>
              <a:rPr lang="ko-KR" altLang="en-US" dirty="0">
                <a:sym typeface="Wingdings" panose="05000000000000000000" pitchFamily="2" charset="2"/>
              </a:rPr>
              <a:t>태그를 사용하면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여러 개의 그래픽을 하나의 파일에 넣을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/app/res/</a:t>
            </a:r>
            <a:r>
              <a:rPr lang="en-US" altLang="ko-KR" dirty="0" err="1">
                <a:sym typeface="Wingdings" panose="05000000000000000000" pitchFamily="2" charset="2"/>
              </a:rPr>
              <a:t>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 </a:t>
            </a:r>
            <a:r>
              <a:rPr lang="en-US" altLang="ko-KR" dirty="0" err="1">
                <a:sym typeface="Wingdings" panose="05000000000000000000" pitchFamily="2" charset="2"/>
              </a:rPr>
              <a:t>border_drawable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만들고</a:t>
            </a:r>
            <a:r>
              <a:rPr lang="en-US" altLang="ko-KR" dirty="0">
                <a:sym typeface="Wingdings" panose="05000000000000000000" pitchFamily="2" charset="2"/>
              </a:rPr>
              <a:t>, [Split] </a:t>
            </a:r>
            <a:r>
              <a:rPr lang="ko-KR" altLang="en-US" dirty="0">
                <a:sym typeface="Wingdings" panose="05000000000000000000" pitchFamily="2" charset="2"/>
              </a:rPr>
              <a:t>탭을 선택한 후</a:t>
            </a:r>
            <a:r>
              <a:rPr lang="en-US" altLang="ko-KR" dirty="0">
                <a:sym typeface="Wingdings" panose="05000000000000000000" pitchFamily="2" charset="2"/>
              </a:rPr>
              <a:t>, border_drawable.xml </a:t>
            </a:r>
            <a:r>
              <a:rPr lang="ko-KR" altLang="en-US" dirty="0">
                <a:sym typeface="Wingdings" panose="05000000000000000000" pitchFamily="2" charset="2"/>
              </a:rPr>
              <a:t>파일을 열고 코딩을 하면 실시간으로 결과를 볼 수 있습니다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79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31" y="2496533"/>
            <a:ext cx="5400173" cy="4244835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>
            <a:off x="8616280" y="3861048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94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Step 3 </a:t>
            </a:r>
            <a:r>
              <a:rPr lang="ko-KR" altLang="en-US" b="1" dirty="0">
                <a:solidFill>
                  <a:srgbClr val="C00000"/>
                </a:solidFill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</a:rPr>
              <a:t>: </a:t>
            </a:r>
            <a:r>
              <a:rPr lang="en-US" altLang="ko-KR" b="1" dirty="0"/>
              <a:t>MainActivity.java </a:t>
            </a:r>
            <a:r>
              <a:rPr lang="ko-KR" altLang="en-US" b="1" dirty="0"/>
              <a:t>전체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7394" y="1405800"/>
            <a:ext cx="9537038" cy="50475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TextView textView2;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show_greeting</a:t>
            </a:r>
            <a:r>
              <a:rPr lang="en-US" altLang="ko-KR" sz="1400" dirty="0">
                <a:latin typeface="Consolas" panose="020B0609020204030204" pitchFamily="49" charset="0"/>
              </a:rPr>
              <a:t>(view);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show_greeting</a:t>
            </a:r>
            <a:r>
              <a:rPr lang="en-US" altLang="ko-KR" sz="1400" dirty="0">
                <a:latin typeface="Consolas" panose="020B0609020204030204" pitchFamily="49" charset="0"/>
              </a:rPr>
              <a:t>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Toast.makeText(this,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Snackbar.make</a:t>
            </a:r>
            <a:r>
              <a:rPr lang="en-US" altLang="ko-KR" sz="1400" dirty="0">
                <a:latin typeface="Consolas" panose="020B0609020204030204" pitchFamily="49" charset="0"/>
              </a:rPr>
              <a:t>(view,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032103" y="1702858"/>
            <a:ext cx="3913251" cy="28598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[Click here] </a:t>
            </a:r>
            <a:r>
              <a:rPr lang="ko-KR" altLang="en-US" sz="1200" dirty="0"/>
              <a:t>텍스트뷰 객체를 저장할 변수를 선언함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751767" y="5119719"/>
            <a:ext cx="3104873" cy="28557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[Click here] </a:t>
            </a:r>
            <a:r>
              <a:rPr lang="ko-KR" altLang="en-US" sz="1200" dirty="0" err="1"/>
              <a:t>텍스트뷰에</a:t>
            </a:r>
            <a:r>
              <a:rPr lang="ko-KR" altLang="en-US" sz="1200" dirty="0"/>
              <a:t> 새 메시지를 설정함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760296" y="5448486"/>
            <a:ext cx="21850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Toast &amp; Snackbar </a:t>
            </a:r>
            <a:r>
              <a:rPr lang="ko-KR" altLang="en-US" sz="1200" dirty="0"/>
              <a:t>에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메시지를 설정하고 출력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21649" y="4829145"/>
            <a:ext cx="5410454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onClick</a:t>
            </a:r>
            <a:r>
              <a:rPr lang="ko-KR" altLang="en-US" sz="1200" dirty="0"/>
              <a:t>이벤트가 일어나면</a:t>
            </a:r>
            <a:r>
              <a:rPr lang="en-US" altLang="ko-KR" sz="1200" dirty="0"/>
              <a:t>, </a:t>
            </a:r>
            <a:r>
              <a:rPr lang="ko-KR" altLang="en-US" sz="1200" dirty="0"/>
              <a:t>시스템에서 이 메소드를 호출하여</a:t>
            </a:r>
            <a:r>
              <a:rPr lang="en-US" altLang="ko-KR" sz="1200" dirty="0"/>
              <a:t>, </a:t>
            </a:r>
            <a:r>
              <a:rPr lang="ko-KR" altLang="en-US" sz="1200" dirty="0"/>
              <a:t>여기부터 실행됨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7032104" y="2996952"/>
            <a:ext cx="3913251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[Click here] </a:t>
            </a:r>
            <a:r>
              <a:rPr lang="ko-KR" altLang="en-US" sz="1200" dirty="0" err="1"/>
              <a:t>텍스트뷰의</a:t>
            </a:r>
            <a:r>
              <a:rPr lang="ko-KR" altLang="en-US" sz="1200" dirty="0"/>
              <a:t> </a:t>
            </a:r>
            <a:r>
              <a:rPr lang="en-US" altLang="ko-KR" sz="1200" dirty="0"/>
              <a:t>id</a:t>
            </a:r>
            <a:r>
              <a:rPr lang="ko-KR" altLang="en-US" sz="1200" dirty="0"/>
              <a:t>를 찾아 변수의 값을 설정함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032104" y="3317145"/>
            <a:ext cx="391325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[Click here] </a:t>
            </a:r>
            <a:r>
              <a:rPr lang="ko-KR" altLang="en-US" sz="1200" dirty="0" err="1"/>
              <a:t>텍스트뷰에</a:t>
            </a:r>
            <a:r>
              <a:rPr lang="ko-KR" altLang="en-US" sz="1200" dirty="0"/>
              <a:t> 클릭 이벤트 즉 </a:t>
            </a:r>
            <a:r>
              <a:rPr lang="en-US" altLang="ko-KR" sz="1200" dirty="0"/>
              <a:t>onClick</a:t>
            </a:r>
            <a:r>
              <a:rPr lang="ko-KR" altLang="en-US" sz="1200" dirty="0"/>
              <a:t>이벤트가 일어나면</a:t>
            </a:r>
            <a:r>
              <a:rPr lang="en-US" altLang="ko-KR" sz="1200" dirty="0"/>
              <a:t>,  show_greeting() </a:t>
            </a:r>
            <a:r>
              <a:rPr lang="ko-KR" altLang="en-US" sz="1200" dirty="0"/>
              <a:t>메소드를 호출할 것을 시스템에 등록하는 과정</a:t>
            </a:r>
          </a:p>
        </p:txBody>
      </p:sp>
    </p:spTree>
    <p:extLst>
      <p:ext uri="{BB962C8B-B14F-4D97-AF65-F5344CB8AC3E}">
        <p14:creationId xmlns:p14="http://schemas.microsoft.com/office/powerpoint/2010/main" val="37541966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4696" y="836712"/>
            <a:ext cx="11246516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&lt;?xml version="1.0" encoding="utf-8"?&gt;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&lt;layer-list xmlns:android="http://schemas.android.com/</a:t>
            </a:r>
            <a:r>
              <a:rPr lang="en-US" altLang="ko-KR" sz="1400" dirty="0" err="1">
                <a:latin typeface="Consolas" panose="020B0609020204030204" pitchFamily="49" charset="0"/>
              </a:rPr>
              <a:t>apk</a:t>
            </a:r>
            <a:r>
              <a:rPr lang="en-US" altLang="ko-KR" sz="1400" dirty="0">
                <a:latin typeface="Consolas" panose="020B0609020204030204" pitchFamily="49" charset="0"/>
              </a:rPr>
              <a:t>/res/android"&gt;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="rectangle"&gt;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="5dp"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="#3560FD"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&lt;corners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android:radius</a:t>
            </a:r>
            <a:r>
              <a:rPr lang="en-US" altLang="ko-KR" sz="1400" dirty="0">
                <a:latin typeface="Consolas" panose="020B0609020204030204" pitchFamily="49" charset="0"/>
              </a:rPr>
              <a:t>="15dp"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&lt;item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android:top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android:bottom</a:t>
            </a:r>
            <a:r>
              <a:rPr lang="en-US" altLang="ko-KR" sz="1400" dirty="0">
                <a:latin typeface="Consolas" panose="020B0609020204030204" pitchFamily="49" charset="0"/>
              </a:rPr>
              <a:t>="30dp"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android:right</a:t>
            </a:r>
            <a:r>
              <a:rPr lang="en-US" altLang="ko-KR" sz="1400" dirty="0">
                <a:latin typeface="Consolas" panose="020B0609020204030204" pitchFamily="49" charset="0"/>
              </a:rPr>
              <a:t>="15dp"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android:left</a:t>
            </a:r>
            <a:r>
              <a:rPr lang="en-US" altLang="ko-KR" sz="1400" dirty="0">
                <a:latin typeface="Consolas" panose="020B0609020204030204" pitchFamily="49" charset="0"/>
              </a:rPr>
              <a:t>="15dp 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&lt;shape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android:shape</a:t>
            </a:r>
            <a:r>
              <a:rPr lang="en-US" altLang="ko-KR" sz="1400" dirty="0">
                <a:latin typeface="Consolas" panose="020B0609020204030204" pitchFamily="49" charset="0"/>
              </a:rPr>
              <a:t>="oval"&gt;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&lt;stroke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android:width</a:t>
            </a:r>
            <a:r>
              <a:rPr lang="en-US" altLang="ko-KR" sz="1400" dirty="0">
                <a:latin typeface="Consolas" panose="020B0609020204030204" pitchFamily="49" charset="0"/>
              </a:rPr>
              <a:t>="2dp"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="#FF55DA"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&lt;solid </a:t>
            </a:r>
            <a:r>
              <a:rPr lang="en-US" altLang="ko-KR" sz="14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400" dirty="0">
                <a:latin typeface="Consolas" panose="020B0609020204030204" pitchFamily="49" charset="0"/>
              </a:rPr>
              <a:t>="#00000000" /&gt;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&lt;/shape&gt;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&lt;/item&gt;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&lt;/layer-list&gt;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126" y="2032739"/>
            <a:ext cx="1767993" cy="308636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03-2 Drawable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만들기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en-US" altLang="ko-KR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Drawable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80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50141" y="2181287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stroke: width 5</a:t>
            </a:r>
            <a:endParaRPr lang="ko-KR" altLang="en-US" sz="1400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10175551" y="1828517"/>
            <a:ext cx="288032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9847718" y="1630455"/>
            <a:ext cx="16834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corners: radius 15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787614" y="4869160"/>
            <a:ext cx="564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145845" y="4871790"/>
            <a:ext cx="12025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solid: color, </a:t>
            </a:r>
          </a:p>
          <a:p>
            <a:r>
              <a:rPr lang="en-US" altLang="ko-KR" sz="1400" dirty="0">
                <a:sym typeface="Wingdings" panose="05000000000000000000" pitchFamily="2" charset="2"/>
              </a:rPr>
              <a:t>transparent</a:t>
            </a:r>
            <a:endParaRPr lang="ko-KR" altLang="en-US" sz="1400" dirty="0"/>
          </a:p>
        </p:txBody>
      </p:sp>
      <p:cxnSp>
        <p:nvCxnSpPr>
          <p:cNvPr id="33" name="직선 화살표 연결선 32"/>
          <p:cNvCxnSpPr/>
          <p:nvPr/>
        </p:nvCxnSpPr>
        <p:spPr>
          <a:xfrm flipV="1">
            <a:off x="8552349" y="5000282"/>
            <a:ext cx="812911" cy="28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7940087" y="2333431"/>
            <a:ext cx="612262" cy="1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450141" y="2595859"/>
            <a:ext cx="1418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stroke: width 2</a:t>
            </a:r>
            <a:endParaRPr lang="ko-KR" altLang="en-US" sz="1400" dirty="0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7842766" y="2538160"/>
            <a:ext cx="996840" cy="202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7403444" y="4425673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left: 15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V="1">
            <a:off x="8073618" y="3575923"/>
            <a:ext cx="549964" cy="107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7470285" y="5205011"/>
            <a:ext cx="11288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sym typeface="Wingdings" panose="05000000000000000000" pitchFamily="2" charset="2"/>
              </a:rPr>
              <a:t>bottom: 15</a:t>
            </a:r>
            <a:endParaRPr lang="ko-KR" altLang="en-US" sz="1400" dirty="0"/>
          </a:p>
        </p:txBody>
      </p:sp>
      <p:cxnSp>
        <p:nvCxnSpPr>
          <p:cNvPr id="43" name="직선 화살표 연결선 42"/>
          <p:cNvCxnSpPr/>
          <p:nvPr/>
        </p:nvCxnSpPr>
        <p:spPr>
          <a:xfrm flipH="1" flipV="1">
            <a:off x="9365260" y="3933058"/>
            <a:ext cx="963589" cy="970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0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안드로이드 이벤트는 윈도우 이벤트와 좀 다른데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한 가지 예를 보면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b="1" dirty="0">
                <a:sym typeface="Wingdings" panose="05000000000000000000" pitchFamily="2" charset="2"/>
              </a:rPr>
              <a:t>Touch Event</a:t>
            </a:r>
            <a:r>
              <a:rPr lang="ko-KR" altLang="en-US" dirty="0">
                <a:sym typeface="Wingdings" panose="05000000000000000000" pitchFamily="2" charset="2"/>
              </a:rPr>
              <a:t>를 가장 많이 사용합니다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Key Event, Click Event </a:t>
            </a:r>
            <a:r>
              <a:rPr lang="ko-KR" altLang="en-US" dirty="0">
                <a:sym typeface="Wingdings" panose="05000000000000000000" pitchFamily="2" charset="2"/>
              </a:rPr>
              <a:t>등이 있으며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많이 사용되는 이벤트를 잘 이해하고 처리하는 것이 중요합니다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예를 들어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 태그에 </a:t>
            </a:r>
            <a:r>
              <a:rPr lang="en-US" altLang="ko-KR" b="1" dirty="0" err="1">
                <a:sym typeface="Wingdings" panose="05000000000000000000" pitchFamily="2" charset="2"/>
              </a:rPr>
              <a:t>onClick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속성을 추가하면 버튼을 클릭했을 때 발생하는 이벤트를 처리할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b="1" dirty="0">
                <a:sym typeface="Wingdings" panose="05000000000000000000" pitchFamily="2" charset="2"/>
              </a:rPr>
              <a:t>이 속성 값에 </a:t>
            </a:r>
            <a:r>
              <a:rPr lang="ko-KR" altLang="en-US" dirty="0">
                <a:sym typeface="Wingdings" panose="05000000000000000000" pitchFamily="2" charset="2"/>
              </a:rPr>
              <a:t>소스 코드에서 정의할 메소드 이름을 넣으면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이렇게 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버튼에 발생하는 클릭 이벤트를 속성 값에 지정한 </a:t>
            </a:r>
            <a:r>
              <a:rPr lang="ko-KR" altLang="en-US" dirty="0" err="1">
                <a:sym typeface="Wingdings" panose="05000000000000000000" pitchFamily="2" charset="2"/>
              </a:rPr>
              <a:t>메소드로</a:t>
            </a:r>
            <a:r>
              <a:rPr lang="ko-KR" altLang="en-US" dirty="0">
                <a:sym typeface="Wingdings" panose="05000000000000000000" pitchFamily="2" charset="2"/>
              </a:rPr>
              <a:t> 전달 할 수 있습니다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XML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이 아니라 소스 코드에서 </a:t>
            </a:r>
            <a:r>
              <a:rPr lang="ko-KR" altLang="en-US" dirty="0">
                <a:sym typeface="Wingdings" panose="05000000000000000000" pitchFamily="2" charset="2"/>
              </a:rPr>
              <a:t>이벤트를 처리하도록 하려면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버튼의 </a:t>
            </a:r>
            <a:r>
              <a:rPr lang="en-US" altLang="ko-KR" b="1" dirty="0" err="1">
                <a:sym typeface="Wingdings" panose="05000000000000000000" pitchFamily="2" charset="2"/>
              </a:rPr>
              <a:t>setOnClickListener</a:t>
            </a:r>
            <a:r>
              <a:rPr lang="en-US" altLang="ko-KR" b="1" dirty="0">
                <a:sym typeface="Wingdings" panose="05000000000000000000" pitchFamily="2" charset="2"/>
              </a:rPr>
              <a:t>()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이용해 </a:t>
            </a:r>
            <a:r>
              <a:rPr lang="ko-KR" altLang="en-US" b="1" dirty="0" err="1">
                <a:sym typeface="Wingdings" panose="05000000000000000000" pitchFamily="2" charset="2"/>
              </a:rPr>
              <a:t>리스너</a:t>
            </a:r>
            <a:r>
              <a:rPr lang="ko-KR" altLang="en-US" dirty="0" err="1">
                <a:sym typeface="Wingdings" panose="05000000000000000000" pitchFamily="2" charset="2"/>
              </a:rPr>
              <a:t>를</a:t>
            </a:r>
            <a:r>
              <a:rPr lang="ko-KR" altLang="en-US" dirty="0">
                <a:sym typeface="Wingdings" panose="05000000000000000000" pitchFamily="2" charset="2"/>
              </a:rPr>
              <a:t> 설정할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61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다른 말로 버튼에서 발생하는 이벤트는 어느 객체이든지 받아서 처리할 수 있는데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미리 그러한 이벤트를 받겠다고 등록을 해두면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indent="-285750"/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버튼에서 이벤트가 발생할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미리 등록할 때 정의해 놓은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호출해줍니다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예를 들면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아래와 같은 이벤트에 대해 청취</a:t>
            </a:r>
            <a:r>
              <a:rPr lang="en-US" altLang="ko-KR" dirty="0">
                <a:sym typeface="Wingdings" panose="05000000000000000000" pitchFamily="2" charset="2"/>
              </a:rPr>
              <a:t>(Listen)</a:t>
            </a:r>
            <a:r>
              <a:rPr lang="ko-KR" altLang="en-US" dirty="0">
                <a:sym typeface="Wingdings" panose="05000000000000000000" pitchFamily="2" charset="2"/>
              </a:rPr>
              <a:t>하겠다고 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boolean </a:t>
            </a:r>
            <a:r>
              <a:rPr lang="en-US" altLang="ko-KR" dirty="0" err="1">
                <a:sym typeface="Wingdings" panose="05000000000000000000" pitchFamily="2" charset="2"/>
              </a:rPr>
              <a:t>onTouchEvent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MotionEvent</a:t>
            </a:r>
            <a:r>
              <a:rPr lang="en-US" altLang="ko-KR" dirty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boolean </a:t>
            </a:r>
            <a:r>
              <a:rPr lang="en-US" altLang="ko-KR" dirty="0" err="1">
                <a:sym typeface="Wingdings" panose="05000000000000000000" pitchFamily="2" charset="2"/>
              </a:rPr>
              <a:t>onKeyDown</a:t>
            </a:r>
            <a:r>
              <a:rPr lang="en-US" altLang="ko-KR" dirty="0">
                <a:sym typeface="Wingdings" panose="05000000000000000000" pitchFamily="2" charset="2"/>
              </a:rPr>
              <a:t>(int </a:t>
            </a:r>
            <a:r>
              <a:rPr lang="en-US" altLang="ko-KR" dirty="0" err="1">
                <a:sym typeface="Wingdings" panose="05000000000000000000" pitchFamily="2" charset="2"/>
              </a:rPr>
              <a:t>keyCode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KeyEvent</a:t>
            </a:r>
            <a:r>
              <a:rPr lang="en-US" altLang="ko-KR" dirty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boolean </a:t>
            </a:r>
            <a:r>
              <a:rPr lang="en-US" altLang="ko-KR" dirty="0" err="1">
                <a:sym typeface="Wingdings" panose="05000000000000000000" pitchFamily="2" charset="2"/>
              </a:rPr>
              <a:t>onKeyUp</a:t>
            </a:r>
            <a:r>
              <a:rPr lang="en-US" altLang="ko-KR" dirty="0">
                <a:sym typeface="Wingdings" panose="05000000000000000000" pitchFamily="2" charset="2"/>
              </a:rPr>
              <a:t>(int </a:t>
            </a:r>
            <a:r>
              <a:rPr lang="en-US" altLang="ko-KR" dirty="0" err="1">
                <a:sym typeface="Wingdings" panose="05000000000000000000" pitchFamily="2" charset="2"/>
              </a:rPr>
              <a:t>keyCode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KeyEvent</a:t>
            </a:r>
            <a:r>
              <a:rPr lang="en-US" altLang="ko-KR" dirty="0">
                <a:sym typeface="Wingdings" panose="05000000000000000000" pitchFamily="2" charset="2"/>
              </a:rPr>
              <a:t> event)</a:t>
            </a:r>
            <a:br>
              <a:rPr lang="en-US" altLang="ko-KR" dirty="0">
                <a:sym typeface="Wingdings" panose="05000000000000000000" pitchFamily="2" charset="2"/>
              </a:rPr>
            </a:b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다음은 </a:t>
            </a:r>
            <a:r>
              <a:rPr lang="en-US" altLang="ko-KR" dirty="0">
                <a:sym typeface="Wingdings" panose="05000000000000000000" pitchFamily="2" charset="2"/>
              </a:rPr>
              <a:t>Listener</a:t>
            </a:r>
            <a:r>
              <a:rPr lang="ko-KR" altLang="en-US" dirty="0">
                <a:sym typeface="Wingdings" panose="05000000000000000000" pitchFamily="2" charset="2"/>
              </a:rPr>
              <a:t>들은 모두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Listener Interface </a:t>
            </a:r>
            <a:r>
              <a:rPr lang="ko-KR" altLang="en-US" dirty="0">
                <a:sym typeface="Wingdings" panose="05000000000000000000" pitchFamily="2" charset="2"/>
              </a:rPr>
              <a:t>즉 이벤트 발생시 실행할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구현하도록 만들어져 있습니다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View.OnTouchListener</a:t>
            </a:r>
            <a:r>
              <a:rPr lang="en-US" altLang="ko-KR" dirty="0">
                <a:sym typeface="Wingdings" panose="05000000000000000000" pitchFamily="2" charset="2"/>
              </a:rPr>
              <a:t> : boolean </a:t>
            </a:r>
            <a:r>
              <a:rPr lang="en-US" altLang="ko-KR" b="1" dirty="0" err="1">
                <a:sym typeface="Wingdings" panose="05000000000000000000" pitchFamily="2" charset="2"/>
              </a:rPr>
              <a:t>onTouch</a:t>
            </a:r>
            <a:r>
              <a:rPr lang="en-US" altLang="ko-KR" dirty="0">
                <a:sym typeface="Wingdings" panose="05000000000000000000" pitchFamily="2" charset="2"/>
              </a:rPr>
              <a:t>(View v, </a:t>
            </a:r>
            <a:r>
              <a:rPr lang="en-US" altLang="ko-KR" dirty="0" err="1">
                <a:sym typeface="Wingdings" panose="05000000000000000000" pitchFamily="2" charset="2"/>
              </a:rPr>
              <a:t>MotionEvent</a:t>
            </a:r>
            <a:r>
              <a:rPr lang="en-US" altLang="ko-KR" dirty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View.OnKeyListener</a:t>
            </a:r>
            <a:r>
              <a:rPr lang="en-US" altLang="ko-KR" dirty="0">
                <a:sym typeface="Wingdings" panose="05000000000000000000" pitchFamily="2" charset="2"/>
              </a:rPr>
              <a:t> : boolean </a:t>
            </a:r>
            <a:r>
              <a:rPr lang="en-US" altLang="ko-KR" b="1" dirty="0" err="1">
                <a:sym typeface="Wingdings" panose="05000000000000000000" pitchFamily="2" charset="2"/>
              </a:rPr>
              <a:t>onKey</a:t>
            </a:r>
            <a:r>
              <a:rPr lang="en-US" altLang="ko-KR" dirty="0">
                <a:sym typeface="Wingdings" panose="05000000000000000000" pitchFamily="2" charset="2"/>
              </a:rPr>
              <a:t>(View v, int </a:t>
            </a:r>
            <a:r>
              <a:rPr lang="en-US" altLang="ko-KR" dirty="0" err="1">
                <a:sym typeface="Wingdings" panose="05000000000000000000" pitchFamily="2" charset="2"/>
              </a:rPr>
              <a:t>keyCode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KeyEvent</a:t>
            </a:r>
            <a:r>
              <a:rPr lang="en-US" altLang="ko-KR" dirty="0">
                <a:sym typeface="Wingdings" panose="05000000000000000000" pitchFamily="2" charset="2"/>
              </a:rPr>
              <a:t> event)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View.OnClickListener: boolean </a:t>
            </a:r>
            <a:r>
              <a:rPr lang="en-US" altLang="ko-KR" b="1" dirty="0">
                <a:sym typeface="Wingdings" panose="05000000000000000000" pitchFamily="2" charset="2"/>
              </a:rPr>
              <a:t>onClick</a:t>
            </a:r>
            <a:r>
              <a:rPr lang="en-US" altLang="ko-KR" dirty="0">
                <a:sym typeface="Wingdings" panose="05000000000000000000" pitchFamily="2" charset="2"/>
              </a:rPr>
              <a:t>(View v)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View.OnFocusChangeListener</a:t>
            </a:r>
            <a:r>
              <a:rPr lang="en-US" altLang="ko-KR" dirty="0">
                <a:sym typeface="Wingdings" panose="05000000000000000000" pitchFamily="2" charset="2"/>
              </a:rPr>
              <a:t>: void </a:t>
            </a:r>
            <a:r>
              <a:rPr lang="en-US" altLang="ko-KR" b="1" dirty="0" err="1">
                <a:sym typeface="Wingdings" panose="05000000000000000000" pitchFamily="2" charset="2"/>
              </a:rPr>
              <a:t>onFocusChange</a:t>
            </a:r>
            <a:r>
              <a:rPr lang="en-US" altLang="ko-KR" dirty="0">
                <a:sym typeface="Wingdings" panose="05000000000000000000" pitchFamily="2" charset="2"/>
              </a:rPr>
              <a:t>(View v, Boolean </a:t>
            </a:r>
            <a:r>
              <a:rPr lang="en-US" altLang="ko-KR" dirty="0" err="1">
                <a:sym typeface="Wingdings" panose="05000000000000000000" pitchFamily="2" charset="2"/>
              </a:rPr>
              <a:t>hasFocus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8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대표적인 이벤트를 유형별로 정리하면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83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042101"/>
              </p:ext>
            </p:extLst>
          </p:nvPr>
        </p:nvGraphicFramePr>
        <p:xfrm>
          <a:off x="473153" y="1412776"/>
          <a:ext cx="110435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0732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6912768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터치 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화면을 손가락으로 누를 때 발생하는 이벤트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키 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키패드나</a:t>
                      </a:r>
                      <a:r>
                        <a:rPr lang="ko-KR" altLang="en-US" b="1" dirty="0"/>
                        <a:t> 하드웨어 버튼을 누를 때 발생하는 이벤트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제스처 이벤트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터치 이벤트 중에서 스크롤과 같이 일정 패턴으로 구분되는 이벤트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포커스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/>
                        <a:t>뷰마다</a:t>
                      </a:r>
                      <a:r>
                        <a:rPr lang="ko-KR" altLang="en-US" b="1" dirty="0"/>
                        <a:t> 순서대로 주어지는 포커스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 방향 전환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화면의 방향이 가로와 세로로 바뀜에 따라 발생하는 이벤트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8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터치 이벤트 중에서도 일정한 패턴 즉 손가락으로 좌우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상하로 스크롤 할 때 같은 패턴을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제스처</a:t>
            </a:r>
            <a:r>
              <a:rPr lang="ko-KR" altLang="en-US" dirty="0">
                <a:sym typeface="Wingdings" panose="05000000000000000000" pitchFamily="2" charset="2"/>
              </a:rPr>
              <a:t>라고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제스처 이벤트는 터치 이벤트를 받은 후에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한 번 체크를 더 하는 것인데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제스처 이벤트에서 한 번에 간단히 처리가 가능한 이벤트들이 다음과 같이 많이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제스처 이벤트를 통해 처리할 수 있는 이벤트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제스처 이벤트로 처리할 수 있는 유형을 보면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단순히 터치 이벤트를 처리할 때보다 좀 더 복잡한 기능을 쉽게 처리할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84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128911"/>
              </p:ext>
            </p:extLst>
          </p:nvPr>
        </p:nvGraphicFramePr>
        <p:xfrm>
          <a:off x="453100" y="2636912"/>
          <a:ext cx="11043500" cy="2739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836">
                  <a:extLst>
                    <a:ext uri="{9D8B030D-6E8A-4147-A177-3AD203B41FA5}">
                      <a16:colId xmlns:a16="http://schemas.microsoft.com/office/drawing/2014/main" val="2454279872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4015313537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메소드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유형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2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onDown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화면이 눌렸을 경우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81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/>
                        <a:t>onSinglePress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화면이 눌렸다 떼어지는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7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/>
                        <a:t>onSingleTapUp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화면이 한 손가락으로 눌렸다 떼어지는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9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/>
                        <a:t>onSingleTapConfirmed</a:t>
                      </a:r>
                      <a:r>
                        <a:rPr lang="en-US" altLang="ko-KR" b="0" dirty="0"/>
                        <a:t>()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화면이 한 손가락으로 눌려지는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/>
                        <a:t>onDoubleTap</a:t>
                      </a:r>
                      <a:r>
                        <a:rPr lang="en-US" altLang="ko-KR" b="0" dirty="0"/>
                        <a:t>(),</a:t>
                      </a:r>
                      <a:r>
                        <a:rPr lang="en-US" altLang="ko-KR" b="0" baseline="0" dirty="0"/>
                        <a:t> 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/>
                        <a:t>화면이 두 손가락으로 눌려지는 경우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71151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b="0" dirty="0" err="1"/>
                        <a:t>onDoubleTapEvent</a:t>
                      </a:r>
                      <a:r>
                        <a:rPr lang="en-US" altLang="ko-KR" b="0" dirty="0"/>
                        <a:t>(), </a:t>
                      </a:r>
                      <a:r>
                        <a:rPr lang="en-US" altLang="ko-KR" b="0" dirty="0" err="1"/>
                        <a:t>onScroll</a:t>
                      </a:r>
                      <a:r>
                        <a:rPr lang="en-US" altLang="ko-KR" b="0" dirty="0"/>
                        <a:t>(), </a:t>
                      </a:r>
                      <a:r>
                        <a:rPr lang="en-US" altLang="ko-KR" b="0" dirty="0" err="1"/>
                        <a:t>onFling</a:t>
                      </a:r>
                      <a:r>
                        <a:rPr lang="en-US" altLang="ko-KR" b="0" dirty="0"/>
                        <a:t>(),</a:t>
                      </a:r>
                      <a:r>
                        <a:rPr lang="en-US" altLang="ko-KR" b="0" baseline="0" dirty="0"/>
                        <a:t> </a:t>
                      </a:r>
                      <a:r>
                        <a:rPr lang="en-US" altLang="ko-KR" b="0" baseline="0" dirty="0" err="1"/>
                        <a:t>onLongPressed</a:t>
                      </a:r>
                      <a:r>
                        <a:rPr lang="en-US" altLang="ko-KR" b="0" baseline="0" dirty="0"/>
                        <a:t>() </a:t>
                      </a:r>
                      <a:r>
                        <a:rPr lang="ko-KR" altLang="en-US" b="0" baseline="0" dirty="0"/>
                        <a:t>등등</a:t>
                      </a:r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86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41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err="1" smtClean="0">
                <a:solidFill>
                  <a:srgbClr val="C00000"/>
                </a:solidFill>
                <a:sym typeface="Wingdings" panose="05000000000000000000" pitchFamily="2" charset="2"/>
              </a:rPr>
              <a:t>MoveEvent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터치 이벤트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제스처 이벤트가 사용하는 </a:t>
            </a:r>
            <a:r>
              <a:rPr lang="en-US" altLang="ko-KR" dirty="0" smtClean="0">
                <a:sym typeface="Wingdings" panose="05000000000000000000" pitchFamily="2" charset="2"/>
              </a:rPr>
              <a:t>MotionEvent </a:t>
            </a:r>
            <a:r>
              <a:rPr lang="ko-KR" altLang="en-US" dirty="0" smtClean="0">
                <a:sym typeface="Wingdings" panose="05000000000000000000" pitchFamily="2" charset="2"/>
              </a:rPr>
              <a:t>클래스에는 여러 상수들이 정의되어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그 중에서 가장 많이 사용하는 세 가지는 다음과 같습니다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>(ACTION_CANCEL, ACTION_POINTER_UP</a:t>
            </a:r>
            <a:r>
              <a:rPr lang="en-US" altLang="ko-KR" dirty="0" smtClean="0">
                <a:sym typeface="Wingdings" panose="05000000000000000000" pitchFamily="2" charset="2"/>
              </a:rPr>
              <a:t>...)</a:t>
            </a:r>
          </a:p>
          <a:p>
            <a:pPr lvl="1"/>
            <a:r>
              <a:rPr lang="en-US" altLang="ko-KR" b="1" dirty="0"/>
              <a:t>ACTION_DOWN : </a:t>
            </a:r>
            <a:r>
              <a:rPr lang="ko-KR" altLang="en-US" b="1" dirty="0"/>
              <a:t>처음 눌렸을 때</a:t>
            </a:r>
            <a:endParaRPr lang="ko-KR" altLang="en-US" dirty="0"/>
          </a:p>
          <a:p>
            <a:pPr lvl="1"/>
            <a:r>
              <a:rPr lang="en-US" altLang="ko-KR" b="1" dirty="0"/>
              <a:t>ACTION_MOVE : </a:t>
            </a:r>
            <a:r>
              <a:rPr lang="ko-KR" altLang="en-US" b="1" dirty="0"/>
              <a:t>누르고 움직였을 때</a:t>
            </a:r>
            <a:endParaRPr lang="ko-KR" altLang="en-US" dirty="0"/>
          </a:p>
          <a:p>
            <a:pPr lvl="1"/>
            <a:r>
              <a:rPr lang="en-US" altLang="ko-KR" b="1" dirty="0"/>
              <a:t>ACTION_UP : </a:t>
            </a:r>
            <a:r>
              <a:rPr lang="ko-KR" altLang="en-US" b="1" dirty="0" smtClean="0"/>
              <a:t>누른 걸 </a:t>
            </a:r>
            <a:r>
              <a:rPr lang="ko-KR" altLang="en-US" b="1" dirty="0"/>
              <a:t>땠을 </a:t>
            </a:r>
            <a:r>
              <a:rPr lang="ko-KR" altLang="en-US" b="1" dirty="0" smtClean="0"/>
              <a:t>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화면을 </a:t>
            </a:r>
            <a:r>
              <a:rPr lang="en-US" altLang="ko-KR" dirty="0" smtClean="0">
                <a:sym typeface="Wingdings" panose="05000000000000000000" pitchFamily="2" charset="2"/>
              </a:rPr>
              <a:t>touch</a:t>
            </a:r>
            <a:r>
              <a:rPr lang="ko-KR" altLang="en-US" dirty="0" smtClean="0">
                <a:sym typeface="Wingdings" panose="05000000000000000000" pitchFamily="2" charset="2"/>
              </a:rPr>
              <a:t>하면 </a:t>
            </a:r>
            <a:r>
              <a:rPr lang="en-US" altLang="ko-KR" dirty="0" err="1" smtClean="0">
                <a:sym typeface="Wingdings" panose="05000000000000000000" pitchFamily="2" charset="2"/>
              </a:rPr>
              <a:t>onTouchEvent</a:t>
            </a:r>
            <a:r>
              <a:rPr lang="ko-KR" altLang="en-US" dirty="0" smtClean="0">
                <a:sym typeface="Wingdings" panose="05000000000000000000" pitchFamily="2" charset="2"/>
              </a:rPr>
              <a:t>가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가 발생하고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 때 호출되는  </a:t>
            </a:r>
            <a:r>
              <a:rPr lang="en-US" altLang="ko-KR" dirty="0" smtClean="0">
                <a:sym typeface="Wingdings" panose="05000000000000000000" pitchFamily="2" charset="2"/>
              </a:rPr>
              <a:t>Callback </a:t>
            </a:r>
            <a:r>
              <a:rPr lang="ko-KR" altLang="en-US" dirty="0" err="1" smtClean="0">
                <a:sym typeface="Wingdings" panose="05000000000000000000" pitchFamily="2" charset="2"/>
              </a:rPr>
              <a:t>메소드의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매개 변수로 </a:t>
            </a:r>
            <a:r>
              <a:rPr lang="en-US" altLang="ko-KR" dirty="0" err="1" smtClean="0">
                <a:sym typeface="Wingdings" panose="05000000000000000000" pitchFamily="2" charset="2"/>
              </a:rPr>
              <a:t>MoveEvent</a:t>
            </a:r>
            <a:r>
              <a:rPr lang="ko-KR" altLang="en-US" dirty="0" smtClean="0">
                <a:sym typeface="Wingdings" panose="05000000000000000000" pitchFamily="2" charset="2"/>
              </a:rPr>
              <a:t>가 있습니다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 매개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변수로 </a:t>
            </a:r>
            <a:r>
              <a:rPr lang="en-US" altLang="ko-KR" dirty="0" err="1" smtClean="0">
                <a:sym typeface="Wingdings" panose="05000000000000000000" pitchFamily="2" charset="2"/>
              </a:rPr>
              <a:t>getAction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메소드를 호출하여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MotionEvent</a:t>
            </a:r>
            <a:r>
              <a:rPr lang="ko-KR" altLang="en-US" dirty="0" smtClean="0">
                <a:sym typeface="Wingdings" panose="05000000000000000000" pitchFamily="2" charset="2"/>
              </a:rPr>
              <a:t>상수와 비교하여 어떤 이벤트가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있었는지 알아내서 그 이벤트에 따른 일들을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처리하면 됩니다</a:t>
            </a:r>
            <a:r>
              <a:rPr lang="en-US" altLang="ko-KR" dirty="0" smtClean="0">
                <a:sym typeface="Wingdings" panose="05000000000000000000" pitchFamily="2" charset="2"/>
              </a:rPr>
              <a:t>.   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예를 들면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다음과 같이 버튼의 이벤트 </a:t>
            </a:r>
            <a:r>
              <a:rPr lang="ko-KR" altLang="en-US" dirty="0" err="1" smtClean="0">
                <a:sym typeface="Wingdings" panose="05000000000000000000" pitchFamily="2" charset="2"/>
              </a:rPr>
              <a:t>리스너로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ko-KR" altLang="en-US" dirty="0" smtClean="0">
                <a:sym typeface="Wingdings" panose="05000000000000000000" pitchFamily="2" charset="2"/>
              </a:rPr>
              <a:t>등록해서 사용할 수 있습니다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</a:p>
          <a:p>
            <a:r>
              <a:rPr lang="en-US" altLang="ko-KR" dirty="0"/>
              <a:t>ACTION_DOWN</a:t>
            </a:r>
            <a:r>
              <a:rPr lang="ko-KR" altLang="en-US" dirty="0"/>
              <a:t>과 </a:t>
            </a:r>
            <a:r>
              <a:rPr lang="en-US" altLang="ko-KR" dirty="0"/>
              <a:t>ACTION_MOVE</a:t>
            </a:r>
            <a:r>
              <a:rPr lang="ko-KR" altLang="en-US" dirty="0"/>
              <a:t>는 </a:t>
            </a:r>
            <a:r>
              <a:rPr lang="en-US" altLang="ko-KR" dirty="0"/>
              <a:t>return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true</a:t>
            </a:r>
            <a:r>
              <a:rPr lang="ko-KR" altLang="en-US" dirty="0"/>
              <a:t>를 </a:t>
            </a:r>
            <a:r>
              <a:rPr lang="ko-KR" altLang="en-US" dirty="0" smtClean="0"/>
              <a:t>하고 </a:t>
            </a:r>
            <a:r>
              <a:rPr lang="en-US" altLang="ko-KR" dirty="0" smtClean="0"/>
              <a:t>ACTION_UP</a:t>
            </a:r>
            <a:r>
              <a:rPr lang="ko-KR" altLang="en-US" dirty="0"/>
              <a:t>은 </a:t>
            </a:r>
            <a:r>
              <a:rPr lang="en-US" altLang="ko-KR" dirty="0"/>
              <a:t>return false</a:t>
            </a:r>
            <a:r>
              <a:rPr lang="ko-KR" altLang="en-US" dirty="0"/>
              <a:t>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해야지 안전합니다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만약</a:t>
            </a:r>
            <a:r>
              <a:rPr lang="en-US" altLang="ko-KR" dirty="0" smtClean="0"/>
              <a:t>, true</a:t>
            </a:r>
            <a:r>
              <a:rPr lang="ko-KR" altLang="en-US" dirty="0" smtClean="0"/>
              <a:t>를 반환하면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어떤 일이 일어나는지 직접 관찰하여 보십시오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807968" y="1610791"/>
            <a:ext cx="6337466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button = (Button)findViewById(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R.id.button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button.setOnTouchListener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</a:rPr>
              <a:t>new View.OnTouchListener()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br>
              <a:rPr lang="en-US" altLang="ko-KR" sz="1600" dirty="0" smtClean="0">
                <a:latin typeface="Consolas" panose="020B0609020204030204" pitchFamily="49" charset="0"/>
              </a:rPr>
            </a:br>
            <a:r>
              <a:rPr lang="en-US" altLang="ko-KR" sz="1600" dirty="0" smtClean="0"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public boolean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onTouch</a:t>
            </a:r>
            <a:r>
              <a:rPr lang="en-US" altLang="ko-KR" sz="1600" dirty="0">
                <a:latin typeface="Consolas" panose="020B0609020204030204" pitchFamily="49" charset="0"/>
              </a:rPr>
              <a:t>(View v, </a:t>
            </a:r>
            <a:r>
              <a:rPr lang="en-US" altLang="ko-KR" sz="1600" b="1" dirty="0">
                <a:latin typeface="Consolas" panose="020B0609020204030204" pitchFamily="49" charset="0"/>
              </a:rPr>
              <a:t>MotionEvent event</a:t>
            </a:r>
            <a:r>
              <a:rPr lang="en-US" altLang="ko-KR" sz="1600" dirty="0">
                <a:latin typeface="Consolas" panose="020B0609020204030204" pitchFamily="49" charset="0"/>
              </a:rPr>
              <a:t>) </a:t>
            </a:r>
            <a:r>
              <a:rPr lang="en-US" altLang="ko-KR" sz="1600" dirty="0" smtClean="0">
                <a:latin typeface="Consolas" panose="020B0609020204030204" pitchFamily="49" charset="0"/>
              </a:rPr>
              <a:t>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switch (event.getAction</a:t>
            </a:r>
            <a:r>
              <a:rPr lang="en-US" altLang="ko-KR" sz="1600" dirty="0" smtClean="0">
                <a:latin typeface="Consolas" panose="020B0609020204030204" pitchFamily="49" charset="0"/>
              </a:rPr>
              <a:t>()) {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MotionEvent.</a:t>
            </a:r>
            <a:r>
              <a:rPr lang="en-US" altLang="ko-KR" sz="1600" b="1" dirty="0">
                <a:latin typeface="Consolas" panose="020B0609020204030204" pitchFamily="49" charset="0"/>
              </a:rPr>
              <a:t>ACTION_DOWN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textView.setText("ACTION_DOWN");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return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MotionEvent.</a:t>
            </a:r>
            <a:r>
              <a:rPr lang="en-US" altLang="ko-KR" sz="1600" b="1" dirty="0">
                <a:latin typeface="Consolas" panose="020B0609020204030204" pitchFamily="49" charset="0"/>
              </a:rPr>
              <a:t>ACTION_MOVE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textView.setText("ACTION_MOVE");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return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dirty="0" smtClean="0">
                <a:latin typeface="Consolas" panose="020B0609020204030204" pitchFamily="49" charset="0"/>
              </a:rPr>
              <a:t>;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case MotionEvent.</a:t>
            </a:r>
            <a:r>
              <a:rPr lang="en-US" altLang="ko-KR" sz="1600" b="1" dirty="0">
                <a:latin typeface="Consolas" panose="020B0609020204030204" pitchFamily="49" charset="0"/>
              </a:rPr>
              <a:t>ACTION_UP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textView.setText("ACTION_UP");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return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r>
              <a:rPr lang="en-US" altLang="ko-KR" sz="16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  <a:endParaRPr lang="en-US" altLang="ko-KR" sz="16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1: Hu036Event </a:t>
            </a:r>
            <a:r>
              <a:rPr lang="ko-KR" altLang="en-US" dirty="0">
                <a:sym typeface="Wingdings" panose="05000000000000000000" pitchFamily="2" charset="2"/>
              </a:rPr>
              <a:t>프로젝트를 새로 만들고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패키지 이름은 </a:t>
            </a:r>
            <a:r>
              <a:rPr lang="en-US" altLang="ko-KR" dirty="0" err="1">
                <a:sym typeface="Wingdings" panose="05000000000000000000" pitchFamily="2" charset="2"/>
              </a:rPr>
              <a:t>org.joy.</a:t>
            </a:r>
            <a:r>
              <a:rPr lang="en-US" altLang="ko-KR" b="1" dirty="0" err="1">
                <a:sym typeface="Wingdings" panose="05000000000000000000" pitchFamily="2" charset="2"/>
              </a:rPr>
              <a:t>event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activity_main.xml </a:t>
            </a:r>
            <a:r>
              <a:rPr lang="ko-KR" altLang="en-US" dirty="0">
                <a:sym typeface="Wingdings" panose="05000000000000000000" pitchFamily="2" charset="2"/>
              </a:rPr>
              <a:t>파일을 열고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디자인 화면에서 최상위 레이아웃을 </a:t>
            </a:r>
            <a:r>
              <a:rPr lang="en-US" altLang="ko-KR" b="1" dirty="0">
                <a:sym typeface="Wingdings" panose="05000000000000000000" pitchFamily="2" charset="2"/>
              </a:rPr>
              <a:t>LinearLayout</a:t>
            </a:r>
            <a:r>
              <a:rPr lang="ko-KR" altLang="en-US" dirty="0">
                <a:sym typeface="Wingdings" panose="05000000000000000000" pitchFamily="2" charset="2"/>
              </a:rPr>
              <a:t>으로 설정합니다</a:t>
            </a:r>
            <a:r>
              <a:rPr lang="en-US" altLang="ko-KR" dirty="0">
                <a:sym typeface="Wingdings" panose="05000000000000000000" pitchFamily="2" charset="2"/>
              </a:rPr>
              <a:t>.  LinearLayout </a:t>
            </a:r>
            <a:r>
              <a:rPr lang="ko-KR" altLang="en-US" dirty="0">
                <a:sym typeface="Wingdings" panose="05000000000000000000" pitchFamily="2" charset="2"/>
              </a:rPr>
              <a:t>이 세로 방향으로 뷰를 쌓도록 </a:t>
            </a:r>
            <a:r>
              <a:rPr lang="en-US" altLang="ko-KR" dirty="0">
                <a:sym typeface="Wingdings" panose="05000000000000000000" pitchFamily="2" charset="2"/>
              </a:rPr>
              <a:t>orientation</a:t>
            </a:r>
            <a:r>
              <a:rPr lang="ko-KR" altLang="en-US" dirty="0">
                <a:sym typeface="Wingdings" panose="05000000000000000000" pitchFamily="2" charset="2"/>
              </a:rPr>
              <a:t> 속성 값을 </a:t>
            </a:r>
            <a:r>
              <a:rPr lang="en-US" altLang="ko-KR" b="1" dirty="0">
                <a:sym typeface="Wingdings" panose="05000000000000000000" pitchFamily="2" charset="2"/>
              </a:rPr>
              <a:t>vertical</a:t>
            </a:r>
            <a:r>
              <a:rPr lang="ko-KR" altLang="en-US" dirty="0">
                <a:sym typeface="Wingdings" panose="05000000000000000000" pitchFamily="2" charset="2"/>
              </a:rPr>
              <a:t>로 설정합니다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"HelloWorld" </a:t>
            </a:r>
            <a:r>
              <a:rPr lang="ko-KR" altLang="en-US" dirty="0" err="1">
                <a:sym typeface="Wingdings" panose="05000000000000000000" pitchFamily="2" charset="2"/>
              </a:rPr>
              <a:t>텍스트뷰는</a:t>
            </a:r>
            <a:r>
              <a:rPr lang="ko-KR" altLang="en-US" dirty="0">
                <a:sym typeface="Wingdings" panose="05000000000000000000" pitchFamily="2" charset="2"/>
              </a:rPr>
              <a:t> 삭제합니다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8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en-US" altLang="ko-KR" b="1" dirty="0">
                <a:sym typeface="Wingdings" panose="05000000000000000000" pitchFamily="2" charset="2"/>
              </a:rPr>
              <a:t>Step 2: </a:t>
            </a:r>
            <a:r>
              <a:rPr lang="ko-KR" altLang="en-US" dirty="0">
                <a:sym typeface="Wingdings" panose="05000000000000000000" pitchFamily="2" charset="2"/>
              </a:rPr>
              <a:t>팔레트의 </a:t>
            </a:r>
            <a:r>
              <a:rPr lang="en-US" altLang="ko-KR" dirty="0">
                <a:sym typeface="Wingdings" panose="05000000000000000000" pitchFamily="2" charset="2"/>
              </a:rPr>
              <a:t>widgets</a:t>
            </a:r>
            <a:r>
              <a:rPr lang="ko-KR" altLang="en-US" dirty="0">
                <a:sym typeface="Wingdings" panose="05000000000000000000" pitchFamily="2" charset="2"/>
              </a:rPr>
              <a:t>에서 두 개의 </a:t>
            </a:r>
            <a:r>
              <a:rPr lang="en-US" altLang="ko-KR" dirty="0">
                <a:sym typeface="Wingdings" panose="05000000000000000000" pitchFamily="2" charset="2"/>
              </a:rPr>
              <a:t>View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, containers</a:t>
            </a:r>
            <a:r>
              <a:rPr lang="ko-KR" altLang="en-US" dirty="0">
                <a:sym typeface="Wingdings" panose="05000000000000000000" pitchFamily="2" charset="2"/>
              </a:rPr>
              <a:t>에서 한 개의 </a:t>
            </a:r>
            <a:r>
              <a:rPr lang="en-US" altLang="ko-KR" dirty="0" err="1">
                <a:sym typeface="Wingdings" panose="05000000000000000000" pitchFamily="2" charset="2"/>
              </a:rPr>
              <a:t>ScrollView</a:t>
            </a:r>
            <a:r>
              <a:rPr lang="ko-KR" altLang="en-US" dirty="0">
                <a:sym typeface="Wingdings" panose="05000000000000000000" pitchFamily="2" charset="2"/>
              </a:rPr>
              <a:t>를 추가하세요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세 개의 뷰가 순서대로 화면 공간을 차지하도록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세 개의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layout_height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값을 모두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0dp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로 설정하고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,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layout_weight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속성 값은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1</a:t>
            </a:r>
            <a:r>
              <a:rPr lang="ko-KR" altLang="en-US" dirty="0">
                <a:solidFill>
                  <a:srgbClr val="C00000"/>
                </a:solidFill>
                <a:sym typeface="Wingdings" panose="05000000000000000000" pitchFamily="2" charset="2"/>
              </a:rPr>
              <a:t>으로 설정하십시오</a:t>
            </a:r>
            <a:r>
              <a:rPr lang="en-US" altLang="ko-KR" dirty="0">
                <a:solidFill>
                  <a:srgbClr val="C00000"/>
                </a:solidFill>
                <a:sym typeface="Wingdings" panose="05000000000000000000" pitchFamily="2" charset="2"/>
              </a:rPr>
              <a:t>.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세 개의 뷰가 세로 방향으로 공간을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분할하여 동등하게 나눠 갖습니다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ScrollView </a:t>
            </a:r>
            <a:r>
              <a:rPr lang="ko-KR" altLang="en-US" dirty="0">
                <a:sym typeface="Wingdings" panose="05000000000000000000" pitchFamily="2" charset="2"/>
              </a:rPr>
              <a:t>안에 들어 있는 </a:t>
            </a:r>
            <a:r>
              <a:rPr lang="en-US" altLang="ko-KR" dirty="0">
                <a:sym typeface="Wingdings" panose="05000000000000000000" pitchFamily="2" charset="2"/>
              </a:rPr>
              <a:t>LinearLayout </a:t>
            </a:r>
            <a:r>
              <a:rPr lang="ko-KR" altLang="en-US" dirty="0">
                <a:sym typeface="Wingdings" panose="05000000000000000000" pitchFamily="2" charset="2"/>
              </a:rPr>
              <a:t>안에 </a:t>
            </a:r>
            <a:r>
              <a:rPr lang="en-US" altLang="ko-KR" dirty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를 넣어 글자가 보이게 만듭니다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810868"/>
            <a:ext cx="7416824" cy="37129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 flipH="1">
            <a:off x="4223792" y="5114384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View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 flipH="1">
            <a:off x="4223792" y="6238876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ScrollView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3167162" y="596187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TextView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4223792" y="398880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View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3205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ko-KR" altLang="en-US" dirty="0">
                <a:sym typeface="Wingdings" panose="05000000000000000000" pitchFamily="2" charset="2"/>
              </a:rPr>
              <a:t>각 뷰의 </a:t>
            </a:r>
            <a:r>
              <a:rPr lang="en-US" altLang="ko-KR" dirty="0">
                <a:sym typeface="Wingdings" panose="05000000000000000000" pitchFamily="2" charset="2"/>
              </a:rPr>
              <a:t>background </a:t>
            </a:r>
            <a:r>
              <a:rPr lang="ko-KR" altLang="en-US" dirty="0">
                <a:sym typeface="Wingdings" panose="05000000000000000000" pitchFamily="2" charset="2"/>
              </a:rPr>
              <a:t>를 다음과 같은 색으로 설정해보세요</a:t>
            </a:r>
            <a:r>
              <a:rPr lang="en-US" altLang="ko-KR" dirty="0">
                <a:sym typeface="Wingdings" panose="05000000000000000000" pitchFamily="2" charset="2"/>
              </a:rPr>
              <a:t>.(</a:t>
            </a:r>
            <a:r>
              <a:rPr lang="en-US" altLang="ko-KR" dirty="0" err="1">
                <a:sym typeface="Wingdings" panose="05000000000000000000" pitchFamily="2" charset="2"/>
              </a:rPr>
              <a:t>holo_blue_bright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holo_orange_light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          TextView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text </a:t>
            </a:r>
            <a:r>
              <a:rPr lang="ko-KR" altLang="en-US" dirty="0">
                <a:sym typeface="Wingdings" panose="05000000000000000000" pitchFamily="2" charset="2"/>
              </a:rPr>
              <a:t>속성 값은 삭제합니다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88</a:t>
            </a:fld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9895692" y="3789040"/>
            <a:ext cx="660467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5" y="2924944"/>
            <a:ext cx="7174779" cy="35715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4223792" y="5114384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View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4223792" y="6238876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ScrollView</a:t>
            </a:r>
            <a:endParaRPr lang="ko-KR" altLang="en-US" sz="1200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2855640" y="5877272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TextView</a:t>
            </a:r>
            <a:endParaRPr lang="ko-KR" altLang="en-US" sz="1200" dirty="0"/>
          </a:p>
        </p:txBody>
      </p:sp>
      <p:sp>
        <p:nvSpPr>
          <p:cNvPr id="17" name="TextBox 16"/>
          <p:cNvSpPr txBox="1"/>
          <p:nvPr/>
        </p:nvSpPr>
        <p:spPr>
          <a:xfrm flipH="1">
            <a:off x="4223792" y="3988807"/>
            <a:ext cx="103440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View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3124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b="1" dirty="0"/>
              <a:t>activity_main.xml (ScrollView </a:t>
            </a:r>
            <a:r>
              <a:rPr lang="ko-KR" altLang="en-US" b="1" dirty="0"/>
              <a:t>부분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89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85891" y="1265964"/>
            <a:ext cx="11246516" cy="4924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...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android:background</a:t>
            </a:r>
            <a:r>
              <a:rPr lang="en-US" altLang="ko-KR" sz="1600" dirty="0">
                <a:latin typeface="Consolas" panose="020B0609020204030204" pitchFamily="49" charset="0"/>
              </a:rPr>
              <a:t>="@</a:t>
            </a:r>
            <a:r>
              <a:rPr lang="en-US" altLang="ko-KR" sz="1600" dirty="0" err="1">
                <a:latin typeface="Consolas" panose="020B0609020204030204" pitchFamily="49" charset="0"/>
              </a:rPr>
              <a:t>android:color</a:t>
            </a:r>
            <a:r>
              <a:rPr lang="en-US" altLang="ko-KR" sz="1600" dirty="0"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latin typeface="Consolas" panose="020B0609020204030204" pitchFamily="49" charset="0"/>
              </a:rPr>
              <a:t>holo_orange_light</a:t>
            </a:r>
            <a:r>
              <a:rPr lang="en-US" altLang="ko-KR" sz="1600" dirty="0">
                <a:latin typeface="Consolas" panose="020B0609020204030204" pitchFamily="49" charset="0"/>
              </a:rPr>
              <a:t>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&lt;ScrollView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android:layout_height="0dp"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android:layout_weight</a:t>
            </a:r>
            <a:r>
              <a:rPr lang="en-US" altLang="ko-KR" sz="1600" dirty="0">
                <a:latin typeface="Consolas" panose="020B0609020204030204" pitchFamily="49" charset="0"/>
              </a:rPr>
              <a:t>="1"&gt;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&lt;LinearLayout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android:layout_height="wrap_content"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android:orientation="vertical"&gt;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&lt;TextView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android:id="@+id/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android:layout_width="match_parent"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    android:layout_height="wrap_content" /&gt;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&lt;/LinearLayout&gt;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&lt;/ScrollView&gt;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&lt;/LinearLayout&gt;</a:t>
            </a:r>
          </a:p>
        </p:txBody>
      </p:sp>
    </p:spTree>
    <p:extLst>
      <p:ext uri="{BB962C8B-B14F-4D97-AF65-F5344CB8AC3E}">
        <p14:creationId xmlns:p14="http://schemas.microsoft.com/office/powerpoint/2010/main" val="415804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03-1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기본 위젯 자세히 공부하기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텍스트뷰 실습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rgbClr val="C00000"/>
                </a:solidFill>
              </a:rPr>
              <a:t>Step 3 </a:t>
            </a:r>
            <a:r>
              <a:rPr lang="ko-KR" altLang="en-US" b="1" dirty="0">
                <a:solidFill>
                  <a:srgbClr val="C00000"/>
                </a:solidFill>
              </a:rPr>
              <a:t>계속</a:t>
            </a:r>
            <a:r>
              <a:rPr lang="en-US" altLang="ko-KR" b="1" dirty="0">
                <a:solidFill>
                  <a:srgbClr val="C00000"/>
                </a:solidFill>
              </a:rPr>
              <a:t>: </a:t>
            </a:r>
            <a:r>
              <a:rPr lang="en-US" altLang="ko-KR" b="1" dirty="0"/>
              <a:t>MainActivity.java </a:t>
            </a:r>
            <a:r>
              <a:rPr lang="ko-KR" altLang="en-US" b="1" dirty="0"/>
              <a:t>전체 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7394" y="1405800"/>
            <a:ext cx="9537038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TextView textView2;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super.onCreate(savedInstanceState);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setContentView(</a:t>
            </a:r>
            <a:r>
              <a:rPr lang="en-US" altLang="ko-KR" sz="14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endParaRPr lang="en-US" altLang="ko-KR" sz="1400" dirty="0"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 = findViewById(R.id.textView2);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textView2.setOnClickListener(new View.OnClickListener()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onClick(View view)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textView2.setText(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Toast.makeText(this,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R.string.my_greeting</a:t>
            </a:r>
            <a:r>
              <a:rPr lang="en-US" altLang="ko-KR" sz="1400" dirty="0">
                <a:latin typeface="Consolas" panose="020B0609020204030204" pitchFamily="49" charset="0"/>
              </a:rPr>
              <a:t>, Toast.LENGTH_LONG).show();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Snackbar.make(view, </a:t>
            </a:r>
            <a:r>
              <a:rPr lang="en-US" altLang="ko-KR" sz="1400" dirty="0" err="1">
                <a:latin typeface="Consolas" panose="020B0609020204030204" pitchFamily="49" charset="0"/>
              </a:rPr>
              <a:t>R.string.your_greeting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Snackbar.LENGTH_LONG</a:t>
            </a:r>
            <a:r>
              <a:rPr lang="en-US" altLang="ko-KR" sz="1400" dirty="0">
                <a:latin typeface="Consolas" panose="020B0609020204030204" pitchFamily="49" charset="0"/>
              </a:rPr>
              <a:t>).show();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032103" y="1702858"/>
            <a:ext cx="3913251" cy="28598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[Click here] </a:t>
            </a:r>
            <a:r>
              <a:rPr lang="ko-KR" altLang="en-US" sz="1200" dirty="0"/>
              <a:t>텍스트뷰 객체를 저장할 변수를 선언함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032104" y="2996952"/>
            <a:ext cx="3913251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[Click here] </a:t>
            </a:r>
            <a:r>
              <a:rPr lang="ko-KR" altLang="en-US" sz="1200" dirty="0" err="1"/>
              <a:t>텍스트뷰의</a:t>
            </a:r>
            <a:r>
              <a:rPr lang="ko-KR" altLang="en-US" sz="1200" dirty="0"/>
              <a:t> </a:t>
            </a:r>
            <a:r>
              <a:rPr lang="en-US" altLang="ko-KR" sz="1200" dirty="0"/>
              <a:t>id</a:t>
            </a:r>
            <a:r>
              <a:rPr lang="ko-KR" altLang="en-US" sz="1200" dirty="0"/>
              <a:t>를 찾아 변수의 값을 설정함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032104" y="3317145"/>
            <a:ext cx="3913250" cy="646331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[Click here] </a:t>
            </a:r>
            <a:r>
              <a:rPr lang="ko-KR" altLang="en-US" sz="1200" dirty="0" err="1"/>
              <a:t>텍스트뷰에</a:t>
            </a:r>
            <a:r>
              <a:rPr lang="ko-KR" altLang="en-US" sz="1200" dirty="0"/>
              <a:t> 클릭 이벤트 즉 </a:t>
            </a:r>
            <a:r>
              <a:rPr lang="en-US" altLang="ko-KR" sz="1200" dirty="0"/>
              <a:t>onClick</a:t>
            </a:r>
            <a:r>
              <a:rPr lang="ko-KR" altLang="en-US" sz="1200" dirty="0"/>
              <a:t>이벤트가 일어나면</a:t>
            </a:r>
            <a:r>
              <a:rPr lang="en-US" altLang="ko-KR" sz="1200" dirty="0"/>
              <a:t>,  show_greeting() </a:t>
            </a:r>
            <a:r>
              <a:rPr lang="ko-KR" altLang="en-US" sz="1200" dirty="0"/>
              <a:t>메소드를 호출할 것을 시스템에 등록하는 과정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299166" y="4005064"/>
            <a:ext cx="3104873" cy="28557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[Click here] </a:t>
            </a:r>
            <a:r>
              <a:rPr lang="ko-KR" altLang="en-US" sz="1200" dirty="0" err="1"/>
              <a:t>텍스트뷰에</a:t>
            </a:r>
            <a:r>
              <a:rPr lang="ko-KR" altLang="en-US" sz="1200" dirty="0"/>
              <a:t> 새 메시지를 설정함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239534" y="4319985"/>
            <a:ext cx="2185058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Toast &amp; Snackbar </a:t>
            </a:r>
            <a:r>
              <a:rPr lang="ko-KR" altLang="en-US" sz="1200" dirty="0"/>
              <a:t>에 </a:t>
            </a:r>
            <a:r>
              <a:rPr lang="en-US" altLang="ko-KR" sz="1200" dirty="0"/>
              <a:t/>
            </a:r>
            <a:br>
              <a:rPr lang="en-US" altLang="ko-KR" sz="1200" dirty="0"/>
            </a:br>
            <a:r>
              <a:rPr lang="ko-KR" altLang="en-US" sz="1200" dirty="0"/>
              <a:t>메시지를 설정하고 출력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621649" y="4829145"/>
            <a:ext cx="5410454" cy="27699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altLang="ko-KR" sz="1200" dirty="0"/>
              <a:t>onClick</a:t>
            </a:r>
            <a:r>
              <a:rPr lang="ko-KR" altLang="en-US" sz="1200" dirty="0"/>
              <a:t>이벤트가 일어나면</a:t>
            </a:r>
            <a:r>
              <a:rPr lang="en-US" altLang="ko-KR" sz="1200" dirty="0"/>
              <a:t>, </a:t>
            </a:r>
            <a:r>
              <a:rPr lang="ko-KR" altLang="en-US" sz="1200" dirty="0"/>
              <a:t>시스템에서 이 메소드를 호출하여</a:t>
            </a:r>
            <a:r>
              <a:rPr lang="en-US" altLang="ko-KR" sz="1200" dirty="0"/>
              <a:t>, </a:t>
            </a:r>
            <a:r>
              <a:rPr lang="ko-KR" altLang="en-US" sz="1200" dirty="0"/>
              <a:t>여기부터 실행됨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703615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3: </a:t>
            </a:r>
            <a:r>
              <a:rPr lang="en-US" altLang="ko-KR" dirty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text </a:t>
            </a:r>
            <a:r>
              <a:rPr lang="ko-KR" altLang="en-US" dirty="0">
                <a:sym typeface="Wingdings" panose="05000000000000000000" pitchFamily="2" charset="2"/>
              </a:rPr>
              <a:t>속성값은 삭제하고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첫째 뷰의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view, </a:t>
            </a:r>
            <a:r>
              <a:rPr lang="ko-KR" altLang="en-US" dirty="0">
                <a:sym typeface="Wingdings" panose="05000000000000000000" pitchFamily="2" charset="2"/>
              </a:rPr>
              <a:t>둘째 뷰의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view2</a:t>
            </a:r>
            <a:r>
              <a:rPr lang="ko-KR" altLang="en-US" dirty="0">
                <a:sym typeface="Wingdings" panose="05000000000000000000" pitchFamily="2" charset="2"/>
              </a:rPr>
              <a:t>인 것을 확인하십시오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그러면</a:t>
            </a:r>
            <a:r>
              <a:rPr lang="en-US" altLang="ko-KR" dirty="0">
                <a:sym typeface="Wingdings" panose="05000000000000000000" pitchFamily="2" charset="2"/>
              </a:rPr>
              <a:t>, XML </a:t>
            </a:r>
            <a:r>
              <a:rPr lang="ko-KR" altLang="en-US" dirty="0">
                <a:sym typeface="Wingdings" panose="05000000000000000000" pitchFamily="2" charset="2"/>
              </a:rPr>
              <a:t>레이아웃을 완성했음으로</a:t>
            </a:r>
            <a:r>
              <a:rPr lang="en-US" altLang="ko-KR" dirty="0">
                <a:sym typeface="Wingdings" panose="05000000000000000000" pitchFamily="2" charset="2"/>
              </a:rPr>
              <a:t>, MainActivity.java </a:t>
            </a:r>
            <a:r>
              <a:rPr lang="ko-KR" altLang="en-US" dirty="0">
                <a:sym typeface="Wingdings" panose="05000000000000000000" pitchFamily="2" charset="2"/>
              </a:rPr>
              <a:t>파일을 열고 다음 코드를 입력하십시오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54696" y="1916832"/>
            <a:ext cx="11246516" cy="44319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latin typeface="Consolas" panose="020B0609020204030204" pitchFamily="49" charset="0"/>
              </a:rPr>
              <a:t>TextView </a:t>
            </a:r>
            <a:r>
              <a:rPr lang="en-US" altLang="ko-KR" sz="1600" b="1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b="1" dirty="0">
                <a:latin typeface="Consolas" panose="020B0609020204030204" pitchFamily="49" charset="0"/>
              </a:rPr>
              <a:t>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super.onCreate(savedInstanceState);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setContentView(</a:t>
            </a:r>
            <a:r>
              <a:rPr lang="en-US" altLang="ko-KR" sz="1600" dirty="0" err="1">
                <a:latin typeface="Consolas" panose="020B0609020204030204" pitchFamily="49" charset="0"/>
              </a:rPr>
              <a:t>R.layout.activity_main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 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textView = findViewById(</a:t>
            </a:r>
            <a:r>
              <a:rPr lang="en-US" altLang="ko-KR" sz="1600" dirty="0" err="1">
                <a:latin typeface="Consolas" panose="020B0609020204030204" pitchFamily="49" charset="0"/>
              </a:rPr>
              <a:t>R.id.textView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findViewById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R.id.view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err="1">
                <a:latin typeface="Consolas" panose="020B0609020204030204" pitchFamily="49" charset="0"/>
              </a:rPr>
              <a:t>view.setOnTouchListener</a:t>
            </a:r>
            <a:r>
              <a:rPr lang="en-US" altLang="ko-KR" sz="1600" dirty="0">
                <a:latin typeface="Consolas" panose="020B0609020204030204" pitchFamily="49" charset="0"/>
              </a:rPr>
              <a:t>(new </a:t>
            </a:r>
            <a:r>
              <a:rPr lang="en-US" altLang="ko-KR" sz="1600" dirty="0" err="1">
                <a:latin typeface="Consolas" panose="020B0609020204030204" pitchFamily="49" charset="0"/>
              </a:rPr>
              <a:t>View.OnTouchListener</a:t>
            </a:r>
            <a:r>
              <a:rPr lang="en-US" altLang="ko-KR" sz="1600" dirty="0">
                <a:latin typeface="Consolas" panose="020B0609020204030204" pitchFamily="49" charset="0"/>
              </a:rPr>
              <a:t>() 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  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여기에 들어갈 코드 </a:t>
            </a:r>
            <a:r>
              <a:rPr lang="en-US" altLang="ko-KR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onTouch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ko-KR" alt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는 다음 쪽에 있습니다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.</a:t>
            </a:r>
          </a:p>
          <a:p>
            <a:pPr latinLnBrk="0"/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});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data) {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textView.append</a:t>
            </a:r>
            <a:r>
              <a:rPr lang="en-US" altLang="ko-KR" sz="1600" dirty="0">
                <a:latin typeface="Consolas" panose="020B0609020204030204" pitchFamily="49" charset="0"/>
              </a:rPr>
              <a:t>(data + "\n"); 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    }</a:t>
            </a:r>
          </a:p>
          <a:p>
            <a:pPr latinLnBrk="0"/>
            <a:r>
              <a:rPr lang="en-US" altLang="ko-K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68020" y="3861048"/>
            <a:ext cx="3600400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1400" dirty="0"/>
              <a:t>화면 위에 배치한 뷰</a:t>
            </a:r>
            <a:r>
              <a:rPr lang="en-US" altLang="ko-KR" sz="1400" dirty="0"/>
              <a:t>(id=view)</a:t>
            </a:r>
            <a:r>
              <a:rPr lang="ko-KR" altLang="en-US" sz="1400" dirty="0"/>
              <a:t>를 </a:t>
            </a:r>
            <a:r>
              <a:rPr lang="en-US" altLang="ko-KR" sz="1400" dirty="0" err="1"/>
              <a:t>findViewbyId</a:t>
            </a:r>
            <a:r>
              <a:rPr lang="en-US" altLang="ko-KR" sz="1400" dirty="0"/>
              <a:t>()</a:t>
            </a:r>
            <a:r>
              <a:rPr lang="ko-KR" altLang="en-US" sz="1400" dirty="0"/>
              <a:t>로 찾아 참조한 후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setOnTouchListener</a:t>
            </a:r>
            <a:r>
              <a:rPr lang="en-US" altLang="ko-KR" sz="1400" dirty="0"/>
              <a:t>()</a:t>
            </a:r>
            <a:r>
              <a:rPr lang="ko-KR" altLang="en-US" sz="1400" dirty="0"/>
              <a:t>메소드를 호출하여 </a:t>
            </a:r>
            <a:r>
              <a:rPr lang="ko-KR" altLang="en-US" sz="1400" dirty="0" err="1"/>
              <a:t>리스너를</a:t>
            </a:r>
            <a:r>
              <a:rPr lang="ko-KR" altLang="en-US" sz="1400" dirty="0"/>
              <a:t> 등록합니다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7994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63406" y="5346561"/>
            <a:ext cx="8095344" cy="58477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new </a:t>
            </a:r>
            <a:r>
              <a:rPr lang="ko-KR" altLang="en-US" sz="1600" dirty="0"/>
              <a:t>연산자로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객체를 생성하여 그 객체를 전달하면 이것을 등록하게 됩니다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그러면</a:t>
            </a:r>
            <a:r>
              <a:rPr lang="en-US" altLang="ko-KR" sz="1600" dirty="0"/>
              <a:t>, </a:t>
            </a:r>
            <a:r>
              <a:rPr lang="ko-KR" altLang="en-US" sz="1600" dirty="0"/>
              <a:t>뷰 터치가 일어났을 때</a:t>
            </a:r>
            <a:r>
              <a:rPr lang="en-US" altLang="ko-KR" sz="1600" dirty="0"/>
              <a:t>, </a:t>
            </a:r>
            <a:r>
              <a:rPr lang="ko-KR" altLang="en-US" sz="1600" dirty="0"/>
              <a:t>이 </a:t>
            </a:r>
            <a:r>
              <a:rPr lang="ko-KR" altLang="en-US" sz="1600" dirty="0" err="1"/>
              <a:t>리스너</a:t>
            </a:r>
            <a:r>
              <a:rPr lang="ko-KR" altLang="en-US" sz="1600" dirty="0"/>
              <a:t> 객체의 </a:t>
            </a:r>
            <a:r>
              <a:rPr lang="en-US" altLang="ko-KR" sz="1600" dirty="0" err="1"/>
              <a:t>onTouch</a:t>
            </a:r>
            <a:r>
              <a:rPr lang="en-US" altLang="ko-KR" sz="1600" dirty="0"/>
              <a:t>()</a:t>
            </a:r>
            <a:r>
              <a:rPr lang="ko-KR" altLang="en-US" sz="1600" dirty="0"/>
              <a:t>가 자동 호출 됩니다</a:t>
            </a:r>
            <a:r>
              <a:rPr lang="en-US" altLang="ko-KR" sz="1600" dirty="0"/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3005" y="1309010"/>
            <a:ext cx="8075745" cy="3662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public </a:t>
            </a:r>
            <a:r>
              <a:rPr lang="en-US" altLang="ko-KR" sz="1600" dirty="0">
                <a:latin typeface="Consolas" panose="020B0609020204030204" pitchFamily="49" charset="0"/>
              </a:rPr>
              <a:t>boolean onTouch(View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MotionEvent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int action = motionEvent.getAction();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smtClean="0">
                <a:latin typeface="Consolas" panose="020B0609020204030204" pitchFamily="49" charset="0"/>
              </a:rPr>
              <a:t>  int </a:t>
            </a:r>
            <a:r>
              <a:rPr lang="en-US" altLang="ko-KR" sz="1600" dirty="0">
                <a:latin typeface="Consolas" panose="020B0609020204030204" pitchFamily="49" charset="0"/>
              </a:rPr>
              <a:t>curX = 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(int)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motionEvent.getX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int </a:t>
            </a:r>
            <a:r>
              <a:rPr lang="en-US" altLang="ko-KR" sz="1600" dirty="0">
                <a:latin typeface="Consolas" panose="020B0609020204030204" pitchFamily="49" charset="0"/>
              </a:rPr>
              <a:t>curY = </a:t>
            </a:r>
            <a:r>
              <a:rPr lang="en-US" altLang="ko-KR" sz="1600" dirty="0" smtClean="0">
                <a:latin typeface="Consolas" panose="020B0609020204030204" pitchFamily="49" charset="0"/>
              </a:rPr>
              <a:t>(int) </a:t>
            </a:r>
            <a:r>
              <a:rPr lang="en-US" altLang="ko-KR" sz="1600" dirty="0" err="1" smtClean="0">
                <a:latin typeface="Consolas" panose="020B0609020204030204" pitchFamily="49" charset="0"/>
              </a:rPr>
              <a:t>motionEvent.getY</a:t>
            </a:r>
            <a:r>
              <a:rPr lang="en-US" altLang="ko-KR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</a:t>
            </a:r>
            <a:r>
              <a:rPr lang="en-US" altLang="ko-KR" sz="1600" dirty="0" smtClean="0">
                <a:latin typeface="Consolas" panose="020B0609020204030204" pitchFamily="49" charset="0"/>
              </a:rPr>
              <a:t> if </a:t>
            </a:r>
            <a:r>
              <a:rPr lang="en-US" altLang="ko-KR" sz="1600" dirty="0">
                <a:latin typeface="Consolas" panose="020B0609020204030204" pitchFamily="49" charset="0"/>
              </a:rPr>
              <a:t>(action == MotionEvent.ACTION_DOWN)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println("</a:t>
            </a:r>
            <a:r>
              <a:rPr lang="ko-KR" altLang="en-US" sz="1600" dirty="0">
                <a:latin typeface="Consolas" panose="020B0609020204030204" pitchFamily="49" charset="0"/>
              </a:rPr>
              <a:t>손가락 눌림  </a:t>
            </a:r>
            <a:r>
              <a:rPr lang="en-US" altLang="ko-KR" sz="1600" dirty="0">
                <a:latin typeface="Consolas" panose="020B0609020204030204" pitchFamily="49" charset="0"/>
              </a:rPr>
              <a:t>: " + curX + ", " + curY);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latin typeface="Consolas" panose="020B0609020204030204" pitchFamily="49" charset="0"/>
              </a:rPr>
              <a:t>else if (action == MotionEvent.ACTION_MOVE)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println("</a:t>
            </a:r>
            <a:r>
              <a:rPr lang="ko-KR" altLang="en-US" sz="1600" dirty="0">
                <a:latin typeface="Consolas" panose="020B0609020204030204" pitchFamily="49" charset="0"/>
              </a:rPr>
              <a:t>손가락 움직임</a:t>
            </a:r>
            <a:r>
              <a:rPr lang="en-US" altLang="ko-KR" sz="1600" dirty="0">
                <a:latin typeface="Consolas" panose="020B0609020204030204" pitchFamily="49" charset="0"/>
              </a:rPr>
              <a:t>: " + curX + ", " + curY);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 </a:t>
            </a:r>
            <a:r>
              <a:rPr lang="en-US" altLang="ko-KR" sz="1600" dirty="0">
                <a:latin typeface="Consolas" panose="020B0609020204030204" pitchFamily="49" charset="0"/>
              </a:rPr>
              <a:t>else if (action == MotionEvent.ACTION_UP)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latin typeface="Consolas" panose="020B0609020204030204" pitchFamily="49" charset="0"/>
              </a:rPr>
              <a:t>println("</a:t>
            </a:r>
            <a:r>
              <a:rPr lang="ko-KR" altLang="en-US" sz="1600" dirty="0">
                <a:latin typeface="Consolas" panose="020B0609020204030204" pitchFamily="49" charset="0"/>
              </a:rPr>
              <a:t>손가락 뗌    </a:t>
            </a:r>
            <a:r>
              <a:rPr lang="en-US" altLang="ko-KR" sz="1600" dirty="0">
                <a:latin typeface="Consolas" panose="020B0609020204030204" pitchFamily="49" charset="0"/>
              </a:rPr>
              <a:t>: " + curX + ", " + curY);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smtClean="0">
                <a:latin typeface="Consolas" panose="020B0609020204030204" pitchFamily="49" charset="0"/>
              </a:rPr>
              <a:t>return </a:t>
            </a:r>
            <a:r>
              <a:rPr lang="en-US" altLang="ko-KR" sz="1600" dirty="0">
                <a:latin typeface="Consolas" panose="020B0609020204030204" pitchFamily="49" charset="0"/>
              </a:rPr>
              <a:t>true;</a:t>
            </a:r>
          </a:p>
          <a:p>
            <a:r>
              <a:rPr lang="en-US" altLang="ko-KR" sz="1600" dirty="0" smtClean="0">
                <a:latin typeface="Consolas" panose="020B0609020204030204" pitchFamily="49" charset="0"/>
              </a:rPr>
              <a:t>}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296" y="1378480"/>
            <a:ext cx="2940916" cy="51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0547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터치 이벤트 처리하기 실습 계속하기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4:  ScrollView</a:t>
            </a:r>
            <a:r>
              <a:rPr lang="ko-KR" altLang="en-US" b="1" dirty="0">
                <a:sym typeface="Wingdings" panose="05000000000000000000" pitchFamily="2" charset="2"/>
              </a:rPr>
              <a:t>에 있는 </a:t>
            </a:r>
            <a:r>
              <a:rPr lang="en-US" altLang="ko-KR" b="1" dirty="0">
                <a:sym typeface="Wingdings" panose="05000000000000000000" pitchFamily="2" charset="2"/>
              </a:rPr>
              <a:t>textView</a:t>
            </a:r>
            <a:r>
              <a:rPr lang="ko-KR" altLang="en-US" b="1" dirty="0">
                <a:sym typeface="Wingdings" panose="05000000000000000000" pitchFamily="2" charset="2"/>
              </a:rPr>
              <a:t>가 다 채워지면 </a:t>
            </a:r>
            <a:r>
              <a:rPr lang="en-US" altLang="ko-KR" b="1" dirty="0">
                <a:sym typeface="Wingdings" panose="05000000000000000000" pitchFamily="2" charset="2"/>
              </a:rPr>
              <a:t>Scroll</a:t>
            </a:r>
            <a:r>
              <a:rPr lang="ko-KR" altLang="en-US" b="1" dirty="0">
                <a:sym typeface="Wingdings" panose="05000000000000000000" pitchFamily="2" charset="2"/>
              </a:rPr>
              <a:t>하게 만들기</a:t>
            </a: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메시지가 한 번만 </a:t>
            </a:r>
            <a:r>
              <a:rPr lang="en-US" altLang="ko-KR" dirty="0">
                <a:sym typeface="Wingdings" panose="05000000000000000000" pitchFamily="2" charset="2"/>
              </a:rPr>
              <a:t>print</a:t>
            </a:r>
            <a:r>
              <a:rPr lang="ko-KR" altLang="en-US" dirty="0">
                <a:sym typeface="Wingdings" panose="05000000000000000000" pitchFamily="2" charset="2"/>
              </a:rPr>
              <a:t>되나요</a:t>
            </a:r>
            <a:r>
              <a:rPr lang="en-US" altLang="ko-KR" dirty="0">
                <a:sym typeface="Wingdings" panose="05000000000000000000" pitchFamily="2" charset="2"/>
              </a:rPr>
              <a:t>?  </a:t>
            </a:r>
            <a:r>
              <a:rPr lang="en-US" altLang="ko-KR" dirty="0" smtClean="0">
                <a:sym typeface="Wingdings" panose="05000000000000000000" pitchFamily="2" charset="2"/>
              </a:rPr>
              <a:t>textView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size </a:t>
            </a:r>
            <a:r>
              <a:rPr lang="ko-KR" altLang="en-US" dirty="0">
                <a:sym typeface="Wingdings" panose="05000000000000000000" pitchFamily="2" charset="2"/>
              </a:rPr>
              <a:t>속성이 </a:t>
            </a:r>
            <a:r>
              <a:rPr lang="en-US" altLang="ko-KR" dirty="0">
                <a:sym typeface="Wingdings" panose="05000000000000000000" pitchFamily="2" charset="2"/>
              </a:rPr>
              <a:t>0 or 1</a:t>
            </a:r>
            <a:r>
              <a:rPr lang="ko-KR" altLang="en-US" dirty="0">
                <a:sym typeface="Wingdings" panose="05000000000000000000" pitchFamily="2" charset="2"/>
              </a:rPr>
              <a:t>이 아닌지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체크해보세요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이 속성은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multi-line </a:t>
            </a:r>
            <a:r>
              <a:rPr lang="ko-KR" altLang="en-US" dirty="0">
                <a:sym typeface="Wingdings" panose="05000000000000000000" pitchFamily="2" charset="2"/>
              </a:rPr>
              <a:t>이어야 합니다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메시지 라인이 더해져서 화면 하단에 다 채워지면</a:t>
            </a:r>
            <a:r>
              <a:rPr lang="en-US" altLang="ko-KR" dirty="0">
                <a:sym typeface="Wingdings" panose="05000000000000000000" pitchFamily="2" charset="2"/>
              </a:rPr>
              <a:t>, auto-scrolling</a:t>
            </a:r>
            <a:r>
              <a:rPr lang="ko-KR" altLang="en-US" dirty="0">
                <a:sym typeface="Wingdings" panose="05000000000000000000" pitchFamily="2" charset="2"/>
              </a:rPr>
              <a:t>이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되도록 </a:t>
            </a:r>
            <a:r>
              <a:rPr lang="en-US" altLang="ko-KR" dirty="0" err="1">
                <a:sym typeface="Wingdings" panose="05000000000000000000" pitchFamily="2" charset="2"/>
              </a:rPr>
              <a:t>println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에 코드 한 줄을 아래와 같이 더해주면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물론</a:t>
            </a:r>
            <a:r>
              <a:rPr lang="en-US" altLang="ko-KR" dirty="0">
                <a:sym typeface="Wingdings" panose="05000000000000000000" pitchFamily="2" charset="2"/>
              </a:rPr>
              <a:t>, MainActivity </a:t>
            </a:r>
            <a:r>
              <a:rPr lang="ko-KR" altLang="en-US" dirty="0">
                <a:sym typeface="Wingdings" panose="05000000000000000000" pitchFamily="2" charset="2"/>
              </a:rPr>
              <a:t>클래스 안에 </a:t>
            </a:r>
            <a:r>
              <a:rPr lang="en-US" altLang="ko-KR" dirty="0">
                <a:sym typeface="Wingdings" panose="05000000000000000000" pitchFamily="2" charset="2"/>
              </a:rPr>
              <a:t>ScrollView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>
                <a:sym typeface="Wingdings" panose="05000000000000000000" pitchFamily="2" charset="2"/>
              </a:rPr>
              <a:t>; </a:t>
            </a:r>
            <a:r>
              <a:rPr lang="ko-KR" altLang="en-US" dirty="0">
                <a:sym typeface="Wingdings" panose="05000000000000000000" pitchFamily="2" charset="2"/>
              </a:rPr>
              <a:t>정의하고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메소드 안에 다음을 추가 해야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err="1">
                <a:sym typeface="Wingdings" panose="05000000000000000000" pitchFamily="2" charset="2"/>
              </a:rPr>
              <a:t>scrollView</a:t>
            </a:r>
            <a:r>
              <a:rPr lang="en-US" altLang="ko-KR" dirty="0">
                <a:sym typeface="Wingdings" panose="05000000000000000000" pitchFamily="2" charset="2"/>
              </a:rPr>
              <a:t> = findViewById(</a:t>
            </a:r>
            <a:r>
              <a:rPr lang="en-US" altLang="ko-KR" dirty="0" err="1">
                <a:sym typeface="Wingdings" panose="05000000000000000000" pitchFamily="2" charset="2"/>
              </a:rPr>
              <a:t>R.id</a:t>
            </a:r>
            <a:r>
              <a:rPr lang="en-US" altLang="ko-KR" b="1" dirty="0" err="1">
                <a:sym typeface="Wingdings" panose="05000000000000000000" pitchFamily="2" charset="2"/>
              </a:rPr>
              <a:t>.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>
                <a:sym typeface="Wingdings" panose="05000000000000000000" pitchFamily="2" charset="2"/>
              </a:rPr>
              <a:t>);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그럼에도 불구하고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앱이 </a:t>
            </a:r>
            <a:r>
              <a:rPr lang="en-US" altLang="ko-KR" dirty="0">
                <a:sym typeface="Wingdings" panose="05000000000000000000" pitchFamily="2" charset="2"/>
              </a:rPr>
              <a:t>crash </a:t>
            </a:r>
            <a:r>
              <a:rPr lang="ko-KR" altLang="en-US" dirty="0">
                <a:sym typeface="Wingdings" panose="05000000000000000000" pitchFamily="2" charset="2"/>
              </a:rPr>
              <a:t>하지 않나요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ScrollView </a:t>
            </a:r>
            <a:r>
              <a:rPr lang="ko-KR" altLang="en-US" dirty="0">
                <a:sym typeface="Wingdings" panose="05000000000000000000" pitchFamily="2" charset="2"/>
              </a:rPr>
              <a:t>클래스 객체인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객체가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가 혹시 빈칸인지 </a:t>
            </a:r>
            <a:r>
              <a:rPr lang="en-US" altLang="ko-KR" dirty="0">
                <a:sym typeface="Wingdings" panose="05000000000000000000" pitchFamily="2" charset="2"/>
              </a:rPr>
              <a:t/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체크해보세요</a:t>
            </a:r>
            <a:r>
              <a:rPr lang="en-US" altLang="ko-KR" dirty="0">
                <a:sym typeface="Wingdings" panose="05000000000000000000" pitchFamily="2" charset="2"/>
              </a:rPr>
              <a:t>. (</a:t>
            </a:r>
            <a:r>
              <a:rPr lang="ko-KR" altLang="en-US" dirty="0">
                <a:sym typeface="Wingdings" panose="05000000000000000000" pitchFamily="2" charset="2"/>
              </a:rPr>
              <a:t>디폴트로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가 생성되지 않고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빈칸일 수 있습니다</a:t>
            </a:r>
            <a:r>
              <a:rPr lang="en-US" altLang="ko-KR" dirty="0">
                <a:sym typeface="Wingdings" panose="05000000000000000000" pitchFamily="2" charset="2"/>
              </a:rPr>
              <a:t>.)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이 정도면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오류가 나타나야 할 것 같은데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안스가</a:t>
            </a:r>
            <a:r>
              <a:rPr lang="ko-KR" altLang="en-US" dirty="0">
                <a:sym typeface="Wingdings" panose="05000000000000000000" pitchFamily="2" charset="2"/>
              </a:rPr>
              <a:t> 잠잠합니다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b="1" dirty="0" err="1">
                <a:solidFill>
                  <a:srgbClr val="C00000"/>
                </a:solidFill>
                <a:sym typeface="Wingdings" panose="05000000000000000000" pitchFamily="2" charset="2"/>
              </a:rPr>
              <a:t>scrollView</a:t>
            </a:r>
            <a:r>
              <a:rPr lang="ko-KR" altLang="en-US" dirty="0">
                <a:sym typeface="Wingdings" panose="05000000000000000000" pitchFamily="2" charset="2"/>
              </a:rPr>
              <a:t>로 정의하십시오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53099" y="5304110"/>
            <a:ext cx="815049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public void </a:t>
            </a:r>
            <a:r>
              <a:rPr lang="en-US" altLang="ko-KR" sz="1600" dirty="0" err="1"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latin typeface="Consolas" panose="020B0609020204030204" pitchFamily="49" charset="0"/>
              </a:rPr>
              <a:t>(String data)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textView.append</a:t>
            </a:r>
            <a:r>
              <a:rPr lang="en-US" altLang="ko-KR" sz="1600" dirty="0">
                <a:latin typeface="Consolas" panose="020B0609020204030204" pitchFamily="49" charset="0"/>
              </a:rPr>
              <a:t>(data + "\n");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>
                <a:latin typeface="Consolas" panose="020B0609020204030204" pitchFamily="49" charset="0"/>
              </a:rPr>
              <a:t>scrollView.fullScroll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View.FOCUS_DOWN</a:t>
            </a:r>
            <a:r>
              <a:rPr lang="en-US" altLang="ko-KR" sz="1600" dirty="0">
                <a:latin typeface="Consolas" panose="020B0609020204030204" pitchFamily="49" charset="0"/>
              </a:rPr>
              <a:t>);  // auto scrolling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296" y="1378480"/>
            <a:ext cx="2940916" cy="51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30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5: 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제스처 이벤트 처리하기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: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제스처 이벤트를 처리해주는 클래스는 </a:t>
            </a:r>
            <a:r>
              <a:rPr lang="en-US" altLang="ko-KR" dirty="0" err="1">
                <a:sym typeface="Wingdings" panose="05000000000000000000" pitchFamily="2" charset="2"/>
              </a:rPr>
              <a:t>GestureDetector</a:t>
            </a:r>
            <a:r>
              <a:rPr lang="ko-KR" altLang="en-US" dirty="0">
                <a:sym typeface="Wingdings" panose="05000000000000000000" pitchFamily="2" charset="2"/>
              </a:rPr>
              <a:t>이며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 객체를 만들고 터치 이벤트를 전달하면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GestureDetector</a:t>
            </a:r>
            <a:r>
              <a:rPr lang="ko-KR" altLang="en-US" dirty="0">
                <a:sym typeface="Wingdings" panose="05000000000000000000" pitchFamily="2" charset="2"/>
              </a:rPr>
              <a:t>객체에서 각 상황에 맞는 </a:t>
            </a:r>
            <a:r>
              <a:rPr lang="ko-KR" altLang="en-US" dirty="0" err="1">
                <a:sym typeface="Wingdings" panose="05000000000000000000" pitchFamily="2" charset="2"/>
              </a:rPr>
              <a:t>메소드를</a:t>
            </a:r>
            <a:r>
              <a:rPr lang="ko-KR" altLang="en-US" dirty="0">
                <a:sym typeface="Wingdings" panose="05000000000000000000" pitchFamily="2" charset="2"/>
              </a:rPr>
              <a:t> 호출합니다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둘째 뷰를 터치했을 때 제스처 이벤트로 처리하도록 </a:t>
            </a:r>
            <a:r>
              <a:rPr lang="en-US" altLang="ko-KR" dirty="0">
                <a:sym typeface="Wingdings" panose="05000000000000000000" pitchFamily="2" charset="2"/>
              </a:rPr>
              <a:t>onCreate()</a:t>
            </a:r>
            <a:r>
              <a:rPr lang="ko-KR" altLang="en-US" dirty="0" err="1">
                <a:sym typeface="Wingdings" panose="05000000000000000000" pitchFamily="2" charset="2"/>
              </a:rPr>
              <a:t>메소드</a:t>
            </a:r>
            <a:r>
              <a:rPr lang="ko-KR" altLang="en-US" dirty="0">
                <a:sym typeface="Wingdings" panose="05000000000000000000" pitchFamily="2" charset="2"/>
              </a:rPr>
              <a:t> 안에 다음 코드를 추가하십시오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GestureDetector</a:t>
            </a:r>
            <a:r>
              <a:rPr lang="en-US" altLang="ko-KR" dirty="0">
                <a:sym typeface="Wingdings" panose="05000000000000000000" pitchFamily="2" charset="2"/>
              </a:rPr>
              <a:t> detector;  </a:t>
            </a:r>
            <a:r>
              <a:rPr lang="ko-KR" altLang="en-US" dirty="0">
                <a:sym typeface="Wingdings" panose="05000000000000000000" pitchFamily="2" charset="2"/>
              </a:rPr>
              <a:t>코드 상단에 객체를 아래와 같이 선언합니다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다음 페이지는 있는 코드는 </a:t>
            </a:r>
            <a:r>
              <a:rPr lang="en-US" altLang="ko-KR" dirty="0">
                <a:sym typeface="Wingdings" panose="05000000000000000000" pitchFamily="2" charset="2"/>
              </a:rPr>
              <a:t>onCreate() </a:t>
            </a:r>
            <a:r>
              <a:rPr lang="ko-KR" altLang="en-US" dirty="0">
                <a:sym typeface="Wingdings" panose="05000000000000000000" pitchFamily="2" charset="2"/>
              </a:rPr>
              <a:t>메소드 안에 추가하십시오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93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71072" y="3624688"/>
            <a:ext cx="11246516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public class MainActivity extends AppCompatActivity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TextView </a:t>
            </a:r>
            <a:r>
              <a:rPr lang="en-US" altLang="ko-KR" sz="1600" dirty="0" err="1">
                <a:latin typeface="Consolas" panose="020B0609020204030204" pitchFamily="49" charset="0"/>
              </a:rPr>
              <a:t>textView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ScrollView </a:t>
            </a:r>
            <a:r>
              <a:rPr lang="en-US" altLang="ko-KR" sz="1600" dirty="0" err="1">
                <a:latin typeface="Consolas" panose="020B0609020204030204" pitchFamily="49" charset="0"/>
              </a:rPr>
              <a:t>scrollView</a:t>
            </a:r>
            <a:r>
              <a:rPr lang="en-US" altLang="ko-KR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 </a:t>
            </a:r>
            <a:r>
              <a:rPr lang="en-US" altLang="ko-KR" sz="1600" b="1" dirty="0" err="1">
                <a:latin typeface="Consolas" panose="020B0609020204030204" pitchFamily="49" charset="0"/>
              </a:rPr>
              <a:t>GestureDetector</a:t>
            </a:r>
            <a:r>
              <a:rPr lang="en-US" altLang="ko-KR" sz="1600" b="1" dirty="0">
                <a:latin typeface="Consolas" panose="020B0609020204030204" pitchFamily="49" charset="0"/>
              </a:rPr>
              <a:t> detector;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protected void onCreate(Bundle savedInstanceState)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... </a:t>
            </a:r>
            <a:r>
              <a:rPr lang="ko-KR" altLang="en-US" sz="1600" dirty="0">
                <a:latin typeface="Consolas" panose="020B0609020204030204" pitchFamily="49" charset="0"/>
              </a:rPr>
              <a:t>중략</a:t>
            </a:r>
            <a:r>
              <a:rPr lang="en-US" altLang="ko-KR" sz="1600" dirty="0"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76819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94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36712"/>
            <a:ext cx="11253818" cy="56938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nsolas" panose="020B0609020204030204" pitchFamily="49" charset="0"/>
              </a:rPr>
              <a:t>        detector = new </a:t>
            </a:r>
            <a:r>
              <a:rPr lang="en-US" altLang="ko-KR" sz="1400" dirty="0" err="1">
                <a:latin typeface="Consolas" panose="020B0609020204030204" pitchFamily="49" charset="0"/>
              </a:rPr>
              <a:t>GestureDetector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latin typeface="Consolas" panose="020B0609020204030204" pitchFamily="49" charset="0"/>
              </a:rPr>
              <a:t>this, new </a:t>
            </a:r>
            <a:r>
              <a:rPr lang="en-US" altLang="ko-KR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GestureDetector.</a:t>
            </a:r>
            <a:r>
              <a:rPr lang="en-US" altLang="ko-KR" sz="1400" dirty="0" err="1">
                <a:latin typeface="Consolas" panose="020B0609020204030204" pitchFamily="49" charset="0"/>
              </a:rPr>
              <a:t>OnGestureListener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400" dirty="0">
                <a:latin typeface="Consolas" panose="020B0609020204030204" pitchFamily="49" charset="0"/>
              </a:rPr>
              <a:t>@Override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onDown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onShowPress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onSingleTapUp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boolean 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onScroll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public void 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onLongPress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</a:t>
            </a:r>
            <a:r>
              <a:rPr lang="en-US" altLang="ko-KR" sz="140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</a:t>
            </a:r>
            <a:r>
              <a:rPr lang="en-US" altLang="ko-KR" sz="1400" b="1" dirty="0">
                <a:latin typeface="Consolas" panose="020B0609020204030204" pitchFamily="49" charset="0"/>
              </a:rPr>
              <a:t>public boolean </a:t>
            </a:r>
            <a:r>
              <a:rPr lang="en-US" altLang="ko-KR" sz="1400" b="1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   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400" dirty="0">
                <a:latin typeface="Consolas" panose="020B0609020204030204" pitchFamily="49" charset="0"/>
              </a:rPr>
              <a:t> motionEvent1, float v, float v1) {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</a:t>
            </a:r>
            <a:r>
              <a:rPr lang="en-US" altLang="ko-KR" sz="1400" dirty="0" err="1">
                <a:latin typeface="Consolas" panose="020B0609020204030204" pitchFamily="49" charset="0"/>
              </a:rPr>
              <a:t>println</a:t>
            </a:r>
            <a:r>
              <a:rPr lang="en-US" altLang="ko-KR" sz="1400" dirty="0">
                <a:latin typeface="Consolas" panose="020B0609020204030204" pitchFamily="49" charset="0"/>
              </a:rPr>
              <a:t>("</a:t>
            </a:r>
            <a:r>
              <a:rPr lang="en-US" altLang="ko-KR" sz="1400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() </a:t>
            </a:r>
            <a:r>
              <a:rPr lang="ko-KR" altLang="en-US" sz="1400" dirty="0">
                <a:latin typeface="Consolas" panose="020B0609020204030204" pitchFamily="49" charset="0"/>
              </a:rPr>
              <a:t>호출됨 </a:t>
            </a:r>
            <a:r>
              <a:rPr lang="en-US" altLang="ko-KR" sz="1400" dirty="0">
                <a:latin typeface="Consolas" panose="020B0609020204030204" pitchFamily="49" charset="0"/>
              </a:rPr>
              <a:t>: " + v + ", " + v1);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    return true;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ko-KR" sz="1400" dirty="0">
                <a:latin typeface="Consolas" panose="020B0609020204030204" pitchFamily="49" charset="0"/>
              </a:rPr>
              <a:t>        </a:t>
            </a:r>
            <a:r>
              <a:rPr lang="en-US" altLang="ko-KR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})</a:t>
            </a:r>
            <a:r>
              <a:rPr lang="en-US" altLang="ko-KR" sz="1400" dirty="0">
                <a:latin typeface="Consolas" panose="020B0609020204030204" pitchFamily="49" charset="0"/>
              </a:rPr>
              <a:t>;     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608168" y="1484784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onCreate()</a:t>
            </a:r>
            <a:r>
              <a:rPr lang="ko-KR" altLang="en-US" dirty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2461" y="4874096"/>
            <a:ext cx="3129383" cy="307777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</a:rPr>
              <a:t>onFling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>
                <a:latin typeface="Consolas" panose="020B0609020204030204" pitchFamily="49" charset="0"/>
              </a:rPr>
              <a:t>이벤트는 언제 발생하나요</a:t>
            </a:r>
            <a:r>
              <a:rPr lang="en-US" altLang="ko-KR" sz="1400" dirty="0">
                <a:latin typeface="Consolas" panose="020B0609020204030204" pitchFamily="49" charset="0"/>
              </a:rPr>
              <a:t>?</a:t>
            </a:r>
            <a:endParaRPr lang="ko-KR" altLang="en-US" sz="1400" dirty="0"/>
          </a:p>
        </p:txBody>
      </p:sp>
      <p:cxnSp>
        <p:nvCxnSpPr>
          <p:cNvPr id="14" name="직선 화살표 연결선 13"/>
          <p:cNvCxnSpPr>
            <a:stCxn id="9" idx="1"/>
          </p:cNvCxnSpPr>
          <p:nvPr/>
        </p:nvCxnSpPr>
        <p:spPr>
          <a:xfrm flipH="1">
            <a:off x="6888089" y="5027985"/>
            <a:ext cx="714372" cy="1292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1801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47394" y="808004"/>
            <a:ext cx="11253818" cy="23391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      View view2 = findViewById(R.id.view2);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view2.setOnTouchListener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new </a:t>
            </a:r>
            <a:r>
              <a:rPr lang="en-US" altLang="ko-K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View.OnTouchListener</a:t>
            </a:r>
            <a:r>
              <a:rPr lang="en-US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@Override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public boolean </a:t>
            </a:r>
            <a:r>
              <a:rPr lang="en-US" altLang="ko-KR" sz="1600" dirty="0" err="1">
                <a:latin typeface="Consolas" panose="020B0609020204030204" pitchFamily="49" charset="0"/>
              </a:rPr>
              <a:t>onTouch</a:t>
            </a:r>
            <a:r>
              <a:rPr lang="en-US" altLang="ko-KR" sz="1600" dirty="0">
                <a:latin typeface="Consolas" panose="020B0609020204030204" pitchFamily="49" charset="0"/>
              </a:rPr>
              <a:t>(View </a:t>
            </a:r>
            <a:r>
              <a:rPr lang="en-US" altLang="ko-KR" sz="1600" dirty="0" err="1">
                <a:latin typeface="Consolas" panose="020B0609020204030204" pitchFamily="49" charset="0"/>
              </a:rPr>
              <a:t>view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</a:t>
            </a:r>
            <a:r>
              <a:rPr lang="en-US" altLang="ko-KR" sz="1600" dirty="0" err="1">
                <a:latin typeface="Consolas" panose="020B0609020204030204" pitchFamily="49" charset="0"/>
              </a:rPr>
              <a:t>detector.onTouchEvent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motionEvent</a:t>
            </a:r>
            <a:r>
              <a:rPr lang="en-US" altLang="ko-KR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  return true;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  }</a:t>
            </a:r>
          </a:p>
          <a:p>
            <a:r>
              <a:rPr lang="en-US" altLang="ko-KR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});</a:t>
            </a:r>
          </a:p>
          <a:p>
            <a:r>
              <a:rPr lang="en-US" altLang="ko-KR" sz="1600" b="1" dirty="0">
                <a:latin typeface="Consolas" panose="020B0609020204030204" pitchFamily="49" charset="0"/>
              </a:rPr>
              <a:t>   } // end of onCreate()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3746" y="3775377"/>
            <a:ext cx="1126887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latinLnBrk="0"/>
            <a:r>
              <a:rPr lang="ko-KR" altLang="en-US" dirty="0"/>
              <a:t>둘째 뷰</a:t>
            </a:r>
            <a:r>
              <a:rPr lang="en-US" altLang="ko-KR" dirty="0"/>
              <a:t>(id=view2)</a:t>
            </a:r>
            <a:r>
              <a:rPr lang="ko-KR" altLang="en-US" dirty="0"/>
              <a:t>는 </a:t>
            </a:r>
            <a:r>
              <a:rPr lang="en-US" altLang="ko-KR" dirty="0" err="1"/>
              <a:t>OnTouchListener</a:t>
            </a:r>
            <a:r>
              <a:rPr lang="ko-KR" altLang="en-US" dirty="0"/>
              <a:t>객체를 설정합니다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그래서</a:t>
            </a:r>
            <a:r>
              <a:rPr lang="en-US" altLang="ko-KR" dirty="0"/>
              <a:t>, </a:t>
            </a:r>
            <a:r>
              <a:rPr lang="ko-KR" altLang="en-US" dirty="0"/>
              <a:t>둘째 뷰를 터치하면 자동으로 </a:t>
            </a:r>
            <a:r>
              <a:rPr lang="en-US" altLang="ko-KR" dirty="0" err="1"/>
              <a:t>onTouch</a:t>
            </a:r>
            <a:r>
              <a:rPr lang="en-US" altLang="ko-KR" dirty="0"/>
              <a:t>() </a:t>
            </a:r>
            <a:r>
              <a:rPr lang="ko-KR" altLang="en-US" dirty="0"/>
              <a:t>메소드가 호출 됩니다</a:t>
            </a:r>
            <a:r>
              <a:rPr lang="en-US" altLang="ko-KR" dirty="0"/>
              <a:t>. </a:t>
            </a:r>
          </a:p>
          <a:p>
            <a:pPr latinLnBrk="0"/>
            <a:endParaRPr lang="en-US" altLang="ko-KR" dirty="0"/>
          </a:p>
          <a:p>
            <a:pPr latinLnBrk="0"/>
            <a:r>
              <a:rPr lang="en-US" altLang="ko-KR" dirty="0" err="1"/>
              <a:t>onTouch</a:t>
            </a:r>
            <a:r>
              <a:rPr lang="en-US" altLang="ko-KR" dirty="0"/>
              <a:t>()</a:t>
            </a:r>
            <a:r>
              <a:rPr lang="ko-KR" altLang="en-US" dirty="0" err="1"/>
              <a:t>메소드</a:t>
            </a:r>
            <a:r>
              <a:rPr lang="ko-KR" altLang="en-US" dirty="0"/>
              <a:t> 안에서는 </a:t>
            </a:r>
            <a:r>
              <a:rPr lang="en-US" altLang="ko-KR" dirty="0"/>
              <a:t>Gesture Detector</a:t>
            </a:r>
            <a:r>
              <a:rPr lang="ko-KR" altLang="en-US" dirty="0"/>
              <a:t>객체의 </a:t>
            </a:r>
            <a:r>
              <a:rPr lang="en-US" altLang="ko-KR" dirty="0" err="1"/>
              <a:t>onTouchEvent</a:t>
            </a:r>
            <a:r>
              <a:rPr lang="ko-KR" altLang="en-US" dirty="0" err="1"/>
              <a:t>메소드를</a:t>
            </a:r>
            <a:r>
              <a:rPr lang="ko-KR" altLang="en-US" dirty="0"/>
              <a:t> 호출하면서</a:t>
            </a:r>
            <a:r>
              <a:rPr lang="en-US" altLang="ko-KR" dirty="0"/>
              <a:t>, </a:t>
            </a:r>
            <a:r>
              <a:rPr lang="en-US" altLang="ko-KR" dirty="0" err="1"/>
              <a:t>MotionEvent</a:t>
            </a:r>
            <a:r>
              <a:rPr lang="en-US" altLang="ko-KR" dirty="0"/>
              <a:t> </a:t>
            </a:r>
            <a:r>
              <a:rPr lang="ko-KR" altLang="en-US" dirty="0"/>
              <a:t>객체를 전달합니다</a:t>
            </a:r>
            <a:r>
              <a:rPr lang="en-US" altLang="ko-KR" dirty="0"/>
              <a:t>.  </a:t>
            </a:r>
            <a:r>
              <a:rPr lang="ko-KR" altLang="en-US" dirty="0"/>
              <a:t>그러면</a:t>
            </a:r>
            <a:r>
              <a:rPr lang="en-US" altLang="ko-KR" dirty="0"/>
              <a:t>, </a:t>
            </a:r>
            <a:r>
              <a:rPr lang="en-US" altLang="ko-KR" dirty="0" err="1"/>
              <a:t>GestureDetector</a:t>
            </a:r>
            <a:r>
              <a:rPr lang="en-US" altLang="ko-KR" dirty="0"/>
              <a:t> </a:t>
            </a:r>
            <a:r>
              <a:rPr lang="ko-KR" altLang="en-US" dirty="0"/>
              <a:t>객체가 자기 안에 정의된 </a:t>
            </a:r>
            <a:r>
              <a:rPr lang="ko-KR" altLang="en-US" dirty="0" err="1"/>
              <a:t>메소드를</a:t>
            </a:r>
            <a:r>
              <a:rPr lang="ko-KR" altLang="en-US" dirty="0"/>
              <a:t> 호출합니다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608168" y="608611"/>
            <a:ext cx="377859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onCreate()</a:t>
            </a:r>
            <a:r>
              <a:rPr lang="ko-KR" altLang="en-US" dirty="0">
                <a:latin typeface="Consolas" panose="020B0609020204030204" pitchFamily="49" charset="0"/>
              </a:rPr>
              <a:t>메소드 안에 있는 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9169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03-3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이해하기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dirty="0">
                <a:solidFill>
                  <a:srgbClr val="C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처리 방식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96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>
                <a:sym typeface="Wingdings" panose="05000000000000000000" pitchFamily="2" charset="2"/>
              </a:rPr>
              <a:t>Step 6: </a:t>
            </a:r>
            <a:r>
              <a:rPr lang="ko-KR" altLang="en-US" dirty="0">
                <a:sym typeface="Wingdings" panose="05000000000000000000" pitchFamily="2" charset="2"/>
              </a:rPr>
              <a:t>두 개의 뷰에서 일어나는 이벤트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특히 두 번째 뷰에서 일어나는 다양한 이벤트에 대해 관찰하십시오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altLang="ko-KR" dirty="0" err="1">
                <a:sym typeface="Wingdings" panose="05000000000000000000" pitchFamily="2" charset="2"/>
              </a:rPr>
              <a:t>onDown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onShowPress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onSingleTapUp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onScroll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onLongPress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 err="1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이벤트가 각각 어느 때에 나타나는지 관찰하십시오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>
              <a:buFontTx/>
              <a:buChar char="-"/>
            </a:pPr>
            <a:r>
              <a:rPr lang="en-US" altLang="ko-KR" dirty="0" err="1">
                <a:sym typeface="Wingdings" panose="05000000000000000000" pitchFamily="2" charset="2"/>
              </a:rPr>
              <a:t>onFling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이벤트는 어떻게 일으키나요</a:t>
            </a:r>
            <a:r>
              <a:rPr lang="en-US" altLang="ko-KR" dirty="0">
                <a:sym typeface="Wingdings" panose="05000000000000000000" pitchFamily="2" charset="2"/>
              </a:rPr>
              <a:t>? </a:t>
            </a:r>
          </a:p>
          <a:p>
            <a:pPr>
              <a:buFontTx/>
              <a:buChar char="-"/>
            </a:pPr>
            <a:r>
              <a:rPr lang="en-US" altLang="ko-KR" dirty="0" err="1">
                <a:sym typeface="Wingdings" panose="05000000000000000000" pitchFamily="2" charset="2"/>
              </a:rPr>
              <a:t>onScroll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다른 점은 무엇입니까</a:t>
            </a:r>
            <a:r>
              <a:rPr lang="en-US" altLang="ko-KR" dirty="0">
                <a:sym typeface="Wingdings" panose="05000000000000000000" pitchFamily="2" charset="2"/>
              </a:rPr>
              <a:t>?</a:t>
            </a:r>
          </a:p>
          <a:p>
            <a:pPr>
              <a:buFontTx/>
              <a:buChar char="-"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n-US" altLang="ko-KR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b="1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296" y="1378480"/>
            <a:ext cx="2940916" cy="51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6751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97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(Toast)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간단한 메시지를 잠깐 보여주었다가 없어지는 뷰로 </a:t>
            </a:r>
            <a:r>
              <a:rPr lang="ko-KR" altLang="en-US" dirty="0" err="1">
                <a:sym typeface="Wingdings" panose="05000000000000000000" pitchFamily="2" charset="2"/>
              </a:rPr>
              <a:t>엡</a:t>
            </a:r>
            <a:r>
              <a:rPr lang="ko-KR" altLang="en-US" dirty="0">
                <a:sym typeface="Wingdings" panose="05000000000000000000" pitchFamily="2" charset="2"/>
              </a:rPr>
              <a:t> 위에 떠 있는 </a:t>
            </a:r>
            <a:r>
              <a:rPr lang="ko-KR" altLang="en-US" dirty="0" err="1">
                <a:sym typeface="Wingdings" panose="05000000000000000000" pitchFamily="2" charset="2"/>
              </a:rPr>
              <a:t>뷰라고</a:t>
            </a:r>
            <a:r>
              <a:rPr lang="ko-KR" altLang="en-US" dirty="0">
                <a:sym typeface="Wingdings" panose="05000000000000000000" pitchFamily="2" charset="2"/>
              </a:rPr>
              <a:t> 할 수 있습니다</a:t>
            </a:r>
            <a:r>
              <a:rPr lang="en-US" altLang="ko-KR" dirty="0">
                <a:sym typeface="Wingdings" panose="05000000000000000000" pitchFamily="2" charset="2"/>
              </a:rPr>
              <a:t>. 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토스트는 포커스를 받지 않아 간단하게 사용할 수 있으며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앱이 화면에서 사라지더라도 필요한 메시지가 그대로 표시되므로 디버깅의 목적으로 자주 사용합니다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토스트 메시지를 만들어 보여주는 전형적인 방법은 다음과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Context </a:t>
            </a:r>
            <a:r>
              <a:rPr lang="ko-KR" altLang="en-US" dirty="0">
                <a:sym typeface="Wingdings" panose="05000000000000000000" pitchFamily="2" charset="2"/>
              </a:rPr>
              <a:t>객체는 일반적으로 </a:t>
            </a:r>
            <a:r>
              <a:rPr lang="en-US" altLang="ko-KR" dirty="0">
                <a:sym typeface="Wingdings" panose="05000000000000000000" pitchFamily="2" charset="2"/>
              </a:rPr>
              <a:t>Context </a:t>
            </a:r>
            <a:r>
              <a:rPr lang="ko-KR" altLang="en-US" dirty="0">
                <a:sym typeface="Wingdings" panose="05000000000000000000" pitchFamily="2" charset="2"/>
              </a:rPr>
              <a:t>클래스를 상속한 </a:t>
            </a:r>
            <a:r>
              <a:rPr lang="ko-KR" altLang="en-US" dirty="0" err="1">
                <a:sym typeface="Wingdings" panose="05000000000000000000" pitchFamily="2" charset="2"/>
              </a:rPr>
              <a:t>엑티비티를</a:t>
            </a:r>
            <a:r>
              <a:rPr lang="ko-KR" altLang="en-US" dirty="0">
                <a:sym typeface="Wingdings" panose="05000000000000000000" pitchFamily="2" charset="2"/>
              </a:rPr>
              <a:t> 사용할 수 있습니다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대개의 경우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자바의 </a:t>
            </a:r>
            <a:r>
              <a:rPr lang="ko-KR" altLang="en-US" dirty="0" err="1">
                <a:sym typeface="Wingdings" panose="05000000000000000000" pitchFamily="2" charset="2"/>
              </a:rPr>
              <a:t>예약어</a:t>
            </a:r>
            <a:r>
              <a:rPr lang="en-US" altLang="ko-KR" dirty="0">
                <a:sym typeface="Wingdings" panose="05000000000000000000" pitchFamily="2" charset="2"/>
              </a:rPr>
              <a:t>(reserved) </a:t>
            </a:r>
            <a:r>
              <a:rPr lang="ko-KR" altLang="en-US" dirty="0">
                <a:sym typeface="Wingdings" panose="05000000000000000000" pitchFamily="2" charset="2"/>
              </a:rPr>
              <a:t>키워드인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this </a:t>
            </a:r>
            <a:r>
              <a:rPr lang="ko-KR" altLang="en-US" dirty="0">
                <a:sym typeface="Wingdings" panose="05000000000000000000" pitchFamily="2" charset="2"/>
              </a:rPr>
              <a:t>혹은</a:t>
            </a:r>
            <a:r>
              <a:rPr lang="ko-KR" alt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getApplicationContext()</a:t>
            </a:r>
            <a:r>
              <a:rPr lang="ko-KR" altLang="en-US" dirty="0">
                <a:sym typeface="Wingdings" panose="05000000000000000000" pitchFamily="2" charset="2"/>
              </a:rPr>
              <a:t>를 사용하면 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다음과 같은 방법으로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구할 수 있기도 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View.getContext</a:t>
            </a:r>
            <a:r>
              <a:rPr lang="en-US" altLang="ko-KR" dirty="0">
                <a:sym typeface="Wingdings" panose="05000000000000000000" pitchFamily="2" charset="2"/>
              </a:rPr>
              <a:t>() - </a:t>
            </a:r>
            <a:r>
              <a:rPr lang="ko-KR" altLang="en-US" dirty="0">
                <a:sym typeface="Wingdings" panose="05000000000000000000" pitchFamily="2" charset="2"/>
              </a:rPr>
              <a:t>현재 실행되고 있는 </a:t>
            </a:r>
            <a:r>
              <a:rPr lang="en-US" altLang="ko-KR" dirty="0">
                <a:sym typeface="Wingdings" panose="05000000000000000000" pitchFamily="2" charset="2"/>
              </a:rPr>
              <a:t>View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반환합니다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b="1" dirty="0">
                <a:solidFill>
                  <a:srgbClr val="C00000"/>
                </a:solidFill>
                <a:sym typeface="Wingdings" panose="05000000000000000000" pitchFamily="2" charset="2"/>
              </a:rPr>
              <a:t> this</a:t>
            </a:r>
            <a:r>
              <a:rPr lang="ko-KR" altLang="en-US" dirty="0">
                <a:sym typeface="Wingdings" panose="05000000000000000000" pitchFamily="2" charset="2"/>
              </a:rPr>
              <a:t>와 같습니다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Activity.getApplicationContext</a:t>
            </a:r>
            <a:r>
              <a:rPr lang="en-US" altLang="ko-KR" dirty="0">
                <a:sym typeface="Wingdings" panose="05000000000000000000" pitchFamily="2" charset="2"/>
              </a:rPr>
              <a:t>() – </a:t>
            </a:r>
            <a:r>
              <a:rPr lang="ko-KR" altLang="en-US" dirty="0">
                <a:sym typeface="Wingdings" panose="05000000000000000000" pitchFamily="2" charset="2"/>
              </a:rPr>
              <a:t>어플리케이션의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반환합니다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ContextWrapper.getBaseContext</a:t>
            </a:r>
            <a:r>
              <a:rPr lang="en-US" altLang="ko-KR" dirty="0">
                <a:sym typeface="Wingdings" panose="05000000000000000000" pitchFamily="2" charset="2"/>
              </a:rPr>
              <a:t>() - </a:t>
            </a:r>
            <a:r>
              <a:rPr lang="ko-KR" altLang="en-US" dirty="0">
                <a:sym typeface="Wingdings" panose="05000000000000000000" pitchFamily="2" charset="2"/>
              </a:rPr>
              <a:t>자신의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가 아닌 다른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access</a:t>
            </a:r>
            <a:r>
              <a:rPr lang="ko-KR" altLang="en-US" dirty="0">
                <a:sym typeface="Wingdings" panose="05000000000000000000" pitchFamily="2" charset="2"/>
              </a:rPr>
              <a:t>하려 할 때 사용합니다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en-US" altLang="ko-KR" dirty="0" err="1">
                <a:sym typeface="Wingdings" panose="05000000000000000000" pitchFamily="2" charset="2"/>
              </a:rPr>
              <a:t>ContextWrapper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 err="1">
                <a:sym typeface="Wingdings" panose="05000000000000000000" pitchFamily="2" charset="2"/>
              </a:rPr>
              <a:t>getBaseContext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  <a:r>
              <a:rPr lang="ko-KR" altLang="en-US" dirty="0">
                <a:sym typeface="Wingdings" panose="05000000000000000000" pitchFamily="2" charset="2"/>
              </a:rPr>
              <a:t>를 경유해서 </a:t>
            </a:r>
            <a:r>
              <a:rPr lang="en-US" altLang="ko-KR" dirty="0">
                <a:sym typeface="Wingdings" panose="05000000000000000000" pitchFamily="2" charset="2"/>
              </a:rPr>
              <a:t>Context</a:t>
            </a:r>
            <a:r>
              <a:rPr lang="ko-KR" altLang="en-US" dirty="0">
                <a:sym typeface="Wingdings" panose="05000000000000000000" pitchFamily="2" charset="2"/>
              </a:rPr>
              <a:t>를 참조할 수 있다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9416" y="2636912"/>
            <a:ext cx="986509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Toast.makeText</a:t>
            </a:r>
            <a:r>
              <a:rPr lang="en-US" altLang="ko-KR" dirty="0">
                <a:latin typeface="Consolas" panose="020B0609020204030204" pitchFamily="49" charset="0"/>
              </a:rPr>
              <a:t>(Context </a:t>
            </a:r>
            <a:r>
              <a:rPr lang="en-US" altLang="ko-KR" dirty="0" err="1">
                <a:latin typeface="Consolas" panose="020B0609020204030204" pitchFamily="49" charset="0"/>
              </a:rPr>
              <a:t>context</a:t>
            </a:r>
            <a:r>
              <a:rPr lang="en-US" altLang="ko-KR" dirty="0">
                <a:latin typeface="Consolas" panose="020B0609020204030204" pitchFamily="49" charset="0"/>
              </a:rPr>
              <a:t>, String message, int duration).show() </a:t>
            </a:r>
          </a:p>
        </p:txBody>
      </p:sp>
    </p:spTree>
    <p:extLst>
      <p:ext uri="{BB962C8B-B14F-4D97-AF65-F5344CB8AC3E}">
        <p14:creationId xmlns:p14="http://schemas.microsoft.com/office/powerpoint/2010/main" val="360735541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98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마우스 </a:t>
            </a:r>
            <a:r>
              <a:rPr lang="en-US" altLang="ko-KR" dirty="0" smtClean="0">
                <a:sym typeface="Wingdings" panose="05000000000000000000" pitchFamily="2" charset="2"/>
              </a:rPr>
              <a:t>DOWN</a:t>
            </a:r>
            <a:r>
              <a:rPr lang="ko-KR" altLang="en-US" dirty="0" smtClean="0">
                <a:sym typeface="Wingdings" panose="05000000000000000000" pitchFamily="2" charset="2"/>
              </a:rPr>
              <a:t>되어 움직일 때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마우스의 좌표 </a:t>
            </a:r>
            <a:r>
              <a:rPr lang="en-US" altLang="ko-KR" dirty="0" smtClean="0">
                <a:sym typeface="Wingdings" panose="05000000000000000000" pitchFamily="2" charset="2"/>
              </a:rPr>
              <a:t>x, y</a:t>
            </a:r>
            <a:r>
              <a:rPr lang="ko-KR" altLang="en-US" dirty="0">
                <a:sym typeface="Wingdings" panose="05000000000000000000" pitchFamily="2" charset="2"/>
              </a:rPr>
              <a:t>를 실시간으로 </a:t>
            </a:r>
            <a:r>
              <a:rPr lang="ko-KR" altLang="en-US" dirty="0" smtClean="0">
                <a:sym typeface="Wingdings" panose="05000000000000000000" pitchFamily="2" charset="2"/>
              </a:rPr>
              <a:t>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 </a:t>
            </a:r>
            <a:r>
              <a:rPr lang="ko-KR" altLang="en-US" dirty="0" smtClean="0">
                <a:sym typeface="Wingdings" panose="05000000000000000000" pitchFamily="2" charset="2"/>
              </a:rPr>
              <a:t>마우스 버튼이 </a:t>
            </a:r>
            <a:r>
              <a:rPr lang="en-US" altLang="ko-KR" dirty="0" smtClean="0">
                <a:sym typeface="Wingdings" panose="05000000000000000000" pitchFamily="2" charset="2"/>
              </a:rPr>
              <a:t>UP </a:t>
            </a:r>
            <a:r>
              <a:rPr lang="ko-KR" altLang="en-US" dirty="0" smtClean="0">
                <a:sym typeface="Wingdings" panose="05000000000000000000" pitchFamily="2" charset="2"/>
              </a:rPr>
              <a:t>되거나 </a:t>
            </a:r>
            <a:r>
              <a:rPr lang="en-US" altLang="ko-KR" dirty="0" smtClean="0">
                <a:sym typeface="Wingdings" panose="05000000000000000000" pitchFamily="2" charset="2"/>
              </a:rPr>
              <a:t>[</a:t>
            </a:r>
            <a:r>
              <a:rPr lang="ko-KR" altLang="en-US" dirty="0" smtClean="0">
                <a:sym typeface="Wingdings" panose="05000000000000000000" pitchFamily="2" charset="2"/>
              </a:rPr>
              <a:t>토스트</a:t>
            </a:r>
            <a:r>
              <a:rPr lang="en-US" altLang="ko-KR" dirty="0" smtClean="0">
                <a:sym typeface="Wingdings" panose="05000000000000000000" pitchFamily="2" charset="2"/>
              </a:rPr>
              <a:t>] </a:t>
            </a:r>
            <a:r>
              <a:rPr lang="ko-KR" altLang="en-US" dirty="0" smtClean="0">
                <a:sym typeface="Wingdings" panose="05000000000000000000" pitchFamily="2" charset="2"/>
              </a:rPr>
              <a:t>버튼을 클릭하면 마지막 마우스의 위치 좌표를 </a:t>
            </a:r>
            <a:r>
              <a:rPr lang="ko-KR" altLang="en-US" b="1" dirty="0" smtClean="0">
                <a:sym typeface="Wingdings" panose="05000000000000000000" pitchFamily="2" charset="2"/>
              </a:rPr>
              <a:t>토스트와 </a:t>
            </a:r>
            <a:r>
              <a:rPr lang="ko-KR" altLang="en-US" b="1" dirty="0" err="1" smtClean="0">
                <a:sym typeface="Wingdings" panose="05000000000000000000" pitchFamily="2" charset="2"/>
              </a:rPr>
              <a:t>스택바에</a:t>
            </a:r>
            <a:r>
              <a:rPr lang="ko-KR" altLang="en-US" b="1" dirty="0" smtClean="0">
                <a:sym typeface="Wingdings" panose="05000000000000000000" pitchFamily="2" charset="2"/>
              </a:rPr>
              <a:t> 함께 </a:t>
            </a:r>
            <a:r>
              <a:rPr lang="ko-KR" altLang="en-US" dirty="0" smtClean="0">
                <a:sym typeface="Wingdings" panose="05000000000000000000" pitchFamily="2" charset="2"/>
              </a:rPr>
              <a:t>보여 줍니다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9338" y="2109522"/>
            <a:ext cx="2691874" cy="4387008"/>
          </a:xfrm>
          <a:prstGeom prst="rect">
            <a:avLst/>
          </a:prstGeom>
        </p:spPr>
      </p:pic>
      <p:sp>
        <p:nvSpPr>
          <p:cNvPr id="9" name="오른쪽 화살표 8"/>
          <p:cNvSpPr/>
          <p:nvPr/>
        </p:nvSpPr>
        <p:spPr>
          <a:xfrm rot="2705398">
            <a:off x="9425680" y="5390847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8256240" y="6208498"/>
            <a:ext cx="57606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8344757" y="2708920"/>
            <a:ext cx="576064" cy="2880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607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03-4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토스트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스낵바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대화상자 사용하기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3D493B47-E977-46F8-8C2F-7DA674317049}" type="slidenum">
              <a:rPr lang="ko-KR" altLang="en-US" smtClean="0"/>
              <a:pPr>
                <a:defRPr/>
              </a:pPr>
              <a:t>99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453100" y="836712"/>
            <a:ext cx="11253818" cy="5659818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토스트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(Toast) </a:t>
            </a:r>
            <a:r>
              <a:rPr lang="ko-KR" altLang="en-US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실습</a:t>
            </a:r>
            <a:r>
              <a:rPr lang="en-US" altLang="ko-KR" b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: </a:t>
            </a:r>
          </a:p>
          <a:p>
            <a:pPr marL="0" indent="0">
              <a:buNone/>
            </a:pPr>
            <a:r>
              <a:rPr lang="en-US" altLang="ko-KR" b="1" dirty="0" smtClean="0">
                <a:sym typeface="Wingdings" panose="05000000000000000000" pitchFamily="2" charset="2"/>
              </a:rPr>
              <a:t>Step 1: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새로운 프로젝트 이름은 </a:t>
            </a:r>
            <a:r>
              <a:rPr lang="en-US" altLang="ko-KR" b="1" dirty="0" smtClean="0">
                <a:sym typeface="Wingdings" panose="05000000000000000000" pitchFamily="2" charset="2"/>
              </a:rPr>
              <a:t>Hu037Toast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패키지 이름은 </a:t>
            </a:r>
            <a:r>
              <a:rPr lang="en-US" altLang="ko-KR" dirty="0">
                <a:sym typeface="Wingdings" panose="05000000000000000000" pitchFamily="2" charset="2"/>
              </a:rPr>
              <a:t>org.joy.</a:t>
            </a:r>
            <a:r>
              <a:rPr lang="en-US" altLang="ko-KR" b="1" dirty="0" smtClean="0">
                <a:sym typeface="Wingdings" panose="05000000000000000000" pitchFamily="2" charset="2"/>
              </a:rPr>
              <a:t>widget </a:t>
            </a:r>
            <a:r>
              <a:rPr lang="ko-KR" altLang="en-US" dirty="0" smtClean="0">
                <a:sym typeface="Wingdings" panose="05000000000000000000" pitchFamily="2" charset="2"/>
              </a:rPr>
              <a:t>으로 프로젝트를 시작합니다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activity_main.xml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[Design]</a:t>
            </a:r>
            <a:r>
              <a:rPr lang="ko-KR" altLang="en-US" dirty="0" smtClean="0">
                <a:sym typeface="Wingdings" panose="05000000000000000000" pitchFamily="2" charset="2"/>
              </a:rPr>
              <a:t> 탭에서 두 개의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 뷰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한 개의 버튼으로 화면을 구성합니다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landscape </a:t>
            </a:r>
            <a:r>
              <a:rPr lang="ko-KR" altLang="en-US" dirty="0" smtClean="0">
                <a:sym typeface="Wingdings" panose="05000000000000000000" pitchFamily="2" charset="2"/>
              </a:rPr>
              <a:t>모드에서는 </a:t>
            </a:r>
            <a:r>
              <a:rPr lang="en-US" altLang="ko-KR" dirty="0" smtClean="0">
                <a:sym typeface="Wingdings" panose="05000000000000000000" pitchFamily="2" charset="2"/>
              </a:rPr>
              <a:t>EditText</a:t>
            </a:r>
            <a:r>
              <a:rPr lang="ko-KR" altLang="en-US" dirty="0" smtClean="0">
                <a:sym typeface="Wingdings" panose="05000000000000000000" pitchFamily="2" charset="2"/>
              </a:rPr>
              <a:t>뷰의 크기는 변하지 않고</a:t>
            </a:r>
            <a:r>
              <a:rPr lang="en-US" altLang="ko-KR" dirty="0" smtClean="0">
                <a:sym typeface="Wingdings" panose="05000000000000000000" pitchFamily="2" charset="2"/>
              </a:rPr>
              <a:t>, [toast] </a:t>
            </a:r>
            <a:r>
              <a:rPr lang="ko-KR" altLang="en-US" dirty="0" smtClean="0">
                <a:sym typeface="Wingdings" panose="05000000000000000000" pitchFamily="2" charset="2"/>
              </a:rPr>
              <a:t>버튼이 커지도록 합니다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</a:p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 smtClean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" y="3970375"/>
            <a:ext cx="4282811" cy="105165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963" y="4006107"/>
            <a:ext cx="4315864" cy="2490423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964" y="2623902"/>
            <a:ext cx="2232248" cy="389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2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고려청자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사용자 지정 1">
      <a:majorFont>
        <a:latin typeface="Arial Rounded MT Bold"/>
        <a:ea typeface="나눔고딕 ExtraBold"/>
        <a:cs typeface=""/>
      </a:majorFont>
      <a:minorFont>
        <a:latin typeface="Century Gothic"/>
        <a:ea typeface="나눔고딕"/>
        <a:cs typeface=""/>
      </a:minorFont>
    </a:fontScheme>
    <a:fmtScheme name="고려청자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6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3780000" scaled="1"/>
        </a:gradFill>
      </a:fillStyleLst>
      <a:lnStyleLst>
        <a:ln w="31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8100" dir="2700000" algn="tl">
              <a:srgbClr val="000000">
                <a:alpha val="43137"/>
              </a:srgbClr>
            </a:outerShdw>
          </a:effectLst>
        </a:effectStyle>
        <a:effectStyle>
          <a:effectLst>
            <a:outerShdw blurRad="38100" dist="38100" dir="3000000" algn="tl">
              <a:srgbClr val="000000">
                <a:alpha val="45490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100000"/>
            </a:lightRig>
          </a:scene3d>
          <a:sp3d contourW="12700" prstMaterial="plastic">
            <a:bevelT w="50800" h="63500"/>
            <a:contourClr>
              <a:srgbClr val="000000">
                <a:alpha val="35294"/>
              </a:srgbClr>
            </a:contourClr>
          </a:sp3d>
        </a:effectStyle>
        <a:effectStyle>
          <a:effectLst>
            <a:outerShdw blurRad="63500" dist="63500" dir="3000000" algn="tl">
              <a:srgbClr val="000000">
                <a:alpha val="50196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18600000"/>
            </a:lightRig>
          </a:scene3d>
          <a:sp3d prstMaterial="plastic">
            <a:bevelT w="101600" h="63500"/>
            <a:contourClr>
              <a:srgbClr val="000000">
                <a:alpha val="40784"/>
              </a:srgb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5000"/>
                <a:shade val="100000"/>
                <a:hueMod val="100000"/>
                <a:satMod val="100000"/>
              </a:schemeClr>
            </a:gs>
            <a:gs pos="20000">
              <a:schemeClr val="phClr">
                <a:tint val="100000"/>
                <a:shade val="75000"/>
                <a:hueMod val="100000"/>
                <a:satMod val="100000"/>
              </a:schemeClr>
            </a:gs>
            <a:gs pos="55000">
              <a:schemeClr val="phClr">
                <a:tint val="97000"/>
                <a:shade val="100000"/>
                <a:hueMod val="100000"/>
                <a:satMod val="100000"/>
              </a:schemeClr>
            </a:gs>
            <a:gs pos="85000">
              <a:schemeClr val="phClr">
                <a:tint val="100000"/>
                <a:shade val="65000"/>
                <a:hueMod val="100000"/>
                <a:satMod val="100000"/>
              </a:schemeClr>
            </a:gs>
          </a:gsLst>
          <a:lin ang="2700000" scaled="1"/>
        </a:gradFill>
        <a:blipFill>
          <a:blip xmlns:r="http://schemas.openxmlformats.org/officeDocument/2006/relationships" r:embed="rId1">
            <a:duotone>
              <a:schemeClr val="phClr">
                <a:tint val="0"/>
                <a:shade val="50000"/>
                <a:hueMod val="100000"/>
                <a:satMod val="100000"/>
              </a:schemeClr>
              <a:schemeClr val="phClr">
                <a:tint val="10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Crane</Template>
  <TotalTime>21968</TotalTime>
  <Words>16355</Words>
  <Application>Microsoft Office PowerPoint</Application>
  <PresentationFormat>와이드스크린</PresentationFormat>
  <Paragraphs>2765</Paragraphs>
  <Slides>161</Slides>
  <Notes>1</Notes>
  <HiddenSlides>7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161</vt:i4>
      </vt:variant>
    </vt:vector>
  </HeadingPairs>
  <TitlesOfParts>
    <vt:vector size="173" baseType="lpstr">
      <vt:lpstr>나눔고딕</vt:lpstr>
      <vt:lpstr>나눔고딕 ExtraBold</vt:lpstr>
      <vt:lpstr>맑은 고딕</vt:lpstr>
      <vt:lpstr>Arial</vt:lpstr>
      <vt:lpstr>Arial Rounded MT Bold</vt:lpstr>
      <vt:lpstr>Candara</vt:lpstr>
      <vt:lpstr>Century Gothic</vt:lpstr>
      <vt:lpstr>Consolas</vt:lpstr>
      <vt:lpstr>Helvetica</vt:lpstr>
      <vt:lpstr>Wingdings</vt:lpstr>
      <vt:lpstr>Wingdings 2</vt:lpstr>
      <vt:lpstr>고려청자</vt:lpstr>
      <vt:lpstr>PowerPoint 프레젠테이션</vt:lpstr>
      <vt:lpstr>03-1 기본 위젯 자세히 공부하기 –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실습 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텍스트뷰 자세히 살펴보기</vt:lpstr>
      <vt:lpstr>03-1 기본 위젯 자세히 공부하기: 텍스트뷰 실습 Hu031xWidget </vt:lpstr>
      <vt:lpstr>03-1 기본 위젯 자세히 공부하기: 텍스트뷰 실습 Hu031xWidget </vt:lpstr>
      <vt:lpstr>How to rename or copy Android Studio project</vt:lpstr>
      <vt:lpstr>03-1 기본 위젯 자세히 공부하기: 텍스트뷰 실습 Hu031xWidget </vt:lpstr>
      <vt:lpstr>03-1 기본 위젯 자세히 공부하기: 텍스트뷰 실습 Hu031xWidget </vt:lpstr>
      <vt:lpstr>03-1 기본 위젯 자세히 공부하기: 텍스트뷰 실습 Hu031xWidget </vt:lpstr>
      <vt:lpstr>03-1 기본 위젯 자세히 공부하기: 버튼 자세히 살펴보기</vt:lpstr>
      <vt:lpstr>03-1 기본 위젯 자세히 공부하기: 버튼 자세히 살펴보기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</vt:lpstr>
      <vt:lpstr>03-1 기본 위젯 자세히 공부하기: 버튼 실습 – MainActivity.java의 일부 소스 코드</vt:lpstr>
      <vt:lpstr>03-1 기본 위젯 자세히 공부하기: 버튼 실습 – MainActivity.java의 일부 소스 코드</vt:lpstr>
      <vt:lpstr>03-1 기본 위젯 자세히 공부하기: 버튼 실습 – MainActivity.java의 일부 소스 코드</vt:lpstr>
      <vt:lpstr>03-1 기본 위젯 자세히 공부하기: 버튼 실습 - activity_main.xml 의 일부분</vt:lpstr>
      <vt:lpstr>03-1 기본 위젯 자세히 공부하기: 버튼 실습 - activity_main.xml 의 일부분</vt:lpstr>
      <vt:lpstr>03-1 기본 위젯 자세히 공부하기: 버튼 실습</vt:lpstr>
      <vt:lpstr>03-1 기본 위젯 자세히 공부하기: 버튼 실습</vt:lpstr>
      <vt:lpstr>03-1 기본 위젯 자세히 공부하기: 버튼 실습 퀴즈</vt:lpstr>
      <vt:lpstr>03-1 기본 위젯 자세히 공부하기: 에디트 텍스트 자세히 살펴보기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에디트 텍스트 실습</vt:lpstr>
      <vt:lpstr>03-1 기본 위젯 자세히 공부하기: 이미지뷰와 이미지 버튼 자세히 살펴보기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 (예시 답안)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 (예시 답안)</vt:lpstr>
      <vt:lpstr>03-1 기본 위젯 자세히 공부하기: 이미지 버튼 과제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03-1 기본 위젯 자세히 공부하기: 이미지 버튼 실습</vt:lpstr>
      <vt:lpstr>03-2 Drawable 만들기 – 뷰의 배경 이미지</vt:lpstr>
      <vt:lpstr>03-2 Drawable 만들기 – 뷰의 배경 이미지</vt:lpstr>
      <vt:lpstr>03-2 Drawable 만들기 – 뷰의 배경 이미지</vt:lpstr>
      <vt:lpstr>03-2 Drawable 만들기 – 뷰의 배경 이미지</vt:lpstr>
      <vt:lpstr>03-2 Drawable 만들기 – Drawable</vt:lpstr>
      <vt:lpstr>03-2 Drawable 만들기 – 상태 Drawable (StateListDrawable) 만들기 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03-2 Drawable 만들기 – Drawable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03-3 이벤트 처리 이해하기– 이벤트 처리 방식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사용하기: 토스트(Toast) 실습</vt:lpstr>
      <vt:lpstr>03-4 토스트, 스낵바, 대화상자 사용하기</vt:lpstr>
      <vt:lpstr>03-4 토스트, 스낵바, 대화상자 사용하기 - 알림 대화상자(Dialog) 실습 </vt:lpstr>
      <vt:lpstr>03-4 토스트, 스낵바, 대화상자 사용하기: 알림 대화상자(Dialog) 실습 계속</vt:lpstr>
      <vt:lpstr>03-4 토스트, 스낵바, 대화상자 사용하기: 알림 대화상자(Dialog) 실습 계속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토스트, 스낵바, 대화상자 사용하기: ProgressBar 사용하기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03-4 Code Review: Java Interface, Inner Class, Anonymous Class 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Joy031PlaceHolder: 간단한 사용자 인터페이스 코딩하기</vt:lpstr>
      <vt:lpstr>Joy0310PlaceHolder: 간단한 사용자 인터페이스 코딩하기</vt:lpstr>
      <vt:lpstr>Joy0311PlaceHolder: Using class &amp; anonymous object </vt:lpstr>
      <vt:lpstr>Joy0311PlaceHolder: Using class &amp; anonymous object </vt:lpstr>
      <vt:lpstr>Joy0312PlaceHolder: Using MainActivity's Interface </vt:lpstr>
      <vt:lpstr>Joy0313PlaceHolder: Using Anonymous class </vt:lpstr>
      <vt:lpstr>Joy0314PlaceHolder: Using Java 8 Lambda expression</vt:lpstr>
      <vt:lpstr>Joy0314PlaceHolder: Using Java 8 Lambda expression</vt:lpstr>
      <vt:lpstr>Joy0314PlaceHolder: Using Java 8 Lambda expression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Joy032ButtonImage: Making a custom image button from images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Joy033ButtonDrawable: Making a custom button from drawable</vt:lpstr>
      <vt:lpstr>Joy034ButtonEvent: Five different ways of handling button events </vt:lpstr>
      <vt:lpstr>Joy034ButtonEvent: Five different ways of handling button events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kys</dc:creator>
  <cp:lastModifiedBy>김 영섭</cp:lastModifiedBy>
  <cp:revision>1319</cp:revision>
  <dcterms:created xsi:type="dcterms:W3CDTF">2014-02-12T09:15:05Z</dcterms:created>
  <dcterms:modified xsi:type="dcterms:W3CDTF">2021-07-23T08:49:58Z</dcterms:modified>
</cp:coreProperties>
</file>