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5"/>
  </p:notesMasterIdLst>
  <p:sldIdLst>
    <p:sldId id="339" r:id="rId2"/>
    <p:sldId id="895" r:id="rId3"/>
    <p:sldId id="1023" r:id="rId4"/>
    <p:sldId id="1024" r:id="rId5"/>
    <p:sldId id="1145" r:id="rId6"/>
    <p:sldId id="1025" r:id="rId7"/>
    <p:sldId id="1027" r:id="rId8"/>
    <p:sldId id="1034" r:id="rId9"/>
    <p:sldId id="1134" r:id="rId10"/>
    <p:sldId id="1026" r:id="rId11"/>
    <p:sldId id="1087" r:id="rId12"/>
    <p:sldId id="948" r:id="rId13"/>
    <p:sldId id="949" r:id="rId14"/>
    <p:sldId id="1121" r:id="rId15"/>
    <p:sldId id="1122" r:id="rId16"/>
    <p:sldId id="1144" r:id="rId17"/>
    <p:sldId id="1124" r:id="rId18"/>
    <p:sldId id="1125" r:id="rId19"/>
    <p:sldId id="1146" r:id="rId20"/>
    <p:sldId id="1148" r:id="rId21"/>
    <p:sldId id="1088" r:id="rId22"/>
    <p:sldId id="952" r:id="rId23"/>
    <p:sldId id="941" r:id="rId24"/>
    <p:sldId id="1126" r:id="rId25"/>
    <p:sldId id="1029" r:id="rId26"/>
    <p:sldId id="1150" r:id="rId27"/>
    <p:sldId id="1008" r:id="rId28"/>
    <p:sldId id="1135" r:id="rId29"/>
    <p:sldId id="1147" r:id="rId30"/>
    <p:sldId id="1032" r:id="rId31"/>
    <p:sldId id="1033" r:id="rId32"/>
    <p:sldId id="1093" r:id="rId33"/>
    <p:sldId id="1128" r:id="rId34"/>
    <p:sldId id="1130" r:id="rId35"/>
    <p:sldId id="944" r:id="rId36"/>
    <p:sldId id="1009" r:id="rId37"/>
    <p:sldId id="1036" r:id="rId38"/>
    <p:sldId id="1035" r:id="rId39"/>
    <p:sldId id="1038" r:id="rId40"/>
    <p:sldId id="1039" r:id="rId41"/>
    <p:sldId id="1151" r:id="rId42"/>
    <p:sldId id="1040" r:id="rId43"/>
    <p:sldId id="1037" r:id="rId44"/>
    <p:sldId id="956" r:id="rId45"/>
    <p:sldId id="1041" r:id="rId46"/>
    <p:sldId id="958" r:id="rId47"/>
    <p:sldId id="1042" r:id="rId48"/>
    <p:sldId id="1046" r:id="rId49"/>
    <p:sldId id="957" r:id="rId50"/>
    <p:sldId id="1043" r:id="rId51"/>
    <p:sldId id="1091" r:id="rId52"/>
    <p:sldId id="1152" r:id="rId53"/>
    <p:sldId id="1092" r:id="rId54"/>
    <p:sldId id="1153" r:id="rId55"/>
    <p:sldId id="1047" r:id="rId56"/>
    <p:sldId id="1089" r:id="rId57"/>
    <p:sldId id="1154" r:id="rId58"/>
    <p:sldId id="1155" r:id="rId59"/>
    <p:sldId id="1157" r:id="rId60"/>
    <p:sldId id="1158" r:id="rId61"/>
    <p:sldId id="1159" r:id="rId62"/>
    <p:sldId id="1160" r:id="rId63"/>
    <p:sldId id="1161" r:id="rId64"/>
    <p:sldId id="1162" r:id="rId65"/>
    <p:sldId id="1163" r:id="rId66"/>
    <p:sldId id="959" r:id="rId67"/>
    <p:sldId id="1010" r:id="rId68"/>
    <p:sldId id="1048" r:id="rId69"/>
    <p:sldId id="960" r:id="rId70"/>
    <p:sldId id="961" r:id="rId71"/>
    <p:sldId id="962" r:id="rId72"/>
    <p:sldId id="963" r:id="rId73"/>
    <p:sldId id="1096" r:id="rId74"/>
    <p:sldId id="964" r:id="rId75"/>
    <p:sldId id="1095" r:id="rId76"/>
    <p:sldId id="966" r:id="rId77"/>
    <p:sldId id="967" r:id="rId78"/>
    <p:sldId id="1097" r:id="rId79"/>
    <p:sldId id="1098" r:id="rId80"/>
    <p:sldId id="968" r:id="rId81"/>
    <p:sldId id="1011" r:id="rId82"/>
    <p:sldId id="970" r:id="rId83"/>
    <p:sldId id="971" r:id="rId84"/>
    <p:sldId id="972" r:id="rId85"/>
    <p:sldId id="1164" r:id="rId86"/>
    <p:sldId id="973" r:id="rId87"/>
    <p:sldId id="1049" r:id="rId88"/>
    <p:sldId id="974" r:id="rId89"/>
    <p:sldId id="1012" r:id="rId90"/>
    <p:sldId id="975" r:id="rId91"/>
    <p:sldId id="976" r:id="rId92"/>
    <p:sldId id="1013" r:id="rId93"/>
    <p:sldId id="977" r:id="rId94"/>
    <p:sldId id="1099" r:id="rId95"/>
    <p:sldId id="979" r:id="rId96"/>
    <p:sldId id="1014" r:id="rId97"/>
    <p:sldId id="981" r:id="rId98"/>
    <p:sldId id="1165" r:id="rId99"/>
    <p:sldId id="1166" r:id="rId100"/>
    <p:sldId id="1167" r:id="rId101"/>
    <p:sldId id="984" r:id="rId102"/>
    <p:sldId id="1051" r:id="rId103"/>
    <p:sldId id="986" r:id="rId104"/>
    <p:sldId id="1141" r:id="rId105"/>
    <p:sldId id="1168" r:id="rId106"/>
    <p:sldId id="1053" r:id="rId107"/>
    <p:sldId id="1169" r:id="rId108"/>
    <p:sldId id="990" r:id="rId109"/>
    <p:sldId id="992" r:id="rId110"/>
    <p:sldId id="993" r:id="rId111"/>
    <p:sldId id="994" r:id="rId112"/>
    <p:sldId id="1002" r:id="rId113"/>
    <p:sldId id="1056" r:id="rId114"/>
    <p:sldId id="996" r:id="rId115"/>
    <p:sldId id="997" r:id="rId116"/>
    <p:sldId id="998" r:id="rId117"/>
    <p:sldId id="1015" r:id="rId118"/>
    <p:sldId id="1016" r:id="rId119"/>
    <p:sldId id="1108" r:id="rId120"/>
    <p:sldId id="1109" r:id="rId121"/>
    <p:sldId id="1110" r:id="rId122"/>
    <p:sldId id="1111" r:id="rId123"/>
    <p:sldId id="1112" r:id="rId124"/>
    <p:sldId id="1113" r:id="rId125"/>
    <p:sldId id="1114" r:id="rId126"/>
    <p:sldId id="1115" r:id="rId127"/>
    <p:sldId id="1170" r:id="rId128"/>
    <p:sldId id="1171" r:id="rId129"/>
    <p:sldId id="1172" r:id="rId130"/>
    <p:sldId id="1173" r:id="rId131"/>
    <p:sldId id="1174" r:id="rId132"/>
    <p:sldId id="1175" r:id="rId133"/>
    <p:sldId id="1176" r:id="rId134"/>
    <p:sldId id="1182" r:id="rId135"/>
    <p:sldId id="1183" r:id="rId136"/>
    <p:sldId id="1184" r:id="rId137"/>
    <p:sldId id="1185" r:id="rId138"/>
    <p:sldId id="1186" r:id="rId139"/>
    <p:sldId id="1187" r:id="rId140"/>
    <p:sldId id="1188" r:id="rId141"/>
    <p:sldId id="1189" r:id="rId142"/>
    <p:sldId id="1181" r:id="rId143"/>
    <p:sldId id="999" r:id="rId144"/>
    <p:sldId id="1060" r:id="rId145"/>
    <p:sldId id="1059" r:id="rId146"/>
    <p:sldId id="1061" r:id="rId147"/>
    <p:sldId id="1063" r:id="rId148"/>
    <p:sldId id="1064" r:id="rId149"/>
    <p:sldId id="1065" r:id="rId150"/>
    <p:sldId id="1066" r:id="rId151"/>
    <p:sldId id="1067" r:id="rId152"/>
    <p:sldId id="1068" r:id="rId153"/>
    <p:sldId id="1057" r:id="rId154"/>
    <p:sldId id="1058" r:id="rId155"/>
    <p:sldId id="1069" r:id="rId156"/>
    <p:sldId id="1070" r:id="rId157"/>
    <p:sldId id="1072" r:id="rId158"/>
    <p:sldId id="1073" r:id="rId159"/>
    <p:sldId id="1074" r:id="rId160"/>
    <p:sldId id="1075" r:id="rId161"/>
    <p:sldId id="1076" r:id="rId162"/>
    <p:sldId id="1085" r:id="rId163"/>
    <p:sldId id="1084" r:id="rId1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780" autoAdjust="0"/>
  </p:normalViewPr>
  <p:slideViewPr>
    <p:cSldViewPr>
      <p:cViewPr varScale="1">
        <p:scale>
          <a:sx n="64" d="100"/>
          <a:sy n="64" d="100"/>
        </p:scale>
        <p:origin x="77" y="7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713368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본 강의노트는 내용은 </a:t>
            </a:r>
            <a:r>
              <a:rPr lang="en-US" altLang="ko-KR" sz="1400" dirty="0"/>
              <a:t>"</a:t>
            </a:r>
            <a:r>
              <a:rPr lang="ko-KR" altLang="en-US" sz="1400" dirty="0"/>
              <a:t>안드로이드 앱 프로그래밍</a:t>
            </a:r>
            <a:r>
              <a:rPr lang="en-US" altLang="ko-KR" sz="1400" dirty="0"/>
              <a:t>"(</a:t>
            </a:r>
            <a:r>
              <a:rPr lang="ko-KR" altLang="en-US" sz="1400" dirty="0" err="1"/>
              <a:t>정재곤</a:t>
            </a:r>
            <a:r>
              <a:rPr lang="en-US" altLang="ko-KR" sz="1400" baseline="0" dirty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/>
              <a:t> 중심으로 재구성되었습니다</a:t>
            </a:r>
            <a:r>
              <a:rPr lang="en-US" altLang="ko-KR" sz="1400" baseline="0"/>
              <a:t>.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s://developer.android.com/reference/androidx/constraintlayout/widget/Placeholder" TargetMode="Externa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결과 화면</a:t>
            </a:r>
            <a:r>
              <a:rPr lang="en-US" altLang="ko-KR" dirty="0"/>
              <a:t>: </a:t>
            </a:r>
            <a:r>
              <a:rPr lang="ko-KR" altLang="en-US" dirty="0"/>
              <a:t>앱을 실행하고</a:t>
            </a:r>
            <a:r>
              <a:rPr lang="en-US" altLang="ko-KR" dirty="0"/>
              <a:t>, [Click here]</a:t>
            </a:r>
            <a:r>
              <a:rPr lang="ko-KR" altLang="en-US" dirty="0"/>
              <a:t>를 클릭하면 다음 화면이 나타납니다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margin=16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TextView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사용하고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3059480"/>
            <a:ext cx="8846539" cy="34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8239" y="4437112"/>
            <a:ext cx="6096000" cy="132343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 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575721" y="4277603"/>
            <a:ext cx="1322518" cy="821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View.OnTouchListener()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onTouch(View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MotionEvent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 action = motionEvent.getAction();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int </a:t>
            </a:r>
            <a:r>
              <a:rPr lang="en-US" altLang="ko-KR" sz="1400" dirty="0">
                <a:latin typeface="Consolas" panose="020B0609020204030204" pitchFamily="49" charset="0"/>
              </a:rPr>
              <a:t>curX = 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motionEvent.getX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int </a:t>
            </a:r>
            <a:r>
              <a:rPr lang="en-US" altLang="ko-KR" sz="1400" dirty="0">
                <a:latin typeface="Consolas" panose="020B0609020204030204" pitchFamily="49" charset="0"/>
              </a:rPr>
              <a:t>curY = 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motionEvent.getY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(action == </a:t>
            </a:r>
            <a:r>
              <a:rPr lang="en-US" altLang="ko-KR" sz="1400" dirty="0" smtClean="0">
                <a:latin typeface="Consolas" panose="020B0609020204030204" pitchFamily="49" charset="0"/>
              </a:rPr>
              <a:t>MotionEvent.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ACTION_DOWN || </a:t>
            </a:r>
            <a:r>
              <a:rPr lang="en-US" altLang="ko-KR" sz="1400" dirty="0">
                <a:latin typeface="Consolas" panose="020B0609020204030204" pitchFamily="49" charset="0"/>
              </a:rPr>
              <a:t>action == </a:t>
            </a:r>
            <a:r>
              <a:rPr lang="en-US" altLang="ko-KR" sz="1400" dirty="0" smtClean="0">
                <a:latin typeface="Consolas" panose="020B0609020204030204" pitchFamily="49" charset="0"/>
              </a:rPr>
              <a:t>MotionEvent.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ACTION_MOVE </a:t>
            </a:r>
            <a:r>
              <a:rPr lang="en-US" altLang="ko-KR" sz="1400" dirty="0" smtClean="0"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(curX, curY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return true;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 else if (action == MotionEvent.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ACTION_UP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(curX, curY);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show_toastsnackbar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400" dirty="0" smtClean="0">
                <a:latin typeface="Consolas" panose="020B0609020204030204" pitchFamily="49" charset="0"/>
              </a:rPr>
              <a:t>false;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35196022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register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 object and call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show_toastsnackbar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// end of onCreate() method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just simply set curX and curY to two views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show_xy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 </a:t>
            </a:r>
            <a:r>
              <a:rPr lang="en-US" altLang="ko-KR" sz="1600" dirty="0">
                <a:latin typeface="Consolas" panose="020B0609020204030204" pitchFamily="49" charset="0"/>
              </a:rPr>
              <a:t>curX,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curY)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get x and y values from two views and display them in toast and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show_toastsnackbar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MainAcitivty</a:t>
            </a:r>
            <a:r>
              <a:rPr lang="en-US" altLang="ko-KR" sz="1600" dirty="0" smtClean="0">
                <a:latin typeface="Consolas" panose="020B0609020204030204" pitchFamily="49" charset="0"/>
              </a:rPr>
              <a:t>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41880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>
                <a:sym typeface="Wingdings" panose="05000000000000000000" pitchFamily="2" charset="2"/>
              </a:rPr>
              <a:t>스낵바를</a:t>
            </a:r>
            <a:r>
              <a:rPr lang="ko-KR" altLang="en-US" dirty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[Toast] </a:t>
            </a:r>
            <a:r>
              <a:rPr lang="ko-KR" altLang="en-US" dirty="0">
                <a:sym typeface="Wingdings" panose="05000000000000000000" pitchFamily="2" charset="2"/>
              </a:rPr>
              <a:t>버튼 아래에 </a:t>
            </a:r>
            <a:r>
              <a:rPr lang="en-US" altLang="ko-KR" dirty="0">
                <a:sym typeface="Wingdings" panose="05000000000000000000" pitchFamily="2" charset="2"/>
              </a:rPr>
              <a:t>[Snackbar] </a:t>
            </a:r>
            <a:r>
              <a:rPr lang="ko-KR" altLang="en-US" dirty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>
                <a:sym typeface="Wingdings" panose="05000000000000000000" pitchFamily="2" charset="2"/>
              </a:rPr>
              <a:t>스낵바</a:t>
            </a:r>
            <a:r>
              <a:rPr lang="ko-KR" altLang="en-US" dirty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358" y="2780928"/>
            <a:ext cx="2150233" cy="37156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누르고 움직일 때 화면의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값을 표시합니다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마지막 좌표도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 &amp;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표시합니다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단말기에 설치하여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touch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할 때 좌표가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update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되는지 살펴 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38" y="2109522"/>
            <a:ext cx="2691874" cy="438700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2705398">
            <a:off x="9425680" y="5390847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256240" y="620849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아니오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>
                <a:sym typeface="Wingdings" panose="05000000000000000000" pitchFamily="2" charset="2"/>
              </a:rPr>
              <a:t>Hu038Dialog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b="1" dirty="0">
                <a:sym typeface="Wingdings" panose="05000000000000000000" pitchFamily="2" charset="2"/>
              </a:rPr>
              <a:t>org.joy.widget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파일에 </a:t>
            </a:r>
            <a:r>
              <a:rPr lang="en-US" altLang="ko-KR" dirty="0">
                <a:sym typeface="Wingdings" panose="05000000000000000000" pitchFamily="2" charset="2"/>
              </a:rPr>
              <a:t>TextView </a:t>
            </a:r>
            <a:r>
              <a:rPr lang="ko-KR" altLang="en-US" dirty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기존의 텍스트뷰에는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띄우기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err="1">
                <a:sym typeface="Wingdings" panose="05000000000000000000" pitchFamily="2" charset="2"/>
              </a:rPr>
              <a:t>텍스트뷰의</a:t>
            </a:r>
            <a:r>
              <a:rPr lang="ko-KR" altLang="en-US" dirty="0">
                <a:sym typeface="Wingdings" panose="05000000000000000000" pitchFamily="2" charset="2"/>
              </a:rPr>
              <a:t> 글자크기는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텍스트뷰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자동 부여되었는지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다시 확인합니다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23" y="2922578"/>
            <a:ext cx="214902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showMessage();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//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아래와 같이 </a:t>
            </a:r>
            <a:r>
              <a:rPr lang="en-US" altLang="ko-KR" sz="1400" dirty="0" err="1"/>
              <a:t>AlertDialog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입력하면 글자가 빨간색으로 표시되면서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alt+enter</a:t>
            </a:r>
            <a:r>
              <a:rPr lang="en-US" altLang="ko-KR" sz="1400" dirty="0"/>
              <a:t> </a:t>
            </a:r>
            <a:r>
              <a:rPr lang="ko-KR" altLang="en-US" sz="1400" dirty="0"/>
              <a:t>를 입력하라는 메시지가 뜹니다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이것은 클래스가 없거나 여러 개 있을 때 표시됩니다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지시에 따라 적절한 것을 </a:t>
            </a:r>
            <a:r>
              <a:rPr lang="en-US" altLang="ko-KR" sz="1400" dirty="0"/>
              <a:t>import</a:t>
            </a:r>
            <a:r>
              <a:rPr lang="ko-KR" altLang="en-US" sz="1400" dirty="0"/>
              <a:t>하거나 설치하십시오</a:t>
            </a:r>
            <a:r>
              <a:rPr lang="en-US" altLang="ko-KR" sz="1400" dirty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sym typeface="Wingdings" panose="05000000000000000000" pitchFamily="2" charset="2"/>
              </a:rPr>
              <a:t>텍스트뷰는</a:t>
            </a:r>
            <a:r>
              <a:rPr lang="ko-KR" altLang="en-US" dirty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err="1">
                <a:sym typeface="Wingdings" panose="05000000000000000000" pitchFamily="2" charset="2"/>
              </a:rPr>
              <a:t>텍스트뷰의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텍스트뷰의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text(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 </a:t>
            </a:r>
            <a:r>
              <a:rPr lang="ko-KR" altLang="en-US" dirty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경고가 나옴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과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strings.xml </a:t>
            </a:r>
            <a:r>
              <a:rPr lang="ko-KR" altLang="en-US" dirty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>
                <a:sym typeface="Wingdings" panose="05000000000000000000" pitchFamily="2" charset="2"/>
              </a:rPr>
              <a:t>internationalization</a:t>
            </a:r>
            <a:r>
              <a:rPr lang="ko-KR" altLang="en-US" dirty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private void showMessage()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AlertDialog.Builder builder = new AlertDialog.Builder(this);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builder.setNeutralButton("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dialog.show();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취소 버튼 추가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아니오 버튼 추가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 보여주기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 생성하기</a:t>
            </a:r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앱을 실행하고 버튼을 누르면</a:t>
            </a:r>
            <a:r>
              <a:rPr lang="en-US" altLang="ko-KR" dirty="0"/>
              <a:t>, </a:t>
            </a:r>
            <a:r>
              <a:rPr lang="ko-KR" altLang="en-US" dirty="0"/>
              <a:t>다음과 같은 대화상자가 표시되며</a:t>
            </a:r>
            <a:r>
              <a:rPr lang="en-US" altLang="ko-KR" dirty="0"/>
              <a:t>, </a:t>
            </a:r>
            <a:r>
              <a:rPr lang="ko-KR" altLang="en-US" dirty="0"/>
              <a:t>각각의 버튼을 누르면 대화상자가 닫히면서 </a:t>
            </a:r>
            <a:r>
              <a:rPr lang="ko-KR" altLang="en-US" dirty="0" err="1"/>
              <a:t>텍스뷰에</a:t>
            </a:r>
            <a:r>
              <a:rPr lang="ko-KR" altLang="en-US" dirty="0"/>
              <a:t> 결과를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9" y="2084860"/>
            <a:ext cx="2097766" cy="3647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10" y="2109972"/>
            <a:ext cx="2070451" cy="36081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445" y="2099523"/>
            <a:ext cx="2081382" cy="3632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324" y="2084860"/>
            <a:ext cx="2108606" cy="36620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193" y="2084860"/>
            <a:ext cx="2100989" cy="36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일의 진행 상태를 사용자에게 보여줄 때 사용하며</a:t>
            </a:r>
            <a:r>
              <a:rPr lang="en-US" altLang="ko-KR" dirty="0"/>
              <a:t>, </a:t>
            </a:r>
            <a:r>
              <a:rPr lang="ko-KR" altLang="en-US" dirty="0"/>
              <a:t>막대 혹은 원 모양이 있으며</a:t>
            </a:r>
            <a:r>
              <a:rPr lang="en-US" altLang="ko-KR" dirty="0"/>
              <a:t>, </a:t>
            </a:r>
            <a:r>
              <a:rPr lang="ko-KR" altLang="en-US" dirty="0"/>
              <a:t>원 모양은 반복적으로 표시됩니다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/>
              <a:t>새로운 프로젝트 </a:t>
            </a:r>
            <a:r>
              <a:rPr lang="en-US" altLang="ko-KR" b="1" dirty="0"/>
              <a:t>Hu039Progress</a:t>
            </a:r>
            <a:r>
              <a:rPr lang="ko-KR" altLang="en-US" dirty="0"/>
              <a:t> 프로젝트를 만들고</a:t>
            </a:r>
            <a:r>
              <a:rPr lang="en-US" altLang="ko-KR" dirty="0"/>
              <a:t>, </a:t>
            </a:r>
            <a:r>
              <a:rPr lang="ko-KR" altLang="en-US" dirty="0"/>
              <a:t>패키지 이름을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/>
              <a:t>widget </a:t>
            </a:r>
            <a:r>
              <a:rPr lang="ko-KR" altLang="en-US" b="1" dirty="0"/>
              <a:t>으로 입력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/>
              <a:t>Palette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Widgets</a:t>
            </a:r>
            <a:r>
              <a:rPr lang="ko-KR" altLang="en-US" dirty="0"/>
              <a:t>폴더 안에 있는 </a:t>
            </a:r>
            <a:r>
              <a:rPr lang="en-US" altLang="ko-KR" b="1" dirty="0" err="1"/>
              <a:t>ProgressBar</a:t>
            </a:r>
            <a:r>
              <a:rPr lang="en-US" altLang="ko-KR" b="1" dirty="0"/>
              <a:t>(Horizontal)</a:t>
            </a:r>
            <a:r>
              <a:rPr lang="ko-KR" altLang="en-US" dirty="0"/>
              <a:t>을 택하여 화면에 배치합니다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속성값 </a:t>
            </a:r>
            <a:r>
              <a:rPr lang="en-US" altLang="ko-KR" dirty="0"/>
              <a:t>max 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/>
              <a:t>으로 설정합니다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프로그레스바 아래에 두 개의 버튼을 나란히 추가하기 위해 </a:t>
            </a:r>
            <a:r>
              <a:rPr lang="en-US" altLang="ko-KR" dirty="0"/>
              <a:t>LinearLayout(horizontal)</a:t>
            </a:r>
            <a:r>
              <a:rPr lang="ko-KR" altLang="en-US" dirty="0"/>
              <a:t>을 추가한 후</a:t>
            </a:r>
            <a:r>
              <a:rPr lang="en-US" altLang="ko-KR" dirty="0"/>
              <a:t>, </a:t>
            </a:r>
            <a:r>
              <a:rPr lang="ko-KR" altLang="en-US" dirty="0"/>
              <a:t>버튼은 각각 </a:t>
            </a:r>
            <a:r>
              <a:rPr lang="en-US" altLang="ko-KR" dirty="0"/>
              <a:t>'</a:t>
            </a:r>
            <a:r>
              <a:rPr lang="ko-KR" altLang="en-US" b="1" dirty="0"/>
              <a:t>보여주기</a:t>
            </a:r>
            <a:r>
              <a:rPr lang="en-US" altLang="ko-KR" b="1" dirty="0"/>
              <a:t>'</a:t>
            </a:r>
            <a:r>
              <a:rPr lang="ko-KR" altLang="en-US" dirty="0"/>
              <a:t>와 </a:t>
            </a:r>
            <a:r>
              <a:rPr lang="en-US" altLang="ko-KR" dirty="0"/>
              <a:t>'</a:t>
            </a:r>
            <a:r>
              <a:rPr lang="ko-KR" altLang="en-US" b="1" dirty="0"/>
              <a:t>닫기</a:t>
            </a:r>
            <a:r>
              <a:rPr lang="en-US" altLang="ko-KR" dirty="0"/>
              <a:t>' </a:t>
            </a:r>
            <a:r>
              <a:rPr lang="ko-KR" altLang="en-US" dirty="0"/>
              <a:t>글자가 보이도록 </a:t>
            </a:r>
            <a:r>
              <a:rPr lang="en-US" altLang="ko-KR" dirty="0"/>
              <a:t>text</a:t>
            </a:r>
            <a:r>
              <a:rPr lang="ko-KR" altLang="en-US" dirty="0"/>
              <a:t>속성을 설정합니다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 dialog;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//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/>
              <a:t>프로그레스</a:t>
            </a:r>
            <a:r>
              <a:rPr lang="ko-KR" altLang="en-US" sz="1400" dirty="0"/>
              <a:t> 대화상자 객체 생성하기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프로그레스바 객체 참조 설정하기 </a:t>
            </a:r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Button 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프로그레스</a:t>
            </a:r>
            <a:r>
              <a:rPr lang="ko-KR" altLang="en-US" dirty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>
                <a:sym typeface="Wingdings" panose="05000000000000000000" pitchFamily="2" charset="2"/>
              </a:rPr>
              <a:t>프로그레스바는</a:t>
            </a:r>
            <a:r>
              <a:rPr lang="ko-KR" altLang="en-US" dirty="0">
                <a:sym typeface="Wingdings" panose="05000000000000000000" pitchFamily="2" charset="2"/>
              </a:rPr>
              <a:t> 사라집니다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앞에 코드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redundant code</a:t>
            </a:r>
            <a:r>
              <a:rPr lang="ko-KR" altLang="en-US" dirty="0">
                <a:sym typeface="Wingdings" panose="05000000000000000000" pitchFamily="2" charset="2"/>
              </a:rPr>
              <a:t>를 찾아 보십시오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프로그레스</a:t>
            </a:r>
            <a:r>
              <a:rPr lang="ko-KR" altLang="en-US" dirty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>
                <a:sym typeface="Wingdings" panose="05000000000000000000" pitchFamily="2" charset="2"/>
              </a:rPr>
              <a:t>프로그레스바는</a:t>
            </a:r>
            <a:r>
              <a:rPr lang="ko-KR" altLang="en-US" dirty="0">
                <a:sym typeface="Wingdings" panose="05000000000000000000" pitchFamily="2" charset="2"/>
              </a:rPr>
              <a:t> 사라집니다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닫기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ProgressBar</a:t>
            </a:r>
            <a:r>
              <a:rPr lang="ko-KR" altLang="en-US" dirty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 클릭 이벤트를 인터셉트해야 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, …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ProgressBar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 dialog;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780928"/>
            <a:ext cx="11248113" cy="2923514"/>
          </a:xfrm>
        </p:spPr>
        <p:txBody>
          <a:bodyPr/>
          <a:lstStyle/>
          <a:p>
            <a:r>
              <a:rPr lang="en-US" altLang="ko-KR" dirty="0" err="1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 as a parameter.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This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must be an instance made by </a:t>
            </a:r>
            <a:r>
              <a:rPr lang="en-US" altLang="ko-KR" u="sng" dirty="0">
                <a:sym typeface="Wingdings" panose="05000000000000000000" pitchFamily="2" charset="2"/>
              </a:rPr>
              <a:t>a class that </a:t>
            </a:r>
            <a:r>
              <a:rPr lang="en-US" altLang="ko-KR" b="1" u="sng" dirty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>
                <a:sym typeface="Wingdings" panose="05000000000000000000" pitchFamily="2" charset="2"/>
              </a:rPr>
              <a:t>called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en-US" altLang="ko-KR" dirty="0">
                <a:sym typeface="Wingdings" panose="05000000000000000000" pitchFamily="2" charset="2"/>
              </a:rPr>
              <a:t>in this example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Then we need </a:t>
            </a:r>
            <a:r>
              <a:rPr lang="en-US" altLang="ko-KR" b="1" dirty="0">
                <a:sym typeface="Wingdings" panose="05000000000000000000" pitchFamily="2" charset="2"/>
              </a:rPr>
              <a:t>a class </a:t>
            </a:r>
            <a:r>
              <a:rPr lang="en-US" altLang="ko-KR" dirty="0">
                <a:sym typeface="Wingdings" panose="05000000000000000000" pitchFamily="2" charset="2"/>
              </a:rPr>
              <a:t>that implements the interface called View.OnClickListener in this example. 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There are two different ways to do this functionality in Java.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744072" y="1196752"/>
            <a:ext cx="2376264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76964" y="1720650"/>
            <a:ext cx="284762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It is an interface.</a:t>
            </a:r>
          </a:p>
          <a:p>
            <a:r>
              <a:rPr lang="en-US" altLang="ko-KR" sz="1400" dirty="0"/>
              <a:t>It is not creating a new object.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099" y="5013176"/>
            <a:ext cx="11248113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What is an interface?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 list of methods without their body and/or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no instance can be made.</a:t>
            </a:r>
          </a:p>
          <a:p>
            <a:r>
              <a:rPr lang="en-US" altLang="ko-KR" sz="1600" dirty="0" err="1"/>
              <a:t>Thw</a:t>
            </a:r>
            <a:r>
              <a:rPr lang="en-US" altLang="ko-KR" sz="1600" dirty="0"/>
              <a:t> class using(implementing) and an interface </a:t>
            </a:r>
            <a:r>
              <a:rPr lang="en-US" altLang="ko-KR" sz="1600" b="1" dirty="0"/>
              <a:t>must implement methods</a:t>
            </a:r>
            <a:r>
              <a:rPr lang="en-US" altLang="ko-KR" sz="1600" dirty="0"/>
              <a:t> listed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411949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같이 </a:t>
            </a:r>
            <a:r>
              <a:rPr lang="en-US" altLang="ko-KR" dirty="0">
                <a:sym typeface="Wingdings" panose="05000000000000000000" pitchFamily="2" charset="2"/>
              </a:rPr>
              <a:t>/app/res/ </a:t>
            </a:r>
            <a:r>
              <a:rPr lang="ko-KR" altLang="en-US" dirty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안에 </a:t>
            </a:r>
            <a:r>
              <a:rPr lang="en-US" altLang="ko-KR" dirty="0">
                <a:sym typeface="Wingdings" panose="05000000000000000000" pitchFamily="2" charset="2"/>
              </a:rPr>
              <a:t>strings.xml</a:t>
            </a:r>
            <a:r>
              <a:rPr lang="ko-KR" altLang="en-US" dirty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단말의 설정</a:t>
            </a:r>
            <a:r>
              <a:rPr lang="en-US" altLang="ko-KR" dirty="0">
                <a:sym typeface="Wingdings" panose="05000000000000000000" pitchFamily="2" charset="2"/>
              </a:rPr>
              <a:t>(Settings) </a:t>
            </a:r>
            <a:r>
              <a:rPr lang="ko-KR" altLang="en-US" dirty="0">
                <a:sym typeface="Wingdings" panose="05000000000000000000" pitchFamily="2" charset="2"/>
              </a:rPr>
              <a:t>언어</a:t>
            </a:r>
            <a:r>
              <a:rPr lang="en-US" altLang="ko-KR" dirty="0">
                <a:sym typeface="Wingdings" panose="05000000000000000000" pitchFamily="2" charset="2"/>
              </a:rPr>
              <a:t>(Languages)</a:t>
            </a:r>
            <a:r>
              <a:rPr lang="ko-KR" altLang="en-US" dirty="0">
                <a:sym typeface="Wingdings" panose="05000000000000000000" pitchFamily="2" charset="2"/>
              </a:rPr>
              <a:t>가 한국어이면</a:t>
            </a:r>
            <a:r>
              <a:rPr lang="en-US" altLang="ko-KR" dirty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>
                <a:sym typeface="Wingdings" panose="05000000000000000000" pitchFamily="2" charset="2"/>
              </a:rPr>
              <a:t>ko</a:t>
            </a:r>
            <a:r>
              <a:rPr lang="en-US" altLang="ko-KR" dirty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문자열이 화면에 표시됩니다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만약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기본 폴더인 </a:t>
            </a:r>
            <a:r>
              <a:rPr lang="en-US" altLang="ko-KR" dirty="0">
                <a:sym typeface="Wingdings" panose="05000000000000000000" pitchFamily="2" charset="2"/>
              </a:rPr>
              <a:t>values </a:t>
            </a:r>
            <a:r>
              <a:rPr lang="ko-KR" altLang="en-US" dirty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>
                <a:sym typeface="Wingdings" panose="05000000000000000000" pitchFamily="2" charset="2"/>
              </a:rPr>
              <a:t>strings.xml </a:t>
            </a:r>
            <a:r>
              <a:rPr lang="ko-KR" altLang="en-US" dirty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values-</a:t>
            </a:r>
            <a:r>
              <a:rPr lang="en-US" altLang="ko-KR" dirty="0" err="1">
                <a:latin typeface="Consolas" panose="020B0609020204030204" pitchFamily="49" charset="0"/>
              </a:rPr>
              <a:t>en</a:t>
            </a:r>
            <a:r>
              <a:rPr lang="en-US" altLang="ko-KR" dirty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values-</a:t>
            </a:r>
            <a:r>
              <a:rPr lang="en-US" altLang="ko-KR" dirty="0" err="1">
                <a:latin typeface="Consolas" panose="020B0609020204030204" pitchFamily="49" charset="0"/>
              </a:rPr>
              <a:t>ko</a:t>
            </a:r>
            <a:r>
              <a:rPr lang="en-US" altLang="ko-KR" dirty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492896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를 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클래스로 객체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만들어 </a:t>
            </a:r>
            <a:r>
              <a:rPr lang="en-US" altLang="ko-KR" dirty="0" err="1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호출하는 방법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MyClass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>
                <a:latin typeface="Consolas" panose="020B0609020204030204" pitchFamily="49" charset="0"/>
              </a:rPr>
              <a:t>MyClass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</a:rPr>
              <a:t>obj</a:t>
            </a:r>
            <a:r>
              <a:rPr lang="en-US" altLang="ko-KR" sz="1600" b="1" dirty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private 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MyClass</a:t>
            </a:r>
            <a:r>
              <a:rPr lang="en-US" altLang="ko-KR" sz="1600" dirty="0">
                <a:latin typeface="Consolas" panose="020B0609020204030204" pitchFamily="49" charset="0"/>
              </a:rPr>
              <a:t> 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150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There are four different ways to do this functionality in Java.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33419" y="5744792"/>
            <a:ext cx="576064" cy="44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099" y="5523435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Using anonymous object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3099" y="6186790"/>
            <a:ext cx="499482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MyClass</a:t>
            </a:r>
            <a:r>
              <a:rPr lang="en-US" altLang="ko-KR" sz="1600" b="1" dirty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3099" y="2492896"/>
            <a:ext cx="11248113" cy="292351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b="1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b="1">
                <a:sym typeface="Wingdings" panose="05000000000000000000" pitchFamily="2" charset="2"/>
              </a:rPr>
              <a:t>View.OnClickListener </a:t>
            </a:r>
            <a:r>
              <a:rPr lang="ko-KR" altLang="en-US" b="1">
                <a:sym typeface="Wingdings" panose="05000000000000000000" pitchFamily="2" charset="2"/>
              </a:rPr>
              <a:t>인터페이스를 구현하는 </a:t>
            </a:r>
            <a:r>
              <a:rPr lang="ko-KR" altLang="en-US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>
                <a:sym typeface="Wingdings" panose="05000000000000000000" pitchFamily="2" charset="2"/>
              </a:rPr>
              <a:t>를 정의하고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그 클래스로 객체</a:t>
            </a:r>
            <a:r>
              <a:rPr lang="en-US" altLang="ko-KR">
                <a:sym typeface="Wingdings" panose="05000000000000000000" pitchFamily="2" charset="2"/>
              </a:rPr>
              <a:t>(obj)</a:t>
            </a:r>
            <a:r>
              <a:rPr lang="ko-KR" altLang="en-US">
                <a:sym typeface="Wingdings" panose="05000000000000000000" pitchFamily="2" charset="2"/>
              </a:rPr>
              <a:t>를 만들어 </a:t>
            </a:r>
            <a:r>
              <a:rPr lang="en-US" altLang="ko-KR">
                <a:sym typeface="Wingdings" panose="05000000000000000000" pitchFamily="2" charset="2"/>
              </a:rPr>
              <a:t>setOnClickListener(obj)</a:t>
            </a:r>
            <a:r>
              <a:rPr lang="ko-KR" altLang="en-US">
                <a:sym typeface="Wingdings" panose="05000000000000000000" pitchFamily="2" charset="2"/>
              </a:rPr>
              <a:t> 호출하는 방법</a:t>
            </a:r>
            <a:r>
              <a:rPr lang="en-US" altLang="ko-KR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MyClass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>
                <a:latin typeface="Consolas" panose="020B0609020204030204" pitchFamily="49" charset="0"/>
              </a:rPr>
              <a:t>MyClass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</a:rPr>
              <a:t>obj</a:t>
            </a:r>
            <a:r>
              <a:rPr lang="en-US" altLang="ko-KR" sz="1600" b="1" dirty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private 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MyClass</a:t>
            </a:r>
            <a:r>
              <a:rPr lang="en-US" altLang="ko-KR" sz="1600" dirty="0">
                <a:latin typeface="Consolas" panose="020B0609020204030204" pitchFamily="49" charset="0"/>
              </a:rPr>
              <a:t> 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2" name="구부러진 연결선 21"/>
          <p:cNvCxnSpPr>
            <a:stCxn id="17" idx="1"/>
            <a:endCxn id="12" idx="1"/>
          </p:cNvCxnSpPr>
          <p:nvPr/>
        </p:nvCxnSpPr>
        <p:spPr>
          <a:xfrm rot="10800000" flipH="1" flipV="1">
            <a:off x="453097" y="3511515"/>
            <a:ext cx="1" cy="2844552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4541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클래스 즉 </a:t>
            </a:r>
            <a:r>
              <a:rPr lang="en-US" altLang="ko-KR" dirty="0">
                <a:sym typeface="Wingdings" panose="05000000000000000000" pitchFamily="2" charset="2"/>
              </a:rPr>
              <a:t>public class MainActivity 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View.OnClickListener </a:t>
            </a:r>
            <a:r>
              <a:rPr lang="ko-KR" altLang="en-US" dirty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호출하는 방법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>
                <a:latin typeface="Consolas" panose="020B0609020204030204" pitchFamily="49" charset="0"/>
              </a:rPr>
              <a:t>  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class MainActivity</a:t>
            </a:r>
          </a:p>
        </p:txBody>
      </p:sp>
    </p:spTree>
    <p:extLst>
      <p:ext uri="{BB962C8B-B14F-4D97-AF65-F5344CB8AC3E}">
        <p14:creationId xmlns:p14="http://schemas.microsoft.com/office/powerpoint/2010/main" val="278203760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클래스 즉 </a:t>
            </a:r>
            <a:r>
              <a:rPr lang="en-US" altLang="ko-KR" dirty="0">
                <a:sym typeface="Wingdings" panose="05000000000000000000" pitchFamily="2" charset="2"/>
              </a:rPr>
              <a:t>public class MainActivity 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View.OnClickListener </a:t>
            </a:r>
            <a:r>
              <a:rPr lang="ko-KR" altLang="en-US" dirty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호출하는 방법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this </a:t>
            </a:r>
            <a:r>
              <a:rPr lang="en-US" altLang="ko-KR" sz="1600" b="1" dirty="0">
                <a:latin typeface="Consolas" panose="020B0609020204030204" pitchFamily="49" charset="0"/>
              </a:rPr>
              <a:t>  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class MainActivity</a:t>
            </a:r>
          </a:p>
        </p:txBody>
      </p:sp>
    </p:spTree>
    <p:extLst>
      <p:ext uri="{BB962C8B-B14F-4D97-AF65-F5344CB8AC3E}">
        <p14:creationId xmlns:p14="http://schemas.microsoft.com/office/powerpoint/2010/main" val="9833617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196752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아래에 있는 방법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관찰해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MyClass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anonymous </a:t>
            </a:r>
            <a:r>
              <a:rPr lang="en-US" altLang="ko-KR" b="1" dirty="0" err="1">
                <a:sym typeface="Wingdings" panose="05000000000000000000" pitchFamily="2" charset="2"/>
              </a:rPr>
              <a:t>obj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그러니까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obj</a:t>
            </a:r>
            <a:r>
              <a:rPr lang="ko-KR" altLang="en-US" dirty="0">
                <a:sym typeface="Wingdings" panose="05000000000000000000" pitchFamily="2" charset="2"/>
              </a:rPr>
              <a:t>처럼 </a:t>
            </a:r>
            <a:r>
              <a:rPr lang="en-US" altLang="ko-KR" dirty="0">
                <a:sym typeface="Wingdings" panose="05000000000000000000" pitchFamily="2" charset="2"/>
              </a:rPr>
              <a:t>anonymous class </a:t>
            </a:r>
            <a:r>
              <a:rPr lang="ko-KR" altLang="en-US" dirty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>
                <a:sym typeface="Wingdings" panose="05000000000000000000" pitchFamily="2" charset="2"/>
              </a:rPr>
              <a:t>. Why?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2" y="1881236"/>
            <a:ext cx="1109687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MyClass</a:t>
            </a:r>
            <a:r>
              <a:rPr lang="en-US" altLang="ko-KR" sz="1600" b="1" dirty="0">
                <a:latin typeface="Consolas" panose="020B0609020204030204" pitchFamily="49" charset="0"/>
              </a:rPr>
              <a:t>( 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MyClass</a:t>
            </a:r>
            <a:r>
              <a:rPr lang="en-US" altLang="ko-KR" sz="1600" dirty="0">
                <a:latin typeface="Consolas" panose="020B0609020204030204" pitchFamily="49" charset="0"/>
              </a:rPr>
              <a:t> 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65345" y="2643499"/>
            <a:ext cx="3562503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35793" y="2122327"/>
            <a:ext cx="1656184" cy="33104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4964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아래에 있는 방법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관찰해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MyClass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anonymous </a:t>
            </a:r>
            <a:r>
              <a:rPr lang="en-US" altLang="ko-KR" dirty="0" err="1"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그러니까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obj</a:t>
            </a:r>
            <a:r>
              <a:rPr lang="ko-KR" altLang="en-US" dirty="0">
                <a:sym typeface="Wingdings" panose="05000000000000000000" pitchFamily="2" charset="2"/>
              </a:rPr>
              <a:t>처럼 </a:t>
            </a:r>
            <a:r>
              <a:rPr lang="en-US" altLang="ko-KR" dirty="0">
                <a:sym typeface="Wingdings" panose="05000000000000000000" pitchFamily="2" charset="2"/>
              </a:rPr>
              <a:t>anonymous class </a:t>
            </a:r>
            <a:r>
              <a:rPr lang="ko-KR" altLang="en-US" dirty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방법 </a:t>
            </a:r>
            <a:r>
              <a:rPr lang="en-US" altLang="ko-KR" sz="1600" b="1" dirty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</a:rPr>
              <a:t>MyClass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MyClass</a:t>
            </a:r>
            <a:r>
              <a:rPr lang="en-US" altLang="ko-KR" sz="1600" dirty="0">
                <a:latin typeface="Consolas" panose="020B0609020204030204" pitchFamily="49" charset="0"/>
              </a:rPr>
              <a:t> 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1916832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558924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1918449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979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위에 있는 방법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을 관찰해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 정해지고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>
                <a:sym typeface="Wingdings" panose="05000000000000000000" pitchFamily="2" charset="2"/>
              </a:rPr>
              <a:t>. Java 8</a:t>
            </a:r>
            <a:r>
              <a:rPr lang="ko-KR" altLang="en-US" dirty="0">
                <a:sym typeface="Wingdings" panose="05000000000000000000" pitchFamily="2" charset="2"/>
              </a:rPr>
              <a:t>부터 도입된 </a:t>
            </a:r>
            <a:r>
              <a:rPr lang="en-US" altLang="ko-KR" b="1" dirty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방법 </a:t>
            </a:r>
            <a:r>
              <a:rPr lang="en-US" altLang="ko-KR" sz="1600" b="1" dirty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8053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이 프로젝트에서는 </a:t>
            </a:r>
            <a:r>
              <a:rPr lang="ko-KR" altLang="en-US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dirty="0">
                <a:sym typeface="Wingdings" panose="05000000000000000000" pitchFamily="2" charset="2"/>
              </a:rPr>
              <a:t>중앙에 </a:t>
            </a:r>
            <a:r>
              <a:rPr lang="ko-KR" altLang="en-US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dirty="0">
                <a:sym typeface="Wingdings" panose="05000000000000000000" pitchFamily="2" charset="2"/>
              </a:rPr>
              <a:t>위치로 복귀합니다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3466442"/>
            <a:ext cx="1610452" cy="2802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509120"/>
            <a:ext cx="3062262" cy="17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509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Joy031PlaceHolder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아이콘들의 </a:t>
            </a:r>
            <a:r>
              <a:rPr lang="en-US" altLang="ko-KR" dirty="0">
                <a:sym typeface="Wingdings" panose="05000000000000000000" pitchFamily="2" charset="2"/>
              </a:rPr>
              <a:t>Chain Style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Packed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Spread inside(</a:t>
            </a:r>
            <a:r>
              <a:rPr lang="ko-KR" altLang="en-US" dirty="0">
                <a:sym typeface="Wingdings" panose="05000000000000000000" pitchFamily="2" charset="2"/>
              </a:rPr>
              <a:t>디폴트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로 변경하십시오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변경을 </a:t>
            </a:r>
            <a:r>
              <a:rPr lang="en-US" altLang="ko-KR" dirty="0">
                <a:sym typeface="Wingdings" panose="05000000000000000000" pitchFamily="2" charset="2"/>
              </a:rPr>
              <a:t>attribute</a:t>
            </a:r>
            <a:r>
              <a:rPr lang="ko-KR" altLang="en-US" dirty="0">
                <a:sym typeface="Wingdings" panose="05000000000000000000" pitchFamily="2" charset="2"/>
              </a:rPr>
              <a:t>창에서 작업할 수 </a:t>
            </a:r>
            <a:r>
              <a:rPr lang="ko-KR" altLang="en-US" dirty="0" smtClean="0">
                <a:sym typeface="Wingdings" panose="05000000000000000000" pitchFamily="2" charset="2"/>
              </a:rPr>
              <a:t>있지만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코딩에서 직접 해보며 </a:t>
            </a:r>
            <a:r>
              <a:rPr lang="en-US" altLang="ko-KR" dirty="0" smtClean="0">
                <a:sym typeface="Wingdings" panose="05000000000000000000" pitchFamily="2" charset="2"/>
              </a:rPr>
              <a:t>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372" y="3928397"/>
            <a:ext cx="1491236" cy="2594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4867036"/>
            <a:ext cx="2835574" cy="16294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3" y="4020878"/>
            <a:ext cx="4287303" cy="24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713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5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값은 </a:t>
            </a:r>
            <a:r>
              <a:rPr lang="en-US" altLang="ko-KR" dirty="0">
                <a:sym typeface="Wingdings" panose="05000000000000000000" pitchFamily="2" charset="2"/>
              </a:rPr>
              <a:t>FF(</a:t>
            </a:r>
            <a:r>
              <a:rPr lang="ko-KR" altLang="en-US" dirty="0">
                <a:sym typeface="Wingdings" panose="05000000000000000000" pitchFamily="2" charset="2"/>
              </a:rPr>
              <a:t>불투명</a:t>
            </a:r>
            <a:r>
              <a:rPr lang="en-US" altLang="ko-KR" dirty="0">
                <a:sym typeface="Wingdings" panose="05000000000000000000" pitchFamily="2" charset="2"/>
              </a:rPr>
              <a:t>), 00(</a:t>
            </a:r>
            <a:r>
              <a:rPr lang="ko-KR" altLang="en-US" dirty="0">
                <a:sym typeface="Wingdings" panose="05000000000000000000" pitchFamily="2" charset="2"/>
              </a:rPr>
              <a:t>투명</a:t>
            </a:r>
            <a:r>
              <a:rPr lang="en-US" altLang="ko-KR" dirty="0">
                <a:sym typeface="Wingdings" panose="05000000000000000000" pitchFamily="2" charset="2"/>
              </a:rPr>
              <a:t>), 88(</a:t>
            </a:r>
            <a:r>
              <a:rPr lang="ko-KR" altLang="en-US" dirty="0">
                <a:sym typeface="Wingdings" panose="05000000000000000000" pitchFamily="2" charset="2"/>
              </a:rPr>
              <a:t>반투명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>
                <a:sym typeface="Wingdings" panose="05000000000000000000" pitchFamily="2" charset="2"/>
              </a:rPr>
              <a:t>#FFFF0000 </a:t>
            </a:r>
            <a:r>
              <a:rPr lang="ko-KR" altLang="en-US" dirty="0">
                <a:sym typeface="Wingdings" panose="05000000000000000000" pitchFamily="2" charset="2"/>
              </a:rPr>
              <a:t>가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textSize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textSize </a:t>
            </a:r>
            <a:r>
              <a:rPr lang="ko-KR" altLang="en-US" dirty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단위는 </a:t>
            </a:r>
            <a:r>
              <a:rPr lang="en-US" altLang="ko-KR" dirty="0" err="1">
                <a:sym typeface="Wingdings" panose="05000000000000000000" pitchFamily="2" charset="2"/>
              </a:rPr>
              <a:t>dp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px</a:t>
            </a:r>
            <a:r>
              <a:rPr lang="ko-KR" altLang="en-US" dirty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입력하십시오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696936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app:layout_constraintHorizontal_bias="</a:t>
            </a:r>
            <a:r>
              <a:rPr lang="en-US" altLang="ko-KR" sz="1600" dirty="0" smtClean="0">
                <a:latin typeface="Consolas" panose="020B0609020204030204" pitchFamily="49" charset="0"/>
              </a:rPr>
              <a:t>0.5"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691" y="6109484"/>
            <a:ext cx="10234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Reference to </a:t>
            </a:r>
            <a:r>
              <a:rPr lang="en-US" altLang="ko-KR" b="1" dirty="0" smtClean="0"/>
              <a:t>Placeholder : </a:t>
            </a:r>
            <a:r>
              <a:rPr lang="en-US" altLang="ko-KR" b="1" dirty="0" smtClean="0">
                <a:hlinkClick r:id="rId2"/>
              </a:rPr>
              <a:t>Click here 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://developer.android.com/reference/androidx/constraintlayout/widget/Placeholder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3789040"/>
            <a:ext cx="4285859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314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smtClean="0">
                <a:latin typeface="Consolas" panose="020B0609020204030204" pitchFamily="49" charset="0"/>
              </a:rPr>
              <a:t>view)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smtClean="0">
                <a:latin typeface="Consolas" panose="020B0609020204030204" pitchFamily="49" charset="0"/>
              </a:rPr>
              <a:t>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9926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0634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620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Joy0311PlaceHolder: Using class &amp; anonymous object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Joy0310</a:t>
            </a:r>
            <a:r>
              <a:rPr lang="en-US" altLang="ko-KR" b="1" dirty="0" smtClean="0">
                <a:sym typeface="Wingdings" panose="05000000000000000000" pitchFamily="2" charset="2"/>
              </a:rPr>
              <a:t>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Joy0311</a:t>
            </a:r>
            <a:r>
              <a:rPr lang="en-US" altLang="ko-KR" b="1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1: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사용하지 않는 첫번째 대안입니다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의 각 이미지에 있는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onClick =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swapView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설정을 모두 제거해야 합니다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이것을 제거한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시도해야 코딩이 맞게 하였는지 점검이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임의의 클래스를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정의합니다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임의의 클래스는 반드시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onClick()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구현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(Override)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해야 하는 것이 전제 조건입니다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임의의 클래스로 한 객체</a:t>
            </a:r>
            <a:r>
              <a:rPr lang="en-US" altLang="ko-KR" dirty="0" smtClean="0">
                <a:sym typeface="Wingdings" panose="05000000000000000000" pitchFamily="2" charset="2"/>
              </a:rPr>
              <a:t>(object)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만들어 그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</a:t>
            </a:r>
            <a:r>
              <a:rPr lang="ko-KR" altLang="en-US" dirty="0" smtClean="0">
                <a:sym typeface="Wingdings" panose="05000000000000000000" pitchFamily="2" charset="2"/>
              </a:rPr>
              <a:t> 넘겨줌으로 등록을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클릭 이벤트가 일어나면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 등록되어 있는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임의의 클래스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객체를 가지고 그 객체의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 안에는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메소드가 실행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4941168"/>
            <a:ext cx="1124811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MyMethodOne</a:t>
            </a:r>
            <a:r>
              <a:rPr lang="en-US" altLang="ko-KR" sz="1600" dirty="0">
                <a:latin typeface="Consolas" panose="020B0609020204030204" pitchFamily="49" charset="0"/>
              </a:rPr>
              <a:t> implements View.OnClickListener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1464" y="3717032"/>
            <a:ext cx="582962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bike.setOnClickListener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MyMethodOne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079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Joy0312PlaceHolder: Using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MainActivity's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2: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파일의 </a:t>
            </a:r>
            <a:r>
              <a:rPr lang="en-US" altLang="ko-KR" dirty="0">
                <a:sym typeface="Wingdings" panose="05000000000000000000" pitchFamily="2" charset="2"/>
              </a:rPr>
              <a:t>onClick()</a:t>
            </a:r>
            <a:r>
              <a:rPr lang="ko-KR" altLang="en-US" dirty="0">
                <a:sym typeface="Wingdings" panose="05000000000000000000" pitchFamily="2" charset="2"/>
              </a:rPr>
              <a:t>를 사용하지 않는 첫번째 대안입니다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임의의 클래스를 새로 만드는 대신에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구현하는 </a:t>
            </a:r>
            <a:r>
              <a:rPr lang="ko-KR" altLang="en-US" dirty="0" smtClean="0">
                <a:sym typeface="Wingdings" panose="05000000000000000000" pitchFamily="2" charset="2"/>
              </a:rPr>
              <a:t>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임의의 클래스로 만든 객체가 아니라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만든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</a:t>
            </a:r>
            <a:r>
              <a:rPr lang="ko-KR" altLang="en-US" dirty="0" smtClean="0">
                <a:sym typeface="Wingdings" panose="05000000000000000000" pitchFamily="2" charset="2"/>
              </a:rPr>
              <a:t> 보내 주어 등록하면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만든 객체는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901679"/>
            <a:ext cx="1124811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View.OnClickListener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7156" y="3509011"/>
            <a:ext cx="582962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bike.setOnClickListener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(????);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8932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Joy0313PlaceHolder: Using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3: </a:t>
            </a:r>
            <a:r>
              <a:rPr lang="ko-KR" altLang="en-US" dirty="0">
                <a:sym typeface="Wingdings" panose="05000000000000000000" pitchFamily="2" charset="2"/>
              </a:rPr>
              <a:t>레이아웃 파일의 </a:t>
            </a:r>
            <a:r>
              <a:rPr lang="en-US" altLang="ko-KR" dirty="0">
                <a:sym typeface="Wingdings" panose="05000000000000000000" pitchFamily="2" charset="2"/>
              </a:rPr>
              <a:t>onClick()</a:t>
            </a:r>
            <a:r>
              <a:rPr lang="ko-KR" altLang="en-US" dirty="0">
                <a:sym typeface="Wingdings" panose="05000000000000000000" pitchFamily="2" charset="2"/>
              </a:rPr>
              <a:t>를 사용하지 않는 첫번째 대안입니다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Anonymous class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</a:t>
            </a:r>
            <a:r>
              <a:rPr lang="ko-KR" altLang="en-US" dirty="0" smtClean="0">
                <a:sym typeface="Wingdings" panose="05000000000000000000" pitchFamily="2" charset="2"/>
              </a:rPr>
              <a:t>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750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196752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anonymous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obj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Why?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2" y="1881236"/>
            <a:ext cx="1109687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MyMethodOne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MyMethodOne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65345" y="2564904"/>
            <a:ext cx="4066559" cy="35345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35792" y="2122327"/>
            <a:ext cx="2136271" cy="29856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MyMethodOne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bus.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MyMethodOne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MyMethodOne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680520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1152128" cy="36182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7032104" y="1196752"/>
            <a:ext cx="629020" cy="32723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1916832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807968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558924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1918449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25682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31" y="2590857"/>
            <a:ext cx="2181691" cy="37904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61" y="2590857"/>
            <a:ext cx="2168398" cy="3787468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70221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1862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Joy0314Placeholder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4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Java 8</a:t>
            </a:r>
            <a:r>
              <a:rPr lang="ko-KR" altLang="en-US" dirty="0" smtClean="0">
                <a:sym typeface="Wingdings" panose="05000000000000000000" pitchFamily="2" charset="2"/>
              </a:rPr>
              <a:t>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을 사용하여 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2564904"/>
            <a:ext cx="744048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bike.setOnClickListener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1424" y="4573437"/>
            <a:ext cx="7440488" cy="3677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bike.setOnClickListener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latin typeface="Consolas" panose="020B0609020204030204" pitchFamily="49" charset="0"/>
              </a:rPr>
              <a:t> view -&gt; </a:t>
            </a:r>
            <a:r>
              <a:rPr lang="en-US" altLang="ko-KR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dirty="0" smtClean="0">
                <a:latin typeface="Consolas" panose="020B0609020204030204" pitchFamily="49" charset="0"/>
              </a:rPr>
              <a:t>(view)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7036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상황에 따라 적절한 구현 방법을 선택합니다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이 같은 메소드를 사용한다면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onClick/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ko-KR" altLang="en-US" dirty="0" smtClean="0">
                <a:sym typeface="Wingdings" panose="05000000000000000000" pitchFamily="2" charset="2"/>
              </a:rPr>
              <a:t>등의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r>
              <a:rPr lang="ko-KR" altLang="en-US" dirty="0" smtClean="0">
                <a:sym typeface="Wingdings" panose="05000000000000000000" pitchFamily="2" charset="2"/>
              </a:rPr>
              <a:t>를 구현한 클래스를 만들어 </a:t>
            </a:r>
            <a:r>
              <a:rPr lang="en-US" altLang="ko-KR" dirty="0" smtClean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anonymous object</a:t>
            </a:r>
            <a:r>
              <a:rPr lang="ko-KR" altLang="en-US" dirty="0" smtClean="0">
                <a:sym typeface="Wingdings" panose="05000000000000000000" pitchFamily="2" charset="2"/>
              </a:rPr>
              <a:t>를 만들어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혹은 방법</a:t>
            </a:r>
            <a:r>
              <a:rPr lang="en-US" altLang="ko-KR" dirty="0" smtClean="0">
                <a:sym typeface="Wingdings" panose="05000000000000000000" pitchFamily="2" charset="2"/>
              </a:rPr>
              <a:t>4.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잘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지금까지 </a:t>
            </a:r>
            <a:r>
              <a:rPr lang="ko-KR" altLang="en-US" dirty="0" smtClean="0">
                <a:sym typeface="Wingdings" panose="05000000000000000000" pitchFamily="2" charset="2"/>
              </a:rPr>
              <a:t>자주 사용해왔습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항상 사용할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내부에서 어떤 일이 일어나는지 알고 사용하면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2209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상황에 따라 적절한 구현 방법을 선택합니다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이 같은 메소드를 사용한다면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onClick/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ko-KR" altLang="en-US" dirty="0" smtClean="0">
                <a:sym typeface="Wingdings" panose="05000000000000000000" pitchFamily="2" charset="2"/>
              </a:rPr>
              <a:t>등의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r>
              <a:rPr lang="ko-KR" altLang="en-US" dirty="0" smtClean="0">
                <a:sym typeface="Wingdings" panose="05000000000000000000" pitchFamily="2" charset="2"/>
              </a:rPr>
              <a:t>를 구현한 클래스를 만들어 </a:t>
            </a:r>
            <a:r>
              <a:rPr lang="en-US" altLang="ko-KR" dirty="0" smtClean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anonymous object</a:t>
            </a:r>
            <a:r>
              <a:rPr lang="ko-KR" altLang="en-US" dirty="0" smtClean="0">
                <a:sym typeface="Wingdings" panose="05000000000000000000" pitchFamily="2" charset="2"/>
              </a:rPr>
              <a:t>를 만들어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혹은 방법</a:t>
            </a:r>
            <a:r>
              <a:rPr lang="en-US" altLang="ko-KR" dirty="0" smtClean="0">
                <a:sym typeface="Wingdings" panose="05000000000000000000" pitchFamily="2" charset="2"/>
              </a:rPr>
              <a:t>4.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잘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지금까지 </a:t>
            </a:r>
            <a:r>
              <a:rPr lang="ko-KR" altLang="en-US" dirty="0" smtClean="0">
                <a:sym typeface="Wingdings" panose="05000000000000000000" pitchFamily="2" charset="2"/>
              </a:rPr>
              <a:t>자주 사용해왔습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항상 사용할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내부에서 어떤 일이 일어나는지 알고 사용하면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1625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다음은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Create 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Put these states as items between a selector tag to create a state list and set it as the background on our Button widget. </a:t>
            </a:r>
          </a:p>
          <a:p>
            <a:r>
              <a:rPr lang="en-US" altLang="ko-KR" dirty="0"/>
              <a:t>Just 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/>
              <a:t>Step 1: </a:t>
            </a:r>
            <a:r>
              <a:rPr lang="ko-KR" altLang="en-US" dirty="0"/>
              <a:t>새 프로젝트 이름을 </a:t>
            </a:r>
            <a:r>
              <a:rPr lang="en-US" altLang="ko-KR" dirty="0"/>
              <a:t>Joy032ButtonImage, </a:t>
            </a:r>
            <a:r>
              <a:rPr lang="ko-KR" altLang="en-US" dirty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/>
              <a:t>button</a:t>
            </a:r>
            <a:r>
              <a:rPr lang="ko-KR" altLang="en-US" dirty="0"/>
              <a:t>로 설정하고 시작 하십시오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Step 2: </a:t>
            </a:r>
            <a:r>
              <a:rPr lang="ko-KR" altLang="en-US" dirty="0"/>
              <a:t>다음의 세 이미지 파일을 </a:t>
            </a:r>
            <a:r>
              <a:rPr lang="en-US" altLang="ko-KR" dirty="0"/>
              <a:t>images </a:t>
            </a:r>
            <a:r>
              <a:rPr lang="ko-KR" altLang="en-US" dirty="0"/>
              <a:t>폴더에서 복사하여 안스의 </a:t>
            </a:r>
            <a:r>
              <a:rPr lang="en-US" altLang="ko-KR" dirty="0"/>
              <a:t>app/res/</a:t>
            </a:r>
            <a:r>
              <a:rPr lang="en-US" altLang="ko-KR" dirty="0" err="1"/>
              <a:t>drawable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paste 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/>
              <a:t>Step 3: activity_main.xml</a:t>
            </a:r>
            <a:r>
              <a:rPr lang="ko-KR" altLang="en-US" dirty="0"/>
              <a:t>의 </a:t>
            </a:r>
            <a:r>
              <a:rPr lang="en-US" altLang="ko-KR" dirty="0"/>
              <a:t>[Code] </a:t>
            </a:r>
            <a:r>
              <a:rPr lang="ko-KR" altLang="en-US" dirty="0"/>
              <a:t>탭에서 다음과 코딩을 진행합니다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대체 하고</a:t>
            </a:r>
            <a:r>
              <a:rPr lang="en-US" altLang="ko-KR" dirty="0"/>
              <a:t>, TextView ["HelloWorld"] </a:t>
            </a:r>
            <a:r>
              <a:rPr lang="ko-KR" altLang="en-US" dirty="0"/>
              <a:t>를 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Linearlayout </a:t>
            </a:r>
            <a:r>
              <a:rPr lang="ko-KR" altLang="en-US" dirty="0"/>
              <a:t>태그 안에 </a:t>
            </a:r>
            <a:r>
              <a:rPr lang="en-US" altLang="ko-KR" dirty="0"/>
              <a:t>orientation</a:t>
            </a:r>
            <a:r>
              <a:rPr lang="ko-KR" altLang="en-US" dirty="0"/>
              <a:t> </a:t>
            </a:r>
            <a:r>
              <a:rPr lang="en-US" altLang="ko-KR" dirty="0"/>
              <a:t>= "vertical", gravity = "center" </a:t>
            </a:r>
            <a:r>
              <a:rPr lang="ko-KR" altLang="en-US" dirty="0"/>
              <a:t>을 설정합니다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&lt;Button  /&gt; </a:t>
            </a:r>
            <a:r>
              <a:rPr lang="ko-KR" altLang="en-US" dirty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>
                <a:sym typeface="Wingdings" panose="05000000000000000000" pitchFamily="2" charset="2"/>
              </a:rPr>
              <a:t>custom_button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err="1">
                <a:sym typeface="Wingdings" panose="05000000000000000000" pitchFamily="2" charset="2"/>
              </a:rPr>
              <a:t>backgroud</a:t>
            </a:r>
            <a:r>
              <a:rPr lang="en-US" altLang="ko-KR" dirty="0">
                <a:sym typeface="Wingdings" panose="05000000000000000000" pitchFamily="2" charset="2"/>
              </a:rPr>
              <a:t>="@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&lt;Switch  /&gt; </a:t>
            </a:r>
            <a:r>
              <a:rPr lang="ko-KR" altLang="en-US" dirty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앱을 실행해보면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145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146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android:checked="true"/&gt;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Step 4: </a:t>
            </a:r>
            <a:r>
              <a:rPr lang="ko-KR" altLang="en-US" dirty="0">
                <a:sym typeface="Wingdings" panose="05000000000000000000" pitchFamily="2" charset="2"/>
              </a:rPr>
              <a:t>버튼을 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button_pressed</a:t>
            </a:r>
            <a:r>
              <a:rPr lang="en-US" altLang="ko-KR" dirty="0">
                <a:sym typeface="Wingdings" panose="05000000000000000000" pitchFamily="2" charset="2"/>
              </a:rPr>
              <a:t>, 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보여주어야 합니다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대체하여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상태에 따라 선택하도록 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dirty="0" err="1">
                <a:sym typeface="Wingdings" panose="05000000000000000000" pitchFamily="2" charset="2"/>
              </a:rPr>
              <a:t>backgroud</a:t>
            </a:r>
            <a:r>
              <a:rPr lang="en-US" altLang="ko-KR" dirty="0">
                <a:sym typeface="Wingdings" panose="05000000000000000000" pitchFamily="2" charset="2"/>
              </a:rPr>
              <a:t>="@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을 대체할 </a:t>
            </a:r>
            <a:r>
              <a:rPr lang="en-US" altLang="ko-KR" dirty="0">
                <a:sym typeface="Wingdings" panose="05000000000000000000" pitchFamily="2" charset="2"/>
              </a:rPr>
              <a:t>reddot_button.xml </a:t>
            </a:r>
            <a:r>
              <a:rPr lang="ko-KR" altLang="en-US" dirty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[reddot_button.xml]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이러한 </a:t>
            </a:r>
            <a:r>
              <a:rPr lang="en-US" altLang="ko-KR" dirty="0">
                <a:sym typeface="Wingdings" panose="05000000000000000000" pitchFamily="2" charset="2"/>
              </a:rPr>
              <a:t>drawable xml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en-US" altLang="ko-KR" dirty="0"/>
              <a:t>StateListDrawable </a:t>
            </a:r>
            <a:r>
              <a:rPr lang="ko-KR" altLang="en-US" dirty="0"/>
              <a:t>파일이라고 부릅니다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reddot_buttont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>
                <a:sym typeface="Wingdings" panose="05000000000000000000" pitchFamily="2" charset="2"/>
              </a:rPr>
              <a:t>state_... </a:t>
            </a:r>
            <a:r>
              <a:rPr lang="ko-KR" altLang="en-US" dirty="0">
                <a:sym typeface="Wingdings" panose="05000000000000000000" pitchFamily="2" charset="2"/>
              </a:rPr>
              <a:t>이 없는 </a:t>
            </a:r>
            <a:r>
              <a:rPr lang="en-US" altLang="ko-KR" dirty="0">
                <a:sym typeface="Wingdings" panose="05000000000000000000" pitchFamily="2" charset="2"/>
              </a:rPr>
              <a:t>default case</a:t>
            </a:r>
            <a:r>
              <a:rPr lang="ko-KR" altLang="en-US" dirty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>
                <a:sym typeface="Wingdings" panose="05000000000000000000" pitchFamily="2" charset="2"/>
              </a:rPr>
              <a:t>안스는 위의 </a:t>
            </a:r>
            <a:r>
              <a:rPr lang="en-US" altLang="ko-KR" dirty="0">
                <a:sym typeface="Wingdings" panose="05000000000000000000" pitchFamily="2" charset="2"/>
              </a:rPr>
              <a:t>item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scan</a:t>
            </a:r>
            <a:r>
              <a:rPr lang="ko-KR" altLang="en-US" dirty="0">
                <a:sym typeface="Wingdings" panose="05000000000000000000" pitchFamily="2" charset="2"/>
              </a:rPr>
              <a:t>하면서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적합 것은 찾으면 </a:t>
            </a:r>
            <a:r>
              <a:rPr lang="en-US" altLang="ko-KR" dirty="0">
                <a:sym typeface="Wingdings" panose="05000000000000000000" pitchFamily="2" charset="2"/>
              </a:rPr>
              <a:t>scan</a:t>
            </a:r>
            <a:r>
              <a:rPr lang="ko-KR" altLang="en-US" dirty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Step 5: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reddot_buttont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reddotButton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클릭될</a:t>
            </a:r>
            <a:r>
              <a:rPr lang="ko-KR" altLang="en-US" dirty="0">
                <a:latin typeface="Consolas" panose="020B0609020204030204" pitchFamily="49" charset="0"/>
              </a:rPr>
              <a:t> 때</a:t>
            </a:r>
            <a:r>
              <a:rPr lang="en-US" altLang="ko-KR" dirty="0">
                <a:latin typeface="Consolas" panose="020B0609020204030204" pitchFamily="49" charset="0"/>
              </a:rPr>
              <a:t>, listen</a:t>
            </a:r>
            <a:r>
              <a:rPr lang="ko-KR" altLang="en-US" dirty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ko-KR" altLang="en-US" dirty="0">
                <a:latin typeface="Consolas" panose="020B0609020204030204" pitchFamily="49" charset="0"/>
              </a:rPr>
              <a:t>를 설정하고 </a:t>
            </a:r>
            <a:r>
              <a:rPr lang="en-US" altLang="ko-KR" dirty="0">
                <a:latin typeface="Consolas" panose="020B0609020204030204" pitchFamily="49" charset="0"/>
              </a:rPr>
              <a:t>Toast</a:t>
            </a:r>
            <a:r>
              <a:rPr lang="ko-KR" altLang="en-US" dirty="0">
                <a:latin typeface="Consolas" panose="020B0609020204030204" pitchFamily="49" charset="0"/>
              </a:rPr>
              <a:t>로 </a:t>
            </a:r>
            <a:r>
              <a:rPr lang="en-US" altLang="ko-KR" dirty="0">
                <a:latin typeface="Consolas" panose="020B0609020204030204" pitchFamily="49" charset="0"/>
              </a:rPr>
              <a:t>"Click"</a:t>
            </a:r>
            <a:r>
              <a:rPr lang="ko-KR" altLang="en-US" dirty="0">
                <a:latin typeface="Consolas" panose="020B0609020204030204" pitchFamily="49" charset="0"/>
              </a:rPr>
              <a:t>를 나타내십시오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switchEnableButton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클릭될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변하였을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>
                <a:sym typeface="Wingdings" panose="05000000000000000000" pitchFamily="2" charset="2"/>
              </a:rPr>
              <a:t>setOnCheckedChangeListener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>
                <a:sym typeface="Wingdings" panose="05000000000000000000" pitchFamily="2" charset="2"/>
              </a:rPr>
              <a:t>reddotButton.setEnable</a:t>
            </a:r>
            <a:r>
              <a:rPr lang="en-US" altLang="ko-KR" dirty="0">
                <a:sym typeface="Wingdings" panose="05000000000000000000" pitchFamily="2" charset="2"/>
              </a:rPr>
              <a:t>(true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false)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6: Code </a:t>
            </a:r>
            <a:r>
              <a:rPr lang="en-US" altLang="ko-KR" dirty="0" err="1">
                <a:sym typeface="Wingdings" panose="05000000000000000000" pitchFamily="2" charset="2"/>
              </a:rPr>
              <a:t>Reivew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Lambda expression since Java 8 (need to set it up, gradle sink required)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Hu031Widget</a:t>
            </a:r>
            <a:r>
              <a:rPr lang="ko-KR" altLang="en-US" dirty="0">
                <a:sym typeface="Wingdings" panose="05000000000000000000" pitchFamily="2" charset="2"/>
              </a:rPr>
              <a:t> 폴더를 파일 탐색기에서 그대로 복사하여 폴더 이름 </a:t>
            </a:r>
            <a:r>
              <a:rPr lang="en-US" altLang="ko-KR" b="1" dirty="0">
                <a:sym typeface="Wingdings" panose="05000000000000000000" pitchFamily="2" charset="2"/>
              </a:rPr>
              <a:t>Hu031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sym typeface="Wingdings" panose="05000000000000000000" pitchFamily="2" charset="2"/>
              </a:rPr>
              <a:t>으로 수정합니다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모두 종료하여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안스 시작 창에서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Open an existing project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(Hu031xWidget)</a:t>
            </a:r>
            <a:r>
              <a:rPr lang="ko-KR" altLang="en-US" dirty="0">
                <a:sym typeface="Wingdings" panose="05000000000000000000" pitchFamily="2" charset="2"/>
              </a:rPr>
              <a:t>을 선택합니다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 페이지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1962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view, 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sz="1400" dirty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view, 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(false);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(view)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 (view, b)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(false);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r>
              <a:rPr lang="en-US" altLang="ko-KR" dirty="0"/>
              <a:t>Create 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 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/>
              <a:t>Step 1: </a:t>
            </a:r>
            <a:r>
              <a:rPr lang="ko-KR" altLang="en-US" dirty="0"/>
              <a:t>새 프로젝트 이름을 </a:t>
            </a:r>
            <a:r>
              <a:rPr lang="en-US" altLang="ko-KR" dirty="0"/>
              <a:t>Joy033ButtonDrawable, </a:t>
            </a:r>
            <a:r>
              <a:rPr lang="ko-KR" altLang="en-US" dirty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/>
              <a:t>button</a:t>
            </a:r>
            <a:r>
              <a:rPr lang="ko-KR" altLang="en-US" dirty="0"/>
              <a:t>로 설정하고 시작 하십시오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Step 2: </a:t>
            </a:r>
            <a:r>
              <a:rPr lang="ko-KR" altLang="en-US" dirty="0"/>
              <a:t>먼저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default, pressed, disabled </a:t>
            </a:r>
            <a:r>
              <a:rPr lang="ko-KR" altLang="en-US" dirty="0"/>
              <a:t>상태에 대한 각각의 </a:t>
            </a:r>
            <a:r>
              <a:rPr lang="en-US" altLang="ko-KR" b="1" dirty="0"/>
              <a:t>shape</a:t>
            </a:r>
            <a:r>
              <a:rPr lang="ko-KR" altLang="en-US" b="1" dirty="0"/>
              <a:t> </a:t>
            </a:r>
            <a:r>
              <a:rPr lang="en-US" altLang="ko-KR" b="1" dirty="0"/>
              <a:t>drawable</a:t>
            </a:r>
            <a:r>
              <a:rPr lang="ko-KR" altLang="en-US" b="1" dirty="0"/>
              <a:t> </a:t>
            </a:r>
            <a:r>
              <a:rPr lang="en-US" altLang="ko-KR" b="1" dirty="0"/>
              <a:t>xml </a:t>
            </a:r>
            <a:r>
              <a:rPr lang="ko-KR" altLang="en-US" b="1" dirty="0"/>
              <a:t>파일을 작성합니다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[button_default.xml]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[Code]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select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shape</a:t>
            </a:r>
            <a:r>
              <a:rPr lang="ko-KR" altLang="en-US" dirty="0">
                <a:sym typeface="Wingdings" panose="05000000000000000000" pitchFamily="2" charset="2"/>
              </a:rPr>
              <a:t>으로 대체하여 </a:t>
            </a:r>
            <a:r>
              <a:rPr lang="en-US" altLang="ko-KR" dirty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작성을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 err="1">
                <a:sym typeface="Wingdings" panose="05000000000000000000" pitchFamily="2" charset="2"/>
              </a:rPr>
              <a:t>greadient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startColor</a:t>
            </a:r>
            <a:r>
              <a:rPr lang="en-US" altLang="ko-KR" dirty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endColor</a:t>
            </a:r>
            <a:r>
              <a:rPr lang="en-US" altLang="ko-KR" dirty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dashGap</a:t>
            </a:r>
            <a:r>
              <a:rPr lang="en-US" altLang="ko-KR" dirty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       </a:t>
            </a:r>
            <a:r>
              <a:rPr lang="en-US" altLang="ko-KR" dirty="0" err="1">
                <a:sym typeface="Wingdings" panose="05000000000000000000" pitchFamily="2" charset="2"/>
              </a:rPr>
              <a:t>dashWidth</a:t>
            </a:r>
            <a:r>
              <a:rPr lang="en-US" altLang="ko-KR" dirty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/&gt;</a:t>
            </a:r>
          </a:p>
          <a:p>
            <a:pPr lvl="1"/>
            <a:r>
              <a:rPr lang="en-US" altLang="ko-KR" dirty="0"/>
              <a:t>&lt;corners        </a:t>
            </a:r>
          </a:p>
          <a:p>
            <a:pPr lvl="1"/>
            <a:r>
              <a:rPr lang="en-US" altLang="ko-KR" dirty="0"/>
              <a:t>	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>
                <a:sym typeface="Wingdings" panose="05000000000000000000" pitchFamily="2" charset="2"/>
              </a:rPr>
              <a:t>button_pressed.xm</a:t>
            </a:r>
            <a:r>
              <a:rPr lang="en-US" altLang="ko-KR" b="1" dirty="0">
                <a:sym typeface="Wingdings" panose="05000000000000000000" pitchFamily="2" charset="2"/>
              </a:rPr>
              <a:t> &amp; </a:t>
            </a:r>
            <a:r>
              <a:rPr lang="en-US" altLang="ko-KR" b="1" dirty="0" err="1">
                <a:sym typeface="Wingdings" panose="05000000000000000000" pitchFamily="2" charset="2"/>
              </a:rPr>
              <a:t>button_disabledl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/>
              <a:t>Step 3: </a:t>
            </a:r>
            <a:r>
              <a:rPr lang="ko-KR" altLang="en-US" dirty="0"/>
              <a:t>이제 </a:t>
            </a:r>
            <a:r>
              <a:rPr lang="en-US" altLang="ko-KR" dirty="0"/>
              <a:t>state list drawable </a:t>
            </a:r>
            <a:r>
              <a:rPr lang="ko-KR" altLang="en-US" dirty="0"/>
              <a:t>파일을 작성해야 합니다</a:t>
            </a:r>
            <a:r>
              <a:rPr lang="en-US" altLang="ko-KR" dirty="0"/>
              <a:t>.  </a:t>
            </a:r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[button_default.xml]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select</a:t>
            </a:r>
            <a:r>
              <a:rPr lang="ko-KR" altLang="en-US" dirty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state_pressed</a:t>
            </a:r>
            <a:r>
              <a:rPr lang="en-US" altLang="ko-KR" dirty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>
                <a:sym typeface="Wingdings" panose="05000000000000000000" pitchFamily="2" charset="2"/>
              </a:rPr>
              <a:t>button_pressed</a:t>
            </a:r>
            <a:r>
              <a:rPr lang="en-US" altLang="ko-KR" dirty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state_enabled</a:t>
            </a:r>
            <a:r>
              <a:rPr lang="en-US" altLang="ko-KR" dirty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>
                <a:sym typeface="Wingdings" panose="05000000000000000000" pitchFamily="2" charset="2"/>
              </a:rPr>
              <a:t>button_disabled</a:t>
            </a:r>
            <a:r>
              <a:rPr lang="en-US" altLang="ko-KR" dirty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</a:t>
            </a:r>
            <a:r>
              <a:rPr lang="en-US" altLang="ko-KR" dirty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Copy the whole project folder into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 new name </a:t>
            </a:r>
            <a:r>
              <a:rPr lang="en-US" altLang="ko-KR" dirty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Start Android Studio and close all projects, if any.  Select "Open an existing project".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Select the copied project (not from history) but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by browsing the new directory name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[src]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Then 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>
                <a:sym typeface="Wingdings" panose="05000000000000000000" pitchFamily="2" charset="2"/>
              </a:rPr>
              <a:t>[Do Refactor] </a:t>
            </a:r>
            <a:r>
              <a:rPr lang="en-US" altLang="ko-KR" dirty="0">
                <a:sym typeface="Wingdings" panose="05000000000000000000" pitchFamily="2" charset="2"/>
              </a:rPr>
              <a:t>at lower left corner.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>
                <a:sym typeface="Wingdings" panose="05000000000000000000" pitchFamily="2" charset="2"/>
              </a:rPr>
              <a:t>build.gradle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ym typeface="Wingdings" panose="05000000000000000000" pitchFamily="2" charset="2"/>
              </a:rPr>
              <a:t>Module:app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>
                <a:sym typeface="Wingdings" panose="05000000000000000000" pitchFamily="2" charset="2"/>
              </a:rPr>
              <a:t>applicationID</a:t>
            </a:r>
            <a:r>
              <a:rPr lang="en-US" altLang="ko-KR" dirty="0">
                <a:sym typeface="Wingdings" panose="05000000000000000000" pitchFamily="2" charset="2"/>
              </a:rPr>
              <a:t> = 'Package 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'New 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rootProject.name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Run [Sync Project with gradle files] </a:t>
            </a:r>
            <a:b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Run [Build]  [Clean Project]  &amp;  [Build] [Rebuild Project]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986887" y="4838092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6630" y="3501008"/>
            <a:ext cx="304442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ko-KR" altLang="en-US" sz="1400" dirty="0"/>
              <a:t>이름을 바꾸지 않는다면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(4) &amp; (6)</a:t>
            </a:r>
            <a:r>
              <a:rPr lang="ko-KR" altLang="en-US" sz="1400" dirty="0"/>
              <a:t>수정하고</a:t>
            </a:r>
            <a:r>
              <a:rPr lang="en-US" altLang="ko-KR" sz="1400" dirty="0"/>
              <a:t>, (7)</a:t>
            </a:r>
            <a:r>
              <a:rPr lang="ko-KR" altLang="en-US" sz="1400" dirty="0"/>
              <a:t>만 실행합니다</a:t>
            </a:r>
            <a:r>
              <a:rPr lang="en-US" altLang="ko-KR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901120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/>
              <a:t>Step 4: </a:t>
            </a:r>
            <a:r>
              <a:rPr lang="en-US" altLang="ko-KR" dirty="0"/>
              <a:t>activity_main.xml</a:t>
            </a:r>
            <a:r>
              <a:rPr lang="ko-KR" altLang="en-US" dirty="0"/>
              <a:t>에서 </a:t>
            </a:r>
            <a:r>
              <a:rPr lang="en-US" altLang="ko-KR" dirty="0" err="1"/>
              <a:t>drawable_button</a:t>
            </a:r>
            <a:r>
              <a:rPr lang="ko-KR" altLang="en-US" dirty="0"/>
              <a:t>을 사용할 수 있도록 화면을 구성합니다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으로 변환하고</a:t>
            </a:r>
            <a:r>
              <a:rPr lang="en-US" altLang="ko-KR" dirty="0"/>
              <a:t>, orientation=vertical, gravity=center</a:t>
            </a:r>
            <a:r>
              <a:rPr lang="ko-KR" altLang="en-US" dirty="0"/>
              <a:t>를 하여 버튼을 가운데에 배치할 수 있도록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삭제합니다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&lt;Button  /&gt; </a:t>
            </a:r>
            <a:r>
              <a:rPr lang="ko-KR" altLang="en-US" dirty="0"/>
              <a:t>안에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background = "@</a:t>
            </a:r>
            <a:r>
              <a:rPr lang="en-US" altLang="ko-KR" dirty="0" err="1"/>
              <a:t>drawable</a:t>
            </a:r>
            <a:r>
              <a:rPr lang="en-US" altLang="ko-KR" dirty="0"/>
              <a:t>/</a:t>
            </a:r>
            <a:r>
              <a:rPr lang="en-US" altLang="ko-KR" dirty="0" err="1"/>
              <a:t>drawable_button</a:t>
            </a:r>
            <a:r>
              <a:rPr lang="en-US" altLang="ko-KR" dirty="0"/>
              <a:t>"</a:t>
            </a:r>
            <a:br>
              <a:rPr lang="en-US" altLang="ko-KR" dirty="0"/>
            </a:br>
            <a:r>
              <a:rPr lang="en-US" altLang="ko-KR" dirty="0"/>
              <a:t>id = "@+id/</a:t>
            </a:r>
            <a:r>
              <a:rPr lang="en-US" altLang="ko-KR" dirty="0" err="1"/>
              <a:t>drawable_button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text = "press me"</a:t>
            </a:r>
          </a:p>
          <a:p>
            <a:r>
              <a:rPr lang="en-US" altLang="ko-KR" dirty="0"/>
              <a:t>&lt;Switch /&gt; </a:t>
            </a:r>
            <a:r>
              <a:rPr lang="ko-KR" altLang="en-US" dirty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checked="true"</a:t>
            </a:r>
            <a:br>
              <a:rPr lang="en-US" altLang="ko-KR" dirty="0"/>
            </a:br>
            <a:r>
              <a:rPr lang="en-US" altLang="ko-KR" dirty="0"/>
              <a:t>text = "Enabled" </a:t>
            </a:r>
            <a:br>
              <a:rPr lang="en-US" altLang="ko-KR" dirty="0"/>
            </a:br>
            <a:r>
              <a:rPr lang="en-US" altLang="ko-KR" dirty="0"/>
              <a:t>id = "@+id/</a:t>
            </a:r>
            <a:r>
              <a:rPr lang="en-US" altLang="ko-KR" dirty="0" err="1"/>
              <a:t>switch_enable_button</a:t>
            </a:r>
            <a:r>
              <a:rPr lang="en-US" altLang="ko-KR" dirty="0"/>
              <a:t>"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(view)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(view, b)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Step 1: </a:t>
            </a:r>
            <a:r>
              <a:rPr lang="ko-KR" altLang="en-US" dirty="0"/>
              <a:t>새 프로젝트 이름을 </a:t>
            </a:r>
            <a:r>
              <a:rPr lang="en-US" altLang="ko-KR" dirty="0"/>
              <a:t>Joy034ButtonEvent, </a:t>
            </a:r>
            <a:r>
              <a:rPr lang="ko-KR" altLang="en-US" dirty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/>
              <a:t>button</a:t>
            </a:r>
            <a:r>
              <a:rPr lang="ko-KR" altLang="en-US" dirty="0"/>
              <a:t>로 설정하고 시작 하십시오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>
                <a:sym typeface="Wingdings" panose="05000000000000000000" pitchFamily="2" charset="2"/>
              </a:rPr>
              <a:t>TextView </a:t>
            </a:r>
            <a:r>
              <a:rPr lang="en-US" altLang="ko-KR" dirty="0" err="1">
                <a:sym typeface="Wingdings" panose="05000000000000000000" pitchFamily="2" charset="2"/>
              </a:rPr>
              <a:t>Backgound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파일의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show_greeting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(View view)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메소드만</a:t>
            </a:r>
            <a:r>
              <a:rPr lang="ko-KR" altLang="en-US" dirty="0">
                <a:sym typeface="Wingdings" panose="05000000000000000000" pitchFamily="2" charset="2"/>
              </a:rPr>
              <a:t> 수정하면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Hints: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다음과 같은 </a:t>
            </a:r>
            <a:r>
              <a:rPr lang="en-US" altLang="ko-KR" dirty="0">
                <a:sym typeface="Wingdings" panose="05000000000000000000" pitchFamily="2" charset="2"/>
              </a:rPr>
              <a:t>log </a:t>
            </a:r>
            <a:r>
              <a:rPr lang="ko-KR" altLang="en-US" dirty="0">
                <a:sym typeface="Wingdings" panose="05000000000000000000" pitchFamily="2" charset="2"/>
              </a:rPr>
              <a:t>메시지로 출력이 가능하며</a:t>
            </a:r>
            <a:r>
              <a:rPr lang="en-US" altLang="ko-KR" dirty="0">
                <a:sym typeface="Wingdings" panose="05000000000000000000" pitchFamily="2" charset="2"/>
              </a:rPr>
              <a:t>, logcat</a:t>
            </a:r>
            <a:r>
              <a:rPr lang="ko-KR" altLang="en-US" dirty="0">
                <a:sym typeface="Wingdings" panose="05000000000000000000" pitchFamily="2" charset="2"/>
              </a:rPr>
              <a:t>창에서 관찰할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Log.d("HuStar",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+ "  " +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getString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R.string.my_greeting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))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R.string.my_greeting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리소스의 실제 데이터 타입은 </a:t>
            </a:r>
            <a:r>
              <a:rPr lang="en-US" altLang="ko-KR" dirty="0">
                <a:sym typeface="Wingdings" panose="05000000000000000000" pitchFamily="2" charset="2"/>
              </a:rPr>
              <a:t>int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이를 </a:t>
            </a:r>
            <a:r>
              <a:rPr lang="en-US" altLang="ko-KR" dirty="0">
                <a:sym typeface="Wingdings" panose="05000000000000000000" pitchFamily="2" charset="2"/>
              </a:rPr>
              <a:t>String </a:t>
            </a:r>
            <a:r>
              <a:rPr lang="ko-KR" altLang="en-US" dirty="0">
                <a:sym typeface="Wingdings" panose="05000000000000000000" pitchFamily="2" charset="2"/>
              </a:rPr>
              <a:t>타입으로 바꾸려면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getString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함수를 사용하십시오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텍스트뷰의</a:t>
            </a:r>
            <a:r>
              <a:rPr lang="ko-KR" altLang="en-US" dirty="0">
                <a:sym typeface="Wingdings" panose="05000000000000000000" pitchFamily="2" charset="2"/>
              </a:rPr>
              <a:t> 있는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String</a:t>
            </a:r>
            <a:r>
              <a:rPr lang="ko-KR" altLang="en-US" dirty="0">
                <a:sym typeface="Wingdings" panose="05000000000000000000" pitchFamily="2" charset="2"/>
              </a:rPr>
              <a:t>타입으로 가져 오려면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getText</a:t>
            </a:r>
            <a:r>
              <a:rPr lang="en-US" altLang="ko-KR" dirty="0">
                <a:sym typeface="Wingdings" panose="05000000000000000000" pitchFamily="2" charset="2"/>
              </a:rPr>
              <a:t>().toString() </a:t>
            </a:r>
            <a:r>
              <a:rPr lang="ko-KR" altLang="en-US" dirty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79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show_greeting(View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textView2.getText().toString();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2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show_greeting(View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textView2.getText().toString();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버튼이나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기본 위젯을 살펴보기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Drawable(Drawable) </a:t>
            </a:r>
            <a:r>
              <a:rPr lang="ko-KR" altLang="en-US" dirty="0">
                <a:sym typeface="Wingdings" panose="05000000000000000000" pitchFamily="2" charset="2"/>
              </a:rPr>
              <a:t>만들기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배경 설정하기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sym typeface="Wingdings" panose="05000000000000000000" pitchFamily="2" charset="2"/>
              </a:rPr>
              <a:t>만들기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이벤트 이해하기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스낵바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대화상자 사용하기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프로그레스바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textSize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2968873"/>
            <a:ext cx="2033290" cy="355825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684494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49982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3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메소드가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메소드를 재정의하여 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기능을 구현하기 위하여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600" dirty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다음과 같은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만들어 보고자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선택한 항목들을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"Your choice:"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나타냅니다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907809"/>
            <a:ext cx="4608512" cy="26394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54" y="2231679"/>
            <a:ext cx="2466030" cy="43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RadioGroup, RadioButton, CheckBox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왼쪽으로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573016"/>
            <a:ext cx="6287045" cy="304826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71255" y="3898025"/>
            <a:ext cx="504056" cy="1316709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93251" y="6064416"/>
            <a:ext cx="280831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경고를 없이하는 작업도 병행하십시오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3" name="구부러진 연결선 12"/>
          <p:cNvCxnSpPr>
            <a:stCxn id="6" idx="0"/>
            <a:endCxn id="5" idx="2"/>
          </p:cNvCxnSpPr>
          <p:nvPr/>
        </p:nvCxnSpPr>
        <p:spPr>
          <a:xfrm rot="5400000" flipH="1" flipV="1">
            <a:off x="6885504" y="5426637"/>
            <a:ext cx="849682" cy="425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):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다양한 방법이 있겠지만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여기 한 방법을 참고하십시오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[Design]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작업하는 방법입니다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[HelloWorld]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textSize=24, text="Select your favorite...", layout_margin=24dp,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=0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이것은 뷰를 가장 높이 올립니다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), id=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왜냐면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[HelloWorld]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택스트뷰는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 배치되기 때문입니다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.)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배치하고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연이어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1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개를 배치합니다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top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연결하는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constraint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줍니다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선택한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 클릭 메뉴에서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 Horizontal Centers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뷰가 일렬로 화면 위의 가운데 위치하게 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밑에 배치하기 위해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추가하고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id=textView2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textSize=18, text="Your Choice:"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뷰의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 bottom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제약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오른쪽도 각각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그리고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남은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선택한 우 클릭 메뉴에서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하면 왼쪽으로 정렬 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856370"/>
            <a:ext cx="2808312" cy="28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04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3:  </a:t>
            </a:r>
            <a:r>
              <a:rPr lang="en-US" altLang="ko-KR" dirty="0"/>
              <a:t>button.xml </a:t>
            </a:r>
            <a:r>
              <a:rPr lang="ko-KR" altLang="en-US" dirty="0"/>
              <a:t>의 결과가 다음과 같은지 확인하십시오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213255"/>
            <a:ext cx="2424250" cy="4281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22" y="2176431"/>
            <a:ext cx="2452566" cy="4318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4069363"/>
            <a:ext cx="4218422" cy="24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4: MainActivity.java </a:t>
            </a:r>
            <a:r>
              <a:rPr lang="ko-KR" altLang="en-US" b="1" dirty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상황으로 시작하십시오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(xml/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디자인 파일에서 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아래쪽에 있는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다시 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를 사용하여 우리가 원하는 메시지를 출력할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초기화면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923166"/>
            <a:ext cx="1972549" cy="34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0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RadioGroup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CheckBox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textView2;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your code here for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= (RadioGroup)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805" y="20283"/>
            <a:ext cx="11248112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textView2;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 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"onCreate() ends");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 // end of onCreate()</a:t>
            </a:r>
          </a:p>
        </p:txBody>
      </p:sp>
    </p:spTree>
    <p:extLst>
      <p:ext uri="{BB962C8B-B14F-4D97-AF65-F5344CB8AC3E}">
        <p14:creationId xmlns:p14="http://schemas.microsoft.com/office/powerpoint/2010/main" val="596174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"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"Your choice: " + </a:t>
            </a:r>
            <a:r>
              <a:rPr lang="en-US" altLang="ko-KR" sz="1600" dirty="0" err="1">
                <a:latin typeface="Consolas" panose="020B0609020204030204" pitchFamily="49" charset="0"/>
              </a:rPr>
              <a:t>radioButton.getText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"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ends:"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class</a:t>
            </a:r>
          </a:p>
        </p:txBody>
      </p:sp>
    </p:spTree>
    <p:extLst>
      <p:ext uri="{BB962C8B-B14F-4D97-AF65-F5344CB8AC3E}">
        <p14:creationId xmlns:p14="http://schemas.microsoft.com/office/powerpoint/2010/main" val="282179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en-US" altLang="ko-KR" dirty="0">
                <a:sym typeface="Wingdings" panose="05000000000000000000" pitchFamily="2" charset="2"/>
              </a:rPr>
              <a:t>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err="1">
                <a:sym typeface="Wingdings" panose="05000000000000000000" pitchFamily="2" charset="2"/>
              </a:rPr>
              <a:t>텍스트뷰와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Toast</a:t>
            </a:r>
            <a:r>
              <a:rPr lang="ko-KR" altLang="en-US" dirty="0">
                <a:sym typeface="Wingdings" panose="05000000000000000000" pitchFamily="2" charset="2"/>
              </a:rPr>
              <a:t>로 나타내고</a:t>
            </a:r>
            <a:r>
              <a:rPr lang="en-US" altLang="ko-KR" dirty="0">
                <a:sym typeface="Wingdings" panose="05000000000000000000" pitchFamily="2" charset="2"/>
              </a:rPr>
              <a:t>, Snackbar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각각 나타내려고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05" y="1925818"/>
            <a:ext cx="2156647" cy="37874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1925818"/>
            <a:ext cx="2168398" cy="37874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735960" y="4648811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Toast for my_greeting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735960" y="406369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TextVIew for my_greeting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735960" y="533857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Snackbar for </a:t>
            </a:r>
            <a:r>
              <a:rPr lang="en-US" altLang="ko-KR" sz="1400" dirty="0" err="1"/>
              <a:t>your_greeting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03912" y="4827676"/>
            <a:ext cx="432048" cy="257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android:text="Select your favorite to drive..."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android:layout_marginStart="4dp"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android:text="Your Choice:"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20807" y="975679"/>
            <a:ext cx="6232714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&lt;RadioGroup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android:layout_width="152dp"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android:layout_height="195dp"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4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 </a:t>
            </a: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android:text="Bentley"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&lt;CheckBox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</a:t>
            </a:r>
            <a:r>
              <a:rPr lang="ko-KR" altLang="en-US" sz="1400" dirty="0" err="1">
                <a:latin typeface="Consolas" panose="020B0609020204030204" pitchFamily="49" charset="0"/>
              </a:rPr>
              <a:t>하루종일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&lt;/RadioGroup&gt;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Create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Hu32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project and implement "Genesis" pre-selected programmatically.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Remove the line "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activity_main.xml file.</a:t>
            </a: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Solution: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Add the last two in MainActivity.java as shown below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628800"/>
            <a:ext cx="845121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3933056"/>
            <a:ext cx="845121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 = (RadioGroup)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98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입력상자의</a:t>
            </a:r>
            <a:r>
              <a:rPr lang="ko-KR" altLang="en-US" dirty="0">
                <a:sym typeface="Wingdings" panose="05000000000000000000" pitchFamily="2" charset="2"/>
              </a:rPr>
              <a:t> 역할을 하는 </a:t>
            </a:r>
            <a:r>
              <a:rPr lang="en-US" altLang="ko-KR" dirty="0">
                <a:sym typeface="Wingdings" panose="05000000000000000000" pitchFamily="2" charset="2"/>
              </a:rPr>
              <a:t>EditText(or </a:t>
            </a:r>
            <a:r>
              <a:rPr lang="en-US" altLang="ko-KR" dirty="0" err="1">
                <a:sym typeface="Wingdings" panose="05000000000000000000" pitchFamily="2" charset="2"/>
              </a:rPr>
              <a:t>PlainText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>
                <a:sym typeface="Wingdings" panose="05000000000000000000" pitchFamily="2" charset="2"/>
              </a:rPr>
              <a:t>키패드가</a:t>
            </a:r>
            <a:r>
              <a:rPr lang="ko-KR" altLang="en-US" dirty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영문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  <a:r>
              <a:rPr lang="en-US" altLang="ko-KR" b="1" dirty="0" err="1">
                <a:sym typeface="Wingdings" panose="05000000000000000000" pitchFamily="2" charset="2"/>
              </a:rPr>
              <a:t>inputType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3756299"/>
            <a:ext cx="4473328" cy="2568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2045143"/>
            <a:ext cx="2414805" cy="42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입력하십시오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최상위 레이아웃 </a:t>
            </a:r>
            <a:r>
              <a:rPr lang="en-US" altLang="ko-KR" dirty="0">
                <a:sym typeface="Wingdings" panose="05000000000000000000" pitchFamily="2" charset="2"/>
              </a:rPr>
              <a:t>margin=8dp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디자인 </a:t>
            </a:r>
            <a:r>
              <a:rPr lang="en-US" altLang="ko-KR" dirty="0">
                <a:sym typeface="Wingdings" panose="05000000000000000000" pitchFamily="2" charset="2"/>
              </a:rPr>
              <a:t>Default margin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24dp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43" y="3140968"/>
            <a:ext cx="1893390" cy="33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다 채워지고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420887"/>
            <a:ext cx="2324695" cy="4051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95" y="2451990"/>
            <a:ext cx="2316812" cy="3989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412" y="2469130"/>
            <a:ext cx="2285210" cy="39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하려고 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보여주면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74" y="1909883"/>
            <a:ext cx="2630014" cy="46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>
                <a:sym typeface="Wingdings" panose="05000000000000000000" pitchFamily="2" charset="2"/>
              </a:rPr>
              <a:t>Hu031Widget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/app/res/values </a:t>
            </a:r>
            <a:r>
              <a:rPr lang="ko-KR" altLang="en-US" dirty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여세요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다음과 같이 </a:t>
            </a:r>
            <a:r>
              <a:rPr lang="en-US" altLang="ko-KR" dirty="0">
                <a:sym typeface="Wingdings" panose="05000000000000000000" pitchFamily="2" charset="2"/>
              </a:rPr>
              <a:t>&lt;resource&gt;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&lt;string&gt;</a:t>
            </a:r>
            <a:r>
              <a:rPr lang="ko-KR" altLang="en-US" dirty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이는 </a:t>
            </a:r>
            <a:r>
              <a:rPr lang="en-US" altLang="ko-KR" dirty="0">
                <a:sym typeface="Wingdings" panose="05000000000000000000" pitchFamily="2" charset="2"/>
              </a:rPr>
              <a:t>key &amp; value pair</a:t>
            </a:r>
            <a:r>
              <a:rPr lang="ko-KR" altLang="en-US" dirty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코드에서는 </a:t>
            </a:r>
            <a:r>
              <a:rPr lang="en-US" altLang="ko-KR" dirty="0">
                <a:sym typeface="Wingdings" panose="05000000000000000000" pitchFamily="2" charset="2"/>
              </a:rPr>
              <a:t>name</a:t>
            </a:r>
            <a:r>
              <a:rPr lang="ko-KR" altLang="en-US" dirty="0">
                <a:sym typeface="Wingdings" panose="05000000000000000000" pitchFamily="2" charset="2"/>
              </a:rPr>
              <a:t>항목의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>
                <a:sym typeface="Wingdings" panose="05000000000000000000" pitchFamily="2" charset="2"/>
              </a:rPr>
              <a:t>"God is good"</a:t>
            </a:r>
            <a:r>
              <a:rPr lang="ko-KR" altLang="en-US" dirty="0">
                <a:sym typeface="Wingdings" panose="05000000000000000000" pitchFamily="2" charset="2"/>
              </a:rPr>
              <a:t>를 사용하는 것이 아니라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소스 코드에서는 </a:t>
            </a:r>
            <a:r>
              <a:rPr lang="en-US" altLang="ko-KR" dirty="0" err="1"/>
              <a:t>R.string.my_greeting</a:t>
            </a:r>
            <a:r>
              <a:rPr lang="en-US" altLang="ko-KR" dirty="0"/>
              <a:t>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마찬가지로 </a:t>
            </a:r>
            <a:r>
              <a:rPr lang="en-US" altLang="ko-KR" dirty="0"/>
              <a:t>"All the time~"</a:t>
            </a:r>
            <a:r>
              <a:rPr lang="ko-KR" altLang="en-US" dirty="0"/>
              <a:t>이나 </a:t>
            </a:r>
            <a:r>
              <a:rPr lang="en-US" altLang="ko-KR" dirty="0"/>
              <a:t>"Click here"</a:t>
            </a:r>
            <a:r>
              <a:rPr lang="ko-KR" altLang="en-US" dirty="0"/>
              <a:t>를 사용하지 않고</a:t>
            </a:r>
            <a:r>
              <a:rPr lang="en-US" altLang="ko-KR" dirty="0"/>
              <a:t>, </a:t>
            </a:r>
            <a:r>
              <a:rPr lang="en-US" altLang="ko-KR" dirty="0" err="1"/>
              <a:t>R.string.your_greeting</a:t>
            </a:r>
            <a:r>
              <a:rPr lang="en-US" altLang="ko-KR" dirty="0"/>
              <a:t> </a:t>
            </a:r>
            <a:r>
              <a:rPr lang="ko-KR" altLang="en-US" dirty="0"/>
              <a:t>이나 </a:t>
            </a:r>
            <a:r>
              <a:rPr lang="en-US" altLang="ko-KR" dirty="0" err="1"/>
              <a:t>R.string.click_here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>
                <a:latin typeface="Consolas" panose="020B0609020204030204" pitchFamily="49" charset="0"/>
              </a:rPr>
              <a:t>"&gt;Hu031Widget&lt;/string&gt;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name="my_greeting"&gt;God is good~&lt;/string&gt;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your_greeting</a:t>
            </a:r>
            <a:r>
              <a:rPr lang="en-US" altLang="ko-KR" sz="1600" dirty="0">
                <a:latin typeface="Consolas" panose="020B0609020204030204" pitchFamily="49" charset="0"/>
              </a:rPr>
              <a:t>"&gt;All the time~&lt;/string&gt;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click_here</a:t>
            </a:r>
            <a:r>
              <a:rPr lang="en-US" altLang="ko-KR" sz="1600" dirty="0">
                <a:latin typeface="Consolas" panose="020B0609020204030204" pitchFamily="49" charset="0"/>
              </a:rPr>
              <a:t>"&gt;Click here&lt;/string&gt;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name, password, email;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name = (EditText) findViewById(R.id.editText1);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password = (EditText) findViewById(R.id.editText2);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email = (EditText) findViewById(R.id.editText3);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name.setSelectAllOnFocus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password.setSelectAllOnFocus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email.setSelectAllOnFocus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show_message();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26199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647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"";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// your code here: error message for empty fields. for example: "Enter a name:"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// your code here: depending on 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()...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class MainActivity</a:t>
            </a: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결과 화면</a:t>
            </a:r>
            <a:r>
              <a:rPr lang="en-US" altLang="ko-KR" b="1" dirty="0">
                <a:sym typeface="Wingdings" panose="05000000000000000000" pitchFamily="2" charset="2"/>
              </a:rPr>
              <a:t>: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if (view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979" y="2981738"/>
            <a:ext cx="2056536" cy="35409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844" y="2996952"/>
            <a:ext cx="2028485" cy="35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sym typeface="Wingdings" panose="05000000000000000000" pitchFamily="2" charset="2"/>
              </a:rPr>
              <a:t>이미지뷰와</a:t>
            </a:r>
            <a:r>
              <a:rPr lang="ko-KR" altLang="en-US" dirty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>
                <a:sym typeface="Wingdings" panose="05000000000000000000" pitchFamily="2" charset="2"/>
              </a:rPr>
              <a:t>이미지뷰를</a:t>
            </a:r>
            <a:r>
              <a:rPr lang="ko-KR" altLang="en-US" dirty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이미지뷰에</a:t>
            </a:r>
            <a:r>
              <a:rPr lang="ko-KR" altLang="en-US" dirty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>
                <a:sym typeface="Wingdings" panose="05000000000000000000" pitchFamily="2" charset="2"/>
              </a:rPr>
              <a:t>, 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속성값을 다음과 같은 방법으로 지정하면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  @drawable/</a:t>
            </a:r>
            <a:r>
              <a:rPr lang="ko-KR" altLang="en-US" b="1" dirty="0">
                <a:sym typeface="Wingdings" panose="05000000000000000000" pitchFamily="2" charset="2"/>
              </a:rPr>
              <a:t>이미지파일명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그 외에 </a:t>
            </a:r>
            <a:r>
              <a:rPr lang="ko-KR" altLang="en-US" dirty="0" err="1">
                <a:sym typeface="Wingdings" panose="05000000000000000000" pitchFamily="2" charset="2"/>
              </a:rPr>
              <a:t>이미지뷰의</a:t>
            </a:r>
            <a:r>
              <a:rPr lang="ko-KR" altLang="en-US" dirty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>
                <a:sym typeface="Wingdings" panose="05000000000000000000" pitchFamily="2" charset="2"/>
              </a:rPr>
              <a:t>maxWidth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maxHeight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이미지뷰에</a:t>
            </a:r>
            <a:r>
              <a:rPr lang="ko-KR" altLang="en-US" dirty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색상은 </a:t>
            </a:r>
            <a:r>
              <a:rPr lang="en-US" altLang="ko-KR" dirty="0">
                <a:sym typeface="Wingdings" panose="05000000000000000000" pitchFamily="2" charset="2"/>
              </a:rPr>
              <a:t>#AARRGGBB 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>
                <a:sym typeface="Wingdings" panose="05000000000000000000" pitchFamily="2" charset="2"/>
              </a:rPr>
              <a:t>scaleType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이미지뷰의</a:t>
            </a:r>
            <a:r>
              <a:rPr lang="ko-KR" altLang="en-US" dirty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scale</a:t>
            </a:r>
            <a:r>
              <a:rPr lang="ko-KR" altLang="en-US" dirty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>
                <a:sym typeface="Wingdings" panose="05000000000000000000" pitchFamily="2" charset="2"/>
              </a:rPr>
              <a:t>centerCrop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en-US" altLang="ko-KR" dirty="0" err="1">
                <a:sym typeface="Wingdings" panose="05000000000000000000" pitchFamily="2" charset="2"/>
              </a:rPr>
              <a:t>centerInside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등 알고리즘이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변함이 없으므로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>
                <a:sym typeface="Wingdings" panose="05000000000000000000" pitchFamily="2" charset="2"/>
              </a:rPr>
              <a:t>HuStarAS</a:t>
            </a:r>
            <a:r>
              <a:rPr lang="en-US" altLang="ko-KR" b="1" dirty="0">
                <a:sym typeface="Wingdings" panose="05000000000000000000" pitchFamily="2" charset="2"/>
              </a:rPr>
              <a:t>/images/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65dp, layout_height = 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이미지들의 중요한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2: </a:t>
            </a:r>
            <a:r>
              <a:rPr lang="en-US" altLang="ko-KR" dirty="0"/>
              <a:t>[activity_main.xml]</a:t>
            </a:r>
            <a:r>
              <a:rPr lang="ko-KR" altLang="en-US" dirty="0"/>
              <a:t>탭을 클릭하고 </a:t>
            </a:r>
            <a:r>
              <a:rPr lang="en-US" altLang="ko-KR" dirty="0"/>
              <a:t>[Design]</a:t>
            </a:r>
            <a:r>
              <a:rPr lang="ko-KR" altLang="en-US" dirty="0"/>
              <a:t>화면에서 </a:t>
            </a:r>
            <a:r>
              <a:rPr lang="ko-KR" altLang="en-US" dirty="0" err="1"/>
              <a:t>텍스트뷰를</a:t>
            </a:r>
            <a:r>
              <a:rPr lang="ko-KR" altLang="en-US" dirty="0"/>
              <a:t> 하나 추가하십시오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텍스트뷰 속성은 </a:t>
            </a:r>
            <a:r>
              <a:rPr lang="en-US" altLang="ko-KR" dirty="0"/>
              <a:t>textSize = 24sp, textAllCaps=false, hint=@string/</a:t>
            </a:r>
            <a:r>
              <a:rPr lang="en-US" altLang="ko-KR" dirty="0" err="1"/>
              <a:t>click_here</a:t>
            </a:r>
            <a:r>
              <a:rPr lang="en-US" altLang="ko-KR" dirty="0"/>
              <a:t> 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hint </a:t>
            </a:r>
            <a:r>
              <a:rPr lang="ko-KR" altLang="en-US" dirty="0"/>
              <a:t>속성은  </a:t>
            </a:r>
            <a:r>
              <a:rPr lang="en-US" altLang="ko-KR" dirty="0"/>
              <a:t>@string/</a:t>
            </a:r>
            <a:r>
              <a:rPr lang="en-US" altLang="ko-KR" dirty="0" err="1"/>
              <a:t>click_here</a:t>
            </a:r>
            <a:r>
              <a:rPr lang="ko-KR" altLang="en-US" dirty="0"/>
              <a:t>을 입력하거나 </a:t>
            </a:r>
            <a:r>
              <a:rPr lang="en-US" altLang="ko-KR" dirty="0"/>
              <a:t>[Pick a resource]</a:t>
            </a:r>
            <a:r>
              <a:rPr lang="ko-KR" altLang="en-US" dirty="0"/>
              <a:t>에서도 선택할 수 있고</a:t>
            </a:r>
            <a:r>
              <a:rPr lang="en-US" altLang="ko-KR" dirty="0"/>
              <a:t>,  activity_main.xml </a:t>
            </a:r>
            <a:r>
              <a:rPr lang="ko-KR" altLang="en-US" dirty="0"/>
              <a:t>파일에 직접 입력할 수도 있습니다</a:t>
            </a:r>
            <a:r>
              <a:rPr lang="en-US" altLang="ko-KR" dirty="0"/>
              <a:t>.  strings.xml </a:t>
            </a:r>
            <a:r>
              <a:rPr lang="ko-KR" altLang="en-US" dirty="0"/>
              <a:t>파일에 입력한 </a:t>
            </a:r>
            <a:r>
              <a:rPr lang="en-US" altLang="ko-KR" dirty="0"/>
              <a:t>&lt;string&gt; </a:t>
            </a:r>
            <a:r>
              <a:rPr lang="ko-KR" altLang="en-US" dirty="0"/>
              <a:t>태그 문자열이 </a:t>
            </a:r>
            <a:r>
              <a:rPr lang="ko-KR" altLang="en-US" dirty="0" err="1"/>
              <a:t>텍스트뷰에</a:t>
            </a:r>
            <a:r>
              <a:rPr lang="ko-KR" altLang="en-US" dirty="0"/>
              <a:t> 나타납니다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onClick </a:t>
            </a:r>
            <a:r>
              <a:rPr lang="ko-KR" altLang="en-US" dirty="0"/>
              <a:t>속성을 정의하지 않습니다</a:t>
            </a:r>
            <a:r>
              <a:rPr lang="en-US" altLang="ko-KR" dirty="0"/>
              <a:t>. </a:t>
            </a:r>
            <a:r>
              <a:rPr lang="ko-KR" altLang="en-US" dirty="0"/>
              <a:t>이번에는 </a:t>
            </a:r>
            <a:r>
              <a:rPr lang="en-US" altLang="ko-KR" dirty="0"/>
              <a:t>onClick </a:t>
            </a:r>
            <a:r>
              <a:rPr lang="ko-KR" altLang="en-US" dirty="0"/>
              <a:t>속성에 </a:t>
            </a:r>
            <a:r>
              <a:rPr lang="en-US" altLang="ko-KR" dirty="0"/>
              <a:t>hard-coded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다른 방법을 사용할 것입니다</a:t>
            </a:r>
            <a:r>
              <a:rPr lang="en-US" altLang="ko-KR" dirty="0"/>
              <a:t>. [Click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/>
              <a:t>Snackbar,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39416" y="2276872"/>
            <a:ext cx="7895004" cy="2377646"/>
            <a:chOff x="1271464" y="1844824"/>
            <a:chExt cx="7895004" cy="237764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464" y="1844824"/>
              <a:ext cx="7895004" cy="2377646"/>
            </a:xfrm>
            <a:prstGeom prst="rect">
              <a:avLst/>
            </a:prstGeom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4367808" y="3429000"/>
              <a:ext cx="144016" cy="5760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647728" y="3003740"/>
              <a:ext cx="2376264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latinLnBrk="0"/>
              <a:r>
                <a:rPr lang="ko-KR" altLang="en-US" sz="1200" dirty="0" err="1"/>
                <a:t>텍스트뷰의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text </a:t>
              </a:r>
              <a:r>
                <a:rPr lang="ko-KR" altLang="en-US" sz="1200" dirty="0"/>
                <a:t>속성이 아니라 </a:t>
              </a:r>
              <a:r>
                <a:rPr lang="en-US" altLang="ko-KR" sz="1200" dirty="0"/>
                <a:t>hint </a:t>
              </a:r>
              <a:r>
                <a:rPr lang="ko-KR" altLang="en-US" sz="1200" dirty="0"/>
                <a:t>속성을 사용하세요</a:t>
              </a:r>
              <a:r>
                <a:rPr lang="en-US" altLang="ko-KR" sz="1200" dirty="0"/>
                <a:t>.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384032" y="1844824"/>
              <a:ext cx="2782436" cy="6480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218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// your code here fore instance variables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finding ids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</a:t>
            </a:r>
            <a:r>
              <a:rPr lang="en-US" altLang="ko-KR" sz="1300" dirty="0" err="1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89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</a:t>
            </a:r>
            <a:r>
              <a:rPr lang="en-US" altLang="ko-KR" sz="13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300" dirty="0">
                <a:latin typeface="Consolas" panose="020B0609020204030204" pitchFamily="49" charset="0"/>
              </a:rPr>
              <a:t> extends </a:t>
            </a:r>
            <a:r>
              <a:rPr lang="en-US" altLang="ko-KR" sz="1300" dirty="0" err="1">
                <a:latin typeface="Consolas" panose="020B0609020204030204" pitchFamily="49" charset="0"/>
              </a:rPr>
              <a:t>AppCompatActivity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</a:rPr>
              <a:t>ImageButton</a:t>
            </a:r>
            <a:r>
              <a:rPr lang="en-US" altLang="ko-KR" sz="1300" dirty="0">
                <a:latin typeface="Consolas" panose="020B0609020204030204" pitchFamily="49" charset="0"/>
              </a:rPr>
              <a:t> clear, submit;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</a:rPr>
              <a:t>EditText</a:t>
            </a:r>
            <a:r>
              <a:rPr lang="en-US" altLang="ko-KR" sz="1300" dirty="0">
                <a:latin typeface="Consolas" panose="020B0609020204030204" pitchFamily="49" charset="0"/>
              </a:rPr>
              <a:t> name, password, email;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300" dirty="0" err="1">
                <a:latin typeface="Consolas" panose="020B0609020204030204" pitchFamily="49" charset="0"/>
              </a:rPr>
              <a:t>onCreate</a:t>
            </a:r>
            <a:r>
              <a:rPr lang="en-US" altLang="ko-KR" sz="1300" dirty="0">
                <a:latin typeface="Consolas" panose="020B0609020204030204" pitchFamily="49" charset="0"/>
              </a:rPr>
              <a:t>(Bundle </a:t>
            </a:r>
            <a:r>
              <a:rPr lang="en-US" altLang="ko-KR" sz="13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3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super.onCreate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setContentView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clear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R.id.imageButtonClear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submit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R.id.imageButtonSubmit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name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(R.id.name);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password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R.id.password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email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R.id.email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clear.setOnClickListener</a:t>
            </a:r>
            <a:r>
              <a:rPr lang="en-US" altLang="ko-KR" sz="1300" dirty="0">
                <a:latin typeface="Consolas" panose="020B0609020204030204" pitchFamily="49" charset="0"/>
              </a:rPr>
              <a:t>(new </a:t>
            </a:r>
            <a:r>
              <a:rPr lang="en-US" altLang="ko-KR" sz="13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onClick</a:t>
            </a:r>
            <a:r>
              <a:rPr lang="en-US" altLang="ko-KR" sz="13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300" dirty="0">
                <a:latin typeface="Consolas" panose="020B0609020204030204" pitchFamily="49" charset="0"/>
              </a:rPr>
              <a:t>(new </a:t>
            </a:r>
            <a:r>
              <a:rPr lang="en-US" altLang="ko-KR" sz="13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onClick</a:t>
            </a:r>
            <a:r>
              <a:rPr lang="en-US" altLang="ko-KR" sz="13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9134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답안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6494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name.setText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email.setText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msg = "";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name;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password;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email; 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300" dirty="0">
                <a:latin typeface="Consolas" panose="020B0609020204030204" pitchFamily="49" charset="0"/>
              </a:rPr>
              <a:t>() != 0)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msg,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"Name: " + 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"Password: " +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"Email: " + 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View </a:t>
            </a:r>
            <a:r>
              <a:rPr lang="en-US" altLang="ko-KR" sz="1300" dirty="0" err="1">
                <a:latin typeface="Consolas" panose="020B0609020204030204" pitchFamily="49" charset="0"/>
              </a:rPr>
              <a:t>view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(view != null)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imm</a:t>
            </a:r>
            <a:r>
              <a:rPr lang="en-US" altLang="ko-KR" sz="1300" dirty="0">
                <a:latin typeface="Consolas" panose="020B0609020204030204" pitchFamily="49" charset="0"/>
              </a:rPr>
              <a:t> = (</a:t>
            </a:r>
            <a:r>
              <a:rPr lang="en-US" altLang="ko-KR" sz="13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300" dirty="0">
                <a:latin typeface="Consolas" panose="020B0609020204030204" pitchFamily="49" charset="0"/>
              </a:rPr>
              <a:t>)</a:t>
            </a:r>
            <a:r>
              <a:rPr lang="en-US" altLang="ko-KR" sz="1300" dirty="0" err="1">
                <a:latin typeface="Consolas" panose="020B0609020204030204" pitchFamily="49" charset="0"/>
              </a:rPr>
              <a:t>getSystemService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3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0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private void </a:t>
            </a:r>
            <a:r>
              <a:rPr lang="en-US" altLang="ko-KR" sz="16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if (view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imm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(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)getSystemService(</a:t>
            </a:r>
            <a:r>
              <a:rPr lang="en-US" altLang="ko-KR" sz="16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6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답안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name.setText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email.setText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msg = "";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name;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password;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email; 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300" dirty="0">
                <a:latin typeface="Consolas" panose="020B0609020204030204" pitchFamily="49" charset="0"/>
              </a:rPr>
              <a:t>() != 0)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msg,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"Name: " + 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"Password: " +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"Email: " + 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 ...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과제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[enter a password]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옆에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(eye)' icon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추가하여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password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visible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하도록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Hu034ImageButton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복사하여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만드십시오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안스 프로젝트 복사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이름변경 절차에 따라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안스에서 모든 프로젝트를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Close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시작화면에서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History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아니라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"Open an existing project"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파일 목록에서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선택하는 것이 중요합니다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이름이 같으므로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파일에서 새 프로젝트 이름으로 수정만 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icon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파일을 찾아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resource file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추가합니다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resdrawable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new 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Asset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Click Clip Art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search “eye”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resize 15%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next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EA6B8A-8FCE-4F89-9C06-5809E9F4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5" y="2204863"/>
            <a:ext cx="5295195" cy="35283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1AAD27-F6BB-410D-BABD-83B996554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44" y="2204863"/>
            <a:ext cx="5313468" cy="35283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5ADE46-8ABA-4F26-8465-7B96DD58F65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96974" y="4196458"/>
            <a:ext cx="675801" cy="145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F31DB6B-2184-40D0-ADB7-5714C33FD462}"/>
              </a:ext>
            </a:extLst>
          </p:cNvPr>
          <p:cNvCxnSpPr/>
          <p:nvPr/>
        </p:nvCxnSpPr>
        <p:spPr>
          <a:xfrm flipV="1">
            <a:off x="485082" y="4893314"/>
            <a:ext cx="792088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FB73FE-F46C-4090-914A-BBDE32E51FF6}"/>
              </a:ext>
            </a:extLst>
          </p:cNvPr>
          <p:cNvCxnSpPr/>
          <p:nvPr/>
        </p:nvCxnSpPr>
        <p:spPr>
          <a:xfrm flipV="1">
            <a:off x="3935760" y="5682845"/>
            <a:ext cx="792088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E1CD35-670D-4888-8969-7DD10162FC50}"/>
              </a:ext>
            </a:extLst>
          </p:cNvPr>
          <p:cNvCxnSpPr/>
          <p:nvPr/>
        </p:nvCxnSpPr>
        <p:spPr>
          <a:xfrm flipV="1">
            <a:off x="6672064" y="3861048"/>
            <a:ext cx="792088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3B07D9-8444-49D5-8506-FDC3F0FA7B7F}"/>
              </a:ext>
            </a:extLst>
          </p:cNvPr>
          <p:cNvSpPr/>
          <p:nvPr/>
        </p:nvSpPr>
        <p:spPr>
          <a:xfrm>
            <a:off x="5952730" y="4336179"/>
            <a:ext cx="38090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</a:t>
            </a:r>
            <a:r>
              <a:rPr lang="en-US" altLang="ko-KR" sz="1600" dirty="0" err="1">
                <a:solidFill>
                  <a:srgbClr val="C00000"/>
                </a:solidFill>
              </a:rPr>
              <a:t>ic_launcher_foreground</a:t>
            </a:r>
            <a:r>
              <a:rPr lang="en-US" altLang="ko-KR" sz="1600" dirty="0">
                <a:solidFill>
                  <a:srgbClr val="C00000"/>
                </a:solidFill>
              </a:rPr>
              <a:t>]</a:t>
            </a:r>
            <a:r>
              <a:rPr lang="ko-KR" altLang="en-US" sz="1600" dirty="0">
                <a:solidFill>
                  <a:srgbClr val="C00000"/>
                </a:solidFill>
              </a:rPr>
              <a:t>버튼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3BAF43-B602-436C-8C9B-79F2B04C2BF3}"/>
              </a:ext>
            </a:extLst>
          </p:cNvPr>
          <p:cNvSpPr/>
          <p:nvPr/>
        </p:nvSpPr>
        <p:spPr>
          <a:xfrm>
            <a:off x="27587" y="4173123"/>
            <a:ext cx="5693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클릭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44EC3-6CBB-46A9-811C-BE9961A2F932}"/>
              </a:ext>
            </a:extLst>
          </p:cNvPr>
          <p:cNvSpPr/>
          <p:nvPr/>
        </p:nvSpPr>
        <p:spPr>
          <a:xfrm>
            <a:off x="103209" y="5403025"/>
            <a:ext cx="122661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15%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Resize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C083E0-F7FA-4042-AAAB-66EB7E8E51C1}"/>
              </a:ext>
            </a:extLst>
          </p:cNvPr>
          <p:cNvSpPr/>
          <p:nvPr/>
        </p:nvSpPr>
        <p:spPr>
          <a:xfrm>
            <a:off x="3370335" y="5945616"/>
            <a:ext cx="5693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09298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</a:t>
            </a:r>
            <a:r>
              <a:rPr lang="en-US" altLang="ko-KR" b="1" dirty="0"/>
              <a:t>: </a:t>
            </a:r>
            <a:r>
              <a:rPr lang="ko-KR" altLang="en-US" dirty="0" err="1"/>
              <a:t>텍스트뷰의</a:t>
            </a:r>
            <a:r>
              <a:rPr lang="ko-KR" altLang="en-US" dirty="0"/>
              <a:t> </a:t>
            </a:r>
            <a:r>
              <a:rPr lang="en-US" altLang="ko-KR" dirty="0"/>
              <a:t>onClick </a:t>
            </a:r>
            <a:r>
              <a:rPr lang="ko-KR" altLang="en-US" dirty="0"/>
              <a:t>속성에 </a:t>
            </a:r>
            <a:r>
              <a:rPr lang="en-US" altLang="ko-KR" dirty="0"/>
              <a:t>hard coded</a:t>
            </a:r>
            <a:r>
              <a:rPr lang="ko-KR" altLang="en-US" dirty="0"/>
              <a:t>대신</a:t>
            </a:r>
            <a:r>
              <a:rPr lang="en-US" altLang="ko-KR" dirty="0"/>
              <a:t>, Event Driven Programming</a:t>
            </a:r>
            <a:r>
              <a:rPr lang="ko-KR" altLang="en-US" dirty="0"/>
              <a:t>으로 문제를 다룹니다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b="1" dirty="0"/>
              <a:t>MainActivity.java</a:t>
            </a:r>
            <a:r>
              <a:rPr lang="ko-KR" altLang="en-US" b="1" dirty="0"/>
              <a:t>에서 </a:t>
            </a:r>
            <a:r>
              <a:rPr lang="en-US" altLang="ko-KR" b="1" dirty="0" err="1"/>
              <a:t>setOnClicklistener</a:t>
            </a:r>
            <a:r>
              <a:rPr lang="en-US" altLang="ko-KR" b="1" dirty="0"/>
              <a:t>() </a:t>
            </a:r>
            <a:r>
              <a:rPr lang="ko-KR" altLang="en-US" b="1" dirty="0"/>
              <a:t>를 사용하여 </a:t>
            </a:r>
            <a:r>
              <a:rPr lang="ko-KR" altLang="en-US" b="1" dirty="0" err="1"/>
              <a:t>텍스트뷰의</a:t>
            </a:r>
            <a:r>
              <a:rPr lang="ko-KR" altLang="en-US" b="1" dirty="0"/>
              <a:t> 클릭 이벤트가 일어날 때 호출해야 하는 메소드를 직접 정의합니다</a:t>
            </a:r>
            <a:r>
              <a:rPr lang="en-US" altLang="ko-KR" b="1" dirty="0"/>
              <a:t>. </a:t>
            </a:r>
          </a:p>
          <a:p>
            <a:pPr lvl="1"/>
            <a:r>
              <a:rPr lang="ko-KR" altLang="en-US" dirty="0"/>
              <a:t>예를 들면</a:t>
            </a:r>
            <a:r>
              <a:rPr lang="en-US" altLang="ko-KR" dirty="0"/>
              <a:t>, [Click here] </a:t>
            </a:r>
            <a:r>
              <a:rPr lang="ko-KR" altLang="en-US" dirty="0"/>
              <a:t>텍스트뷰 대하여</a:t>
            </a:r>
            <a:r>
              <a:rPr lang="en-US" altLang="ko-KR" dirty="0"/>
              <a:t>, MainActivity.java</a:t>
            </a:r>
            <a:r>
              <a:rPr lang="ko-KR" altLang="en-US" dirty="0"/>
              <a:t>에 다음과 같이 할 수 있습니다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66865"/>
            <a:ext cx="1322290" cy="44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3365024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/>
              <a:t>[Click here] TextView id</a:t>
            </a:r>
            <a:r>
              <a:rPr lang="ko-KR" altLang="en-US" sz="1400" dirty="0"/>
              <a:t>를 사용합니다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61901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400" dirty="0">
                <a:solidFill>
                  <a:schemeClr val="tx1"/>
                </a:solidFill>
              </a:rPr>
              <a:t>, Java 8 Lambda expression</a:t>
            </a:r>
            <a:r>
              <a:rPr lang="ko-KR" altLang="en-US" sz="1400" dirty="0">
                <a:solidFill>
                  <a:schemeClr val="tx1"/>
                </a:solidFill>
              </a:rPr>
              <a:t>을 사용하면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295800" y="4365104"/>
            <a:ext cx="1152130" cy="7744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30" y="4696157"/>
            <a:ext cx="4608511" cy="886698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b="1" dirty="0">
                <a:solidFill>
                  <a:schemeClr val="tx1"/>
                </a:solidFill>
              </a:rPr>
              <a:t>new Vi</a:t>
            </a:r>
            <a:r>
              <a:rPr lang="en-US" altLang="ko-KR" sz="1400" dirty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>
                <a:solidFill>
                  <a:schemeClr val="tx1"/>
                </a:solidFill>
              </a:rPr>
              <a:t>autocomplete </a:t>
            </a:r>
            <a:r>
              <a:rPr lang="ko-KR" altLang="en-US" sz="1400" dirty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99372-8C8A-4074-8AA0-133A0143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88CD7-34B8-4F5E-95FE-AE3EB877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생성해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passwordView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크기는 가로 세로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여기서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start, end, top, bottom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constraint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password 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start, end, top,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또한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bias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horizontal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0.95,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0.5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6E932-320A-44D3-AED5-D47157DF39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4572D4-EC7C-44AB-9E40-ADD7DD60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198384"/>
            <a:ext cx="2376264" cy="4275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185BA55-EB84-490F-BF1F-2E6E2A56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026328"/>
            <a:ext cx="5715798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99372-8C8A-4074-8AA0-133A0143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88CD7-34B8-4F5E-95FE-AE3EB877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Step 4: </a:t>
            </a:r>
            <a:r>
              <a:rPr lang="ko-KR" altLang="en-US" dirty="0" smtClean="0"/>
              <a:t>이제 </a:t>
            </a:r>
            <a:r>
              <a:rPr lang="ko-KR" altLang="en-US" dirty="0"/>
              <a:t>본격적인 코딩으로 넘어가보도록 하겠습니다</a:t>
            </a:r>
            <a:r>
              <a:rPr lang="en-US" altLang="ko-KR" dirty="0"/>
              <a:t>. </a:t>
            </a:r>
            <a:r>
              <a:rPr lang="en-US" altLang="ko-KR" dirty="0" err="1"/>
              <a:t>passwordView</a:t>
            </a:r>
            <a:r>
              <a:rPr lang="ko-KR" altLang="en-US" dirty="0"/>
              <a:t>라는 </a:t>
            </a:r>
            <a:r>
              <a:rPr lang="en-US" altLang="ko-KR" dirty="0" err="1"/>
              <a:t>ImageButton</a:t>
            </a:r>
            <a:r>
              <a:rPr lang="en-US" altLang="ko-KR" dirty="0"/>
              <a:t> </a:t>
            </a:r>
            <a:r>
              <a:rPr lang="ko-KR" altLang="en-US" dirty="0"/>
              <a:t>객체에 변수를 만들어줍니다</a:t>
            </a:r>
            <a:r>
              <a:rPr lang="en-US" altLang="ko-KR" dirty="0"/>
              <a:t>. </a:t>
            </a:r>
            <a:r>
              <a:rPr lang="en-US" altLang="ko-KR" dirty="0" err="1"/>
              <a:t>findViewById</a:t>
            </a:r>
            <a:r>
              <a:rPr lang="en-US" altLang="ko-KR" dirty="0"/>
              <a:t>()</a:t>
            </a:r>
            <a:r>
              <a:rPr lang="ko-KR" altLang="en-US" dirty="0"/>
              <a:t>를 이용하여 우리가 만든 </a:t>
            </a:r>
            <a:r>
              <a:rPr lang="en-US" altLang="ko-KR" dirty="0" err="1"/>
              <a:t>passwordView</a:t>
            </a:r>
            <a:r>
              <a:rPr lang="ko-KR" altLang="en-US" dirty="0"/>
              <a:t>를 가져와 줍니다</a:t>
            </a:r>
            <a:r>
              <a:rPr lang="en-US" altLang="ko-KR" dirty="0"/>
              <a:t>. </a:t>
            </a:r>
            <a:r>
              <a:rPr lang="ko-KR" altLang="en-US" dirty="0"/>
              <a:t>나중에 버튼을 눌렀을 경우를 판단하기 위해 </a:t>
            </a:r>
            <a:r>
              <a:rPr lang="en-US" altLang="ko-KR" dirty="0"/>
              <a:t>Boolean</a:t>
            </a:r>
            <a:r>
              <a:rPr lang="ko-KR" altLang="en-US" dirty="0"/>
              <a:t>타입의 </a:t>
            </a:r>
            <a:r>
              <a:rPr lang="en-US" altLang="ko-KR" dirty="0"/>
              <a:t>show</a:t>
            </a:r>
            <a:r>
              <a:rPr lang="ko-KR" altLang="en-US" dirty="0"/>
              <a:t>변수를 설정해 둡니다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6E932-320A-44D3-AED5-D47157DF39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905F2-BF97-4D9A-9D27-0F8E78515944}"/>
              </a:ext>
            </a:extLst>
          </p:cNvPr>
          <p:cNvSpPr/>
          <p:nvPr/>
        </p:nvSpPr>
        <p:spPr>
          <a:xfrm>
            <a:off x="446029" y="2020016"/>
            <a:ext cx="1125518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AppCompatActivity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r>
              <a:rPr lang="en-US" altLang="ko-KR" sz="1600" dirty="0">
                <a:latin typeface="Consolas" panose="020B0609020204030204" pitchFamily="49" charset="0"/>
              </a:rPr>
              <a:t> clear, submit,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passwordView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name, password, email;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Boolean show = false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</a:t>
            </a:r>
            <a:r>
              <a:rPr lang="en-US" altLang="ko-KR" sz="1600" dirty="0">
                <a:latin typeface="Consolas" panose="020B0609020204030204" pitchFamily="49" charset="0"/>
              </a:rPr>
              <a:t>(Bundle </a:t>
            </a:r>
            <a:r>
              <a:rPr lang="en-US" altLang="ko-KR" sz="16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super.onCreate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clear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R.id.imageButtonClear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R.id.imageButtonSubmit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name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password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R.id.password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email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R.id.email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passwordView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R.id.passwordView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….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5911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99372-8C8A-4074-8AA0-133A0143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88CD7-34B8-4F5E-95FE-AE3EB877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Step 5: </a:t>
            </a:r>
            <a:r>
              <a:rPr lang="en-US" altLang="ko-KR" dirty="0" err="1" smtClean="0"/>
              <a:t>passwordView</a:t>
            </a:r>
            <a:r>
              <a:rPr lang="ko-KR" altLang="en-US" dirty="0"/>
              <a:t>를 눌렀을 때 </a:t>
            </a:r>
            <a:r>
              <a:rPr lang="en-US" altLang="ko-KR" dirty="0"/>
              <a:t>show(</a:t>
            </a:r>
            <a:r>
              <a:rPr lang="ko-KR" altLang="en-US" dirty="0"/>
              <a:t>기본값</a:t>
            </a:r>
            <a:r>
              <a:rPr lang="en-US" altLang="ko-KR" dirty="0"/>
              <a:t>:false)</a:t>
            </a:r>
            <a:r>
              <a:rPr lang="ko-KR" altLang="en-US" dirty="0"/>
              <a:t>이 </a:t>
            </a:r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en-US" altLang="ko-KR" dirty="0"/>
              <a:t>password</a:t>
            </a:r>
            <a:r>
              <a:rPr lang="ko-KR" altLang="en-US" dirty="0"/>
              <a:t>를 보여주고 </a:t>
            </a:r>
            <a:r>
              <a:rPr lang="en-US" altLang="ko-KR" dirty="0"/>
              <a:t>show</a:t>
            </a:r>
            <a:r>
              <a:rPr lang="ko-KR" altLang="en-US" dirty="0"/>
              <a:t>를 </a:t>
            </a:r>
            <a:r>
              <a:rPr lang="en-US" altLang="ko-KR" dirty="0"/>
              <a:t>true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  <a:r>
              <a:rPr lang="ko-KR" altLang="en-US" dirty="0"/>
              <a:t>반대의 경우에는 </a:t>
            </a:r>
            <a:r>
              <a:rPr lang="en-US" altLang="ko-KR" dirty="0"/>
              <a:t>password</a:t>
            </a:r>
            <a:r>
              <a:rPr lang="ko-KR" altLang="en-US" dirty="0"/>
              <a:t>를 기존에 표기했던 점으로 표시합니다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6E932-320A-44D3-AED5-D47157DF39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905F2-BF97-4D9A-9D27-0F8E78515944}"/>
              </a:ext>
            </a:extLst>
          </p:cNvPr>
          <p:cNvSpPr/>
          <p:nvPr/>
        </p:nvSpPr>
        <p:spPr>
          <a:xfrm>
            <a:off x="381780" y="1582340"/>
            <a:ext cx="11255183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clear.setOnClickListener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{...});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{...});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passwordView.setOnClickListener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(show == false)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password.setTransformationMethod</a:t>
            </a:r>
            <a:r>
              <a:rPr lang="en-US" altLang="ko-KR" sz="1600" dirty="0">
                <a:latin typeface="Consolas" panose="020B0609020204030204" pitchFamily="49" charset="0"/>
              </a:rPr>
              <a:t>(null);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show = 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password.setTransformationMethod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latin typeface="Consolas" panose="020B0609020204030204" pitchFamily="49" charset="0"/>
              </a:rPr>
              <a:t>new PasswordTransformationMethod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()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show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false;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007070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75DA-6437-4947-A929-F991D88A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A2D53-D267-42C7-8A0E-D15020291E6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C75CA-0670-4EF7-9E13-250BE96C50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23649-91A6-4334-9944-F86ECA84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99" y="1308316"/>
            <a:ext cx="2824097" cy="47166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3F09D-1F47-47EE-89EE-C0417697BA20}"/>
              </a:ext>
            </a:extLst>
          </p:cNvPr>
          <p:cNvSpPr txBox="1"/>
          <p:nvPr/>
        </p:nvSpPr>
        <p:spPr>
          <a:xfrm>
            <a:off x="1759733" y="6185431"/>
            <a:ext cx="1897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눌렀을 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A5DC56-53C7-4A4B-85DA-629A5433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1333671"/>
            <a:ext cx="2792058" cy="47166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1427F1-1DC5-434F-AB0E-D97C1B4BF450}"/>
              </a:ext>
            </a:extLst>
          </p:cNvPr>
          <p:cNvSpPr txBox="1"/>
          <p:nvPr/>
        </p:nvSpPr>
        <p:spPr>
          <a:xfrm>
            <a:off x="7423627" y="6185430"/>
            <a:ext cx="25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다시 눌렀을 때</a:t>
            </a:r>
          </a:p>
        </p:txBody>
      </p:sp>
    </p:spTree>
    <p:extLst>
      <p:ext uri="{BB962C8B-B14F-4D97-AF65-F5344CB8AC3E}">
        <p14:creationId xmlns:p14="http://schemas.microsoft.com/office/powerpoint/2010/main" val="361829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96C5A-3733-483D-B358-FD6EB3D6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ABFCA-41FF-42A3-BC83-70D27E15950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Question: </a:t>
            </a:r>
            <a:r>
              <a:rPr lang="ko-KR" altLang="en-US" b="1" dirty="0"/>
              <a:t>버튼을 누르고 있을 때만 보이게 하고싶다면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Answer: TouchListener()</a:t>
            </a:r>
          </a:p>
          <a:p>
            <a:pPr lvl="1"/>
            <a:r>
              <a:rPr lang="en-US" altLang="ko-KR" dirty="0"/>
              <a:t>ACTION_DOWN: </a:t>
            </a:r>
            <a:r>
              <a:rPr lang="ko-KR" altLang="en-US" dirty="0"/>
              <a:t>버튼을 눌렀을 때</a:t>
            </a:r>
            <a:endParaRPr lang="en-US" altLang="ko-KR" dirty="0"/>
          </a:p>
          <a:p>
            <a:pPr lvl="1"/>
            <a:r>
              <a:rPr lang="en-US" altLang="ko-KR" dirty="0"/>
              <a:t>ACTION_UP: </a:t>
            </a:r>
            <a:r>
              <a:rPr lang="ko-KR" altLang="en-US" dirty="0"/>
              <a:t>버튼을 땠을 때</a:t>
            </a:r>
            <a:endParaRPr lang="en-US" altLang="ko-KR" dirty="0"/>
          </a:p>
          <a:p>
            <a:pPr lvl="1"/>
            <a:r>
              <a:rPr lang="en-US" altLang="ko-KR" dirty="0"/>
              <a:t>ACTION_MOVE: </a:t>
            </a:r>
            <a:r>
              <a:rPr lang="ko-KR" altLang="en-US" dirty="0"/>
              <a:t>버튼을 누른 상태에서 움직일 때</a:t>
            </a:r>
            <a:r>
              <a:rPr lang="en-US" altLang="ko-KR" dirty="0"/>
              <a:t>(</a:t>
            </a:r>
            <a:r>
              <a:rPr lang="ko-KR" altLang="en-US" dirty="0"/>
              <a:t>움직일 때마다 호출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360736-E6D3-40A3-82EA-9EAE07FDE9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210646-53BB-4096-AE62-34E1947871B5}"/>
              </a:ext>
            </a:extLst>
          </p:cNvPr>
          <p:cNvSpPr/>
          <p:nvPr/>
        </p:nvSpPr>
        <p:spPr>
          <a:xfrm>
            <a:off x="354734" y="2708920"/>
            <a:ext cx="11255183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passwordView.setOnTouchListener(new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View.OnTouchListener()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boolean onTouch(View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MotionEvent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(motionEvent.getAction() == MotionEvent.ACTION_DOWN) { // </a:t>
            </a:r>
            <a:r>
              <a:rPr lang="ko-KR" altLang="en-US" sz="1600" dirty="0">
                <a:latin typeface="Consolas" panose="020B0609020204030204" pitchFamily="49" charset="0"/>
              </a:rPr>
              <a:t>버튼을 눌렀을 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password.setTransformationMethod(null);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return 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password.setTransformationMethod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latin typeface="Consolas" panose="020B0609020204030204" pitchFamily="49" charset="0"/>
              </a:rPr>
              <a:t>new PasswordTransformationMethod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()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false;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490030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75DA-6437-4947-A929-F991D88A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A2D53-D267-42C7-8A0E-D15020291E6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C75CA-0670-4EF7-9E13-250BE96C50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3F09D-1F47-47EE-89EE-C0417697BA20}"/>
              </a:ext>
            </a:extLst>
          </p:cNvPr>
          <p:cNvSpPr txBox="1"/>
          <p:nvPr/>
        </p:nvSpPr>
        <p:spPr>
          <a:xfrm>
            <a:off x="1487488" y="5963986"/>
            <a:ext cx="2481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누르고 있을 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427F1-1DC5-434F-AB0E-D97C1B4BF450}"/>
              </a:ext>
            </a:extLst>
          </p:cNvPr>
          <p:cNvSpPr txBox="1"/>
          <p:nvPr/>
        </p:nvSpPr>
        <p:spPr>
          <a:xfrm>
            <a:off x="6816080" y="5994861"/>
            <a:ext cx="25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땠을 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797E2B-9C19-4DEE-A9F5-C97E93BD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7" y="1412776"/>
            <a:ext cx="2579205" cy="43879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2E7C6B-9035-450A-8038-4D32DEF4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212" y="1362974"/>
            <a:ext cx="2698196" cy="44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176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뷰의 </a:t>
            </a:r>
            <a:r>
              <a:rPr lang="en-US" altLang="ko-KR" b="1" dirty="0">
                <a:sym typeface="Wingdings" panose="05000000000000000000" pitchFamily="2" charset="2"/>
              </a:rPr>
              <a:t>background </a:t>
            </a:r>
            <a:r>
              <a:rPr lang="ko-KR" altLang="en-US" b="1" dirty="0">
                <a:sym typeface="Wingdings" panose="05000000000000000000" pitchFamily="2" charset="2"/>
              </a:rPr>
              <a:t>속성</a:t>
            </a:r>
            <a:r>
              <a:rPr lang="ko-KR" altLang="en-US" dirty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>
                <a:sym typeface="Wingdings" panose="05000000000000000000" pitchFamily="2" charset="2"/>
              </a:rPr>
              <a:t>만약 버튼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이미지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r>
              <a:rPr lang="ko-KR" altLang="en-US" b="1" dirty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사용하면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31" y="3356992"/>
            <a:ext cx="1813240" cy="3127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41" y="3338910"/>
            <a:ext cx="1786375" cy="3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>
                <a:sym typeface="Wingdings" panose="05000000000000000000" pitchFamily="2" charset="2"/>
              </a:rPr>
              <a:t>Hu035Drawable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삭제하고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>
                <a:sym typeface="Wingdings" panose="05000000000000000000" pitchFamily="2" charset="2"/>
              </a:rPr>
              <a:t>HuStarAS</a:t>
            </a:r>
            <a:r>
              <a:rPr lang="en-US" altLang="ko-KR" b="1" dirty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>
                <a:sym typeface="Wingdings" panose="05000000000000000000" pitchFamily="2" charset="2"/>
              </a:rPr>
              <a:t>, 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>
                <a:sym typeface="Wingdings" panose="05000000000000000000" pitchFamily="2" charset="2"/>
              </a:rPr>
              <a:t>Paste(</a:t>
            </a:r>
            <a:r>
              <a:rPr lang="ko-KR" altLang="en-US" dirty="0" err="1">
                <a:sym typeface="Wingdings" panose="05000000000000000000" pitchFamily="2" charset="2"/>
              </a:rPr>
              <a:t>붙여넣기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2:  </a:t>
            </a:r>
            <a:r>
              <a:rPr lang="ko-KR" altLang="en-US" dirty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>
                <a:sym typeface="Wingdings" panose="05000000000000000000" pitchFamily="2" charset="2"/>
              </a:rPr>
              <a:t>(background)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찾아 </a:t>
            </a:r>
            <a:r>
              <a:rPr lang="en-US" altLang="ko-KR" b="1" dirty="0">
                <a:sym typeface="Wingdings" panose="05000000000000000000" pitchFamily="2" charset="2"/>
              </a:rPr>
              <a:t>[](Pick a resource] </a:t>
            </a:r>
            <a:r>
              <a:rPr lang="ko-KR" altLang="en-US" dirty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>
                <a:sym typeface="Wingdings" panose="05000000000000000000" pitchFamily="2" charset="2"/>
              </a:rPr>
              <a:t>, drawable</a:t>
            </a:r>
            <a:r>
              <a:rPr lang="ko-KR" altLang="en-US" dirty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>
                <a:sym typeface="Wingdings" panose="05000000000000000000" pitchFamily="2" charset="2"/>
              </a:rPr>
              <a:t>finger</a:t>
            </a:r>
            <a:r>
              <a:rPr lang="ko-KR" altLang="en-US" dirty="0">
                <a:sym typeface="Wingdings" panose="05000000000000000000" pitchFamily="2" charset="2"/>
              </a:rPr>
              <a:t>를 선택합니다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resource]</a:t>
            </a:r>
            <a:r>
              <a:rPr lang="ko-KR" altLang="en-US" sz="1600" dirty="0">
                <a:solidFill>
                  <a:srgbClr val="C00000"/>
                </a:solidFill>
              </a:rPr>
              <a:t>버튼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삭제</a:t>
            </a: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이제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사용해서 버튼이 눌렸을 때 다른 이미지가 보이도록 만들겠습니다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Snackbar</a:t>
            </a:r>
            <a:r>
              <a:rPr lang="ko-KR" altLang="en-US" dirty="0"/>
              <a:t>는 다음과 같이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Snackbar</a:t>
            </a:r>
            <a:r>
              <a:rPr lang="ko-KR" altLang="en-US" dirty="0"/>
              <a:t>를 사용하려고 할 때</a:t>
            </a:r>
            <a:r>
              <a:rPr lang="en-US" altLang="ko-KR" dirty="0"/>
              <a:t>, </a:t>
            </a:r>
            <a:r>
              <a:rPr lang="ko-KR" altLang="en-US" dirty="0"/>
              <a:t>오류</a:t>
            </a:r>
            <a:r>
              <a:rPr lang="en-US" altLang="ko-KR" dirty="0"/>
              <a:t>(</a:t>
            </a:r>
            <a:r>
              <a:rPr lang="ko-KR" altLang="en-US" dirty="0"/>
              <a:t>빨간 전구</a:t>
            </a:r>
            <a:r>
              <a:rPr lang="en-US" altLang="ko-KR" dirty="0"/>
              <a:t>)</a:t>
            </a:r>
            <a:r>
              <a:rPr lang="ko-KR" altLang="en-US" dirty="0"/>
              <a:t>가 표시되기도 합니다</a:t>
            </a:r>
            <a:r>
              <a:rPr lang="en-US" altLang="ko-KR" dirty="0"/>
              <a:t>. </a:t>
            </a:r>
            <a:r>
              <a:rPr lang="ko-KR" altLang="en-US" dirty="0"/>
              <a:t>빨간 전구를 클릭하면</a:t>
            </a:r>
            <a:r>
              <a:rPr lang="en-US" altLang="ko-KR" dirty="0"/>
              <a:t>, </a:t>
            </a:r>
            <a:r>
              <a:rPr lang="ko-KR" altLang="en-US" dirty="0"/>
              <a:t>안스는 여러 가지 해결 방안을 제시하게 됩니다</a:t>
            </a:r>
            <a:r>
              <a:rPr lang="en-US" altLang="ko-KR" dirty="0"/>
              <a:t>.  </a:t>
            </a:r>
            <a:r>
              <a:rPr lang="ko-KR" altLang="en-US" dirty="0"/>
              <a:t>제안된 방안들 중에 </a:t>
            </a:r>
            <a:r>
              <a:rPr lang="en-US" altLang="ko-KR" dirty="0"/>
              <a:t>Snackbar</a:t>
            </a:r>
            <a:r>
              <a:rPr lang="ko-KR" altLang="en-US" dirty="0"/>
              <a:t>를 추가할 수 있는 방안을 선택하십시오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AutoComplete</a:t>
            </a:r>
            <a:r>
              <a:rPr lang="ko-KR" altLang="en-US" dirty="0"/>
              <a:t>을 자주 사용하면 코딩에 도움이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show_greeting(View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>
                <a:solidFill>
                  <a:schemeClr val="tx1"/>
                </a:solidFill>
              </a:rPr>
              <a:t>autocomplete </a:t>
            </a:r>
            <a:r>
              <a:rPr lang="ko-KR" altLang="en-US" sz="1400" dirty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35" y="3861048"/>
            <a:ext cx="5285986" cy="25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은 뷰에 설정할 수 있는 객체이며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위에 그래픽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선 등등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파일은 </a:t>
            </a:r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 폴더 안에 이미지가 아닌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에는 다양한  경우에 사용할 수 있는 다양한 기능의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Drawable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비트맵 </a:t>
                      </a:r>
                      <a:r>
                        <a:rPr lang="en-US" altLang="ko-KR" dirty="0"/>
                        <a:t>Drawable(BitmapDrawable)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 파일을 보여줄 때 사용함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비트맵 그래픽 파일을 사용해서 생성함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상태 </a:t>
                      </a:r>
                      <a:r>
                        <a:rPr lang="en-US" altLang="ko-KR" b="1" dirty="0"/>
                        <a:t>Drawable(StateListDrawable)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전환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TransitionDrawable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개의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서로 전환할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쉐이프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Drawable(</a:t>
                      </a:r>
                      <a:r>
                        <a:rPr lang="en-US" altLang="ko-KR" b="1" dirty="0" err="1"/>
                        <a:t>ShapeDrawable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색상과 </a:t>
                      </a:r>
                      <a:r>
                        <a:rPr lang="ko-KR" altLang="en-US" b="1" dirty="0" err="1"/>
                        <a:t>그라디이센을</a:t>
                      </a:r>
                      <a:r>
                        <a:rPr lang="ko-KR" altLang="en-US" b="1" dirty="0"/>
                        <a:t> 포함하여 도형의 모양을 정의할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인셋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InsetDrawable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지정된 거리만큼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들어서 보여줄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클립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ClipDrawable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 값을 기준으로 다른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</a:t>
                      </a:r>
                      <a:r>
                        <a:rPr lang="ko-KR" altLang="en-US" dirty="0" err="1"/>
                        <a:t>클립핑할</a:t>
                      </a:r>
                      <a:r>
                        <a:rPr lang="ko-KR" altLang="en-US" dirty="0"/>
                        <a:t>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스케일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ScaleDrawable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레벨 값을 기준으로 다른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StateListDrawable)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 </a:t>
            </a:r>
            <a:r>
              <a:rPr lang="ko-KR" altLang="en-US" dirty="0">
                <a:sym typeface="Wingdings" panose="05000000000000000000" pitchFamily="2" charset="2"/>
              </a:rPr>
              <a:t>상태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은 뷰의 상태에 따라 보여줄 뷰의 그래픽을 다르게 저장할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[finger_drawable.xml]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간단한 예로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state_pressed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포커스를 받은 상태를 말합니다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>
                <a:sym typeface="Wingdings" panose="05000000000000000000" pitchFamily="2" charset="2"/>
              </a:rPr>
              <a:t>&lt;item&gt;</a:t>
            </a:r>
            <a:r>
              <a:rPr lang="ko-KR" altLang="en-US" dirty="0">
                <a:sym typeface="Wingdings" panose="05000000000000000000" pitchFamily="2" charset="2"/>
              </a:rPr>
              <a:t>태그에는 </a:t>
            </a:r>
            <a:r>
              <a:rPr lang="en-US" altLang="ko-KR" dirty="0"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/finger</a:t>
            </a:r>
            <a:r>
              <a:rPr lang="ko-KR" altLang="en-US" dirty="0">
                <a:sym typeface="Wingdings" panose="05000000000000000000" pitchFamily="2" charset="2"/>
              </a:rPr>
              <a:t>를 입력했으니까 </a:t>
            </a:r>
            <a:r>
              <a:rPr lang="en-US" altLang="ko-KR" dirty="0">
                <a:sym typeface="Wingdings" panose="05000000000000000000" pitchFamily="2" charset="2"/>
              </a:rPr>
              <a:t>finger.png </a:t>
            </a:r>
            <a:r>
              <a:rPr lang="ko-KR" altLang="en-US" dirty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이렇게 만든 </a:t>
            </a: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파일은 뷰의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6812" y="2596262"/>
            <a:ext cx="25250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finger_drawable.xml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5: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 값을 </a:t>
            </a:r>
            <a:r>
              <a:rPr lang="en-US" altLang="ko-KR" dirty="0">
                <a:sym typeface="Wingdings" panose="05000000000000000000" pitchFamily="2" charset="2"/>
              </a:rPr>
              <a:t>@/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/finger  </a:t>
            </a:r>
            <a:r>
              <a:rPr lang="ko-KR" altLang="en-US" dirty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>
                <a:sym typeface="Wingdings" panose="05000000000000000000" pitchFamily="2" charset="2"/>
              </a:rPr>
              <a:t>입력하거나 </a:t>
            </a:r>
            <a:r>
              <a:rPr lang="en-US" altLang="ko-KR" dirty="0">
                <a:sym typeface="Wingdings" panose="05000000000000000000" pitchFamily="2" charset="2"/>
              </a:rPr>
              <a:t>[Pick a resource]</a:t>
            </a:r>
            <a:r>
              <a:rPr lang="ko-KR" altLang="en-US" dirty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220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이제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이용하여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버튼의 배경색을 바꾸어 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레이아웃 전체 배경도 바꾸어 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도형을 화면에 표시해 보려고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25" y="2570633"/>
            <a:ext cx="2103376" cy="3704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256240" y="35010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8" y="2570633"/>
            <a:ext cx="2100167" cy="36939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702130" y="53012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43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6: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[rect_drawable.xml]</a:t>
            </a:r>
            <a:r>
              <a:rPr lang="ko-KR" altLang="en-US" dirty="0">
                <a:sym typeface="Wingdings" panose="05000000000000000000" pitchFamily="2" charset="2"/>
              </a:rPr>
              <a:t>탭을 열고</a:t>
            </a:r>
            <a:r>
              <a:rPr lang="en-US" altLang="ko-KR" dirty="0">
                <a:sym typeface="Wingdings" panose="05000000000000000000" pitchFamily="2" charset="2"/>
              </a:rPr>
              <a:t>, [Split] </a:t>
            </a:r>
            <a:r>
              <a:rPr lang="ko-KR" altLang="en-US" dirty="0">
                <a:sym typeface="Wingdings" panose="05000000000000000000" pitchFamily="2" charset="2"/>
              </a:rPr>
              <a:t>탭을 선택한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selector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shape</a:t>
            </a:r>
            <a:r>
              <a:rPr lang="ko-KR" altLang="en-US" dirty="0">
                <a:sym typeface="Wingdings" panose="05000000000000000000" pitchFamily="2" charset="2"/>
              </a:rPr>
              <a:t>으로 대체하고</a:t>
            </a:r>
            <a:r>
              <a:rPr lang="en-US" altLang="ko-KR" dirty="0">
                <a:sym typeface="Wingdings" panose="05000000000000000000" pitchFamily="2" charset="2"/>
              </a:rPr>
              <a:t>, rectangle</a:t>
            </a:r>
            <a:r>
              <a:rPr lang="ko-KR" altLang="en-US" dirty="0">
                <a:sym typeface="Wingdings" panose="05000000000000000000" pitchFamily="2" charset="2"/>
              </a:rPr>
              <a:t>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size</a:t>
            </a:r>
            <a:r>
              <a:rPr lang="ko-KR" altLang="en-US" dirty="0">
                <a:sym typeface="Wingdings" panose="05000000000000000000" pitchFamily="2" charset="2"/>
              </a:rPr>
              <a:t>를 생략하면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wrap_content</a:t>
            </a:r>
            <a:r>
              <a:rPr lang="ko-KR" altLang="en-US" dirty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>
                <a:sym typeface="Wingdings" panose="05000000000000000000" pitchFamily="2" charset="2"/>
              </a:rPr>
              <a:t>표시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solid vs gradient, stroke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shape</a:t>
            </a:r>
            <a:r>
              <a:rPr lang="ko-KR" altLang="en-US" dirty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702" y="4005064"/>
            <a:ext cx="7464152" cy="50405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24192" y="4087815"/>
            <a:ext cx="124425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comments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255212" y="3249000"/>
            <a:ext cx="23374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rect_drawable.xml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7: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rect_drawable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설정하면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디자인 화면에서 버튼을 확인할 수 있습니다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541710"/>
            <a:ext cx="7227076" cy="269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36912"/>
            <a:ext cx="2100167" cy="36939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843627" y="4149080"/>
            <a:ext cx="1152128" cy="44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363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8: </a:t>
            </a:r>
            <a:r>
              <a:rPr lang="ko-KR" altLang="en-US" dirty="0">
                <a:sym typeface="Wingdings" panose="05000000000000000000" pitchFamily="2" charset="2"/>
              </a:rPr>
              <a:t>이제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>
                <a:sym typeface="Wingdings" panose="05000000000000000000" pitchFamily="2" charset="2"/>
              </a:rPr>
              <a:t>그라데이션을</a:t>
            </a:r>
            <a:r>
              <a:rPr lang="ko-KR" altLang="en-US" dirty="0">
                <a:sym typeface="Wingdings" panose="05000000000000000000" pitchFamily="2" charset="2"/>
              </a:rPr>
              <a:t> 줄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>
                <a:sym typeface="Wingdings" panose="05000000000000000000" pitchFamily="2" charset="2"/>
              </a:rPr>
              <a:t>back_drawable.xml </a:t>
            </a:r>
            <a:r>
              <a:rPr lang="ko-KR" altLang="en-US" dirty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696" y="2281407"/>
            <a:ext cx="1124651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ffffff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="#FFFF00"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="90"/&gt;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3952" y="3348985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3952" y="3708449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663952" y="4077072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 </a:t>
            </a:r>
            <a:r>
              <a:rPr lang="en-US" altLang="ko-KR" dirty="0">
                <a:sym typeface="Wingdings" panose="05000000000000000000" pitchFamily="2" charset="2"/>
              </a:rPr>
              <a:t>activivity_main.xml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>
                <a:sym typeface="Wingdings" panose="05000000000000000000" pitchFamily="2" charset="2"/>
              </a:rPr>
              <a:t>Component Tee </a:t>
            </a:r>
            <a:r>
              <a:rPr lang="ko-KR" altLang="en-US" dirty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을 선택합니다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 값을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back_drawable</a:t>
            </a:r>
            <a:r>
              <a:rPr lang="ko-KR" altLang="en-US" dirty="0">
                <a:sym typeface="Wingdings" panose="05000000000000000000" pitchFamily="2" charset="2"/>
              </a:rPr>
              <a:t>로 설정하면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9: </a:t>
            </a:r>
            <a:r>
              <a:rPr lang="ko-KR" altLang="en-US" dirty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9" y="1700808"/>
            <a:ext cx="2607432" cy="45927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464152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9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9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&lt;layer-list&gt;</a:t>
            </a:r>
            <a:r>
              <a:rPr lang="ko-KR" altLang="en-US" dirty="0">
                <a:sym typeface="Wingdings" panose="05000000000000000000" pitchFamily="2" charset="2"/>
              </a:rPr>
              <a:t>태그를 사용하면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 err="1">
                <a:sym typeface="Wingdings" panose="05000000000000000000" pitchFamily="2" charset="2"/>
              </a:rPr>
              <a:t>border_drawable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만들고</a:t>
            </a:r>
            <a:r>
              <a:rPr lang="en-US" altLang="ko-KR" dirty="0">
                <a:sym typeface="Wingdings" panose="05000000000000000000" pitchFamily="2" charset="2"/>
              </a:rPr>
              <a:t>, [Split] </a:t>
            </a:r>
            <a:r>
              <a:rPr lang="ko-KR" altLang="en-US" dirty="0">
                <a:sym typeface="Wingdings" panose="05000000000000000000" pitchFamily="2" charset="2"/>
              </a:rPr>
              <a:t>탭을 선택한 후</a:t>
            </a:r>
            <a:r>
              <a:rPr lang="en-US" altLang="ko-KR" dirty="0">
                <a:sym typeface="Wingdings" panose="05000000000000000000" pitchFamily="2" charset="2"/>
              </a:rPr>
              <a:t>, border_drawable.xml </a:t>
            </a:r>
            <a:r>
              <a:rPr lang="ko-KR" altLang="en-US" dirty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b="1" dirty="0"/>
              <a:t>MainActivity.java </a:t>
            </a:r>
            <a:r>
              <a:rPr lang="ko-KR" altLang="en-US" b="1" dirty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400" dirty="0">
                <a:latin typeface="Consolas" panose="020B0609020204030204" pitchFamily="49" charset="0"/>
              </a:rPr>
              <a:t>(view,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/>
              <a:t>텍스트뷰 객체를 저장할 변수를 선언함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751767" y="5119719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새 메시지를 설정함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760296" y="5448486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Toast &amp; Snackbar </a:t>
            </a:r>
            <a:r>
              <a:rPr lang="ko-KR" altLang="en-US" sz="1200" dirty="0"/>
              <a:t>에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메시지를 설정하고 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시스템에서 이 메소드를 호출하여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여기부터 실행됨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텍스트뷰의</a:t>
            </a:r>
            <a:r>
              <a:rPr lang="ko-KR" altLang="en-US" sz="1200" dirty="0"/>
              <a:t> </a:t>
            </a:r>
            <a:r>
              <a:rPr lang="en-US" altLang="ko-KR" sz="1200" dirty="0"/>
              <a:t>id</a:t>
            </a:r>
            <a:r>
              <a:rPr lang="ko-KR" altLang="en-US" sz="1200" dirty="0"/>
              <a:t>를 찾아 변수의 값을 설정함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클릭 이벤트 즉 </a:t>
            </a:r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 show_greeting() </a:t>
            </a:r>
            <a:r>
              <a:rPr lang="ko-KR" altLang="en-US" sz="1200" dirty="0"/>
              <a:t>메소드를 호출할 것을 시스템에 등록하는 과정</a:t>
            </a:r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="30dp"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가지 예를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Touch Event</a:t>
            </a:r>
            <a:r>
              <a:rPr lang="ko-KR" altLang="en-US" dirty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Key Event, Click Event </a:t>
            </a:r>
            <a:r>
              <a:rPr lang="ko-KR" altLang="en-US" dirty="0">
                <a:sym typeface="Wingdings" panose="05000000000000000000" pitchFamily="2" charset="2"/>
              </a:rPr>
              <a:t>등이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>
                <a:sym typeface="Wingdings" panose="05000000000000000000" pitchFamily="2" charset="2"/>
              </a:rPr>
              <a:t>onClick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이 속성 값에 </a:t>
            </a:r>
            <a:r>
              <a:rPr lang="ko-KR" altLang="en-US" dirty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이렇게 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b="1" dirty="0" err="1">
                <a:sym typeface="Wingdings" panose="05000000000000000000" pitchFamily="2" charset="2"/>
              </a:rPr>
              <a:t>setOnClickListener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>
                <a:sym typeface="Wingdings" panose="05000000000000000000" pitchFamily="2" charset="2"/>
              </a:rPr>
              <a:t>리스너</a:t>
            </a:r>
            <a:r>
              <a:rPr lang="ko-KR" altLang="en-US" dirty="0" err="1">
                <a:sym typeface="Wingdings" panose="05000000000000000000" pitchFamily="2" charset="2"/>
              </a:rPr>
              <a:t>를</a:t>
            </a:r>
            <a:r>
              <a:rPr lang="ko-KR" altLang="en-US" dirty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호출해줍니다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예를 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>
                <a:sym typeface="Wingdings" panose="05000000000000000000" pitchFamily="2" charset="2"/>
              </a:rPr>
              <a:t>(Listen)</a:t>
            </a:r>
            <a:r>
              <a:rPr lang="ko-KR" altLang="en-US" dirty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boolean </a:t>
            </a:r>
            <a:r>
              <a:rPr lang="en-US" altLang="ko-KR" dirty="0" err="1">
                <a:sym typeface="Wingdings" panose="05000000000000000000" pitchFamily="2" charset="2"/>
              </a:rPr>
              <a:t>onTouchEvent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MotionEvent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boolean </a:t>
            </a:r>
            <a:r>
              <a:rPr lang="en-US" altLang="ko-KR" dirty="0" err="1">
                <a:sym typeface="Wingdings" panose="05000000000000000000" pitchFamily="2" charset="2"/>
              </a:rPr>
              <a:t>onKeyDown</a:t>
            </a:r>
            <a:r>
              <a:rPr lang="en-US" altLang="ko-KR" dirty="0">
                <a:sym typeface="Wingdings" panose="05000000000000000000" pitchFamily="2" charset="2"/>
              </a:rPr>
              <a:t>(int </a:t>
            </a:r>
            <a:r>
              <a:rPr lang="en-US" altLang="ko-KR" dirty="0" err="1">
                <a:sym typeface="Wingdings" panose="05000000000000000000" pitchFamily="2" charset="2"/>
              </a:rPr>
              <a:t>keyCode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KeyEvent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boolean </a:t>
            </a:r>
            <a:r>
              <a:rPr lang="en-US" altLang="ko-KR" dirty="0" err="1">
                <a:sym typeface="Wingdings" panose="05000000000000000000" pitchFamily="2" charset="2"/>
              </a:rPr>
              <a:t>onKeyUp</a:t>
            </a:r>
            <a:r>
              <a:rPr lang="en-US" altLang="ko-KR" dirty="0">
                <a:sym typeface="Wingdings" panose="05000000000000000000" pitchFamily="2" charset="2"/>
              </a:rPr>
              <a:t>(int </a:t>
            </a:r>
            <a:r>
              <a:rPr lang="en-US" altLang="ko-KR" dirty="0" err="1">
                <a:sym typeface="Wingdings" panose="05000000000000000000" pitchFamily="2" charset="2"/>
              </a:rPr>
              <a:t>keyCode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KeyEvent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ym typeface="Wingdings" panose="05000000000000000000" pitchFamily="2" charset="2"/>
              </a:rPr>
              <a:t>Listener</a:t>
            </a:r>
            <a:r>
              <a:rPr lang="ko-KR" altLang="en-US" dirty="0">
                <a:sym typeface="Wingdings" panose="05000000000000000000" pitchFamily="2" charset="2"/>
              </a:rPr>
              <a:t>들은 모두 </a:t>
            </a:r>
            <a:r>
              <a:rPr lang="en-US" altLang="ko-KR" dirty="0">
                <a:sym typeface="Wingdings" panose="05000000000000000000" pitchFamily="2" charset="2"/>
              </a:rPr>
              <a:t>Listener Interface </a:t>
            </a:r>
            <a:r>
              <a:rPr lang="ko-KR" altLang="en-US" dirty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View.OnTouchListener</a:t>
            </a:r>
            <a:r>
              <a:rPr lang="en-US" altLang="ko-KR" dirty="0">
                <a:sym typeface="Wingdings" panose="05000000000000000000" pitchFamily="2" charset="2"/>
              </a:rPr>
              <a:t> : boolean </a:t>
            </a:r>
            <a:r>
              <a:rPr lang="en-US" altLang="ko-KR" dirty="0" err="1">
                <a:sym typeface="Wingdings" panose="05000000000000000000" pitchFamily="2" charset="2"/>
              </a:rPr>
              <a:t>onTouch</a:t>
            </a:r>
            <a:r>
              <a:rPr lang="en-US" altLang="ko-KR" dirty="0">
                <a:sym typeface="Wingdings" panose="05000000000000000000" pitchFamily="2" charset="2"/>
              </a:rPr>
              <a:t>(View v, </a:t>
            </a:r>
            <a:r>
              <a:rPr lang="en-US" altLang="ko-KR" dirty="0" err="1">
                <a:sym typeface="Wingdings" panose="05000000000000000000" pitchFamily="2" charset="2"/>
              </a:rPr>
              <a:t>MotionEvent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View.OnKeyListener</a:t>
            </a:r>
            <a:r>
              <a:rPr lang="en-US" altLang="ko-KR" dirty="0">
                <a:sym typeface="Wingdings" panose="05000000000000000000" pitchFamily="2" charset="2"/>
              </a:rPr>
              <a:t> : boolean </a:t>
            </a:r>
            <a:r>
              <a:rPr lang="en-US" altLang="ko-KR" dirty="0" err="1">
                <a:sym typeface="Wingdings" panose="05000000000000000000" pitchFamily="2" charset="2"/>
              </a:rPr>
              <a:t>onKey</a:t>
            </a:r>
            <a:r>
              <a:rPr lang="en-US" altLang="ko-KR" dirty="0">
                <a:sym typeface="Wingdings" panose="05000000000000000000" pitchFamily="2" charset="2"/>
              </a:rPr>
              <a:t>(View v, int </a:t>
            </a:r>
            <a:r>
              <a:rPr lang="en-US" altLang="ko-KR" dirty="0" err="1">
                <a:sym typeface="Wingdings" panose="05000000000000000000" pitchFamily="2" charset="2"/>
              </a:rPr>
              <a:t>keyCode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KeyEvent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View.OnFocusChangeListener</a:t>
            </a:r>
            <a:r>
              <a:rPr lang="en-US" altLang="ko-KR" dirty="0">
                <a:sym typeface="Wingdings" panose="05000000000000000000" pitchFamily="2" charset="2"/>
              </a:rPr>
              <a:t>: void </a:t>
            </a:r>
            <a:r>
              <a:rPr lang="en-US" altLang="ko-KR" dirty="0" err="1">
                <a:sym typeface="Wingdings" panose="05000000000000000000" pitchFamily="2" charset="2"/>
              </a:rPr>
              <a:t>onFocusChange</a:t>
            </a:r>
            <a:r>
              <a:rPr lang="en-US" altLang="ko-KR" dirty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>
                <a:sym typeface="Wingdings" panose="05000000000000000000" pitchFamily="2" charset="2"/>
              </a:rPr>
              <a:t>hasFocus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2101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터치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화면을 손가락으로 누를 때 발생하는 이벤트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키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키패드나</a:t>
                      </a:r>
                      <a:r>
                        <a:rPr lang="ko-KR" altLang="en-US" b="1" dirty="0"/>
                        <a:t> 하드웨어 버튼을 누를 때 발생하는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제스처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터치 이벤트 중에서 스크롤과 같이 일정 패턴으로 구분되는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포커스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뷰마다</a:t>
                      </a:r>
                      <a:r>
                        <a:rPr lang="ko-KR" altLang="en-US" b="1" dirty="0"/>
                        <a:t> 순서대로 주어지는 포커스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방향 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화면의 방향이 가로와 세로로 바뀜에 따라 발생하는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>
                <a:sym typeface="Wingdings" panose="05000000000000000000" pitchFamily="2" charset="2"/>
              </a:rPr>
              <a:t>라고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유형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onDown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화면이 눌렸을 경우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onSinglePress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눌렸다 떼어지는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onSingleTapUp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한 손가락으로 눌렸다 떼어지는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onSingleTapConfirmed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한 손가락으로 눌려지는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onDoubleTap</a:t>
                      </a:r>
                      <a:r>
                        <a:rPr lang="en-US" altLang="ko-KR" b="0" dirty="0"/>
                        <a:t>(),</a:t>
                      </a:r>
                      <a:r>
                        <a:rPr lang="en-US" altLang="ko-KR" b="0" baseline="0" dirty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두 손가락으로 눌려지는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onDoubleTapEvent</a:t>
                      </a:r>
                      <a:r>
                        <a:rPr lang="en-US" altLang="ko-KR" b="0" dirty="0"/>
                        <a:t>(), </a:t>
                      </a:r>
                      <a:r>
                        <a:rPr lang="en-US" altLang="ko-KR" b="0" dirty="0" err="1"/>
                        <a:t>onScroll</a:t>
                      </a:r>
                      <a:r>
                        <a:rPr lang="en-US" altLang="ko-KR" b="0" dirty="0"/>
                        <a:t>(), </a:t>
                      </a:r>
                      <a:r>
                        <a:rPr lang="en-US" altLang="ko-KR" b="0" dirty="0" err="1"/>
                        <a:t>onFling</a:t>
                      </a:r>
                      <a:r>
                        <a:rPr lang="en-US" altLang="ko-KR" b="0" dirty="0"/>
                        <a:t>(),</a:t>
                      </a:r>
                      <a:r>
                        <a:rPr lang="en-US" altLang="ko-KR" b="0" baseline="0" dirty="0"/>
                        <a:t> </a:t>
                      </a:r>
                      <a:r>
                        <a:rPr lang="en-US" altLang="ko-KR" b="0" baseline="0" dirty="0" err="1"/>
                        <a:t>onLongPressed</a:t>
                      </a:r>
                      <a:r>
                        <a:rPr lang="en-US" altLang="ko-KR" b="0" baseline="0" dirty="0"/>
                        <a:t>() </a:t>
                      </a:r>
                      <a:r>
                        <a:rPr lang="ko-KR" altLang="en-US" b="0" baseline="0" dirty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MoveEvent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터치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이벤트가 사용하는 </a:t>
            </a:r>
            <a:r>
              <a:rPr lang="en-US" altLang="ko-KR" dirty="0" smtClean="0">
                <a:sym typeface="Wingdings" panose="05000000000000000000" pitchFamily="2" charset="2"/>
              </a:rPr>
              <a:t>MotionEvent </a:t>
            </a:r>
            <a:r>
              <a:rPr lang="ko-KR" altLang="en-US" dirty="0" smtClean="0">
                <a:sym typeface="Wingdings" panose="05000000000000000000" pitchFamily="2" charset="2"/>
              </a:rPr>
              <a:t>클래스에는 여러 상수들이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 중에서 가장 많이 사용하는 세 가지는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(ACTION_CANCEL, ACTION_POINTER_UP</a:t>
            </a:r>
            <a:r>
              <a:rPr lang="en-US" altLang="ko-KR" dirty="0" smtClean="0">
                <a:sym typeface="Wingdings" panose="05000000000000000000" pitchFamily="2" charset="2"/>
              </a:rPr>
              <a:t>...)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/>
              <a:t>ACTION_DOWN : </a:t>
            </a:r>
            <a:r>
              <a:rPr lang="ko-KR" altLang="en-US" b="1" dirty="0"/>
              <a:t>처음 눌렸을 때</a:t>
            </a:r>
            <a:endParaRPr lang="ko-KR" altLang="en-US" dirty="0"/>
          </a:p>
          <a:p>
            <a:pPr lvl="1"/>
            <a:r>
              <a:rPr lang="en-US" altLang="ko-KR" b="1" dirty="0"/>
              <a:t>ACTION_MOVE : </a:t>
            </a:r>
            <a:r>
              <a:rPr lang="ko-KR" altLang="en-US" b="1" dirty="0"/>
              <a:t>누르고 움직였을 때</a:t>
            </a:r>
            <a:endParaRPr lang="ko-KR" altLang="en-US" dirty="0"/>
          </a:p>
          <a:p>
            <a:pPr lvl="1"/>
            <a:r>
              <a:rPr lang="en-US" altLang="ko-KR" b="1" dirty="0"/>
              <a:t>ACTION_UP : </a:t>
            </a:r>
            <a:r>
              <a:rPr lang="ko-KR" altLang="en-US" b="1" dirty="0" smtClean="0"/>
              <a:t>누른 걸 </a:t>
            </a:r>
            <a:r>
              <a:rPr lang="ko-KR" altLang="en-US" b="1" dirty="0"/>
              <a:t>땠을 </a:t>
            </a:r>
            <a:r>
              <a:rPr lang="ko-KR" altLang="en-US" b="1" dirty="0" smtClean="0"/>
              <a:t>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touch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ko-KR" altLang="en-US" dirty="0" smtClean="0">
                <a:sym typeface="Wingdings" panose="05000000000000000000" pitchFamily="2" charset="2"/>
              </a:rPr>
              <a:t>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가 발생하고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때 호출되는  </a:t>
            </a:r>
            <a:r>
              <a:rPr lang="en-US" altLang="ko-KR" dirty="0" smtClean="0">
                <a:sym typeface="Wingdings" panose="05000000000000000000" pitchFamily="2" charset="2"/>
              </a:rPr>
              <a:t>Callback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매개 변수로 </a:t>
            </a:r>
            <a:r>
              <a:rPr lang="en-US" altLang="ko-KR" dirty="0" err="1" smtClean="0">
                <a:sym typeface="Wingdings" panose="05000000000000000000" pitchFamily="2" charset="2"/>
              </a:rPr>
              <a:t>MoveEvent</a:t>
            </a:r>
            <a:r>
              <a:rPr lang="ko-KR" altLang="en-US" dirty="0" smtClean="0">
                <a:sym typeface="Wingdings" panose="05000000000000000000" pitchFamily="2" charset="2"/>
              </a:rPr>
              <a:t>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매개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변수로 </a:t>
            </a:r>
            <a:r>
              <a:rPr lang="en-US" altLang="ko-KR" dirty="0" err="1" smtClean="0">
                <a:sym typeface="Wingdings" panose="05000000000000000000" pitchFamily="2" charset="2"/>
              </a:rPr>
              <a:t>getAction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MotionEvent</a:t>
            </a:r>
            <a:r>
              <a:rPr lang="ko-KR" altLang="en-US" dirty="0" smtClean="0">
                <a:sym typeface="Wingdings" panose="05000000000000000000" pitchFamily="2" charset="2"/>
              </a:rPr>
              <a:t>상수와 비교하여 어떤 이벤트가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있었는지 알아내서 그 이벤트에 따른 일들을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처리하면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등록해서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/>
              <a:t>ACTION_DOWN</a:t>
            </a:r>
            <a:r>
              <a:rPr lang="ko-KR" altLang="en-US" dirty="0"/>
              <a:t>과 </a:t>
            </a:r>
            <a:r>
              <a:rPr lang="en-US" altLang="ko-KR" dirty="0"/>
              <a:t>ACTION_MOVE</a:t>
            </a:r>
            <a:r>
              <a:rPr lang="ko-KR" altLang="en-US" dirty="0"/>
              <a:t>는 </a:t>
            </a:r>
            <a:r>
              <a:rPr lang="en-US" altLang="ko-KR" dirty="0"/>
              <a:t>return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true</a:t>
            </a:r>
            <a:r>
              <a:rPr lang="ko-KR" altLang="en-US" dirty="0"/>
              <a:t>를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ACTION_UP</a:t>
            </a:r>
            <a:r>
              <a:rPr lang="ko-KR" altLang="en-US" dirty="0"/>
              <a:t>은 </a:t>
            </a:r>
            <a:r>
              <a:rPr lang="en-US" altLang="ko-KR" dirty="0"/>
              <a:t>return false</a:t>
            </a:r>
            <a:r>
              <a:rPr lang="ko-KR" altLang="en-US" dirty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해야지 안전합니다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를 반환하면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어떤 일이 일어나는지 직접 관찰하여 보십시오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7968" y="1610791"/>
            <a:ext cx="6337466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button = (Button)findViewById(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button.setOnTouchListener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new View.OnTouchListener()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v, </a:t>
            </a:r>
            <a:r>
              <a:rPr lang="en-US" altLang="ko-KR" sz="1600" b="1" dirty="0">
                <a:latin typeface="Consolas" panose="020B0609020204030204" pitchFamily="49" charset="0"/>
              </a:rPr>
              <a:t>MotionEvent event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(event.getAction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())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MotionEvent.</a:t>
            </a:r>
            <a:r>
              <a:rPr lang="en-US" altLang="ko-KR" sz="1600" b="1" dirty="0">
                <a:latin typeface="Consolas" panose="020B0609020204030204" pitchFamily="49" charset="0"/>
              </a:rPr>
              <a:t>ACTION_DOWN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textView.setText("ACTION_DOWN");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MotionEvent.</a:t>
            </a:r>
            <a:r>
              <a:rPr lang="en-US" altLang="ko-KR" sz="1600" b="1" dirty="0">
                <a:latin typeface="Consolas" panose="020B0609020204030204" pitchFamily="49" charset="0"/>
              </a:rPr>
              <a:t>ACTION_MOVE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textView.setText("ACTION_MOVE");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MotionEvent.</a:t>
            </a:r>
            <a:r>
              <a:rPr lang="en-US" altLang="ko-KR" sz="1600" b="1" dirty="0">
                <a:latin typeface="Consolas" panose="020B0609020204030204" pitchFamily="49" charset="0"/>
              </a:rPr>
              <a:t>ACTION_UP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textView.setText("ACTION_UP");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1: Hu036Event </a:t>
            </a:r>
            <a:r>
              <a:rPr lang="ko-KR" altLang="en-US" dirty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b="1" dirty="0" err="1">
                <a:sym typeface="Wingdings" panose="05000000000000000000" pitchFamily="2" charset="2"/>
              </a:rPr>
              <a:t>event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 LinearLayout </a:t>
            </a:r>
            <a:r>
              <a:rPr lang="ko-KR" altLang="en-US" dirty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속성 값을 </a:t>
            </a:r>
            <a:r>
              <a:rPr lang="en-US" altLang="ko-KR" b="1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"HelloWorld" </a:t>
            </a:r>
            <a:r>
              <a:rPr lang="ko-KR" altLang="en-US" dirty="0" err="1">
                <a:sym typeface="Wingdings" panose="05000000000000000000" pitchFamily="2" charset="2"/>
              </a:rPr>
              <a:t>텍스트뷰는</a:t>
            </a:r>
            <a:r>
              <a:rPr lang="ko-KR" altLang="en-US" dirty="0">
                <a:sym typeface="Wingdings" panose="05000000000000000000" pitchFamily="2" charset="2"/>
              </a:rPr>
              <a:t> 삭제합니다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팔레트의 </a:t>
            </a:r>
            <a:r>
              <a:rPr lang="en-US" altLang="ko-KR" dirty="0">
                <a:sym typeface="Wingdings" panose="05000000000000000000" pitchFamily="2" charset="2"/>
              </a:rPr>
              <a:t>widgets</a:t>
            </a:r>
            <a:r>
              <a:rPr lang="ko-KR" altLang="en-US" dirty="0">
                <a:sym typeface="Wingdings" panose="05000000000000000000" pitchFamily="2" charset="2"/>
              </a:rPr>
              <a:t>에서 두 개의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, containers</a:t>
            </a:r>
            <a:r>
              <a:rPr lang="ko-KR" altLang="en-US" dirty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ko-KR" altLang="en-US" dirty="0">
                <a:sym typeface="Wingdings" panose="05000000000000000000" pitchFamily="2" charset="2"/>
              </a:rPr>
              <a:t>를 추가하세요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세 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ScrollView </a:t>
            </a:r>
            <a:r>
              <a:rPr lang="ko-KR" altLang="en-US" dirty="0">
                <a:sym typeface="Wingdings" panose="05000000000000000000" pitchFamily="2" charset="2"/>
              </a:rPr>
              <a:t>안에 들어 있는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ScrollView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167162" y="596187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TextView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각 뷰의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>
                <a:sym typeface="Wingdings" panose="05000000000000000000" pitchFamily="2" charset="2"/>
              </a:rPr>
              <a:t>.(</a:t>
            </a:r>
            <a:r>
              <a:rPr lang="en-US" altLang="ko-KR" dirty="0" err="1">
                <a:sym typeface="Wingdings" panose="05000000000000000000" pitchFamily="2" charset="2"/>
              </a:rPr>
              <a:t>holo_blue_bright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holo_orange_light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  TextView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text </a:t>
            </a:r>
            <a:r>
              <a:rPr lang="ko-KR" altLang="en-US" dirty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5" y="2924944"/>
            <a:ext cx="7174779" cy="3571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ScrollView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855640" y="5877272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TextView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activity_main.xml (ScrollView </a:t>
            </a:r>
            <a:r>
              <a:rPr lang="ko-KR" altLang="en-US" b="1" dirty="0"/>
              <a:t>부분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b="1" dirty="0"/>
              <a:t>MainActivity.java </a:t>
            </a:r>
            <a:r>
              <a:rPr lang="ko-KR" altLang="en-US" b="1" dirty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Snackbar.make(view,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/>
              <a:t>텍스트뷰 객체를 저장할 변수를 선언함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텍스트뷰의</a:t>
            </a:r>
            <a:r>
              <a:rPr lang="ko-KR" altLang="en-US" sz="1200" dirty="0"/>
              <a:t> </a:t>
            </a:r>
            <a:r>
              <a:rPr lang="en-US" altLang="ko-KR" sz="1200" dirty="0"/>
              <a:t>id</a:t>
            </a:r>
            <a:r>
              <a:rPr lang="ko-KR" altLang="en-US" sz="1200" dirty="0"/>
              <a:t>를 찾아 변수의 값을 설정함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클릭 이벤트 즉 </a:t>
            </a:r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 show_greeting() </a:t>
            </a:r>
            <a:r>
              <a:rPr lang="ko-KR" altLang="en-US" sz="1200" dirty="0"/>
              <a:t>메소드를 호출할 것을 시스템에 등록하는 과정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99166" y="4005064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새 메시지를 설정함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39534" y="4319985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Toast &amp; Snackbar </a:t>
            </a:r>
            <a:r>
              <a:rPr lang="ko-KR" altLang="en-US" sz="1200" dirty="0"/>
              <a:t>에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메시지를 설정하고 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시스템에서 이 메소드를 호출하여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여기부터 실행됨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70361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text </a:t>
            </a:r>
            <a:r>
              <a:rPr lang="ko-KR" altLang="en-US" dirty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첫째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view, </a:t>
            </a:r>
            <a:r>
              <a:rPr lang="ko-KR" altLang="en-US" dirty="0">
                <a:sym typeface="Wingdings" panose="05000000000000000000" pitchFamily="2" charset="2"/>
              </a:rPr>
              <a:t>둘째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view2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XML </a:t>
            </a:r>
            <a:r>
              <a:rPr lang="ko-KR" altLang="en-US" dirty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>
                <a:sym typeface="Wingdings" panose="05000000000000000000" pitchFamily="2" charset="2"/>
              </a:rPr>
              <a:t>, MainActivity.java </a:t>
            </a:r>
            <a:r>
              <a:rPr lang="ko-KR" altLang="en-US" dirty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TextView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b="1" dirty="0">
                <a:latin typeface="Consolas" panose="020B0609020204030204" pitchFamily="49" charset="0"/>
              </a:rPr>
              <a:t>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super.onCreate(savedInstanceState);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 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textView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는 다음 쪽에 있습니다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});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textView.append</a:t>
            </a:r>
            <a:r>
              <a:rPr lang="en-US" altLang="ko-KR" sz="1600" dirty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화면 위에 배치한 뷰</a:t>
            </a:r>
            <a:r>
              <a:rPr lang="en-US" altLang="ko-KR" sz="1400" dirty="0"/>
              <a:t>(id=view)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findViewbyId</a:t>
            </a:r>
            <a:r>
              <a:rPr lang="en-US" altLang="ko-KR" sz="1400" dirty="0"/>
              <a:t>()</a:t>
            </a:r>
            <a:r>
              <a:rPr lang="ko-KR" altLang="en-US" sz="1400" dirty="0"/>
              <a:t>로 찾아 참조한 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setOnTouchListener</a:t>
            </a:r>
            <a:r>
              <a:rPr lang="en-US" altLang="ko-KR" sz="1400" dirty="0"/>
              <a:t>()</a:t>
            </a:r>
            <a:r>
              <a:rPr lang="ko-KR" altLang="en-US" sz="1400" dirty="0"/>
              <a:t>메소드를 호출하여 </a:t>
            </a:r>
            <a:r>
              <a:rPr lang="ko-KR" altLang="en-US" sz="1400" dirty="0" err="1"/>
              <a:t>리스너를</a:t>
            </a:r>
            <a:r>
              <a:rPr lang="ko-KR" altLang="en-US" sz="1400" dirty="0"/>
              <a:t> 등록합니다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new </a:t>
            </a:r>
            <a:r>
              <a:rPr lang="ko-KR" altLang="en-US" sz="1600" dirty="0"/>
              <a:t>연산자로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객체를 생성하여 그 객체를 전달하면 이것을 등록하게 됩니다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그러면</a:t>
            </a:r>
            <a:r>
              <a:rPr lang="en-US" altLang="ko-KR" sz="1600" dirty="0"/>
              <a:t>, </a:t>
            </a:r>
            <a:r>
              <a:rPr lang="ko-KR" altLang="en-US" sz="1600" dirty="0"/>
              <a:t>뷰 터치가 일어났을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객체의 </a:t>
            </a:r>
            <a:r>
              <a:rPr lang="en-US" altLang="ko-KR" sz="1600" dirty="0" err="1"/>
              <a:t>onTouch</a:t>
            </a:r>
            <a:r>
              <a:rPr lang="en-US" altLang="ko-KR" sz="1600" dirty="0"/>
              <a:t>()</a:t>
            </a:r>
            <a:r>
              <a:rPr lang="ko-KR" altLang="en-US" sz="1600" dirty="0"/>
              <a:t>가 자동 호출 됩니다</a:t>
            </a:r>
            <a:r>
              <a:rPr lang="en-US" altLang="ko-KR" sz="1600" dirty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3005" y="1309010"/>
            <a:ext cx="8075745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boolean onTouch(View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MotionEvent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int action = motionEvent.getAction();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int </a:t>
            </a:r>
            <a:r>
              <a:rPr lang="en-US" altLang="ko-KR" sz="1600" dirty="0">
                <a:latin typeface="Consolas" panose="020B0609020204030204" pitchFamily="49" charset="0"/>
              </a:rPr>
              <a:t>curX = 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int </a:t>
            </a:r>
            <a:r>
              <a:rPr lang="en-US" altLang="ko-KR" sz="1600" dirty="0">
                <a:latin typeface="Consolas" panose="020B0609020204030204" pitchFamily="49" charset="0"/>
              </a:rPr>
              <a:t>curY = 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if </a:t>
            </a:r>
            <a:r>
              <a:rPr lang="en-US" altLang="ko-KR" sz="1600" dirty="0">
                <a:latin typeface="Consolas" panose="020B0609020204030204" pitchFamily="49" charset="0"/>
              </a:rPr>
              <a:t>(action == MotionEvent.ACTION_DOWN)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println("</a:t>
            </a:r>
            <a:r>
              <a:rPr lang="ko-KR" altLang="en-US" sz="1600" dirty="0">
                <a:latin typeface="Consolas" panose="020B0609020204030204" pitchFamily="49" charset="0"/>
              </a:rPr>
              <a:t>손가락 눌림  </a:t>
            </a:r>
            <a:r>
              <a:rPr lang="en-US" altLang="ko-KR" sz="1600" dirty="0">
                <a:latin typeface="Consolas" panose="020B0609020204030204" pitchFamily="49" charset="0"/>
              </a:rPr>
              <a:t>: " + curX + ", " + curY);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MotionEvent.ACTION_MOVE)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println("</a:t>
            </a:r>
            <a:r>
              <a:rPr lang="ko-KR" altLang="en-US" sz="1600" dirty="0">
                <a:latin typeface="Consolas" panose="020B0609020204030204" pitchFamily="49" charset="0"/>
              </a:rPr>
              <a:t>손가락 움직임</a:t>
            </a:r>
            <a:r>
              <a:rPr lang="en-US" altLang="ko-KR" sz="1600" dirty="0">
                <a:latin typeface="Consolas" panose="020B0609020204030204" pitchFamily="49" charset="0"/>
              </a:rPr>
              <a:t>: " + curX + ", " + curY);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MotionEvent.ACTION_UP)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println("</a:t>
            </a:r>
            <a:r>
              <a:rPr lang="ko-KR" altLang="en-US" sz="1600" dirty="0">
                <a:latin typeface="Consolas" panose="020B0609020204030204" pitchFamily="49" charset="0"/>
              </a:rPr>
              <a:t>손가락 뗌    </a:t>
            </a:r>
            <a:r>
              <a:rPr lang="en-US" altLang="ko-KR" sz="1600" dirty="0">
                <a:latin typeface="Consolas" panose="020B0609020204030204" pitchFamily="49" charset="0"/>
              </a:rPr>
              <a:t>: " + curX + ", " + curY);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  ScrollView</a:t>
            </a:r>
            <a:r>
              <a:rPr lang="ko-KR" altLang="en-US" b="1" dirty="0">
                <a:sym typeface="Wingdings" panose="05000000000000000000" pitchFamily="2" charset="2"/>
              </a:rPr>
              <a:t>에 있는 </a:t>
            </a:r>
            <a:r>
              <a:rPr lang="en-US" altLang="ko-KR" b="1" dirty="0">
                <a:sym typeface="Wingdings" panose="05000000000000000000" pitchFamily="2" charset="2"/>
              </a:rPr>
              <a:t>textView</a:t>
            </a:r>
            <a:r>
              <a:rPr lang="ko-KR" altLang="en-US" b="1" dirty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>
                <a:sym typeface="Wingdings" panose="05000000000000000000" pitchFamily="2" charset="2"/>
              </a:rPr>
              <a:t>Scroll</a:t>
            </a:r>
            <a:r>
              <a:rPr lang="ko-KR" altLang="en-US" b="1" dirty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메시지가 한 번만 </a:t>
            </a:r>
            <a:r>
              <a:rPr lang="en-US" altLang="ko-KR" dirty="0">
                <a:sym typeface="Wingdings" panose="05000000000000000000" pitchFamily="2" charset="2"/>
              </a:rPr>
              <a:t>print</a:t>
            </a:r>
            <a:r>
              <a:rPr lang="ko-KR" altLang="en-US" dirty="0">
                <a:sym typeface="Wingdings" panose="05000000000000000000" pitchFamily="2" charset="2"/>
              </a:rPr>
              <a:t>되나요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size </a:t>
            </a:r>
            <a:r>
              <a:rPr lang="ko-KR" altLang="en-US" dirty="0">
                <a:sym typeface="Wingdings" panose="05000000000000000000" pitchFamily="2" charset="2"/>
              </a:rPr>
              <a:t>속성이 </a:t>
            </a:r>
            <a:r>
              <a:rPr lang="en-US" altLang="ko-KR" dirty="0">
                <a:sym typeface="Wingdings" panose="05000000000000000000" pitchFamily="2" charset="2"/>
              </a:rPr>
              <a:t>0 or 1</a:t>
            </a:r>
            <a:r>
              <a:rPr lang="ko-KR" altLang="en-US" dirty="0">
                <a:sym typeface="Wingdings" panose="05000000000000000000" pitchFamily="2" charset="2"/>
              </a:rPr>
              <a:t>이 아닌지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체크해보세요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속성은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multi-line </a:t>
            </a:r>
            <a:r>
              <a:rPr lang="ko-KR" altLang="en-US" dirty="0">
                <a:sym typeface="Wingdings" panose="05000000000000000000" pitchFamily="2" charset="2"/>
              </a:rPr>
              <a:t>이어야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>
                <a:sym typeface="Wingdings" panose="05000000000000000000" pitchFamily="2" charset="2"/>
              </a:rPr>
              <a:t>, auto-scrolling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되도록 </a:t>
            </a:r>
            <a:r>
              <a:rPr lang="en-US" altLang="ko-KR" dirty="0" err="1">
                <a:sym typeface="Wingdings" panose="05000000000000000000" pitchFamily="2" charset="2"/>
              </a:rPr>
              <a:t>println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물론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클래스 안에 </a:t>
            </a:r>
            <a:r>
              <a:rPr lang="en-US" altLang="ko-KR" dirty="0">
                <a:sym typeface="Wingdings" panose="05000000000000000000" pitchFamily="2" charset="2"/>
              </a:rPr>
              <a:t>ScrollView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; </a:t>
            </a:r>
            <a:r>
              <a:rPr lang="ko-KR" altLang="en-US" dirty="0">
                <a:sym typeface="Wingdings" panose="05000000000000000000" pitchFamily="2" charset="2"/>
              </a:rPr>
              <a:t>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앱이 </a:t>
            </a:r>
            <a:r>
              <a:rPr lang="en-US" altLang="ko-KR" dirty="0">
                <a:sym typeface="Wingdings" panose="05000000000000000000" pitchFamily="2" charset="2"/>
              </a:rPr>
              <a:t>crash </a:t>
            </a:r>
            <a:r>
              <a:rPr lang="ko-KR" altLang="en-US" dirty="0">
                <a:sym typeface="Wingdings" panose="05000000000000000000" pitchFamily="2" charset="2"/>
              </a:rPr>
              <a:t>하지 않나요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ScrollView </a:t>
            </a:r>
            <a:r>
              <a:rPr lang="ko-KR" altLang="en-US" dirty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객체가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가 혹시 빈칸인지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체크해보세요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디폴트로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가 생성되지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 정도면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잠잠합니다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>
                <a:sym typeface="Wingdings" panose="05000000000000000000" pitchFamily="2" charset="2"/>
              </a:rPr>
              <a:t>로 정의하십시오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304110"/>
            <a:ext cx="81504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textView.append</a:t>
            </a:r>
            <a:r>
              <a:rPr lang="en-US" altLang="ko-KR" sz="1600" dirty="0">
                <a:latin typeface="Consolas" panose="020B0609020204030204" pitchFamily="49" charset="0"/>
              </a:rPr>
              <a:t>(data + "\n");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// auto scrolling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5: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>
                <a:sym typeface="Wingdings" panose="05000000000000000000" pitchFamily="2" charset="2"/>
              </a:rPr>
              <a:t>GestureDetector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GestureDetector</a:t>
            </a:r>
            <a:r>
              <a:rPr lang="ko-KR" altLang="en-US" dirty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>
                <a:sym typeface="Wingdings" panose="05000000000000000000" pitchFamily="2" charset="2"/>
              </a:rPr>
              <a:t>onCreate()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GestureDetector</a:t>
            </a:r>
            <a:r>
              <a:rPr lang="en-US" altLang="ko-KR" dirty="0">
                <a:sym typeface="Wingdings" panose="05000000000000000000" pitchFamily="2" charset="2"/>
              </a:rPr>
              <a:t> detector;  </a:t>
            </a:r>
            <a:r>
              <a:rPr lang="ko-KR" altLang="en-US" dirty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ScrollView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600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 </a:t>
            </a:r>
            <a:r>
              <a:rPr lang="ko-KR" altLang="en-US" sz="1600" dirty="0">
                <a:latin typeface="Consolas" panose="020B0609020204030204" pitchFamily="49" charset="0"/>
              </a:rPr>
              <a:t>중략</a:t>
            </a:r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 detector 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GestureDetector.</a:t>
            </a:r>
            <a:r>
              <a:rPr lang="en-US" altLang="ko-KR" sz="1400" dirty="0" err="1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latin typeface="Consolas" panose="020B0609020204030204" pitchFamily="49" charset="0"/>
              </a:rPr>
              <a:t>public boolean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onCreate()</a:t>
            </a:r>
            <a:r>
              <a:rPr lang="ko-KR" altLang="en-US" dirty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2461" y="4874096"/>
            <a:ext cx="312938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이벤트는 언제 발생하나요</a:t>
            </a:r>
            <a:r>
              <a:rPr lang="en-US" altLang="ko-KR" sz="1400" dirty="0">
                <a:latin typeface="Consolas" panose="020B0609020204030204" pitchFamily="49" charset="0"/>
              </a:rPr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888089" y="5027985"/>
            <a:ext cx="714372" cy="129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180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View view2 = findViewById(R.id.view2);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view2.setOnTouchListener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public 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detector.onTouchEvent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} // end of onCreate()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둘째 뷰</a:t>
            </a:r>
            <a:r>
              <a:rPr lang="en-US" altLang="ko-KR" dirty="0"/>
              <a:t>(id=view2)</a:t>
            </a:r>
            <a:r>
              <a:rPr lang="ko-KR" altLang="en-US" dirty="0"/>
              <a:t>는 </a:t>
            </a:r>
            <a:r>
              <a:rPr lang="en-US" altLang="ko-KR" dirty="0" err="1"/>
              <a:t>OnTouchListener</a:t>
            </a:r>
            <a:r>
              <a:rPr lang="ko-KR" altLang="en-US" dirty="0"/>
              <a:t>객체를 설정합니다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둘째 뷰를 터치하면 자동으로 </a:t>
            </a:r>
            <a:r>
              <a:rPr lang="en-US" altLang="ko-KR" dirty="0" err="1"/>
              <a:t>onTouch</a:t>
            </a:r>
            <a:r>
              <a:rPr lang="en-US" altLang="ko-KR" dirty="0"/>
              <a:t>() </a:t>
            </a:r>
            <a:r>
              <a:rPr lang="ko-KR" altLang="en-US" dirty="0"/>
              <a:t>메소드가 호출 됩니다</a:t>
            </a:r>
            <a:r>
              <a:rPr lang="en-US" altLang="ko-KR" dirty="0"/>
              <a:t>. 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err="1"/>
              <a:t>onTouch</a:t>
            </a:r>
            <a:r>
              <a:rPr lang="en-US" altLang="ko-KR" dirty="0"/>
              <a:t>()</a:t>
            </a:r>
            <a:r>
              <a:rPr lang="ko-KR" altLang="en-US" dirty="0" err="1"/>
              <a:t>메소드</a:t>
            </a:r>
            <a:r>
              <a:rPr lang="ko-KR" altLang="en-US" dirty="0"/>
              <a:t> 안에서는 </a:t>
            </a:r>
            <a:r>
              <a:rPr lang="en-US" altLang="ko-KR" dirty="0"/>
              <a:t>Gesture Detector</a:t>
            </a:r>
            <a:r>
              <a:rPr lang="ko-KR" altLang="en-US" dirty="0"/>
              <a:t>객체의 </a:t>
            </a:r>
            <a:r>
              <a:rPr lang="en-US" altLang="ko-KR" dirty="0" err="1"/>
              <a:t>onTouchEvent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호출하면서</a:t>
            </a:r>
            <a:r>
              <a:rPr lang="en-US" altLang="ko-KR" dirty="0"/>
              <a:t>, </a:t>
            </a:r>
            <a:r>
              <a:rPr lang="en-US" altLang="ko-KR" dirty="0" err="1"/>
              <a:t>MotionEvent</a:t>
            </a:r>
            <a:r>
              <a:rPr lang="en-US" altLang="ko-KR" dirty="0"/>
              <a:t> </a:t>
            </a:r>
            <a:r>
              <a:rPr lang="ko-KR" altLang="en-US" dirty="0"/>
              <a:t>객체를 전달합니다</a:t>
            </a:r>
            <a:r>
              <a:rPr lang="en-US" altLang="ko-KR" dirty="0"/>
              <a:t>.  </a:t>
            </a:r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en-US" altLang="ko-KR" dirty="0" err="1"/>
              <a:t>GestureDetector</a:t>
            </a:r>
            <a:r>
              <a:rPr lang="en-US" altLang="ko-KR" dirty="0"/>
              <a:t> </a:t>
            </a:r>
            <a:r>
              <a:rPr lang="ko-KR" altLang="en-US" dirty="0"/>
              <a:t>객체가 자기 안에 정의된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호출합니다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onCreate()</a:t>
            </a:r>
            <a:r>
              <a:rPr lang="ko-KR" altLang="en-US" dirty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6: </a:t>
            </a:r>
            <a:r>
              <a:rPr lang="ko-KR" altLang="en-US" dirty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>
                <a:sym typeface="Wingdings" panose="05000000000000000000" pitchFamily="2" charset="2"/>
              </a:rPr>
              <a:t>onDown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onShowPress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onSingleTapUp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onScroll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onLongPress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</a:p>
          <a:p>
            <a:pPr>
              <a:buFontTx/>
              <a:buChar char="-"/>
            </a:pPr>
            <a:r>
              <a:rPr lang="en-US" altLang="ko-KR" dirty="0" err="1">
                <a:sym typeface="Wingdings" panose="05000000000000000000" pitchFamily="2" charset="2"/>
              </a:rPr>
              <a:t>onScroll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>
                <a:sym typeface="Wingdings" panose="05000000000000000000" pitchFamily="2" charset="2"/>
              </a:rPr>
              <a:t>엡</a:t>
            </a:r>
            <a:r>
              <a:rPr lang="ko-KR" altLang="en-US" dirty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>
                <a:sym typeface="Wingdings" panose="05000000000000000000" pitchFamily="2" charset="2"/>
              </a:rPr>
              <a:t>뷰라고</a:t>
            </a:r>
            <a:r>
              <a:rPr lang="ko-KR" altLang="en-US" dirty="0">
                <a:sym typeface="Wingdings" panose="05000000000000000000" pitchFamily="2" charset="2"/>
              </a:rPr>
              <a:t> 할 수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Context </a:t>
            </a:r>
            <a:r>
              <a:rPr lang="ko-KR" altLang="en-US" dirty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>
                <a:sym typeface="Wingdings" panose="05000000000000000000" pitchFamily="2" charset="2"/>
              </a:rPr>
              <a:t>Context </a:t>
            </a:r>
            <a:r>
              <a:rPr lang="ko-KR" altLang="en-US" dirty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>
                <a:sym typeface="Wingdings" panose="05000000000000000000" pitchFamily="2" charset="2"/>
              </a:rPr>
              <a:t>엑티비티를</a:t>
            </a:r>
            <a:r>
              <a:rPr lang="ko-KR" altLang="en-US" dirty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대개의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자바의 </a:t>
            </a:r>
            <a:r>
              <a:rPr lang="ko-KR" altLang="en-US" dirty="0" err="1">
                <a:sym typeface="Wingdings" panose="05000000000000000000" pitchFamily="2" charset="2"/>
              </a:rPr>
              <a:t>예약어</a:t>
            </a:r>
            <a:r>
              <a:rPr lang="en-US" altLang="ko-KR" dirty="0">
                <a:sym typeface="Wingdings" panose="05000000000000000000" pitchFamily="2" charset="2"/>
              </a:rPr>
              <a:t>(reserved) </a:t>
            </a:r>
            <a:r>
              <a:rPr lang="ko-KR" altLang="en-US" dirty="0">
                <a:sym typeface="Wingdings" panose="05000000000000000000" pitchFamily="2" charset="2"/>
              </a:rPr>
              <a:t>키워드인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this </a:t>
            </a:r>
            <a:r>
              <a:rPr lang="ko-KR" altLang="en-US" dirty="0">
                <a:sym typeface="Wingdings" panose="05000000000000000000" pitchFamily="2" charset="2"/>
              </a:rPr>
              <a:t>혹은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getApplicationContext()</a:t>
            </a:r>
            <a:r>
              <a:rPr lang="ko-KR" altLang="en-US" dirty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View.getContext</a:t>
            </a:r>
            <a:r>
              <a:rPr lang="en-US" altLang="ko-KR" dirty="0">
                <a:sym typeface="Wingdings" panose="05000000000000000000" pitchFamily="2" charset="2"/>
              </a:rPr>
              <a:t>() - </a:t>
            </a:r>
            <a:r>
              <a:rPr lang="ko-KR" altLang="en-US" dirty="0">
                <a:sym typeface="Wingdings" panose="05000000000000000000" pitchFamily="2" charset="2"/>
              </a:rPr>
              <a:t>현재 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>
                <a:sym typeface="Wingdings" panose="05000000000000000000" pitchFamily="2" charset="2"/>
              </a:rPr>
              <a:t>와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>
                <a:sym typeface="Wingdings" panose="05000000000000000000" pitchFamily="2" charset="2"/>
              </a:rPr>
              <a:t>() – </a:t>
            </a:r>
            <a:r>
              <a:rPr lang="ko-KR" altLang="en-US" dirty="0">
                <a:sym typeface="Wingdings" panose="05000000000000000000" pitchFamily="2" charset="2"/>
              </a:rPr>
              <a:t>어플리케이션의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>
                <a:sym typeface="Wingdings" panose="05000000000000000000" pitchFamily="2" charset="2"/>
              </a:rPr>
              <a:t>() - </a:t>
            </a:r>
            <a:r>
              <a:rPr lang="ko-KR" altLang="en-US" dirty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Toast.makeText</a:t>
            </a:r>
            <a:r>
              <a:rPr lang="en-US" altLang="ko-KR" dirty="0">
                <a:latin typeface="Consolas" panose="020B0609020204030204" pitchFamily="49" charset="0"/>
              </a:rPr>
              <a:t>(Context </a:t>
            </a:r>
            <a:r>
              <a:rPr lang="en-US" altLang="ko-KR" dirty="0" err="1">
                <a:latin typeface="Consolas" panose="020B0609020204030204" pitchFamily="49" charset="0"/>
              </a:rPr>
              <a:t>context</a:t>
            </a:r>
            <a:r>
              <a:rPr lang="en-US" altLang="ko-KR" dirty="0">
                <a:latin typeface="Consolas" panose="020B0609020204030204" pitchFamily="49" charset="0"/>
              </a:rPr>
              <a:t>, String message, int duration).show() </a:t>
            </a: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마우스의 좌표 </a:t>
            </a:r>
            <a:r>
              <a:rPr lang="en-US" altLang="ko-KR" dirty="0" smtClean="0">
                <a:sym typeface="Wingdings" panose="05000000000000000000" pitchFamily="2" charset="2"/>
              </a:rPr>
              <a:t>x, y</a:t>
            </a:r>
            <a:r>
              <a:rPr lang="ko-KR" altLang="en-US" dirty="0">
                <a:sym typeface="Wingdings" panose="05000000000000000000" pitchFamily="2" charset="2"/>
              </a:rPr>
              <a:t>를 실시간으로 </a:t>
            </a:r>
            <a:r>
              <a:rPr lang="ko-KR" altLang="en-US" dirty="0" smtClean="0">
                <a:sym typeface="Wingdings" panose="05000000000000000000" pitchFamily="2" charset="2"/>
              </a:rPr>
              <a:t>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마우스 버튼이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마지막 마우스의 위치 좌표를 </a:t>
            </a:r>
            <a:r>
              <a:rPr lang="ko-KR" altLang="en-US" b="1" dirty="0" smtClean="0">
                <a:sym typeface="Wingdings" panose="05000000000000000000" pitchFamily="2" charset="2"/>
              </a:rPr>
              <a:t>토스트와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스택바에</a:t>
            </a:r>
            <a:r>
              <a:rPr lang="ko-KR" altLang="en-US" b="1" dirty="0" smtClean="0">
                <a:sym typeface="Wingdings" panose="05000000000000000000" pitchFamily="2" charset="2"/>
              </a:rPr>
              <a:t> 함께 </a:t>
            </a:r>
            <a:r>
              <a:rPr lang="ko-KR" altLang="en-US" dirty="0" smtClean="0">
                <a:sym typeface="Wingdings" panose="05000000000000000000" pitchFamily="2" charset="2"/>
              </a:rPr>
              <a:t>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38" y="2109522"/>
            <a:ext cx="2691874" cy="438700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2705398">
            <a:off x="9425680" y="5390847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256240" y="620849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344757" y="2708920"/>
            <a:ext cx="576064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70375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21837</TotalTime>
  <Words>16273</Words>
  <Application>Microsoft Office PowerPoint</Application>
  <PresentationFormat>와이드스크린</PresentationFormat>
  <Paragraphs>2761</Paragraphs>
  <Slides>163</Slides>
  <Notes>1</Notes>
  <HiddenSlides>7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163</vt:i4>
      </vt:variant>
    </vt:vector>
  </HeadingPairs>
  <TitlesOfParts>
    <vt:vector size="175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실습 Hu031xWidget </vt:lpstr>
      <vt:lpstr>03-1 기본 위젯 자세히 공부하기: 텍스트뷰 실습 Hu031xWidget </vt:lpstr>
      <vt:lpstr>How to rename or copy Android Studio project</vt:lpstr>
      <vt:lpstr>03-1 기본 위젯 자세히 공부하기: 텍스트뷰 실습 Hu031xWidget </vt:lpstr>
      <vt:lpstr>03-1 기본 위젯 자세히 공부하기: 텍스트뷰 실습 Hu031xWidget </vt:lpstr>
      <vt:lpstr>03-1 기본 위젯 자세히 공부하기: 텍스트뷰 실습 Hu031xWidget 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버튼 실습</vt:lpstr>
      <vt:lpstr>03-1 기본 위젯 자세히 공부하기: 버튼 실습 퀴즈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 (예시 답안)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 (예시 답안)</vt:lpstr>
      <vt:lpstr>03-1 기본 위젯 자세히 공부하기: 이미지 버튼 과제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Drawable</vt:lpstr>
      <vt:lpstr>03-2 Drawable 만들기 – 상태 Drawable (StateListDrawable) 만들기 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사용하기: 토스트(Toast) 실습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Joy0311PlaceHolder: Using class &amp; anonymous object </vt:lpstr>
      <vt:lpstr>Joy0312PlaceHolder: Using MainActivity's Interface </vt:lpstr>
      <vt:lpstr>Joy0313PlaceHolder: Using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Joy0314PlaceHolder: Using Java 8 Lambda expression</vt:lpstr>
      <vt:lpstr>Joy0314PlaceHolder: Using Java 8 Lambda expression</vt:lpstr>
      <vt:lpstr>Joy0314PlaceHolder: Using Java 8 Lambda expression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1300</cp:revision>
  <dcterms:created xsi:type="dcterms:W3CDTF">2014-02-12T09:15:05Z</dcterms:created>
  <dcterms:modified xsi:type="dcterms:W3CDTF">2021-07-22T23:56:43Z</dcterms:modified>
</cp:coreProperties>
</file>