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4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151" r:id="rId42"/>
    <p:sldId id="1040" r:id="rId43"/>
    <p:sldId id="1037" r:id="rId44"/>
    <p:sldId id="956" r:id="rId45"/>
    <p:sldId id="1041" r:id="rId46"/>
    <p:sldId id="958" r:id="rId47"/>
    <p:sldId id="1042" r:id="rId48"/>
    <p:sldId id="1046" r:id="rId49"/>
    <p:sldId id="957" r:id="rId50"/>
    <p:sldId id="1043" r:id="rId51"/>
    <p:sldId id="1091" r:id="rId52"/>
    <p:sldId id="1152" r:id="rId53"/>
    <p:sldId id="1092" r:id="rId54"/>
    <p:sldId id="1153" r:id="rId55"/>
    <p:sldId id="1047" r:id="rId56"/>
    <p:sldId id="1089" r:id="rId57"/>
    <p:sldId id="1154" r:id="rId58"/>
    <p:sldId id="1155" r:id="rId59"/>
    <p:sldId id="1157" r:id="rId60"/>
    <p:sldId id="1158" r:id="rId61"/>
    <p:sldId id="1159" r:id="rId62"/>
    <p:sldId id="1160" r:id="rId63"/>
    <p:sldId id="1161" r:id="rId64"/>
    <p:sldId id="1162" r:id="rId65"/>
    <p:sldId id="1163" r:id="rId66"/>
    <p:sldId id="959" r:id="rId67"/>
    <p:sldId id="1010" r:id="rId68"/>
    <p:sldId id="1048" r:id="rId69"/>
    <p:sldId id="960" r:id="rId70"/>
    <p:sldId id="961" r:id="rId71"/>
    <p:sldId id="962" r:id="rId72"/>
    <p:sldId id="963" r:id="rId73"/>
    <p:sldId id="1096" r:id="rId74"/>
    <p:sldId id="964" r:id="rId75"/>
    <p:sldId id="1095" r:id="rId76"/>
    <p:sldId id="966" r:id="rId77"/>
    <p:sldId id="967" r:id="rId78"/>
    <p:sldId id="1097" r:id="rId79"/>
    <p:sldId id="1098" r:id="rId80"/>
    <p:sldId id="968" r:id="rId81"/>
    <p:sldId id="1011" r:id="rId82"/>
    <p:sldId id="970" r:id="rId83"/>
    <p:sldId id="971" r:id="rId84"/>
    <p:sldId id="972" r:id="rId85"/>
    <p:sldId id="1164" r:id="rId86"/>
    <p:sldId id="973" r:id="rId87"/>
    <p:sldId id="1049" r:id="rId88"/>
    <p:sldId id="974" r:id="rId89"/>
    <p:sldId id="1012" r:id="rId90"/>
    <p:sldId id="975" r:id="rId91"/>
    <p:sldId id="976" r:id="rId92"/>
    <p:sldId id="1013" r:id="rId93"/>
    <p:sldId id="977" r:id="rId94"/>
    <p:sldId id="1099" r:id="rId95"/>
    <p:sldId id="979" r:id="rId96"/>
    <p:sldId id="1014" r:id="rId97"/>
    <p:sldId id="981" r:id="rId98"/>
    <p:sldId id="1165" r:id="rId99"/>
    <p:sldId id="1166" r:id="rId100"/>
    <p:sldId id="1167" r:id="rId101"/>
    <p:sldId id="984" r:id="rId102"/>
    <p:sldId id="1051" r:id="rId103"/>
    <p:sldId id="986" r:id="rId104"/>
    <p:sldId id="1141" r:id="rId105"/>
    <p:sldId id="1168" r:id="rId106"/>
    <p:sldId id="1169" r:id="rId107"/>
    <p:sldId id="990" r:id="rId108"/>
    <p:sldId id="992" r:id="rId109"/>
    <p:sldId id="993" r:id="rId110"/>
    <p:sldId id="994" r:id="rId111"/>
    <p:sldId id="1002" r:id="rId112"/>
    <p:sldId id="1056" r:id="rId113"/>
    <p:sldId id="996" r:id="rId114"/>
    <p:sldId id="997" r:id="rId115"/>
    <p:sldId id="998" r:id="rId116"/>
    <p:sldId id="1015" r:id="rId117"/>
    <p:sldId id="1016" r:id="rId118"/>
    <p:sldId id="1190" r:id="rId119"/>
    <p:sldId id="1191" r:id="rId120"/>
    <p:sldId id="1192" r:id="rId121"/>
    <p:sldId id="1193" r:id="rId122"/>
    <p:sldId id="1194" r:id="rId123"/>
    <p:sldId id="1195" r:id="rId124"/>
    <p:sldId id="1196" r:id="rId125"/>
    <p:sldId id="1197" r:id="rId126"/>
    <p:sldId id="1170" r:id="rId127"/>
    <p:sldId id="1171" r:id="rId128"/>
    <p:sldId id="1172" r:id="rId129"/>
    <p:sldId id="1173" r:id="rId130"/>
    <p:sldId id="1174" r:id="rId131"/>
    <p:sldId id="1175" r:id="rId132"/>
    <p:sldId id="1176" r:id="rId133"/>
    <p:sldId id="1182" r:id="rId134"/>
    <p:sldId id="1183" r:id="rId135"/>
    <p:sldId id="1184" r:id="rId136"/>
    <p:sldId id="1185" r:id="rId137"/>
    <p:sldId id="1186" r:id="rId138"/>
    <p:sldId id="1187" r:id="rId139"/>
    <p:sldId id="1188" r:id="rId140"/>
    <p:sldId id="1189" r:id="rId141"/>
    <p:sldId id="1181" r:id="rId142"/>
    <p:sldId id="999" r:id="rId143"/>
    <p:sldId id="1060" r:id="rId144"/>
    <p:sldId id="1059" r:id="rId145"/>
    <p:sldId id="1061" r:id="rId146"/>
    <p:sldId id="1063" r:id="rId147"/>
    <p:sldId id="1064" r:id="rId148"/>
    <p:sldId id="1065" r:id="rId149"/>
    <p:sldId id="1066" r:id="rId150"/>
    <p:sldId id="1067" r:id="rId151"/>
    <p:sldId id="1068" r:id="rId152"/>
    <p:sldId id="1057" r:id="rId153"/>
    <p:sldId id="1058" r:id="rId154"/>
    <p:sldId id="1069" r:id="rId155"/>
    <p:sldId id="1070" r:id="rId156"/>
    <p:sldId id="1072" r:id="rId157"/>
    <p:sldId id="1073" r:id="rId158"/>
    <p:sldId id="1074" r:id="rId159"/>
    <p:sldId id="1075" r:id="rId160"/>
    <p:sldId id="1076" r:id="rId161"/>
    <p:sldId id="1085" r:id="rId162"/>
    <p:sldId id="1084" r:id="rId1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61" d="100"/>
          <a:sy n="61" d="100"/>
        </p:scale>
        <p:origin x="77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본 강의노트는 내용은 </a:t>
            </a:r>
            <a:r>
              <a:rPr lang="en-US" altLang="ko-KR" sz="1400" dirty="0"/>
              <a:t>"</a:t>
            </a:r>
            <a:r>
              <a:rPr lang="ko-KR" altLang="en-US" sz="1400" dirty="0"/>
              <a:t>안드로이드 앱 프로그래밍</a:t>
            </a:r>
            <a:r>
              <a:rPr lang="en-US" altLang="ko-KR" sz="1400" dirty="0"/>
              <a:t>"(</a:t>
            </a:r>
            <a:r>
              <a:rPr lang="ko-KR" altLang="en-US" sz="1400" dirty="0" err="1"/>
              <a:t>정재곤</a:t>
            </a:r>
            <a:r>
              <a:rPr lang="en-US" altLang="ko-KR" sz="1400" baseline="0" dirty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/>
              <a:t> 중심으로 재구성되었습니다</a:t>
            </a:r>
            <a:r>
              <a:rPr lang="en-US" altLang="ko-KR" sz="1400" baseline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결과 화면</a:t>
            </a:r>
            <a:r>
              <a:rPr lang="en-US" altLang="ko-KR" dirty="0"/>
              <a:t>: </a:t>
            </a:r>
            <a:r>
              <a:rPr lang="ko-KR" altLang="en-US" dirty="0"/>
              <a:t>앱을 실행하고</a:t>
            </a:r>
            <a:r>
              <a:rPr lang="en-US" altLang="ko-KR" dirty="0"/>
              <a:t>, [Click here]</a:t>
            </a:r>
            <a:r>
              <a:rPr lang="ko-KR" altLang="en-US" dirty="0"/>
              <a:t>를 클릭하면 다음 화면이 나타납니다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margin=16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TextView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사용하고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059480"/>
            <a:ext cx="8846539" cy="34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View.OnTouchListener()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MotionEvent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motionEvent.getAction();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curX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curY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ACTION_DOWN || </a:t>
            </a:r>
            <a:r>
              <a:rPr lang="en-US" altLang="ko-KR" sz="1400" dirty="0">
                <a:latin typeface="Consolas" panose="020B0609020204030204" pitchFamily="49" charset="0"/>
              </a:rPr>
              <a:t>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ACTION_MOVE </a:t>
            </a:r>
            <a:r>
              <a:rPr lang="en-US" altLang="ko-KR" sz="1400" dirty="0" smtClean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return true;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MotionEvent.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false;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register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object and call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 method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just simply set curX and curY to two views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show_xy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</a:t>
            </a:r>
            <a:r>
              <a:rPr lang="en-US" altLang="ko-KR" sz="1600" dirty="0">
                <a:latin typeface="Consolas" panose="020B0609020204030204" pitchFamily="49" charset="0"/>
              </a:rPr>
              <a:t>curX,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curY)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get x and y values from two views and display them in toast and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MainAcitivty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188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누르고 움직일 때 화면의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값을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마지막 좌표도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 &amp;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단말기에 설치하여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할 때 좌표가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update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되는지 살펴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256240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아니오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>
                <a:sym typeface="Wingdings" panose="05000000000000000000" pitchFamily="2" charset="2"/>
              </a:rPr>
              <a:t>Hu038Dialog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ko-KR" altLang="en-US" dirty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글자크기는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텍스트뷰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아래와 같이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입력하면 글자가 빨간색으로 표시되면서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alt+enter</a:t>
            </a:r>
            <a:r>
              <a:rPr lang="en-US" altLang="ko-KR" sz="1400" dirty="0"/>
              <a:t> </a:t>
            </a:r>
            <a:r>
              <a:rPr lang="ko-KR" altLang="en-US" sz="1400" dirty="0"/>
              <a:t>를 입력하라는 메시지가 뜹니다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이것은 클래스가 없거나 여러 개 있을 때 표시됩니다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지시에 따라 적절한 것을 </a:t>
            </a:r>
            <a:r>
              <a:rPr lang="en-US" altLang="ko-KR" sz="1400" dirty="0"/>
              <a:t>import</a:t>
            </a:r>
            <a:r>
              <a:rPr lang="ko-KR" altLang="en-US" sz="1400" dirty="0"/>
              <a:t>하거나 설치하십시오</a:t>
            </a:r>
            <a:r>
              <a:rPr lang="en-US" altLang="ko-KR" sz="1400" dirty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private 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취소 버튼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아니오 버튼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보여주기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text(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경고가 나옴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>
                <a:sym typeface="Wingdings" panose="05000000000000000000" pitchFamily="2" charset="2"/>
              </a:rPr>
              <a:t>internationalization</a:t>
            </a:r>
            <a:r>
              <a:rPr lang="ko-KR" altLang="en-US" dirty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앱을 실행하고 버튼을 누르면</a:t>
            </a:r>
            <a:r>
              <a:rPr lang="en-US" altLang="ko-KR" dirty="0"/>
              <a:t>, </a:t>
            </a:r>
            <a:r>
              <a:rPr lang="ko-KR" altLang="en-US" dirty="0"/>
              <a:t>다음과 같은 대화상자가 표시되며</a:t>
            </a:r>
            <a:r>
              <a:rPr lang="en-US" altLang="ko-KR" dirty="0"/>
              <a:t>, </a:t>
            </a:r>
            <a:r>
              <a:rPr lang="ko-KR" altLang="en-US" dirty="0"/>
              <a:t>각각의 버튼을 누르면 대화상자가 닫히면서 </a:t>
            </a:r>
            <a:r>
              <a:rPr lang="ko-KR" altLang="en-US" dirty="0" err="1"/>
              <a:t>텍스뷰에</a:t>
            </a:r>
            <a:r>
              <a:rPr lang="ko-KR" altLang="en-US" dirty="0"/>
              <a:t> 결과를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일의 진행 상태를 사용자에게 보여줄 때 사용하며</a:t>
            </a:r>
            <a:r>
              <a:rPr lang="en-US" altLang="ko-KR" dirty="0"/>
              <a:t>, </a:t>
            </a:r>
            <a:r>
              <a:rPr lang="ko-KR" altLang="en-US" dirty="0"/>
              <a:t>막대 혹은 원 모양이 있으며</a:t>
            </a:r>
            <a:r>
              <a:rPr lang="en-US" altLang="ko-KR" dirty="0"/>
              <a:t>, </a:t>
            </a:r>
            <a:r>
              <a:rPr lang="ko-KR" altLang="en-US" dirty="0"/>
              <a:t>원 모양은 반복적으로 표시됩니다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/>
              <a:t>새로운 프로젝트 </a:t>
            </a:r>
            <a:r>
              <a:rPr lang="en-US" altLang="ko-KR" b="1" dirty="0"/>
              <a:t>Hu039Progress</a:t>
            </a:r>
            <a:r>
              <a:rPr lang="ko-KR" altLang="en-US" dirty="0"/>
              <a:t> 프로젝트를 만들고</a:t>
            </a:r>
            <a:r>
              <a:rPr lang="en-US" altLang="ko-KR" dirty="0"/>
              <a:t>, </a:t>
            </a:r>
            <a:r>
              <a:rPr lang="ko-KR" altLang="en-US" dirty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/>
              <a:t>widget </a:t>
            </a:r>
            <a:r>
              <a:rPr lang="ko-KR" altLang="en-US" b="1" dirty="0"/>
              <a:t>으로 입력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/>
              <a:t>Palette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Widgets</a:t>
            </a:r>
            <a:r>
              <a:rPr lang="ko-KR" altLang="en-US" dirty="0"/>
              <a:t>폴더 안에 있는 </a:t>
            </a:r>
            <a:r>
              <a:rPr lang="en-US" altLang="ko-KR" b="1" dirty="0" err="1"/>
              <a:t>ProgressBar</a:t>
            </a:r>
            <a:r>
              <a:rPr lang="en-US" altLang="ko-KR" b="1" dirty="0"/>
              <a:t>(Horizontal)</a:t>
            </a:r>
            <a:r>
              <a:rPr lang="ko-KR" altLang="en-US" dirty="0"/>
              <a:t>을 택하여 화면에 배치합니다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속성값 </a:t>
            </a:r>
            <a:r>
              <a:rPr lang="en-US" altLang="ko-KR" dirty="0"/>
              <a:t>max 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으로 설정합니다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프로그레스바 아래에 두 개의 버튼을 나란히 추가하기 위해 </a:t>
            </a:r>
            <a:r>
              <a:rPr lang="en-US" altLang="ko-KR" dirty="0"/>
              <a:t>LinearLayout(horizontal)</a:t>
            </a:r>
            <a:r>
              <a:rPr lang="ko-KR" altLang="en-US" dirty="0"/>
              <a:t>을 추가한 후</a:t>
            </a:r>
            <a:r>
              <a:rPr lang="en-US" altLang="ko-KR" dirty="0"/>
              <a:t>, </a:t>
            </a:r>
            <a:r>
              <a:rPr lang="ko-KR" altLang="en-US" dirty="0"/>
              <a:t>버튼은 각각 </a:t>
            </a:r>
            <a:r>
              <a:rPr lang="en-US" altLang="ko-KR" dirty="0"/>
              <a:t>'</a:t>
            </a:r>
            <a:r>
              <a:rPr lang="ko-KR" altLang="en-US" b="1" dirty="0"/>
              <a:t>보여주기</a:t>
            </a:r>
            <a:r>
              <a:rPr lang="en-US" altLang="ko-KR" b="1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'</a:t>
            </a:r>
            <a:r>
              <a:rPr lang="ko-KR" altLang="en-US" b="1" dirty="0"/>
              <a:t>닫기</a:t>
            </a:r>
            <a:r>
              <a:rPr lang="en-US" altLang="ko-KR" dirty="0"/>
              <a:t>' </a:t>
            </a:r>
            <a:r>
              <a:rPr lang="ko-KR" altLang="en-US" dirty="0"/>
              <a:t>글자가 보이도록 </a:t>
            </a:r>
            <a:r>
              <a:rPr lang="en-US" altLang="ko-KR" dirty="0"/>
              <a:t>text</a:t>
            </a:r>
            <a:r>
              <a:rPr lang="ko-KR" altLang="en-US" dirty="0"/>
              <a:t>속성을 설정합니다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프로그레스</a:t>
            </a:r>
            <a:r>
              <a:rPr lang="ko-KR" altLang="en-US" sz="1400" dirty="0"/>
              <a:t> 대화상자 객체 생성하기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프로그레스바 객체 참조 설정하기 </a:t>
            </a:r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Button 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앞에 코드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redundant code</a:t>
            </a:r>
            <a:r>
              <a:rPr lang="ko-KR" altLang="en-US" dirty="0">
                <a:sym typeface="Wingdings" panose="05000000000000000000" pitchFamily="2" charset="2"/>
              </a:rPr>
              <a:t>를 찾아 보십시오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닫기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ProgressBar</a:t>
            </a:r>
            <a:r>
              <a:rPr lang="ko-KR" altLang="en-US" dirty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, …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76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627002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클릭 이벤트 발생시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이벤트를 원하는 곳에 알려줄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smtClean="0">
                <a:sym typeface="Wingdings" panose="05000000000000000000" pitchFamily="2" charset="2"/>
              </a:rPr>
              <a:t>알림을 </a:t>
            </a:r>
            <a:r>
              <a:rPr lang="ko-KR" altLang="en-US" dirty="0" smtClean="0">
                <a:sym typeface="Wingdings" panose="05000000000000000000" pitchFamily="2" charset="2"/>
              </a:rPr>
              <a:t>받고 싶을 </a:t>
            </a:r>
            <a:r>
              <a:rPr lang="ko-KR" altLang="en-US" dirty="0" smtClean="0">
                <a:sym typeface="Wingdings" panose="05000000000000000000" pitchFamily="2" charset="2"/>
              </a:rPr>
              <a:t>경우</a:t>
            </a:r>
            <a:r>
              <a:rPr lang="en-US" altLang="ko-KR" dirty="0" smtClean="0">
                <a:sym typeface="Wingdings" panose="05000000000000000000" pitchFamily="2" charset="2"/>
              </a:rPr>
              <a:t>, setOnClickListener(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호출하여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 알림을 받기 원하는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인자로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해줘서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등록해 두어야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해주면 되는 것이 아니라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반드시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구현한 클래스</a:t>
            </a:r>
            <a:r>
              <a:rPr lang="ko-KR" altLang="en-US" dirty="0" smtClean="0">
                <a:sym typeface="Wingdings" panose="05000000000000000000" pitchFamily="2" charset="2"/>
              </a:rPr>
              <a:t>이어야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클래스로 만든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ko-KR" altLang="en-US" dirty="0" smtClean="0">
                <a:sym typeface="Wingdings" panose="05000000000000000000" pitchFamily="2" charset="2"/>
              </a:rPr>
              <a:t>이벤트 알림 등록이 </a:t>
            </a:r>
            <a:r>
              <a:rPr lang="ko-KR" altLang="en-US" dirty="0">
                <a:sym typeface="Wingdings" panose="05000000000000000000" pitchFamily="2" charset="2"/>
              </a:rPr>
              <a:t>가능한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이러한 인터페이스는 하나 혹은 여러 개의 메소드 이름만으로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클래스는 이러한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인터페이스에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필수적으로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</a:t>
            </a:r>
            <a:r>
              <a:rPr lang="ko-KR" altLang="en-US" dirty="0" smtClean="0">
                <a:sym typeface="Wingdings" panose="05000000000000000000" pitchFamily="2" charset="2"/>
              </a:rPr>
              <a:t>코드는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anonymous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>
                <a:sym typeface="Wingdings" panose="05000000000000000000" pitchFamily="2" charset="2"/>
              </a:rPr>
              <a:t>setOnClickListener()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Pass</a:t>
            </a:r>
            <a:r>
              <a:rPr lang="ko-KR" altLang="en-US" dirty="0">
                <a:sym typeface="Wingdings" panose="05000000000000000000" pitchFamily="2" charset="2"/>
              </a:rPr>
              <a:t>해주는 것입니다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7" name="직선 화살표 연결선 6"/>
          <p:cNvCxnSpPr>
            <a:stCxn id="11" idx="0"/>
          </p:cNvCxnSpPr>
          <p:nvPr/>
        </p:nvCxnSpPr>
        <p:spPr>
          <a:xfrm flipH="1" flipV="1">
            <a:off x="6744072" y="1196752"/>
            <a:ext cx="2237172" cy="5238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8087" y="1720650"/>
            <a:ext cx="4186313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that has </a:t>
            </a:r>
            <a:r>
              <a:rPr lang="en-US" altLang="ko-KR" sz="1400" b="1" dirty="0" smtClean="0"/>
              <a:t>onClick() </a:t>
            </a:r>
            <a:r>
              <a:rPr lang="en-US" altLang="ko-KR" sz="1400" dirty="0"/>
              <a:t>which is a</a:t>
            </a:r>
            <a:r>
              <a:rPr lang="en-US" altLang="ko-KR" sz="1400" dirty="0" smtClean="0"/>
              <a:t>n </a:t>
            </a:r>
            <a:r>
              <a:rPr lang="en-US" altLang="ko-KR" sz="1400" dirty="0" smtClean="0"/>
              <a:t>abstract method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All methods in an interface must be abstract. 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2151" y="5425288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</a:t>
            </a:r>
            <a:r>
              <a:rPr lang="en-US" altLang="ko-KR" sz="1600" dirty="0" smtClean="0"/>
              <a:t>constants </a:t>
            </a:r>
            <a:r>
              <a:rPr lang="en-US" altLang="ko-KR" sz="1600" dirty="0" smtClean="0"/>
              <a:t>or </a:t>
            </a:r>
            <a:r>
              <a:rPr lang="en-US" altLang="ko-KR" sz="1600" b="1" dirty="0" smtClean="0"/>
              <a:t>abstract </a:t>
            </a:r>
            <a:r>
              <a:rPr lang="en-US" altLang="ko-KR" sz="1600" dirty="0" smtClean="0"/>
              <a:t>methods.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smtClean="0"/>
              <a:t>The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89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/app/res/ </a:t>
            </a:r>
            <a:r>
              <a:rPr lang="ko-KR" altLang="en-US" dirty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안에 </a:t>
            </a:r>
            <a:r>
              <a:rPr lang="en-US" altLang="ko-KR" dirty="0">
                <a:sym typeface="Wingdings" panose="05000000000000000000" pitchFamily="2" charset="2"/>
              </a:rPr>
              <a:t>strings.xml</a:t>
            </a:r>
            <a:r>
              <a:rPr lang="ko-KR" altLang="en-US" dirty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단말의 설정</a:t>
            </a:r>
            <a:r>
              <a:rPr lang="en-US" altLang="ko-KR" dirty="0">
                <a:sym typeface="Wingdings" panose="05000000000000000000" pitchFamily="2" charset="2"/>
              </a:rPr>
              <a:t>(Settings) </a:t>
            </a:r>
            <a:r>
              <a:rPr lang="ko-KR" altLang="en-US" dirty="0">
                <a:sym typeface="Wingdings" panose="05000000000000000000" pitchFamily="2" charset="2"/>
              </a:rPr>
              <a:t>언어</a:t>
            </a:r>
            <a:r>
              <a:rPr lang="en-US" altLang="ko-KR" dirty="0">
                <a:sym typeface="Wingdings" panose="05000000000000000000" pitchFamily="2" charset="2"/>
              </a:rPr>
              <a:t>(Languages)</a:t>
            </a:r>
            <a:r>
              <a:rPr lang="ko-KR" altLang="en-US" dirty="0">
                <a:sym typeface="Wingdings" panose="05000000000000000000" pitchFamily="2" charset="2"/>
              </a:rPr>
              <a:t>가 한국어이면</a:t>
            </a:r>
            <a:r>
              <a:rPr lang="en-US" altLang="ko-KR" dirty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>
                <a:sym typeface="Wingdings" panose="05000000000000000000" pitchFamily="2" charset="2"/>
              </a:rPr>
              <a:t>ko</a:t>
            </a:r>
            <a:r>
              <a:rPr lang="en-US" altLang="ko-KR" dirty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문자열이 화면에 표시됩니다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기본 폴더인 </a:t>
            </a:r>
            <a:r>
              <a:rPr lang="en-US" altLang="ko-KR" dirty="0">
                <a:sym typeface="Wingdings" panose="05000000000000000000" pitchFamily="2" charset="2"/>
              </a:rPr>
              <a:t>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en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ko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임의의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9" y="3924345"/>
            <a:ext cx="69733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098" y="4703982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8954" y="3369643"/>
            <a:ext cx="343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4498" y="5338790"/>
            <a:ext cx="560223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onClickListener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인터페이스를 구현한 클래스입니다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클래스로 만든 </a:t>
            </a:r>
            <a:r>
              <a:rPr lang="en-US" altLang="ko-KR" sz="1400" dirty="0" err="1" smtClean="0"/>
              <a:t>obj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button.setOnClickListener</a:t>
            </a:r>
            <a:r>
              <a:rPr lang="ko-KR" altLang="en-US" sz="1400" dirty="0" smtClean="0"/>
              <a:t>에 인자로 넘겨주어서</a:t>
            </a:r>
            <a:r>
              <a:rPr lang="en-US" altLang="ko-KR" sz="1400" dirty="0" smtClean="0"/>
              <a:t>, button</a:t>
            </a:r>
            <a:r>
              <a:rPr lang="ko-KR" altLang="en-US" sz="1400" dirty="0" smtClean="0"/>
              <a:t>이 기억하고있게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4" name="위쪽 화살표 13"/>
          <p:cNvSpPr/>
          <p:nvPr/>
        </p:nvSpPr>
        <p:spPr>
          <a:xfrm rot="10800000">
            <a:off x="10065279" y="3338498"/>
            <a:ext cx="546050" cy="53257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94499" y="3933837"/>
            <a:ext cx="5602234" cy="58419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>
          <a:xfrm>
            <a:off x="442915" y="973993"/>
            <a:ext cx="11253818" cy="565981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148954" y="3369643"/>
            <a:ext cx="343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3098" y="4703982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4498" y="5338790"/>
            <a:ext cx="560223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onClickListener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인터페이스를 구현한 클래스입니다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클래스로 만든 </a:t>
            </a:r>
            <a:r>
              <a:rPr lang="en-US" altLang="ko-KR" sz="1400" dirty="0" err="1" smtClean="0"/>
              <a:t>obj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button.setOnClickListener</a:t>
            </a:r>
            <a:r>
              <a:rPr lang="ko-KR" altLang="en-US" sz="1400" dirty="0" smtClean="0"/>
              <a:t>에 인자로 넘겨주어서</a:t>
            </a:r>
            <a:r>
              <a:rPr lang="en-US" altLang="ko-KR" sz="1400" dirty="0" smtClean="0"/>
              <a:t>, button</a:t>
            </a:r>
            <a:r>
              <a:rPr lang="ko-KR" altLang="en-US" sz="1400" dirty="0" smtClean="0"/>
              <a:t>이 기억하고있게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5" name="위쪽 화살표 4"/>
          <p:cNvSpPr/>
          <p:nvPr/>
        </p:nvSpPr>
        <p:spPr>
          <a:xfrm rot="10800000">
            <a:off x="10065279" y="3338498"/>
            <a:ext cx="546050" cy="53257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3099" y="3924345"/>
            <a:ext cx="69733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4499" y="3933837"/>
            <a:ext cx="5602234" cy="58419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ko-KR" b="1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임의의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4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045100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즉 </a:t>
            </a:r>
            <a:r>
              <a:rPr lang="en-US" altLang="ko-KR" dirty="0">
                <a:sym typeface="Wingdings" panose="05000000000000000000" pitchFamily="2" charset="2"/>
              </a:rPr>
              <a:t>public class </a:t>
            </a:r>
            <a:r>
              <a:rPr lang="en-US" altLang="ko-KR" b="1" dirty="0">
                <a:sym typeface="Wingdings" panose="05000000000000000000" pitchFamily="2" charset="2"/>
              </a:rPr>
              <a:t>MainActivity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ko-KR" altLang="en-US" dirty="0" smtClean="0">
                <a:sym typeface="Wingdings" panose="05000000000000000000" pitchFamily="2" charset="2"/>
              </a:rPr>
              <a:t>클래스를 참조한 자신의 객체로 </a:t>
            </a:r>
            <a:r>
              <a:rPr lang="en-US" altLang="ko-KR" dirty="0">
                <a:sym typeface="Wingdings" panose="05000000000000000000" pitchFamily="2" charset="2"/>
              </a:rPr>
              <a:t>setOnClickListen</a:t>
            </a:r>
            <a:r>
              <a:rPr lang="en-US" altLang="ko-KR" dirty="0">
                <a:sym typeface="Wingdings" panose="05000000000000000000" pitchFamily="2" charset="2"/>
              </a:rPr>
              <a:t>er(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3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045100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즉 </a:t>
            </a:r>
            <a:r>
              <a:rPr lang="en-US" altLang="ko-KR" dirty="0">
                <a:sym typeface="Wingdings" panose="05000000000000000000" pitchFamily="2" charset="2"/>
              </a:rPr>
              <a:t>public class </a:t>
            </a:r>
            <a:r>
              <a:rPr lang="en-US" altLang="ko-KR" b="1" dirty="0">
                <a:sym typeface="Wingdings" panose="05000000000000000000" pitchFamily="2" charset="2"/>
              </a:rPr>
              <a:t>MainActivity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>
                <a:sym typeface="Wingdings" panose="05000000000000000000" pitchFamily="2" charset="2"/>
              </a:rPr>
              <a:t>setOnClickListener(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933381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2423412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1896969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1881977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3503532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393" y="4485515"/>
            <a:ext cx="1107782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1124" y="4282409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71464" y="5734320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1444" y="5735937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5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아래에 있는 방법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MyClass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anonymous </a:t>
            </a:r>
            <a:r>
              <a:rPr lang="en-US" altLang="ko-KR" b="1" dirty="0" err="1"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처럼 </a:t>
            </a:r>
            <a:r>
              <a:rPr lang="en-US" altLang="ko-KR" dirty="0">
                <a:sym typeface="Wingdings" panose="05000000000000000000" pitchFamily="2" charset="2"/>
              </a:rPr>
              <a:t>anonymous class </a:t>
            </a:r>
            <a:r>
              <a:rPr lang="ko-KR" altLang="en-US" dirty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>
                <a:sym typeface="Wingdings" panose="05000000000000000000" pitchFamily="2" charset="2"/>
              </a:rPr>
              <a:t>. Why? </a:t>
            </a:r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61124" y="1777803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클래스를 정의하고 </a:t>
            </a:r>
            <a:r>
              <a:rPr lang="en-US" altLang="ko-KR" sz="1600" b="1" dirty="0" err="1" smtClean="0"/>
              <a:t>obj</a:t>
            </a:r>
            <a:r>
              <a:rPr lang="ko-KR" altLang="en-US" sz="1600" b="1" dirty="0" smtClean="0"/>
              <a:t>를 만든 경우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11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show_message() } );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360040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3099" y="4542491"/>
            <a:ext cx="112481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dirty="0" smtClean="0">
                <a:latin typeface="Consolas" panose="020B0609020204030204" pitchFamily="49" charset="0"/>
              </a:rPr>
              <a:t>show_message() );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151" y="5035115"/>
            <a:ext cx="112481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ko-KR" dirty="0" smtClean="0">
                <a:latin typeface="Consolas" panose="020B0609020204030204" pitchFamily="49" charset="0"/>
              </a:rPr>
              <a:t>show_message() );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이 프로젝트에서는 </a:t>
            </a:r>
            <a:r>
              <a:rPr lang="ko-KR" altLang="en-US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dirty="0">
                <a:sym typeface="Wingdings" panose="05000000000000000000" pitchFamily="2" charset="2"/>
              </a:rPr>
              <a:t>중앙에 </a:t>
            </a:r>
            <a:r>
              <a:rPr lang="ko-KR" altLang="en-US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dirty="0">
                <a:sym typeface="Wingdings" panose="05000000000000000000" pitchFamily="2" charset="2"/>
              </a:rPr>
              <a:t>위치로 복귀합니다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09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13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540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입력하십시오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696936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789040"/>
            <a:ext cx="4285859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값은 </a:t>
            </a:r>
            <a:r>
              <a:rPr lang="en-US" altLang="ko-KR" dirty="0">
                <a:sym typeface="Wingdings" panose="05000000000000000000" pitchFamily="2" charset="2"/>
              </a:rPr>
              <a:t>FF(</a:t>
            </a:r>
            <a:r>
              <a:rPr lang="ko-KR" altLang="en-US" dirty="0">
                <a:sym typeface="Wingdings" panose="05000000000000000000" pitchFamily="2" charset="2"/>
              </a:rPr>
              <a:t>불투명</a:t>
            </a:r>
            <a:r>
              <a:rPr lang="en-US" altLang="ko-KR" dirty="0">
                <a:sym typeface="Wingdings" panose="05000000000000000000" pitchFamily="2" charset="2"/>
              </a:rPr>
              <a:t>), 00(</a:t>
            </a:r>
            <a:r>
              <a:rPr lang="ko-KR" altLang="en-US" dirty="0">
                <a:sym typeface="Wingdings" panose="05000000000000000000" pitchFamily="2" charset="2"/>
              </a:rPr>
              <a:t>투명</a:t>
            </a:r>
            <a:r>
              <a:rPr lang="en-US" altLang="ko-KR" dirty="0">
                <a:sym typeface="Wingdings" panose="05000000000000000000" pitchFamily="2" charset="2"/>
              </a:rPr>
              <a:t>), 88(</a:t>
            </a:r>
            <a:r>
              <a:rPr lang="ko-KR" altLang="en-US" dirty="0">
                <a:sym typeface="Wingdings" panose="05000000000000000000" pitchFamily="2" charset="2"/>
              </a:rPr>
              <a:t>반투명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>
                <a:sym typeface="Wingdings" panose="05000000000000000000" pitchFamily="2" charset="2"/>
              </a:rPr>
              <a:t>#FFFF0000 </a:t>
            </a:r>
            <a:r>
              <a:rPr lang="ko-KR" altLang="en-US" dirty="0">
                <a:sym typeface="Wingdings" panose="05000000000000000000" pitchFamily="2" charset="2"/>
              </a:rPr>
              <a:t>가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textSize </a:t>
            </a:r>
            <a:r>
              <a:rPr lang="ko-KR" altLang="en-US" dirty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단위는 </a:t>
            </a:r>
            <a:r>
              <a:rPr lang="en-US" altLang="ko-KR" dirty="0" err="1">
                <a:sym typeface="Wingdings" panose="05000000000000000000" pitchFamily="2" charset="2"/>
              </a:rPr>
              <a:t>dp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px</a:t>
            </a:r>
            <a:r>
              <a:rPr lang="ko-KR" altLang="en-US" dirty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992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063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620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Joy0310</a:t>
            </a:r>
            <a:r>
              <a:rPr lang="en-US" altLang="ko-KR" b="1" dirty="0" smtClean="0">
                <a:sym typeface="Wingdings" panose="05000000000000000000" pitchFamily="2" charset="2"/>
              </a:rPr>
              <a:t>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Joy0311</a:t>
            </a:r>
            <a:r>
              <a:rPr lang="en-US" altLang="ko-KR" b="1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1: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의 각 이미지에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onClick =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swapView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설정을 모두 제거해야 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이것을 제거한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시도해야 코딩이 맞게 하였는지 점검이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임의의 클래스를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정의합니다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임의의 클래스는 반드시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onClick()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구현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해야 하는 것이 전제 조건입니다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임의의 클래스로 한 객체</a:t>
            </a:r>
            <a:r>
              <a:rPr lang="en-US" altLang="ko-KR" dirty="0" smtClean="0">
                <a:sym typeface="Wingdings" panose="05000000000000000000" pitchFamily="2" charset="2"/>
              </a:rPr>
              <a:t>(object)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만들어 그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넘겨줌으로 등록을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클릭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 등록되어 있는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객체를 가지고 그 객체의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안에는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실행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941168"/>
            <a:ext cx="112481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>
                <a:latin typeface="Consolas" panose="020B0609020204030204" pitchFamily="49" charset="0"/>
              </a:rPr>
              <a:t> implements View.OnClickListener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3717032"/>
            <a:ext cx="582962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MyMethodOne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079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2: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임의의 클래스를 새로 만드는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클래스로 만든 객체가 아니라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만든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보내 주어 등록하면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만든 객체는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901679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View.OnClickListener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7156" y="3509011"/>
            <a:ext cx="582962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(????);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893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3: </a:t>
            </a:r>
            <a:r>
              <a:rPr lang="ko-KR" altLang="en-US" dirty="0">
                <a:sym typeface="Wingdings" panose="05000000000000000000" pitchFamily="2" charset="2"/>
              </a:rPr>
              <a:t>레이아웃 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75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MyMethodOne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564904"/>
            <a:ext cx="4066559" cy="35345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2" y="2122327"/>
            <a:ext cx="2136271" cy="29856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MyMethodOne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bus.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MyMethodOne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680520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1152128" cy="36182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7032104" y="1196752"/>
            <a:ext cx="629020" cy="32723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7968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2564904"/>
            <a:ext cx="744048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1424" y="4573437"/>
            <a:ext cx="7440488" cy="3677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</a:rPr>
              <a:t> view -&gt; </a:t>
            </a:r>
            <a:r>
              <a:rPr lang="en-US" altLang="ko-KR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dirty="0" smtClean="0">
                <a:latin typeface="Consolas" panose="020B0609020204030204" pitchFamily="49" charset="0"/>
              </a:rPr>
              <a:t>(view)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7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자주 사용해왔습니다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2209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자주 사용해왔습니다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625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다음은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Create 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Put these states as items between a selector tag to create a state list and set it as the background on our Button widget. </a:t>
            </a:r>
          </a:p>
          <a:p>
            <a:r>
              <a:rPr lang="en-US" altLang="ko-KR" dirty="0"/>
              <a:t>Just 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Joy032ButtonImage,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다음의 세 이미지 파일을 </a:t>
            </a:r>
            <a:r>
              <a:rPr lang="en-US" altLang="ko-KR" dirty="0"/>
              <a:t>images </a:t>
            </a:r>
            <a:r>
              <a:rPr lang="ko-KR" altLang="en-US" dirty="0"/>
              <a:t>폴더에서 복사하여 안스의 </a:t>
            </a:r>
            <a:r>
              <a:rPr lang="en-US" altLang="ko-KR" dirty="0"/>
              <a:t>app/res/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paste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/>
              <a:t>Step 3: activity_main.xml</a:t>
            </a:r>
            <a:r>
              <a:rPr lang="ko-KR" altLang="en-US" dirty="0"/>
              <a:t>의 </a:t>
            </a:r>
            <a:r>
              <a:rPr lang="en-US" altLang="ko-KR" dirty="0"/>
              <a:t>[Code] </a:t>
            </a:r>
            <a:r>
              <a:rPr lang="ko-KR" altLang="en-US" dirty="0"/>
              <a:t>탭에서 다음과 코딩을 진행합니다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대체 하고</a:t>
            </a:r>
            <a:r>
              <a:rPr lang="en-US" altLang="ko-KR" dirty="0"/>
              <a:t>, TextView ["HelloWorld"] </a:t>
            </a:r>
            <a:r>
              <a:rPr lang="ko-KR" altLang="en-US" dirty="0"/>
              <a:t>를 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Linearlayout </a:t>
            </a:r>
            <a:r>
              <a:rPr lang="ko-KR" altLang="en-US" dirty="0"/>
              <a:t>태그 안에 </a:t>
            </a:r>
            <a:r>
              <a:rPr lang="en-US" altLang="ko-KR" dirty="0"/>
              <a:t>orientation</a:t>
            </a:r>
            <a:r>
              <a:rPr lang="ko-KR" altLang="en-US" dirty="0"/>
              <a:t> </a:t>
            </a:r>
            <a:r>
              <a:rPr lang="en-US" altLang="ko-KR" dirty="0"/>
              <a:t>= "vertical", gravity = "center" </a:t>
            </a:r>
            <a:r>
              <a:rPr lang="ko-KR" altLang="en-US" dirty="0"/>
              <a:t>을 설정합니다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&lt;Button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custom_button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&lt;Switch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실행해보면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버튼을 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, 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보여주어야 합니다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대체하여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상태에 따라 선택하도록 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을 대체할 </a:t>
            </a:r>
            <a:r>
              <a:rPr lang="en-US" altLang="ko-KR" dirty="0">
                <a:sym typeface="Wingdings" panose="05000000000000000000" pitchFamily="2" charset="2"/>
              </a:rPr>
              <a:t>reddot_button.xml </a:t>
            </a:r>
            <a:r>
              <a:rPr lang="ko-KR" altLang="en-US" dirty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[reddot_button.xml]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이러한 </a:t>
            </a:r>
            <a:r>
              <a:rPr lang="en-US" altLang="ko-KR" dirty="0">
                <a:sym typeface="Wingdings" panose="05000000000000000000" pitchFamily="2" charset="2"/>
              </a:rPr>
              <a:t>drawable xml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/>
              <a:t>StateListDrawable </a:t>
            </a:r>
            <a:r>
              <a:rPr lang="ko-KR" altLang="en-US" dirty="0"/>
              <a:t>파일이라고 부릅니다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ym typeface="Wingdings" panose="05000000000000000000" pitchFamily="2" charset="2"/>
              </a:rPr>
              <a:t>state_... </a:t>
            </a:r>
            <a:r>
              <a:rPr lang="ko-KR" altLang="en-US" dirty="0">
                <a:sym typeface="Wingdings" panose="05000000000000000000" pitchFamily="2" charset="2"/>
              </a:rPr>
              <a:t>이 없는 </a:t>
            </a:r>
            <a:r>
              <a:rPr lang="en-US" altLang="ko-KR" dirty="0">
                <a:sym typeface="Wingdings" panose="05000000000000000000" pitchFamily="2" charset="2"/>
              </a:rPr>
              <a:t>default case</a:t>
            </a:r>
            <a:r>
              <a:rPr lang="ko-KR" altLang="en-US" dirty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>
                <a:sym typeface="Wingdings" panose="05000000000000000000" pitchFamily="2" charset="2"/>
              </a:rPr>
              <a:t>안스는 위의 </a:t>
            </a:r>
            <a:r>
              <a:rPr lang="en-US" altLang="ko-KR" dirty="0">
                <a:sym typeface="Wingdings" panose="05000000000000000000" pitchFamily="2" charset="2"/>
              </a:rPr>
              <a:t>item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하면서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적합 것은 찾으면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reddotButton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클릭될</a:t>
            </a:r>
            <a:r>
              <a:rPr lang="ko-KR" altLang="en-US" dirty="0">
                <a:latin typeface="Consolas" panose="020B0609020204030204" pitchFamily="49" charset="0"/>
              </a:rPr>
              <a:t> 때</a:t>
            </a:r>
            <a:r>
              <a:rPr lang="en-US" altLang="ko-KR" dirty="0">
                <a:latin typeface="Consolas" panose="020B0609020204030204" pitchFamily="49" charset="0"/>
              </a:rPr>
              <a:t>, listen</a:t>
            </a:r>
            <a:r>
              <a:rPr lang="ko-KR" altLang="en-US" dirty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를 설정하고 </a:t>
            </a:r>
            <a:r>
              <a:rPr lang="en-US" altLang="ko-KR" dirty="0">
                <a:latin typeface="Consolas" panose="020B0609020204030204" pitchFamily="49" charset="0"/>
              </a:rPr>
              <a:t>Toast</a:t>
            </a:r>
            <a:r>
              <a:rPr lang="ko-KR" altLang="en-US" dirty="0">
                <a:latin typeface="Consolas" panose="020B0609020204030204" pitchFamily="49" charset="0"/>
              </a:rPr>
              <a:t>로 </a:t>
            </a:r>
            <a:r>
              <a:rPr lang="en-US" altLang="ko-KR" dirty="0">
                <a:latin typeface="Consolas" panose="020B0609020204030204" pitchFamily="49" charset="0"/>
              </a:rPr>
              <a:t>"Click"</a:t>
            </a:r>
            <a:r>
              <a:rPr lang="ko-KR" altLang="en-US" dirty="0">
                <a:latin typeface="Consolas" panose="020B0609020204030204" pitchFamily="49" charset="0"/>
              </a:rPr>
              <a:t>를 나타내십시오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switchEnableButton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클릭될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변하였을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>
                <a:sym typeface="Wingdings" panose="05000000000000000000" pitchFamily="2" charset="2"/>
              </a:rPr>
              <a:t>setOnCheckedChangeListener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>
                <a:sym typeface="Wingdings" panose="05000000000000000000" pitchFamily="2" charset="2"/>
              </a:rPr>
              <a:t>reddotButton.setEnable</a:t>
            </a:r>
            <a:r>
              <a:rPr lang="en-US" altLang="ko-KR" dirty="0">
                <a:sym typeface="Wingdings" panose="05000000000000000000" pitchFamily="2" charset="2"/>
              </a:rPr>
              <a:t>(true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false)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6: Code </a:t>
            </a:r>
            <a:r>
              <a:rPr lang="en-US" altLang="ko-KR" dirty="0" err="1">
                <a:sym typeface="Wingdings" panose="05000000000000000000" pitchFamily="2" charset="2"/>
              </a:rPr>
              <a:t>Reivew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Lambda expression since Java 8 (need to set it up, gradle sink required)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ko-KR" altLang="en-US" dirty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>
                <a:sym typeface="Wingdings" panose="05000000000000000000" pitchFamily="2" charset="2"/>
              </a:rPr>
              <a:t>Hu031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sym typeface="Wingdings" panose="05000000000000000000" pitchFamily="2" charset="2"/>
              </a:rPr>
              <a:t>으로 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r>
              <a:rPr lang="en-US" altLang="ko-KR" dirty="0"/>
              <a:t>Create 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 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Joy033ButtonDrawable,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먼저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default, pressed, disabled </a:t>
            </a:r>
            <a:r>
              <a:rPr lang="ko-KR" altLang="en-US" dirty="0"/>
              <a:t>상태에 대한 각각의 </a:t>
            </a:r>
            <a:r>
              <a:rPr lang="en-US" altLang="ko-KR" b="1" dirty="0"/>
              <a:t>shape</a:t>
            </a:r>
            <a:r>
              <a:rPr lang="ko-KR" altLang="en-US" b="1" dirty="0"/>
              <a:t> </a:t>
            </a:r>
            <a:r>
              <a:rPr lang="en-US" altLang="ko-KR" b="1" dirty="0"/>
              <a:t>drawable</a:t>
            </a:r>
            <a:r>
              <a:rPr lang="ko-KR" altLang="en-US" b="1" dirty="0"/>
              <a:t> </a:t>
            </a:r>
            <a:r>
              <a:rPr lang="en-US" altLang="ko-KR" b="1" dirty="0"/>
              <a:t>xml </a:t>
            </a:r>
            <a:r>
              <a:rPr lang="ko-KR" altLang="en-US" b="1" dirty="0"/>
              <a:t>파일을 작성합니다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대체하여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greadient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startColor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endColor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dashGap</a:t>
            </a:r>
            <a:r>
              <a:rPr lang="en-US" altLang="ko-KR" dirty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en-US" altLang="ko-KR" dirty="0" err="1">
                <a:sym typeface="Wingdings" panose="05000000000000000000" pitchFamily="2" charset="2"/>
              </a:rPr>
              <a:t>dashWidth</a:t>
            </a:r>
            <a:r>
              <a:rPr lang="en-US" altLang="ko-KR" dirty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/&gt;</a:t>
            </a:r>
          </a:p>
          <a:p>
            <a:pPr lvl="1"/>
            <a:r>
              <a:rPr lang="en-US" altLang="ko-KR" dirty="0"/>
              <a:t>&lt;corners        </a:t>
            </a:r>
          </a:p>
          <a:p>
            <a:pPr lvl="1"/>
            <a:r>
              <a:rPr lang="en-US" altLang="ko-KR" dirty="0"/>
              <a:t>	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>
                <a:sym typeface="Wingdings" panose="05000000000000000000" pitchFamily="2" charset="2"/>
              </a:rPr>
              <a:t>button_pressed.xm</a:t>
            </a:r>
            <a:r>
              <a:rPr lang="en-US" altLang="ko-KR" b="1" dirty="0"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ym typeface="Wingdings" panose="05000000000000000000" pitchFamily="2" charset="2"/>
              </a:rPr>
              <a:t>button_disabledl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3: </a:t>
            </a:r>
            <a:r>
              <a:rPr lang="ko-KR" altLang="en-US" dirty="0"/>
              <a:t>이제 </a:t>
            </a:r>
            <a:r>
              <a:rPr lang="en-US" altLang="ko-KR" dirty="0"/>
              <a:t>state list drawable </a:t>
            </a:r>
            <a:r>
              <a:rPr lang="ko-KR" altLang="en-US" dirty="0"/>
              <a:t>파일을 작성해야 합니다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state_pressed</a:t>
            </a:r>
            <a:r>
              <a:rPr lang="en-US" altLang="ko-KR" dirty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state_enabled</a:t>
            </a:r>
            <a:r>
              <a:rPr lang="en-US" altLang="ko-KR" dirty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</a:t>
            </a:r>
            <a:r>
              <a:rPr lang="en-US" altLang="ko-KR" dirty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en-US" altLang="ko-KR" dirty="0"/>
              <a:t>activity_main.xml</a:t>
            </a:r>
            <a:r>
              <a:rPr lang="ko-KR" altLang="en-US" dirty="0"/>
              <a:t>에서 </a:t>
            </a:r>
            <a:r>
              <a:rPr lang="en-US" altLang="ko-KR" dirty="0" err="1"/>
              <a:t>drawable_button</a:t>
            </a:r>
            <a:r>
              <a:rPr lang="ko-KR" altLang="en-US" dirty="0"/>
              <a:t>을 사용할 수 있도록 화면을 구성합니다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으로 변환하고</a:t>
            </a:r>
            <a:r>
              <a:rPr lang="en-US" altLang="ko-KR" dirty="0"/>
              <a:t>, orientation=vertical, gravity=center</a:t>
            </a:r>
            <a:r>
              <a:rPr lang="ko-KR" altLang="en-US" dirty="0"/>
              <a:t>를 하여 버튼을 가운데에 배치할 수 있도록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삭제합니다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&lt;Button  /&gt; </a:t>
            </a:r>
            <a:r>
              <a:rPr lang="ko-KR" altLang="en-US" dirty="0"/>
              <a:t>안에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background = "@</a:t>
            </a:r>
            <a:r>
              <a:rPr lang="en-US" altLang="ko-KR" dirty="0" err="1"/>
              <a:t>drawable</a:t>
            </a:r>
            <a:r>
              <a:rPr lang="en-US" altLang="ko-KR" dirty="0"/>
              <a:t>/</a:t>
            </a:r>
            <a:r>
              <a:rPr lang="en-US" altLang="ko-KR" dirty="0" err="1"/>
              <a:t>drawable_button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drawable_button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= "press me"</a:t>
            </a:r>
          </a:p>
          <a:p>
            <a:r>
              <a:rPr lang="en-US" altLang="ko-KR" dirty="0"/>
              <a:t>&lt;Switch /&gt; </a:t>
            </a:r>
            <a:r>
              <a:rPr lang="ko-KR" altLang="en-US" dirty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checked="true"</a:t>
            </a:r>
            <a:br>
              <a:rPr lang="en-US" altLang="ko-KR" dirty="0"/>
            </a:br>
            <a:r>
              <a:rPr lang="en-US" altLang="ko-KR" dirty="0"/>
              <a:t>text = "Enabled" 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switch_enable_button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 new name </a:t>
            </a:r>
            <a:r>
              <a:rPr lang="en-US" altLang="ko-KR" dirty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[src]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>
                <a:sym typeface="Wingdings" panose="05000000000000000000" pitchFamily="2" charset="2"/>
              </a:rPr>
              <a:t>[Do Refactor] </a:t>
            </a:r>
            <a:r>
              <a:rPr lang="en-US" altLang="ko-KR" dirty="0">
                <a:sym typeface="Wingdings" panose="05000000000000000000" pitchFamily="2" charset="2"/>
              </a:rPr>
              <a:t>at lower left corner.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ym typeface="Wingdings" panose="05000000000000000000" pitchFamily="2" charset="2"/>
              </a:rPr>
              <a:t>build.gradle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applicationID</a:t>
            </a:r>
            <a:r>
              <a:rPr lang="en-US" altLang="ko-KR" dirty="0">
                <a:sym typeface="Wingdings" panose="05000000000000000000" pitchFamily="2" charset="2"/>
              </a:rPr>
              <a:t> = 'Package 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'New 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Run [Build]  [Clean Project]  &amp;  [Build] [Rebuild Project]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ko-KR" altLang="en-US" sz="1400" dirty="0"/>
              <a:t>이름을 바꾸지 않는다면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(4) &amp; (6)</a:t>
            </a:r>
            <a:r>
              <a:rPr lang="ko-KR" altLang="en-US" sz="1400" dirty="0"/>
              <a:t>수정하고</a:t>
            </a:r>
            <a:r>
              <a:rPr lang="en-US" altLang="ko-KR" sz="1400" dirty="0"/>
              <a:t>, (7)</a:t>
            </a:r>
            <a:r>
              <a:rPr lang="ko-KR" altLang="en-US" sz="1400" dirty="0"/>
              <a:t>만 실행합니다</a:t>
            </a:r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Joy034ButtonEvent,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sym typeface="Wingdings" panose="05000000000000000000" pitchFamily="2" charset="2"/>
              </a:rPr>
              <a:t>Backgound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파일의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메소드만</a:t>
            </a:r>
            <a:r>
              <a:rPr lang="ko-KR" altLang="en-US" dirty="0">
                <a:sym typeface="Wingdings" panose="05000000000000000000" pitchFamily="2" charset="2"/>
              </a:rPr>
              <a:t> 수정하면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sym typeface="Wingdings" panose="05000000000000000000" pitchFamily="2" charset="2"/>
              </a:rPr>
              <a:t>log </a:t>
            </a:r>
            <a:r>
              <a:rPr lang="ko-KR" altLang="en-US" dirty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>
                <a:sym typeface="Wingdings" panose="05000000000000000000" pitchFamily="2" charset="2"/>
              </a:rPr>
              <a:t>, logcat</a:t>
            </a:r>
            <a:r>
              <a:rPr lang="ko-KR" altLang="en-US" dirty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Log.d("HuStar",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R.string.my_greeting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ym typeface="Wingdings" panose="05000000000000000000" pitchFamily="2" charset="2"/>
              </a:rPr>
              <a:t>String </a:t>
            </a:r>
            <a:r>
              <a:rPr lang="ko-KR" altLang="en-US" dirty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있는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getText</a:t>
            </a:r>
            <a:r>
              <a:rPr lang="en-US" altLang="ko-KR" dirty="0">
                <a:sym typeface="Wingdings" panose="05000000000000000000" pitchFamily="2" charset="2"/>
              </a:rPr>
              <a:t>().toString() </a:t>
            </a:r>
            <a:r>
              <a:rPr lang="ko-KR" altLang="en-US" dirty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버튼이나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위젯을 살펴보기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Drawable(Drawable)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배경 설정하기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이벤트 이해하기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대화상자 사용하기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600" dirty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방법을 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뷰를 가장 높이 올립니다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Horizontal Centers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3:  </a:t>
            </a:r>
            <a:r>
              <a:rPr lang="en-US" altLang="ko-KR" dirty="0"/>
              <a:t>button.xml </a:t>
            </a:r>
            <a:r>
              <a:rPr lang="ko-KR" altLang="en-US" dirty="0"/>
              <a:t>의 결과가 다음과 같은지 확인하십시오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상황으로 시작하십시오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아래쪽에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다시 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를 사용하여 우리가 원하는 메시지를 출력할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"onCreate()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ends:"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>
                <a:sym typeface="Wingdings" panose="05000000000000000000" pitchFamily="2" charset="2"/>
              </a:rPr>
              <a:t>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텍스트뷰와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Toast</a:t>
            </a:r>
            <a:r>
              <a:rPr lang="ko-KR" altLang="en-US" dirty="0">
                <a:sym typeface="Wingdings" panose="05000000000000000000" pitchFamily="2" charset="2"/>
              </a:rPr>
              <a:t>로 나타내고</a:t>
            </a:r>
            <a:r>
              <a:rPr lang="en-US" altLang="ko-KR" dirty="0">
                <a:sym typeface="Wingdings" panose="05000000000000000000" pitchFamily="2" charset="2"/>
              </a:rPr>
              <a:t>, Snackbar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Snackbar for </a:t>
            </a:r>
            <a:r>
              <a:rPr lang="en-US" altLang="ko-KR" sz="1400" dirty="0" err="1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 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and implement "Genesis" pre-selected programmatically.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activity_main.xml file.</a:t>
            </a: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입력상자의</a:t>
            </a:r>
            <a:r>
              <a:rPr lang="ko-KR" altLang="en-US" dirty="0">
                <a:sym typeface="Wingdings" panose="05000000000000000000" pitchFamily="2" charset="2"/>
              </a:rPr>
              <a:t> 역할을 하는 </a:t>
            </a:r>
            <a:r>
              <a:rPr lang="en-US" altLang="ko-KR" dirty="0">
                <a:sym typeface="Wingdings" panose="05000000000000000000" pitchFamily="2" charset="2"/>
              </a:rPr>
              <a:t>EditText(or </a:t>
            </a:r>
            <a:r>
              <a:rPr lang="en-US" altLang="ko-KR" dirty="0" err="1">
                <a:sym typeface="Wingdings" panose="05000000000000000000" pitchFamily="2" charset="2"/>
              </a:rPr>
              <a:t>PlainText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>
                <a:sym typeface="Wingdings" panose="05000000000000000000" pitchFamily="2" charset="2"/>
              </a:rPr>
              <a:t>키패드가</a:t>
            </a:r>
            <a:r>
              <a:rPr lang="ko-KR" altLang="en-US" dirty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영문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b="1" dirty="0" err="1">
                <a:sym typeface="Wingdings" panose="05000000000000000000" pitchFamily="2" charset="2"/>
              </a:rPr>
              <a:t>inputType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최상위 레이아웃 </a:t>
            </a:r>
            <a:r>
              <a:rPr lang="en-US" altLang="ko-KR" dirty="0">
                <a:sym typeface="Wingdings" panose="05000000000000000000" pitchFamily="2" charset="2"/>
              </a:rPr>
              <a:t>margin=8dp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24dp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/app/res/values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여세요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&lt;resource&gt;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&lt;string&gt;</a:t>
            </a:r>
            <a:r>
              <a:rPr lang="ko-KR" altLang="en-US" dirty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ym typeface="Wingdings" panose="05000000000000000000" pitchFamily="2" charset="2"/>
              </a:rPr>
              <a:t>key &amp; value pair</a:t>
            </a:r>
            <a:r>
              <a:rPr lang="ko-KR" altLang="en-US" dirty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코드에서는 </a:t>
            </a:r>
            <a:r>
              <a:rPr lang="en-US" altLang="ko-KR" dirty="0">
                <a:sym typeface="Wingdings" panose="05000000000000000000" pitchFamily="2" charset="2"/>
              </a:rPr>
              <a:t>name</a:t>
            </a:r>
            <a:r>
              <a:rPr lang="ko-KR" altLang="en-US" dirty="0">
                <a:sym typeface="Wingdings" panose="05000000000000000000" pitchFamily="2" charset="2"/>
              </a:rPr>
              <a:t>항목의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>
                <a:sym typeface="Wingdings" panose="05000000000000000000" pitchFamily="2" charset="2"/>
              </a:rPr>
              <a:t>"God is good"</a:t>
            </a:r>
            <a:r>
              <a:rPr lang="ko-KR" altLang="en-US" dirty="0">
                <a:sym typeface="Wingdings" panose="05000000000000000000" pitchFamily="2" charset="2"/>
              </a:rPr>
              <a:t>를 사용하는 것이 아니라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/>
              <a:t>R.string.my_greeting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"All the time~"</a:t>
            </a:r>
            <a:r>
              <a:rPr lang="ko-KR" altLang="en-US" dirty="0"/>
              <a:t>이나 </a:t>
            </a:r>
            <a:r>
              <a:rPr lang="en-US" altLang="ko-KR" dirty="0"/>
              <a:t>"Click here"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en-US" altLang="ko-KR" dirty="0" err="1"/>
              <a:t>R.string.your_greeting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R.string.click_here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>
                <a:latin typeface="Consolas" panose="020B0609020204030204" pitchFamily="49" charset="0"/>
              </a:rPr>
              <a:t>"&gt;Hu031Widget&lt;/string&gt;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name="my_greeting"&gt;God is good~&lt;/string&gt;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your_greeting</a:t>
            </a:r>
            <a:r>
              <a:rPr lang="en-US" altLang="ko-KR" sz="1600" dirty="0">
                <a:latin typeface="Consolas" panose="020B0609020204030204" pitchFamily="49" charset="0"/>
              </a:rPr>
              <a:t>"&gt;All the time~&lt;/string&gt;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click_here</a:t>
            </a:r>
            <a:r>
              <a:rPr lang="en-US" altLang="ko-KR" sz="1600" dirty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19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error message for empty fields. for example: "Enter a name:"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depending on 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()...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ym typeface="Wingdings" panose="05000000000000000000" pitchFamily="2" charset="2"/>
              </a:rPr>
              <a:t>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이미지뷰와</a:t>
            </a:r>
            <a:r>
              <a:rPr lang="ko-KR" altLang="en-US" dirty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>
                <a:sym typeface="Wingdings" panose="05000000000000000000" pitchFamily="2" charset="2"/>
              </a:rPr>
              <a:t>이미지뷰를</a:t>
            </a:r>
            <a:r>
              <a:rPr lang="ko-KR" altLang="en-US" dirty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속성값을 다음과 같은 방법으로 지정하면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@drawable/</a:t>
            </a:r>
            <a:r>
              <a:rPr lang="ko-KR" altLang="en-US" b="1" dirty="0">
                <a:sym typeface="Wingdings" panose="05000000000000000000" pitchFamily="2" charset="2"/>
              </a:rPr>
              <a:t>이미지파일명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 외에 </a:t>
            </a:r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maxWidth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maxHeight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색상은 </a:t>
            </a:r>
            <a:r>
              <a:rPr lang="en-US" altLang="ko-KR" dirty="0"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scaleType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>
                <a:sym typeface="Wingdings" panose="05000000000000000000" pitchFamily="2" charset="2"/>
              </a:rPr>
              <a:t>centerCrop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centerInside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 알고리즘이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65dp, layout_height = 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이미지들의 중요한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/>
                <a:t>텍스트뷰의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text </a:t>
              </a:r>
              <a:r>
                <a:rPr lang="ko-KR" altLang="en-US" sz="1200" dirty="0"/>
                <a:t>속성이 아니라 </a:t>
              </a:r>
              <a:r>
                <a:rPr lang="en-US" altLang="ko-KR" sz="1200" dirty="0"/>
                <a:t>hint </a:t>
              </a:r>
              <a:r>
                <a:rPr lang="ko-KR" altLang="en-US" sz="1200" dirty="0"/>
                <a:t>속성을 사용하세요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// your code here fore instance variables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finding ids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</a:t>
            </a:r>
            <a:r>
              <a:rPr lang="en-US" altLang="ko-KR" sz="13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89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</a:t>
            </a:r>
            <a:r>
              <a:rPr lang="en-US" altLang="ko-KR" sz="13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300" dirty="0">
                <a:latin typeface="Consolas" panose="020B0609020204030204" pitchFamily="49" charset="0"/>
              </a:rPr>
              <a:t> extends </a:t>
            </a:r>
            <a:r>
              <a:rPr lang="en-US" altLang="ko-KR" sz="13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300" dirty="0">
                <a:latin typeface="Consolas" panose="020B0609020204030204" pitchFamily="49" charset="0"/>
              </a:rPr>
              <a:t> clear, submit;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EditText</a:t>
            </a:r>
            <a:r>
              <a:rPr lang="en-US" altLang="ko-KR" sz="13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onCreate</a:t>
            </a:r>
            <a:r>
              <a:rPr lang="en-US" altLang="ko-KR" sz="1300" dirty="0">
                <a:latin typeface="Consolas" panose="020B0609020204030204" pitchFamily="49" charset="0"/>
              </a:rPr>
              <a:t>(Bundle 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clear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submit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name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email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9134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View </a:t>
            </a:r>
            <a:r>
              <a:rPr lang="en-US" altLang="ko-KR" sz="1300" dirty="0" err="1">
                <a:latin typeface="Consolas" panose="020B0609020204030204" pitchFamily="49" charset="0"/>
              </a:rPr>
              <a:t>view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(view != null)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imm</a:t>
            </a:r>
            <a:r>
              <a:rPr lang="en-US" altLang="ko-KR" sz="1300" dirty="0">
                <a:latin typeface="Consolas" panose="020B0609020204030204" pitchFamily="49" charset="0"/>
              </a:rPr>
              <a:t> = (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)</a:t>
            </a:r>
            <a:r>
              <a:rPr lang="en-US" altLang="ko-KR" sz="1300" dirty="0" err="1">
                <a:latin typeface="Consolas" panose="020B0609020204030204" pitchFamily="49" charset="0"/>
              </a:rPr>
              <a:t>getSystemService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3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 ...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과제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[enter a password]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옆에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(eye)'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추가하여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password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하도록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Hu034ImageButton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복사하여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만드십시오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 프로젝트 복사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이름변경 절차에 따라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안스에서 모든 프로젝트를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Close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시작화면에서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History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아니라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"Open an existing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파일 목록에서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선택하는 것이 중요합니다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이름이 같으므로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새 프로젝트 이름으로 수정만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파일을 찾아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resource file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추가합니다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resdrawable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new 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Asset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Click Clip Art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search “eye”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resize 15%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A6B8A-8FCE-4F89-9C06-5809E9F4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2204863"/>
            <a:ext cx="5295195" cy="3528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AAD27-F6BB-410D-BABD-83B99655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44" y="2204863"/>
            <a:ext cx="5313468" cy="35283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5ADE46-8ABA-4F26-8465-7B96DD58F65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6974" y="4196458"/>
            <a:ext cx="675801" cy="14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31DB6B-2184-40D0-ADB7-5714C33FD462}"/>
              </a:ext>
            </a:extLst>
          </p:cNvPr>
          <p:cNvCxnSpPr/>
          <p:nvPr/>
        </p:nvCxnSpPr>
        <p:spPr>
          <a:xfrm flipV="1">
            <a:off x="485082" y="4893314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FB73FE-F46C-4090-914A-BBDE32E51FF6}"/>
              </a:ext>
            </a:extLst>
          </p:cNvPr>
          <p:cNvCxnSpPr/>
          <p:nvPr/>
        </p:nvCxnSpPr>
        <p:spPr>
          <a:xfrm flipV="1">
            <a:off x="3935760" y="5682845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E1CD35-670D-4888-8969-7DD10162FC50}"/>
              </a:ext>
            </a:extLst>
          </p:cNvPr>
          <p:cNvCxnSpPr/>
          <p:nvPr/>
        </p:nvCxnSpPr>
        <p:spPr>
          <a:xfrm flipV="1">
            <a:off x="6672064" y="3861048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3B07D9-8444-49D5-8506-FDC3F0FA7B7F}"/>
              </a:ext>
            </a:extLst>
          </p:cNvPr>
          <p:cNvSpPr/>
          <p:nvPr/>
        </p:nvSpPr>
        <p:spPr>
          <a:xfrm>
            <a:off x="5952730" y="4336179"/>
            <a:ext cx="38090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</a:t>
            </a:r>
            <a:r>
              <a:rPr lang="en-US" altLang="ko-KR" sz="1600" dirty="0" err="1">
                <a:solidFill>
                  <a:srgbClr val="C00000"/>
                </a:solidFill>
              </a:rPr>
              <a:t>ic_launcher_foreground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AF43-B602-436C-8C9B-79F2B04C2BF3}"/>
              </a:ext>
            </a:extLst>
          </p:cNvPr>
          <p:cNvSpPr/>
          <p:nvPr/>
        </p:nvSpPr>
        <p:spPr>
          <a:xfrm>
            <a:off x="27587" y="4173123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44EC3-6CBB-46A9-811C-BE9961A2F932}"/>
              </a:ext>
            </a:extLst>
          </p:cNvPr>
          <p:cNvSpPr/>
          <p:nvPr/>
        </p:nvSpPr>
        <p:spPr>
          <a:xfrm>
            <a:off x="103209" y="5403025"/>
            <a:ext cx="12266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15%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Resize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C083E0-F7FA-4042-AAAB-66EB7E8E51C1}"/>
              </a:ext>
            </a:extLst>
          </p:cNvPr>
          <p:cNvSpPr/>
          <p:nvPr/>
        </p:nvSpPr>
        <p:spPr>
          <a:xfrm>
            <a:off x="3370335" y="5945616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0929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/>
              <a:t>텍스트뷰의</a:t>
            </a:r>
            <a:r>
              <a:rPr lang="ko-KR" altLang="en-US" dirty="0"/>
              <a:t>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 coded</a:t>
            </a:r>
            <a:r>
              <a:rPr lang="ko-KR" altLang="en-US" dirty="0"/>
              <a:t>대신</a:t>
            </a:r>
            <a:r>
              <a:rPr lang="en-US" altLang="ko-KR" dirty="0"/>
              <a:t>, Event Driven Programming</a:t>
            </a:r>
            <a:r>
              <a:rPr lang="ko-KR" altLang="en-US" dirty="0"/>
              <a:t>으로 문제를 다룹니다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b="1" dirty="0"/>
              <a:t>MainActivity.java</a:t>
            </a:r>
            <a:r>
              <a:rPr lang="ko-KR" altLang="en-US" b="1" dirty="0"/>
              <a:t>에서 </a:t>
            </a:r>
            <a:r>
              <a:rPr lang="en-US" altLang="ko-KR" b="1" dirty="0" err="1"/>
              <a:t>setOnClicklistener</a:t>
            </a:r>
            <a:r>
              <a:rPr lang="en-US" altLang="ko-KR" b="1" dirty="0"/>
              <a:t>() </a:t>
            </a:r>
            <a:r>
              <a:rPr lang="ko-KR" altLang="en-US" b="1" dirty="0"/>
              <a:t>를 사용하여 </a:t>
            </a:r>
            <a:r>
              <a:rPr lang="ko-KR" altLang="en-US" b="1" dirty="0" err="1"/>
              <a:t>텍스트뷰의</a:t>
            </a:r>
            <a:r>
              <a:rPr lang="ko-KR" altLang="en-US" b="1" dirty="0"/>
              <a:t> 클릭 이벤트가 일어날 때 호출해야 하는 메소드를 직접 정의합니다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/>
              <a:t>예를 들면</a:t>
            </a:r>
            <a:r>
              <a:rPr lang="en-US" altLang="ko-KR" dirty="0"/>
              <a:t>, [Click here] </a:t>
            </a:r>
            <a:r>
              <a:rPr lang="ko-KR" altLang="en-US" dirty="0"/>
              <a:t>텍스트뷰 대하여</a:t>
            </a:r>
            <a:r>
              <a:rPr lang="en-US" altLang="ko-KR" dirty="0"/>
              <a:t>, MainActivity.java</a:t>
            </a:r>
            <a:r>
              <a:rPr lang="ko-KR" altLang="en-US" dirty="0"/>
              <a:t>에 다음과 같이 할 수 있습니다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[Click here] TextView id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Java 8 Lambda expression</a:t>
            </a:r>
            <a:r>
              <a:rPr lang="ko-KR" altLang="en-US" sz="1400" dirty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</a:rPr>
              <a:t>new Vi</a:t>
            </a:r>
            <a:r>
              <a:rPr lang="en-US" altLang="ko-KR" sz="1400" dirty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생성해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크기는 가로 세로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bottom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 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bias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0.95,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4572D4-EC7C-44AB-9E40-ADD7DD60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198384"/>
            <a:ext cx="2376264" cy="4275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85BA55-EB84-490F-BF1F-2E6E2A56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026328"/>
            <a:ext cx="571579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4: </a:t>
            </a:r>
            <a:r>
              <a:rPr lang="ko-KR" altLang="en-US" dirty="0" smtClean="0"/>
              <a:t>이제 </a:t>
            </a:r>
            <a:r>
              <a:rPr lang="ko-KR" altLang="en-US" dirty="0"/>
              <a:t>본격적인 코딩으로 넘어가보도록 하겠습니다</a:t>
            </a:r>
            <a:r>
              <a:rPr lang="en-US" altLang="ko-KR" dirty="0"/>
              <a:t>. </a:t>
            </a:r>
            <a:r>
              <a:rPr lang="en-US" altLang="ko-KR" dirty="0" err="1"/>
              <a:t>passwordView</a:t>
            </a:r>
            <a:r>
              <a:rPr lang="ko-KR" altLang="en-US" dirty="0"/>
              <a:t>라는 </a:t>
            </a:r>
            <a:r>
              <a:rPr lang="en-US" altLang="ko-KR" dirty="0" err="1"/>
              <a:t>ImageButton</a:t>
            </a:r>
            <a:r>
              <a:rPr lang="en-US" altLang="ko-KR" dirty="0"/>
              <a:t> </a:t>
            </a:r>
            <a:r>
              <a:rPr lang="ko-KR" altLang="en-US" dirty="0"/>
              <a:t>객체에 변수를 만들어줍니다</a:t>
            </a:r>
            <a:r>
              <a:rPr lang="en-US" altLang="ko-KR" dirty="0"/>
              <a:t>. </a:t>
            </a:r>
            <a:r>
              <a:rPr lang="en-US" altLang="ko-KR" dirty="0" err="1"/>
              <a:t>findViewById</a:t>
            </a:r>
            <a:r>
              <a:rPr lang="en-US" altLang="ko-KR" dirty="0"/>
              <a:t>()</a:t>
            </a:r>
            <a:r>
              <a:rPr lang="ko-KR" altLang="en-US" dirty="0"/>
              <a:t>를 이용하여 우리가 만든 </a:t>
            </a:r>
            <a:r>
              <a:rPr lang="en-US" altLang="ko-KR" dirty="0" err="1"/>
              <a:t>passwordView</a:t>
            </a:r>
            <a:r>
              <a:rPr lang="ko-KR" altLang="en-US" dirty="0"/>
              <a:t>를 가져와 줍니다</a:t>
            </a:r>
            <a:r>
              <a:rPr lang="en-US" altLang="ko-KR" dirty="0"/>
              <a:t>. </a:t>
            </a:r>
            <a:r>
              <a:rPr lang="ko-KR" altLang="en-US" dirty="0"/>
              <a:t>나중에 버튼을 눌렀을 경우를 판단하기 위해 </a:t>
            </a:r>
            <a:r>
              <a:rPr lang="en-US" altLang="ko-KR" dirty="0"/>
              <a:t>Boolean</a:t>
            </a:r>
            <a:r>
              <a:rPr lang="ko-KR" altLang="en-US" dirty="0"/>
              <a:t>타입의 </a:t>
            </a:r>
            <a:r>
              <a:rPr lang="en-US" altLang="ko-KR" dirty="0"/>
              <a:t>show</a:t>
            </a:r>
            <a:r>
              <a:rPr lang="ko-KR" altLang="en-US" dirty="0"/>
              <a:t>변수를 설정해 둡니다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446029" y="2020016"/>
            <a:ext cx="1125518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 clear, submit,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Boolean show = false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</a:t>
            </a:r>
            <a:r>
              <a:rPr lang="en-US" altLang="ko-KR" sz="1600" dirty="0">
                <a:latin typeface="Consolas" panose="020B0609020204030204" pitchFamily="49" charset="0"/>
              </a:rPr>
              <a:t>(Bundle 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clear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name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email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R.id.passwordView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….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591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5: </a:t>
            </a:r>
            <a:r>
              <a:rPr lang="en-US" altLang="ko-KR" dirty="0" err="1" smtClean="0"/>
              <a:t>passwordView</a:t>
            </a:r>
            <a:r>
              <a:rPr lang="ko-KR" altLang="en-US" dirty="0"/>
              <a:t>를 눌렀을 때 </a:t>
            </a:r>
            <a:r>
              <a:rPr lang="en-US" altLang="ko-KR" dirty="0"/>
              <a:t>show(</a:t>
            </a:r>
            <a:r>
              <a:rPr lang="ko-KR" altLang="en-US" dirty="0"/>
              <a:t>기본값</a:t>
            </a:r>
            <a:r>
              <a:rPr lang="en-US" altLang="ko-KR" dirty="0"/>
              <a:t>:false)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/>
              <a:t>password</a:t>
            </a:r>
            <a:r>
              <a:rPr lang="ko-KR" altLang="en-US" dirty="0"/>
              <a:t>를 보여주고 </a:t>
            </a:r>
            <a:r>
              <a:rPr lang="en-US" altLang="ko-KR" dirty="0"/>
              <a:t>show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반대의 경우에는 </a:t>
            </a:r>
            <a:r>
              <a:rPr lang="en-US" altLang="ko-KR" dirty="0"/>
              <a:t>password</a:t>
            </a:r>
            <a:r>
              <a:rPr lang="ko-KR" altLang="en-US" dirty="0"/>
              <a:t>를 기존에 표기했던 점으로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381780" y="1582340"/>
            <a:ext cx="11255183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passwordView.setOnClickListener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(show == false)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password.setTransformationMethod</a:t>
            </a:r>
            <a:r>
              <a:rPr lang="en-US" altLang="ko-KR" sz="1600" dirty="0">
                <a:latin typeface="Consolas" panose="020B0609020204030204" pitchFamily="49" charset="0"/>
              </a:rPr>
              <a:t>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show =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show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007070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23649-91A6-4334-9944-F86ECA84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99" y="1308316"/>
            <a:ext cx="2824097" cy="4716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759733" y="6185431"/>
            <a:ext cx="189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눌렀을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A5DC56-53C7-4A4B-85DA-629A5433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33671"/>
            <a:ext cx="2792058" cy="4716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7423627" y="6185430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다시 눌렀을 때</a:t>
            </a:r>
          </a:p>
        </p:txBody>
      </p:sp>
    </p:spTree>
    <p:extLst>
      <p:ext uri="{BB962C8B-B14F-4D97-AF65-F5344CB8AC3E}">
        <p14:creationId xmlns:p14="http://schemas.microsoft.com/office/powerpoint/2010/main" val="3618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6C5A-3733-483D-B358-FD6EB3D6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ABFCA-41FF-42A3-BC83-70D27E1595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Question: </a:t>
            </a:r>
            <a:r>
              <a:rPr lang="ko-KR" altLang="en-US" b="1" dirty="0"/>
              <a:t>버튼을 누르고 있을 때만 보이게 하고싶다면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Answer: TouchListener()</a:t>
            </a:r>
          </a:p>
          <a:p>
            <a:pPr lvl="1"/>
            <a:r>
              <a:rPr lang="en-US" altLang="ko-KR" dirty="0"/>
              <a:t>ACTION_DOWN: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 lvl="1"/>
            <a:r>
              <a:rPr lang="en-US" altLang="ko-KR" dirty="0"/>
              <a:t>ACTION_UP: </a:t>
            </a:r>
            <a:r>
              <a:rPr lang="ko-KR" altLang="en-US" dirty="0"/>
              <a:t>버튼을 땠을 때</a:t>
            </a:r>
            <a:endParaRPr lang="en-US" altLang="ko-KR" dirty="0"/>
          </a:p>
          <a:p>
            <a:pPr lvl="1"/>
            <a:r>
              <a:rPr lang="en-US" altLang="ko-KR" dirty="0"/>
              <a:t>ACTION_MOVE: </a:t>
            </a:r>
            <a:r>
              <a:rPr lang="ko-KR" altLang="en-US" dirty="0"/>
              <a:t>버튼을 누른 상태에서 움직일 때</a:t>
            </a:r>
            <a:r>
              <a:rPr lang="en-US" altLang="ko-KR" dirty="0"/>
              <a:t>(</a:t>
            </a:r>
            <a:r>
              <a:rPr lang="ko-KR" altLang="en-US" dirty="0"/>
              <a:t>움직일 때마다 호출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60736-E6D3-40A3-82EA-9EAE07FDE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10646-53BB-4096-AE62-34E1947871B5}"/>
              </a:ext>
            </a:extLst>
          </p:cNvPr>
          <p:cNvSpPr/>
          <p:nvPr/>
        </p:nvSpPr>
        <p:spPr>
          <a:xfrm>
            <a:off x="354734" y="2708920"/>
            <a:ext cx="11255183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passwordView.setOnTouchListener(new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View.OnTouchListener()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(motionEvent.getAction() == MotionEvent.ACTION_DOWN) { // </a:t>
            </a:r>
            <a:r>
              <a:rPr lang="ko-KR" altLang="en-US" sz="1600" dirty="0">
                <a:latin typeface="Consolas" panose="020B0609020204030204" pitchFamily="49" charset="0"/>
              </a:rPr>
              <a:t>버튼을 눌렀을 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4900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487488" y="5963986"/>
            <a:ext cx="248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누르고 있을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6816080" y="5994861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땠을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97E2B-9C19-4DEE-A9F5-C97E93BD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1412776"/>
            <a:ext cx="2579205" cy="43879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2E7C6B-9035-450A-8038-4D32DEF4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12" y="1362974"/>
            <a:ext cx="2698196" cy="44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en-US" altLang="ko-KR" b="1" dirty="0">
                <a:sym typeface="Wingdings" panose="05000000000000000000" pitchFamily="2" charset="2"/>
              </a:rPr>
              <a:t>background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r>
              <a:rPr lang="ko-KR" altLang="en-US" dirty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만약 버튼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이미지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Hu035Drawable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>
                <a:sym typeface="Wingdings" panose="05000000000000000000" pitchFamily="2" charset="2"/>
              </a:rPr>
              <a:t>Paste(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</a:t>
            </a:r>
            <a:r>
              <a:rPr lang="ko-KR" altLang="en-US" dirty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>
                <a:sym typeface="Wingdings" panose="05000000000000000000" pitchFamily="2" charset="2"/>
              </a:rPr>
              <a:t>(background)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찾아 </a:t>
            </a:r>
            <a:r>
              <a:rPr lang="en-US" altLang="ko-KR" b="1" dirty="0">
                <a:sym typeface="Wingdings" panose="05000000000000000000" pitchFamily="2" charset="2"/>
              </a:rPr>
              <a:t>[](Pick a resource] </a:t>
            </a:r>
            <a:r>
              <a:rPr lang="ko-KR" altLang="en-US" dirty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>
                <a:sym typeface="Wingdings" panose="05000000000000000000" pitchFamily="2" charset="2"/>
              </a:rPr>
              <a:t>, drawable</a:t>
            </a:r>
            <a:r>
              <a:rPr lang="ko-KR" altLang="en-US" dirty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>
                <a:sym typeface="Wingdings" panose="05000000000000000000" pitchFamily="2" charset="2"/>
              </a:rPr>
              <a:t>finger</a:t>
            </a:r>
            <a:r>
              <a:rPr lang="ko-KR" altLang="en-US" dirty="0">
                <a:sym typeface="Wingdings" panose="05000000000000000000" pitchFamily="2" charset="2"/>
              </a:rPr>
              <a:t>를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삭제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Snackbar</a:t>
            </a:r>
            <a:r>
              <a:rPr lang="ko-KR" altLang="en-US" dirty="0"/>
              <a:t>는 다음과 같이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Snackbar</a:t>
            </a:r>
            <a:r>
              <a:rPr lang="ko-KR" altLang="en-US" dirty="0"/>
              <a:t>를 사용하려고 할 때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  <a:r>
              <a:rPr lang="en-US" altLang="ko-KR" dirty="0"/>
              <a:t>(</a:t>
            </a:r>
            <a:r>
              <a:rPr lang="ko-KR" altLang="en-US" dirty="0"/>
              <a:t>빨간 전구</a:t>
            </a:r>
            <a:r>
              <a:rPr lang="en-US" altLang="ko-KR" dirty="0"/>
              <a:t>)</a:t>
            </a:r>
            <a:r>
              <a:rPr lang="ko-KR" altLang="en-US" dirty="0"/>
              <a:t>가 표시되기도 합니다</a:t>
            </a:r>
            <a:r>
              <a:rPr lang="en-US" altLang="ko-KR" dirty="0"/>
              <a:t>. </a:t>
            </a:r>
            <a:r>
              <a:rPr lang="ko-KR" altLang="en-US" dirty="0"/>
              <a:t>빨간 전구를 클릭하면</a:t>
            </a:r>
            <a:r>
              <a:rPr lang="en-US" altLang="ko-KR" dirty="0"/>
              <a:t>, </a:t>
            </a:r>
            <a:r>
              <a:rPr lang="ko-KR" altLang="en-US" dirty="0"/>
              <a:t>안스는 여러 가지 해결 방안을 제시하게 됩니다</a:t>
            </a:r>
            <a:r>
              <a:rPr lang="en-US" altLang="ko-KR" dirty="0"/>
              <a:t>.  </a:t>
            </a:r>
            <a:r>
              <a:rPr lang="ko-KR" altLang="en-US" dirty="0"/>
              <a:t>제안된 방안들 중에 </a:t>
            </a:r>
            <a:r>
              <a:rPr lang="en-US" altLang="ko-KR" dirty="0"/>
              <a:t>Snackbar</a:t>
            </a:r>
            <a:r>
              <a:rPr lang="ko-KR" altLang="en-US" dirty="0"/>
              <a:t>를 추가할 수 있는 방안을 선택하십시오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AutoComplete</a:t>
            </a:r>
            <a:r>
              <a:rPr lang="ko-KR" altLang="en-US" dirty="0"/>
              <a:t>을 자주 사용하면 코딩에 도움이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위에 그래픽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선 등등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파일은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 </a:t>
                      </a:r>
                      <a:r>
                        <a:rPr lang="en-US" altLang="ko-KR" dirty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파일을 보여줄 때 사용함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비트맵 그래픽 파일을 사용해서 생성함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상태 </a:t>
                      </a:r>
                      <a:r>
                        <a:rPr lang="en-US" altLang="ko-KR" b="1" dirty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TransitionDrawable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개의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서로 전환할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쉐이프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Drawable(</a:t>
                      </a:r>
                      <a:r>
                        <a:rPr lang="en-US" altLang="ko-KR" b="1" dirty="0" err="1"/>
                        <a:t>ShapeDrawable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색상과 </a:t>
                      </a:r>
                      <a:r>
                        <a:rPr lang="ko-KR" altLang="en-US" b="1" dirty="0" err="1"/>
                        <a:t>그라디이센을</a:t>
                      </a:r>
                      <a:r>
                        <a:rPr lang="ko-KR" altLang="en-US" b="1" dirty="0"/>
                        <a:t> 포함하여 도형의 모양을 정의할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인셋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InsetDrawable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지정된 거리만큼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들어서 보여줄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클립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ClipDrawable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클립핑할</a:t>
                      </a:r>
                      <a:r>
                        <a:rPr lang="ko-KR" altLang="en-US" dirty="0"/>
                        <a:t>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스케일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ScaleDrawable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StateListDrawable)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[finger_drawable.xml]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간단한 예로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state_pressed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>
                <a:sym typeface="Wingdings" panose="05000000000000000000" pitchFamily="2" charset="2"/>
              </a:rPr>
              <a:t>&lt;item&gt;</a:t>
            </a:r>
            <a:r>
              <a:rPr lang="ko-KR" altLang="en-US" dirty="0">
                <a:sym typeface="Wingdings" panose="05000000000000000000" pitchFamily="2" charset="2"/>
              </a:rPr>
              <a:t>태그에는 </a:t>
            </a:r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</a:t>
            </a:r>
            <a:r>
              <a:rPr lang="ko-KR" altLang="en-US" dirty="0">
                <a:sym typeface="Wingdings" panose="05000000000000000000" pitchFamily="2" charset="2"/>
              </a:rPr>
              <a:t>를 입력했으니까 </a:t>
            </a:r>
            <a:r>
              <a:rPr lang="en-US" altLang="ko-KR" dirty="0">
                <a:sym typeface="Wingdings" panose="05000000000000000000" pitchFamily="2" charset="2"/>
              </a:rPr>
              <a:t>finger.png </a:t>
            </a:r>
            <a:r>
              <a:rPr lang="ko-KR" altLang="en-US" dirty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이렇게 만든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파일은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  </a:t>
            </a:r>
            <a:r>
              <a:rPr lang="ko-KR" altLang="en-US" dirty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>
                <a:sym typeface="Wingdings" panose="05000000000000000000" pitchFamily="2" charset="2"/>
              </a:rPr>
              <a:t>입력하거나 </a:t>
            </a:r>
            <a:r>
              <a:rPr lang="en-US" altLang="ko-KR" dirty="0">
                <a:sym typeface="Wingdings" panose="05000000000000000000" pitchFamily="2" charset="2"/>
              </a:rPr>
              <a:t>[Pick a resource]</a:t>
            </a:r>
            <a:r>
              <a:rPr lang="ko-KR" altLang="en-US" dirty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3100" y="5530130"/>
            <a:ext cx="638611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색이 변경된 손이 잘 보이지 않는다면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res/values/themes.xml 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체크하고 아래와 </a:t>
            </a:r>
            <a:r>
              <a:rPr lang="ko-KR" altLang="en-US" sz="1400" dirty="0"/>
              <a:t>같이 수정해보십시오</a:t>
            </a:r>
            <a:r>
              <a:rPr lang="en-US" altLang="ko-KR" sz="1400" dirty="0" smtClean="0"/>
              <a:t>.</a:t>
            </a:r>
          </a:p>
          <a:p>
            <a:pPr latinLnBrk="0"/>
            <a:endParaRPr lang="en-US" altLang="ko-KR" sz="1400" dirty="0"/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parent="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Themes.AppCompat.light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[rect_drawable.xml]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selector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대체하고</a:t>
            </a:r>
            <a:r>
              <a:rPr lang="en-US" altLang="ko-KR" dirty="0">
                <a:sym typeface="Wingdings" panose="05000000000000000000" pitchFamily="2" charset="2"/>
              </a:rPr>
              <a:t>, rectangle</a:t>
            </a:r>
            <a:r>
              <a:rPr lang="ko-KR" altLang="en-US" dirty="0">
                <a:sym typeface="Wingdings" panose="05000000000000000000" pitchFamily="2" charset="2"/>
              </a:rPr>
              <a:t>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size</a:t>
            </a:r>
            <a:r>
              <a:rPr lang="ko-KR" altLang="en-US" dirty="0">
                <a:sym typeface="Wingdings" panose="05000000000000000000" pitchFamily="2" charset="2"/>
              </a:rPr>
              <a:t>를 생략하면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wrap_content</a:t>
            </a:r>
            <a:r>
              <a:rPr lang="ko-KR" altLang="en-US" dirty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>
                <a:sym typeface="Wingdings" panose="05000000000000000000" pitchFamily="2" charset="2"/>
              </a:rPr>
              <a:t>표시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solid vs gradient, stroke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7: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rect_drawable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8: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>
                <a:sym typeface="Wingdings" panose="05000000000000000000" pitchFamily="2" charset="2"/>
              </a:rPr>
              <a:t>그라데이션을</a:t>
            </a:r>
            <a:r>
              <a:rPr lang="ko-KR" altLang="en-US" dirty="0">
                <a:sym typeface="Wingdings" panose="05000000000000000000" pitchFamily="2" charset="2"/>
              </a:rPr>
              <a:t> 줄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back_drawable.xml </a:t>
            </a:r>
            <a:r>
              <a:rPr lang="ko-KR" altLang="en-US" dirty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 </a:t>
            </a:r>
            <a:r>
              <a:rPr lang="en-US" altLang="ko-KR" dirty="0">
                <a:sym typeface="Wingdings" panose="05000000000000000000" pitchFamily="2" charset="2"/>
              </a:rPr>
              <a:t>activivity_main.xml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>
                <a:sym typeface="Wingdings" panose="05000000000000000000" pitchFamily="2" charset="2"/>
              </a:rPr>
              <a:t>Component Tee </a:t>
            </a:r>
            <a:r>
              <a:rPr lang="ko-KR" altLang="en-US" dirty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back_drawable</a:t>
            </a:r>
            <a:r>
              <a:rPr lang="ko-KR" altLang="en-US" dirty="0">
                <a:sym typeface="Wingdings" panose="05000000000000000000" pitchFamily="2" charset="2"/>
              </a:rPr>
              <a:t>로 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9: </a:t>
            </a:r>
            <a:r>
              <a:rPr lang="ko-KR" altLang="en-US" dirty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&lt;layer-list&gt;</a:t>
            </a:r>
            <a:r>
              <a:rPr lang="ko-KR" altLang="en-US" dirty="0">
                <a:sym typeface="Wingdings" panose="05000000000000000000" pitchFamily="2" charset="2"/>
              </a:rPr>
              <a:t>태그를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 err="1">
                <a:sym typeface="Wingdings" panose="05000000000000000000" pitchFamily="2" charset="2"/>
              </a:rPr>
              <a:t>border_drawable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만들고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border_drawable.xml </a:t>
            </a:r>
            <a:r>
              <a:rPr lang="ko-KR" altLang="en-US" dirty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="30dp"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가지 예를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Touch Event</a:t>
            </a:r>
            <a:r>
              <a:rPr lang="ko-KR" altLang="en-US" dirty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Key Event, Click Event </a:t>
            </a:r>
            <a:r>
              <a:rPr lang="ko-KR" altLang="en-US" dirty="0">
                <a:sym typeface="Wingdings" panose="05000000000000000000" pitchFamily="2" charset="2"/>
              </a:rPr>
              <a:t>등이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이 속성 값에 </a:t>
            </a:r>
            <a:r>
              <a:rPr lang="ko-KR" altLang="en-US" dirty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이렇게 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b="1" dirty="0" err="1">
                <a:sym typeface="Wingdings" panose="05000000000000000000" pitchFamily="2" charset="2"/>
              </a:rPr>
              <a:t>setOnClickListener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>
                <a:sym typeface="Wingdings" panose="05000000000000000000" pitchFamily="2" charset="2"/>
              </a:rPr>
              <a:t>리스너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호출해줍니다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>
                <a:sym typeface="Wingdings" panose="05000000000000000000" pitchFamily="2" charset="2"/>
              </a:rPr>
              <a:t>(Listen)</a:t>
            </a:r>
            <a:r>
              <a:rPr lang="ko-KR" altLang="en-US" dirty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onTouchEvent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onKeyDown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onKeyUp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ym typeface="Wingdings" panose="05000000000000000000" pitchFamily="2" charset="2"/>
              </a:rPr>
              <a:t>Listener</a:t>
            </a:r>
            <a:r>
              <a:rPr lang="ko-KR" altLang="en-US" dirty="0">
                <a:sym typeface="Wingdings" panose="05000000000000000000" pitchFamily="2" charset="2"/>
              </a:rPr>
              <a:t>들은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Listener Interface </a:t>
            </a:r>
            <a:r>
              <a:rPr lang="ko-KR" altLang="en-US" dirty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View.OnTouchListener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b="1" dirty="0" err="1">
                <a:sym typeface="Wingdings" panose="05000000000000000000" pitchFamily="2" charset="2"/>
              </a:rPr>
              <a:t>onTouch</a:t>
            </a:r>
            <a:r>
              <a:rPr lang="en-US" altLang="ko-KR" dirty="0">
                <a:sym typeface="Wingdings" panose="05000000000000000000" pitchFamily="2" charset="2"/>
              </a:rPr>
              <a:t>(View v, 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View.OnKeyListener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b="1" dirty="0" err="1">
                <a:sym typeface="Wingdings" panose="05000000000000000000" pitchFamily="2" charset="2"/>
              </a:rPr>
              <a:t>onKey</a:t>
            </a:r>
            <a:r>
              <a:rPr lang="en-US" altLang="ko-KR" dirty="0">
                <a:sym typeface="Wingdings" panose="05000000000000000000" pitchFamily="2" charset="2"/>
              </a:rPr>
              <a:t>(View v, 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View.OnClickListener: boolean </a:t>
            </a:r>
            <a:r>
              <a:rPr lang="en-US" altLang="ko-KR" b="1" dirty="0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(View v)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View.OnFocusChangeListener</a:t>
            </a:r>
            <a:r>
              <a:rPr lang="en-US" altLang="ko-KR" dirty="0">
                <a:sym typeface="Wingdings" panose="05000000000000000000" pitchFamily="2" charset="2"/>
              </a:rPr>
              <a:t>: void </a:t>
            </a:r>
            <a:r>
              <a:rPr lang="en-US" altLang="ko-KR" b="1" dirty="0" err="1">
                <a:sym typeface="Wingdings" panose="05000000000000000000" pitchFamily="2" charset="2"/>
              </a:rPr>
              <a:t>onFocusChange</a:t>
            </a:r>
            <a:r>
              <a:rPr lang="en-US" altLang="ko-KR" dirty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>
                <a:sym typeface="Wingdings" panose="05000000000000000000" pitchFamily="2" charset="2"/>
              </a:rPr>
              <a:t>hasFocus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화면을 손가락으로 누를 때 발생하는 이벤트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키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키패드나</a:t>
                      </a:r>
                      <a:r>
                        <a:rPr lang="ko-KR" altLang="en-US" b="1" dirty="0"/>
                        <a:t> 하드웨어 버튼을 누를 때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제스처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 중에서 스크롤과 같이 일정 패턴으로 구분되는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포커스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뷰마다</a:t>
                      </a:r>
                      <a:r>
                        <a:rPr lang="ko-KR" altLang="en-US" b="1" dirty="0"/>
                        <a:t> 순서대로 주어지는 포커스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방향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화면의 방향이 가로와 세로로 바뀜에 따라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>
                <a:sym typeface="Wingdings" panose="05000000000000000000" pitchFamily="2" charset="2"/>
              </a:rPr>
              <a:t>라고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onDown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화면이 눌렸을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onSinglePress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onSingleTapUp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onSingleTapConfirmed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두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onDoubleTapEvent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onScroll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onFling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r>
                        <a:rPr lang="en-US" altLang="ko-KR" b="0" baseline="0" dirty="0" err="1"/>
                        <a:t>onLongPressed</a:t>
                      </a:r>
                      <a:r>
                        <a:rPr lang="en-US" altLang="ko-KR" b="0" baseline="0" dirty="0"/>
                        <a:t>() </a:t>
                      </a:r>
                      <a:r>
                        <a:rPr lang="ko-KR" altLang="en-US" b="0" baseline="0" dirty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MoveEvent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터치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이벤트가 사용하는 </a:t>
            </a:r>
            <a:r>
              <a:rPr lang="en-US" altLang="ko-KR" dirty="0" smtClean="0">
                <a:sym typeface="Wingdings" panose="05000000000000000000" pitchFamily="2" charset="2"/>
              </a:rPr>
              <a:t>MotionEvent </a:t>
            </a:r>
            <a:r>
              <a:rPr lang="ko-KR" altLang="en-US" dirty="0" smtClean="0">
                <a:sym typeface="Wingdings" panose="05000000000000000000" pitchFamily="2" charset="2"/>
              </a:rPr>
              <a:t>클래스에는 여러 상수들이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 중에서 가장 많이 사용하는 세 가지는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(ACTION_CANCEL, ACTION_POINTER_UP</a:t>
            </a:r>
            <a:r>
              <a:rPr lang="en-US" altLang="ko-KR" dirty="0" smtClean="0">
                <a:sym typeface="Wingdings" panose="05000000000000000000" pitchFamily="2" charset="2"/>
              </a:rPr>
              <a:t>...)</a:t>
            </a:r>
          </a:p>
          <a:p>
            <a:pPr lvl="1"/>
            <a:r>
              <a:rPr lang="en-US" altLang="ko-KR" b="1" dirty="0"/>
              <a:t>ACTION_DOWN : </a:t>
            </a:r>
            <a:r>
              <a:rPr lang="ko-KR" altLang="en-US" b="1" dirty="0"/>
              <a:t>처음 눌렸을 때</a:t>
            </a:r>
            <a:endParaRPr lang="ko-KR" altLang="en-US" dirty="0"/>
          </a:p>
          <a:p>
            <a:pPr lvl="1"/>
            <a:r>
              <a:rPr lang="en-US" altLang="ko-KR" b="1" dirty="0"/>
              <a:t>ACTION_MOVE : </a:t>
            </a:r>
            <a:r>
              <a:rPr lang="ko-KR" altLang="en-US" b="1" dirty="0"/>
              <a:t>누르고 움직였을 때</a:t>
            </a:r>
            <a:endParaRPr lang="ko-KR" altLang="en-US" dirty="0"/>
          </a:p>
          <a:p>
            <a:pPr lvl="1"/>
            <a:r>
              <a:rPr lang="en-US" altLang="ko-KR" b="1" dirty="0"/>
              <a:t>ACTION_UP : </a:t>
            </a:r>
            <a:r>
              <a:rPr lang="ko-KR" altLang="en-US" b="1" dirty="0" smtClean="0"/>
              <a:t>누른 걸 </a:t>
            </a:r>
            <a:r>
              <a:rPr lang="ko-KR" altLang="en-US" b="1" dirty="0"/>
              <a:t>땠을 </a:t>
            </a:r>
            <a:r>
              <a:rPr lang="ko-KR" altLang="en-US" b="1" dirty="0" smtClean="0"/>
              <a:t>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 발생하고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호출되는 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매개 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MoveEvent</a:t>
            </a:r>
            <a:r>
              <a:rPr lang="ko-KR" altLang="en-US" dirty="0" smtClean="0">
                <a:sym typeface="Wingdings" panose="05000000000000000000" pitchFamily="2" charset="2"/>
              </a:rPr>
              <a:t>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매개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MotionEvent</a:t>
            </a:r>
            <a:r>
              <a:rPr lang="ko-KR" altLang="en-US" dirty="0" smtClean="0">
                <a:sym typeface="Wingdings" panose="05000000000000000000" pitchFamily="2" charset="2"/>
              </a:rPr>
              <a:t>상수와 비교하여 어떤 이벤트가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있었는지 알아내서 그 이벤트에 따른 일들을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처리하면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등록해서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/>
              <a:t>ACTION_DOWN</a:t>
            </a:r>
            <a:r>
              <a:rPr lang="ko-KR" altLang="en-US" dirty="0"/>
              <a:t>과 </a:t>
            </a:r>
            <a:r>
              <a:rPr lang="en-US" altLang="ko-KR" dirty="0"/>
              <a:t>ACTION_MOVE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ACTION_UP</a:t>
            </a:r>
            <a:r>
              <a:rPr lang="ko-KR" altLang="en-US" dirty="0"/>
              <a:t>은 </a:t>
            </a:r>
            <a:r>
              <a:rPr lang="en-US" altLang="ko-KR" dirty="0"/>
              <a:t>return false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해야지 안전합니다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를 반환하면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일이 일어나는지 직접 관찰하여 보십시오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7968" y="1610791"/>
            <a:ext cx="633746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button = (Button)findViewById(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button.setOnTouchListener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new View.OnTouchListener()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v, </a:t>
            </a:r>
            <a:r>
              <a:rPr lang="en-US" altLang="ko-KR" sz="1600" b="1" dirty="0">
                <a:latin typeface="Consolas" panose="020B0609020204030204" pitchFamily="49" charset="0"/>
              </a:rPr>
              <a:t>MotionEvent event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(event.getAction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())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ACTION_DOWN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textView.setText("ACTION_DOWN");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ACTION_MOVE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textView.setText("ACTION_MOVE");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ACTION_UP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textView.setText("ACTION_UP");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Hu036Event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>
                <a:sym typeface="Wingdings" panose="05000000000000000000" pitchFamily="2" charset="2"/>
              </a:rPr>
              <a:t>event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 LinearLayout </a:t>
            </a:r>
            <a:r>
              <a:rPr lang="ko-KR" altLang="en-US" dirty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속성 값을 </a:t>
            </a:r>
            <a:r>
              <a:rPr lang="en-US" altLang="ko-KR" b="1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"HelloWorld" </a:t>
            </a: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팔레트의 </a:t>
            </a:r>
            <a:r>
              <a:rPr lang="en-US" altLang="ko-KR" dirty="0">
                <a:sym typeface="Wingdings" panose="05000000000000000000" pitchFamily="2" charset="2"/>
              </a:rPr>
              <a:t>widgets</a:t>
            </a:r>
            <a:r>
              <a:rPr lang="ko-KR" altLang="en-US" dirty="0">
                <a:sym typeface="Wingdings" panose="05000000000000000000" pitchFamily="2" charset="2"/>
              </a:rPr>
              <a:t>에서 두 개의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, containers</a:t>
            </a:r>
            <a:r>
              <a:rPr lang="ko-KR" altLang="en-US" dirty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를 추가하세요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안에 들어 있는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각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en-US" altLang="ko-KR" dirty="0" err="1">
                <a:sym typeface="Wingdings" panose="05000000000000000000" pitchFamily="2" charset="2"/>
              </a:rPr>
              <a:t>holo_blue_bright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holo_orange_light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 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activity_main.xml (ScrollView </a:t>
            </a:r>
            <a:r>
              <a:rPr lang="ko-KR" altLang="en-US" b="1" dirty="0"/>
              <a:t>부분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Snackbar.make(view,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첫째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view, </a:t>
            </a:r>
            <a:r>
              <a:rPr lang="ko-KR" altLang="en-US" dirty="0">
                <a:sym typeface="Wingdings" panose="05000000000000000000" pitchFamily="2" charset="2"/>
              </a:rPr>
              <a:t>둘째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view2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XML </a:t>
            </a:r>
            <a:r>
              <a:rPr lang="ko-KR" altLang="en-US" dirty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>
                <a:sym typeface="Wingdings" panose="05000000000000000000" pitchFamily="2" charset="2"/>
              </a:rPr>
              <a:t>, MainActivity.java </a:t>
            </a:r>
            <a:r>
              <a:rPr lang="ko-KR" altLang="en-US" dirty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b="1" dirty="0">
                <a:latin typeface="Consolas" panose="020B0609020204030204" pitchFamily="49" charset="0"/>
              </a:rPr>
              <a:t>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super.onCreate(savedInstanceState);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화면 위에 배치한 뷰</a:t>
            </a:r>
            <a:r>
              <a:rPr lang="en-US" altLang="ko-KR" sz="1400" dirty="0"/>
              <a:t>(id=view)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findViewbyId</a:t>
            </a:r>
            <a:r>
              <a:rPr lang="en-US" altLang="ko-KR" sz="1400" dirty="0"/>
              <a:t>()</a:t>
            </a:r>
            <a:r>
              <a:rPr lang="ko-KR" altLang="en-US" sz="1400" dirty="0"/>
              <a:t>로 찾아 참조한 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setOnTouchListener</a:t>
            </a:r>
            <a:r>
              <a:rPr lang="en-US" altLang="ko-KR" sz="1400" dirty="0"/>
              <a:t>()</a:t>
            </a:r>
            <a:r>
              <a:rPr lang="ko-KR" altLang="en-US" sz="1400" dirty="0"/>
              <a:t>메소드를 호출하여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등록합니다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0953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 </a:t>
            </a:r>
            <a:r>
              <a:rPr lang="ko-KR" altLang="en-US" sz="1600" dirty="0"/>
              <a:t>연산자로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객체를 생성하여 그 객체를 전달하면 이것을 등록하게 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ko-KR" altLang="en-US" sz="1600" dirty="0"/>
              <a:t>뷰 터치가 일어났을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객체의 </a:t>
            </a:r>
            <a:r>
              <a:rPr lang="en-US" altLang="ko-KR" sz="1600" dirty="0" err="1"/>
              <a:t>onTouch</a:t>
            </a:r>
            <a:r>
              <a:rPr lang="en-US" altLang="ko-KR" sz="1600" dirty="0"/>
              <a:t>()</a:t>
            </a:r>
            <a:r>
              <a:rPr lang="ko-KR" altLang="en-US" sz="1600" dirty="0"/>
              <a:t>가 자동 호출 됩니다</a:t>
            </a:r>
            <a:r>
              <a:rPr lang="en-US" altLang="ko-KR" sz="16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05" y="1309010"/>
            <a:ext cx="8075745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motionEvent.getAction();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int </a:t>
            </a:r>
            <a:r>
              <a:rPr lang="en-US" altLang="ko-KR" sz="1600" dirty="0">
                <a:latin typeface="Consolas" panose="020B0609020204030204" pitchFamily="49" charset="0"/>
              </a:rPr>
              <a:t>curX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latin typeface="Consolas" panose="020B0609020204030204" pitchFamily="49" charset="0"/>
              </a:rPr>
              <a:t>curY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MotionEvent.ACTION_DOWN)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MotionEvent.ACTION_MOVE)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MotionEvent.ACTION_UP)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 ScrollView</a:t>
            </a:r>
            <a:r>
              <a:rPr lang="ko-KR" altLang="en-US" b="1" dirty="0">
                <a:sym typeface="Wingdings" panose="05000000000000000000" pitchFamily="2" charset="2"/>
              </a:rPr>
              <a:t>에 있는 </a:t>
            </a:r>
            <a:r>
              <a:rPr lang="en-US" altLang="ko-KR" b="1" dirty="0">
                <a:sym typeface="Wingdings" panose="05000000000000000000" pitchFamily="2" charset="2"/>
              </a:rPr>
              <a:t>textView</a:t>
            </a:r>
            <a:r>
              <a:rPr lang="ko-KR" altLang="en-US" b="1" dirty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>
                <a:sym typeface="Wingdings" panose="05000000000000000000" pitchFamily="2" charset="2"/>
              </a:rPr>
              <a:t>Scroll</a:t>
            </a:r>
            <a:r>
              <a:rPr lang="ko-KR" altLang="en-US" b="1" dirty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메시지가 한 번만 </a:t>
            </a:r>
            <a:r>
              <a:rPr lang="en-US" altLang="ko-KR" dirty="0">
                <a:sym typeface="Wingdings" panose="05000000000000000000" pitchFamily="2" charset="2"/>
              </a:rPr>
              <a:t>print</a:t>
            </a:r>
            <a:r>
              <a:rPr lang="ko-KR" altLang="en-US" dirty="0">
                <a:sym typeface="Wingdings" panose="05000000000000000000" pitchFamily="2" charset="2"/>
              </a:rPr>
              <a:t>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size </a:t>
            </a:r>
            <a:r>
              <a:rPr lang="ko-KR" altLang="en-US" dirty="0">
                <a:sym typeface="Wingdings" panose="05000000000000000000" pitchFamily="2" charset="2"/>
              </a:rPr>
              <a:t>속성이 </a:t>
            </a:r>
            <a:r>
              <a:rPr lang="en-US" altLang="ko-KR" dirty="0">
                <a:sym typeface="Wingdings" panose="05000000000000000000" pitchFamily="2" charset="2"/>
              </a:rPr>
              <a:t>0 or 1</a:t>
            </a:r>
            <a:r>
              <a:rPr lang="ko-KR" altLang="en-US" dirty="0">
                <a:sym typeface="Wingdings" panose="05000000000000000000" pitchFamily="2" charset="2"/>
              </a:rPr>
              <a:t>이 아닌지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multi-line </a:t>
            </a:r>
            <a:r>
              <a:rPr lang="ko-KR" altLang="en-US" dirty="0">
                <a:sym typeface="Wingdings" panose="05000000000000000000" pitchFamily="2" charset="2"/>
              </a:rPr>
              <a:t>이어야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>
                <a:sym typeface="Wingdings" panose="05000000000000000000" pitchFamily="2" charset="2"/>
              </a:rPr>
              <a:t>, auto-scrolling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되도록 </a:t>
            </a:r>
            <a:r>
              <a:rPr lang="en-US" altLang="ko-KR" dirty="0" err="1">
                <a:sym typeface="Wingdings" panose="05000000000000000000" pitchFamily="2" charset="2"/>
              </a:rPr>
              <a:t>println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물론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클래스 안에 </a:t>
            </a:r>
            <a:r>
              <a:rPr lang="en-US" altLang="ko-KR" dirty="0">
                <a:sym typeface="Wingdings" panose="05000000000000000000" pitchFamily="2" charset="2"/>
              </a:rPr>
              <a:t>ScrollView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; </a:t>
            </a:r>
            <a:r>
              <a:rPr lang="ko-KR" altLang="en-US" dirty="0">
                <a:sym typeface="Wingdings" panose="05000000000000000000" pitchFamily="2" charset="2"/>
              </a:rPr>
              <a:t>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</a:t>
            </a:r>
            <a:r>
              <a:rPr lang="en-US" altLang="ko-KR" dirty="0">
                <a:sym typeface="Wingdings" panose="05000000000000000000" pitchFamily="2" charset="2"/>
              </a:rPr>
              <a:t>crash </a:t>
            </a:r>
            <a:r>
              <a:rPr lang="ko-KR" altLang="en-US" dirty="0">
                <a:sym typeface="Wingdings" panose="05000000000000000000" pitchFamily="2" charset="2"/>
              </a:rPr>
              <a:t>하지 않나요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객체가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혹시 빈칸인지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디폴트로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생성되지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 정도면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잠잠합니다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로 정의하십시오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auto scrolling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>
                <a:sym typeface="Wingdings" panose="05000000000000000000" pitchFamily="2" charset="2"/>
              </a:rPr>
              <a:t>onCreate()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en-US" altLang="ko-KR" dirty="0">
                <a:sym typeface="Wingdings" panose="05000000000000000000" pitchFamily="2" charset="2"/>
              </a:rPr>
              <a:t> detector;  </a:t>
            </a:r>
            <a:r>
              <a:rPr lang="ko-KR" altLang="en-US" dirty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</a:t>
            </a:r>
            <a:r>
              <a:rPr lang="ko-KR" altLang="en-US" sz="1600" dirty="0">
                <a:latin typeface="Consolas" panose="020B0609020204030204" pitchFamily="49" charset="0"/>
              </a:rPr>
              <a:t>중략</a:t>
            </a:r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detector 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View 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view2.setOnTouchListener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} // end of onCreate()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둘째 뷰</a:t>
            </a:r>
            <a:r>
              <a:rPr lang="en-US" altLang="ko-KR" dirty="0"/>
              <a:t>(id=view2)</a:t>
            </a:r>
            <a:r>
              <a:rPr lang="ko-KR" altLang="en-US" dirty="0"/>
              <a:t>는 </a:t>
            </a:r>
            <a:r>
              <a:rPr lang="en-US" altLang="ko-KR" dirty="0" err="1"/>
              <a:t>OnTouchListener</a:t>
            </a:r>
            <a:r>
              <a:rPr lang="ko-KR" altLang="en-US" dirty="0"/>
              <a:t>객체를 설정합니다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둘째 뷰를 터치하면 자동으로 </a:t>
            </a:r>
            <a:r>
              <a:rPr lang="en-US" altLang="ko-KR" dirty="0" err="1"/>
              <a:t>onTouch</a:t>
            </a:r>
            <a:r>
              <a:rPr lang="en-US" altLang="ko-KR" dirty="0"/>
              <a:t>() </a:t>
            </a:r>
            <a:r>
              <a:rPr lang="ko-KR" altLang="en-US" dirty="0"/>
              <a:t>메소드가 호출 됩니다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onTouch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ko-KR" altLang="en-US" dirty="0"/>
              <a:t> 안에서는 </a:t>
            </a:r>
            <a:r>
              <a:rPr lang="en-US" altLang="ko-KR" dirty="0"/>
              <a:t>Gesture Detector</a:t>
            </a:r>
            <a:r>
              <a:rPr lang="ko-KR" altLang="en-US" dirty="0"/>
              <a:t>객체의 </a:t>
            </a:r>
            <a:r>
              <a:rPr lang="en-US" altLang="ko-KR" dirty="0" err="1"/>
              <a:t>onTouchEvent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호출하면서</a:t>
            </a:r>
            <a:r>
              <a:rPr lang="en-US" altLang="ko-KR" dirty="0"/>
              <a:t>, </a:t>
            </a:r>
            <a:r>
              <a:rPr lang="en-US" altLang="ko-KR" dirty="0" err="1"/>
              <a:t>MotionEvent</a:t>
            </a:r>
            <a:r>
              <a:rPr lang="en-US" altLang="ko-KR" dirty="0"/>
              <a:t> </a:t>
            </a:r>
            <a:r>
              <a:rPr lang="ko-KR" altLang="en-US" dirty="0"/>
              <a:t>객체를 전달합니다</a:t>
            </a:r>
            <a:r>
              <a:rPr lang="en-US" altLang="ko-KR" dirty="0"/>
              <a:t>.  </a:t>
            </a: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en-US" altLang="ko-KR" dirty="0" err="1"/>
              <a:t>GestureDetector</a:t>
            </a:r>
            <a:r>
              <a:rPr lang="en-US" altLang="ko-KR" dirty="0"/>
              <a:t> </a:t>
            </a:r>
            <a:r>
              <a:rPr lang="ko-KR" altLang="en-US" dirty="0"/>
              <a:t>객체가 자기 안에 정의된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ko-KR" altLang="en-US" dirty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onDown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onShowPress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onSingleTapUp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onLongPress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>
                <a:sym typeface="Wingdings" panose="05000000000000000000" pitchFamily="2" charset="2"/>
              </a:rPr>
              <a:t>엡</a:t>
            </a:r>
            <a:r>
              <a:rPr lang="ko-KR" altLang="en-US" dirty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>
                <a:sym typeface="Wingdings" panose="05000000000000000000" pitchFamily="2" charset="2"/>
              </a:rPr>
              <a:t>뷰라고</a:t>
            </a:r>
            <a:r>
              <a:rPr lang="ko-KR" altLang="en-US" dirty="0">
                <a:sym typeface="Wingdings" panose="05000000000000000000" pitchFamily="2" charset="2"/>
              </a:rPr>
              <a:t>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>
                <a:sym typeface="Wingdings" panose="05000000000000000000" pitchFamily="2" charset="2"/>
              </a:rPr>
              <a:t>엑티비티를</a:t>
            </a:r>
            <a:r>
              <a:rPr lang="ko-KR" altLang="en-US" dirty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대개의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자바의 </a:t>
            </a:r>
            <a:r>
              <a:rPr lang="ko-KR" altLang="en-US" dirty="0" err="1">
                <a:sym typeface="Wingdings" panose="05000000000000000000" pitchFamily="2" charset="2"/>
              </a:rPr>
              <a:t>예약어</a:t>
            </a:r>
            <a:r>
              <a:rPr lang="en-US" altLang="ko-KR" dirty="0">
                <a:sym typeface="Wingdings" panose="05000000000000000000" pitchFamily="2" charset="2"/>
              </a:rPr>
              <a:t>(reserved) </a:t>
            </a:r>
            <a:r>
              <a:rPr lang="ko-KR" altLang="en-US" dirty="0">
                <a:sym typeface="Wingdings" panose="05000000000000000000" pitchFamily="2" charset="2"/>
              </a:rPr>
              <a:t>키워드인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this </a:t>
            </a:r>
            <a:r>
              <a:rPr lang="ko-KR" altLang="en-US" dirty="0">
                <a:sym typeface="Wingdings" panose="05000000000000000000" pitchFamily="2" charset="2"/>
              </a:rPr>
              <a:t>혹은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getApplicationContext()</a:t>
            </a:r>
            <a:r>
              <a:rPr lang="ko-KR" altLang="en-US" dirty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View.getContext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현재 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>
                <a:sym typeface="Wingdings" panose="05000000000000000000" pitchFamily="2" charset="2"/>
              </a:rPr>
              <a:t>와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>
                <a:sym typeface="Wingdings" panose="05000000000000000000" pitchFamily="2" charset="2"/>
              </a:rPr>
              <a:t>() – </a:t>
            </a:r>
            <a:r>
              <a:rPr lang="ko-KR" altLang="en-US" dirty="0">
                <a:sym typeface="Wingdings" panose="05000000000000000000" pitchFamily="2" charset="2"/>
              </a:rPr>
              <a:t>어플리케이션의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Toast.makeText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String message, int duration).show() </a:t>
            </a: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마우스의 좌표 </a:t>
            </a:r>
            <a:r>
              <a:rPr lang="en-US" altLang="ko-KR" dirty="0" smtClean="0">
                <a:sym typeface="Wingdings" panose="05000000000000000000" pitchFamily="2" charset="2"/>
              </a:rPr>
              <a:t>x, y</a:t>
            </a:r>
            <a:r>
              <a:rPr lang="ko-KR" altLang="en-US" dirty="0">
                <a:sym typeface="Wingdings" panose="05000000000000000000" pitchFamily="2" charset="2"/>
              </a:rPr>
              <a:t>를 실시간으로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마우스 버튼이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마지막 마우스의 위치 좌표를 </a:t>
            </a:r>
            <a:r>
              <a:rPr lang="ko-KR" altLang="en-US" b="1" dirty="0" smtClean="0">
                <a:sym typeface="Wingdings" panose="05000000000000000000" pitchFamily="2" charset="2"/>
              </a:rPr>
              <a:t>토스트와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스택바에</a:t>
            </a:r>
            <a:r>
              <a:rPr lang="ko-KR" altLang="en-US" b="1" dirty="0" smtClean="0">
                <a:sym typeface="Wingdings" panose="05000000000000000000" pitchFamily="2" charset="2"/>
              </a:rPr>
              <a:t> 함께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44757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70375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21936</TotalTime>
  <Words>16418</Words>
  <Application>Microsoft Office PowerPoint</Application>
  <PresentationFormat>와이드스크린</PresentationFormat>
  <Paragraphs>2781</Paragraphs>
  <Slides>162</Slides>
  <Notes>1</Notes>
  <HiddenSlides>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162</vt:i4>
      </vt:variant>
    </vt:vector>
  </HeadingPairs>
  <TitlesOfParts>
    <vt:vector size="17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과제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Joy0314PlaceHolder: Using Java 8 Lambda expression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1311</cp:revision>
  <dcterms:created xsi:type="dcterms:W3CDTF">2014-02-12T09:15:05Z</dcterms:created>
  <dcterms:modified xsi:type="dcterms:W3CDTF">2021-07-23T05:10:45Z</dcterms:modified>
</cp:coreProperties>
</file>