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5"/>
  </p:notesMasterIdLst>
  <p:sldIdLst>
    <p:sldId id="339" r:id="rId2"/>
    <p:sldId id="895" r:id="rId3"/>
    <p:sldId id="1023" r:id="rId4"/>
    <p:sldId id="1024" r:id="rId5"/>
    <p:sldId id="1145" r:id="rId6"/>
    <p:sldId id="1025" r:id="rId7"/>
    <p:sldId id="1027" r:id="rId8"/>
    <p:sldId id="1034" r:id="rId9"/>
    <p:sldId id="1134" r:id="rId10"/>
    <p:sldId id="1026" r:id="rId11"/>
    <p:sldId id="1087" r:id="rId12"/>
    <p:sldId id="948" r:id="rId13"/>
    <p:sldId id="949" r:id="rId14"/>
    <p:sldId id="1121" r:id="rId15"/>
    <p:sldId id="1122" r:id="rId16"/>
    <p:sldId id="1144" r:id="rId17"/>
    <p:sldId id="1124" r:id="rId18"/>
    <p:sldId id="1125" r:id="rId19"/>
    <p:sldId id="1146" r:id="rId20"/>
    <p:sldId id="1148" r:id="rId21"/>
    <p:sldId id="1088" r:id="rId22"/>
    <p:sldId id="952" r:id="rId23"/>
    <p:sldId id="941" r:id="rId24"/>
    <p:sldId id="1126" r:id="rId25"/>
    <p:sldId id="1029" r:id="rId26"/>
    <p:sldId id="1150" r:id="rId27"/>
    <p:sldId id="1008" r:id="rId28"/>
    <p:sldId id="1135" r:id="rId29"/>
    <p:sldId id="1147" r:id="rId30"/>
    <p:sldId id="1032" r:id="rId31"/>
    <p:sldId id="1033" r:id="rId32"/>
    <p:sldId id="1093" r:id="rId33"/>
    <p:sldId id="1128" r:id="rId34"/>
    <p:sldId id="1130" r:id="rId35"/>
    <p:sldId id="944" r:id="rId36"/>
    <p:sldId id="1009" r:id="rId37"/>
    <p:sldId id="1036" r:id="rId38"/>
    <p:sldId id="1035" r:id="rId39"/>
    <p:sldId id="1038" r:id="rId40"/>
    <p:sldId id="1039" r:id="rId41"/>
    <p:sldId id="1040" r:id="rId42"/>
    <p:sldId id="1037" r:id="rId43"/>
    <p:sldId id="956" r:id="rId44"/>
    <p:sldId id="1041" r:id="rId45"/>
    <p:sldId id="958" r:id="rId46"/>
    <p:sldId id="1042" r:id="rId47"/>
    <p:sldId id="1046" r:id="rId48"/>
    <p:sldId id="957" r:id="rId49"/>
    <p:sldId id="1043" r:id="rId50"/>
    <p:sldId id="1091" r:id="rId51"/>
    <p:sldId id="1092" r:id="rId52"/>
    <p:sldId id="1047" r:id="rId53"/>
    <p:sldId id="1089" r:id="rId54"/>
    <p:sldId id="959" r:id="rId55"/>
    <p:sldId id="1010" r:id="rId56"/>
    <p:sldId id="1048" r:id="rId57"/>
    <p:sldId id="960" r:id="rId58"/>
    <p:sldId id="961" r:id="rId59"/>
    <p:sldId id="962" r:id="rId60"/>
    <p:sldId id="963" r:id="rId61"/>
    <p:sldId id="1096" r:id="rId62"/>
    <p:sldId id="964" r:id="rId63"/>
    <p:sldId id="1095" r:id="rId64"/>
    <p:sldId id="965" r:id="rId65"/>
    <p:sldId id="966" r:id="rId66"/>
    <p:sldId id="967" r:id="rId67"/>
    <p:sldId id="1097" r:id="rId68"/>
    <p:sldId id="1098" r:id="rId69"/>
    <p:sldId id="968" r:id="rId70"/>
    <p:sldId id="1011" r:id="rId71"/>
    <p:sldId id="970" r:id="rId72"/>
    <p:sldId id="971" r:id="rId73"/>
    <p:sldId id="972" r:id="rId74"/>
    <p:sldId id="973" r:id="rId75"/>
    <p:sldId id="1049" r:id="rId76"/>
    <p:sldId id="974" r:id="rId77"/>
    <p:sldId id="1012" r:id="rId78"/>
    <p:sldId id="975" r:id="rId79"/>
    <p:sldId id="976" r:id="rId80"/>
    <p:sldId id="1013" r:id="rId81"/>
    <p:sldId id="977" r:id="rId82"/>
    <p:sldId id="1099" r:id="rId83"/>
    <p:sldId id="979" r:id="rId84"/>
    <p:sldId id="1014" r:id="rId85"/>
    <p:sldId id="981" r:id="rId86"/>
    <p:sldId id="983" r:id="rId87"/>
    <p:sldId id="1050" r:id="rId88"/>
    <p:sldId id="984" r:id="rId89"/>
    <p:sldId id="1051" r:id="rId90"/>
    <p:sldId id="986" r:id="rId91"/>
    <p:sldId id="1052" r:id="rId92"/>
    <p:sldId id="1141" r:id="rId93"/>
    <p:sldId id="1142" r:id="rId94"/>
    <p:sldId id="1143" r:id="rId95"/>
    <p:sldId id="987" r:id="rId96"/>
    <p:sldId id="1053" r:id="rId97"/>
    <p:sldId id="1131" r:id="rId98"/>
    <p:sldId id="1054" r:id="rId99"/>
    <p:sldId id="982" r:id="rId100"/>
    <p:sldId id="1055" r:id="rId101"/>
    <p:sldId id="989" r:id="rId102"/>
    <p:sldId id="990" r:id="rId103"/>
    <p:sldId id="992" r:id="rId104"/>
    <p:sldId id="993" r:id="rId105"/>
    <p:sldId id="994" r:id="rId106"/>
    <p:sldId id="1002" r:id="rId107"/>
    <p:sldId id="1056" r:id="rId108"/>
    <p:sldId id="996" r:id="rId109"/>
    <p:sldId id="997" r:id="rId110"/>
    <p:sldId id="998" r:id="rId111"/>
    <p:sldId id="1015" r:id="rId112"/>
    <p:sldId id="1016" r:id="rId113"/>
    <p:sldId id="1108" r:id="rId114"/>
    <p:sldId id="1109" r:id="rId115"/>
    <p:sldId id="1110" r:id="rId116"/>
    <p:sldId id="1111" r:id="rId117"/>
    <p:sldId id="1112" r:id="rId118"/>
    <p:sldId id="1113" r:id="rId119"/>
    <p:sldId id="1114" r:id="rId120"/>
    <p:sldId id="1115" r:id="rId121"/>
    <p:sldId id="1078" r:id="rId122"/>
    <p:sldId id="1133" r:id="rId123"/>
    <p:sldId id="1083" r:id="rId124"/>
    <p:sldId id="1079" r:id="rId125"/>
    <p:sldId id="1080" r:id="rId126"/>
    <p:sldId id="1081" r:id="rId127"/>
    <p:sldId id="1082" r:id="rId128"/>
    <p:sldId id="1116" r:id="rId129"/>
    <p:sldId id="1117" r:id="rId130"/>
    <p:sldId id="1118" r:id="rId131"/>
    <p:sldId id="1119" r:id="rId132"/>
    <p:sldId id="1120" r:id="rId133"/>
    <p:sldId id="999" r:id="rId134"/>
    <p:sldId id="1060" r:id="rId135"/>
    <p:sldId id="1059" r:id="rId136"/>
    <p:sldId id="1061" r:id="rId137"/>
    <p:sldId id="1063" r:id="rId138"/>
    <p:sldId id="1064" r:id="rId139"/>
    <p:sldId id="1065" r:id="rId140"/>
    <p:sldId id="1066" r:id="rId141"/>
    <p:sldId id="1067" r:id="rId142"/>
    <p:sldId id="1068" r:id="rId143"/>
    <p:sldId id="1057" r:id="rId144"/>
    <p:sldId id="1058" r:id="rId145"/>
    <p:sldId id="1069" r:id="rId146"/>
    <p:sldId id="1070" r:id="rId147"/>
    <p:sldId id="1072" r:id="rId148"/>
    <p:sldId id="1073" r:id="rId149"/>
    <p:sldId id="1074" r:id="rId150"/>
    <p:sldId id="1075" r:id="rId151"/>
    <p:sldId id="1076" r:id="rId152"/>
    <p:sldId id="1085" r:id="rId153"/>
    <p:sldId id="1084" r:id="rId1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780" autoAdjust="0"/>
  </p:normalViewPr>
  <p:slideViewPr>
    <p:cSldViewPr>
      <p:cViewPr varScale="1">
        <p:scale>
          <a:sx n="79" d="100"/>
          <a:sy n="79" d="100"/>
        </p:scale>
        <p:origin x="106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713368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smtClean="0"/>
              <a:t>.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x/constraintlayout/widget/Placeholder" TargetMode="Externa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앱을 실행하고</a:t>
            </a:r>
            <a:r>
              <a:rPr lang="en-US" altLang="ko-KR" dirty="0" smtClean="0"/>
              <a:t>, [Click here]</a:t>
            </a:r>
            <a:r>
              <a:rPr lang="ko-KR" altLang="en-US" dirty="0" smtClean="0"/>
              <a:t>를 클릭하면 다음 화면이 나타납니다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Snackbar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Hu038Dialog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b="1" dirty="0">
                <a:sym typeface="Wingdings" panose="05000000000000000000" pitchFamily="2" charset="2"/>
              </a:rPr>
              <a:t>org.joy.widget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23" y="2922578"/>
            <a:ext cx="214902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showMessage();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아래와 같이 </a:t>
            </a:r>
            <a:r>
              <a:rPr lang="en-US" altLang="ko-KR" sz="1400" dirty="0" err="1" smtClean="0"/>
              <a:t>AlertDialog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입력하면 글자가 빨간색으로 표시되면서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alt+enter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입력하라는 메시지가 뜹니다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ko-KR" altLang="en-US" sz="1400" dirty="0" smtClean="0"/>
              <a:t>이것은 클래스가 없거나 여러 개 있을 때 표시됩니다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지시에 따라 적절한 것을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하거나 설치하십시오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showMessage()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AlertDialog.Builder builder = new AlertDialog.Builder(this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builder.setNeutralButton("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dialog.show();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2084860"/>
            <a:ext cx="2097766" cy="3647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10" y="2109972"/>
            <a:ext cx="2070451" cy="36081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445" y="2099523"/>
            <a:ext cx="2081382" cy="3632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324" y="2084860"/>
            <a:ext cx="2108606" cy="36620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193" y="2084860"/>
            <a:ext cx="2100989" cy="36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/>
              <a:t>Palette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프로그레스바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프로그레스바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780928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</a:t>
            </a:r>
            <a:r>
              <a:rPr lang="en-US" altLang="ko-KR" u="sng" dirty="0" smtClean="0">
                <a:sym typeface="Wingdings" panose="05000000000000000000" pitchFamily="2" charset="2"/>
              </a:rPr>
              <a:t>a class that </a:t>
            </a:r>
            <a:r>
              <a:rPr lang="en-US" altLang="ko-KR" b="1" u="sng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744072" y="1196752"/>
            <a:ext cx="237626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76964" y="1720650"/>
            <a:ext cx="284762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 is an interface.</a:t>
            </a:r>
          </a:p>
          <a:p>
            <a:r>
              <a:rPr lang="en-US" altLang="ko-KR" sz="1400" dirty="0" smtClean="0"/>
              <a:t>It is not creating a new object.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099" y="5013176"/>
            <a:ext cx="1124811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What is an interface?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 list of methods without their body and/or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 instance can be made.</a:t>
            </a:r>
            <a:endParaRPr lang="en-US" altLang="ko-KR" sz="1600" dirty="0"/>
          </a:p>
          <a:p>
            <a:r>
              <a:rPr lang="en-US" altLang="ko-KR" sz="1600" dirty="0" err="1" smtClean="0"/>
              <a:t>Thw</a:t>
            </a:r>
            <a:r>
              <a:rPr lang="en-US" altLang="ko-KR" sz="1600" dirty="0" smtClean="0"/>
              <a:t> class using(implementing) and an interface </a:t>
            </a:r>
            <a:r>
              <a:rPr lang="en-US" altLang="ko-KR" sz="1600" b="1" dirty="0" smtClean="0"/>
              <a:t>must implement methods</a:t>
            </a:r>
            <a:r>
              <a:rPr lang="en-US" altLang="ko-KR" sz="1600" dirty="0" smtClean="0"/>
              <a:t> listed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4119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492896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33419" y="5744792"/>
            <a:ext cx="576064" cy="44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099" y="5523435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099" y="6186790"/>
            <a:ext cx="499482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</a:t>
            </a:r>
            <a:r>
              <a:rPr lang="en-US" altLang="ko-KR" sz="1600" dirty="0" err="1">
                <a:latin typeface="Consolas" panose="020B0609020204030204" pitchFamily="49" charset="0"/>
              </a:rPr>
              <a:t>n.setOnClickListener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());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3099" y="2492896"/>
            <a:ext cx="11248113" cy="292351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1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en-US" altLang="ko-KR" b="1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smtClean="0">
                <a:sym typeface="Wingdings" panose="05000000000000000000" pitchFamily="2" charset="2"/>
              </a:rPr>
              <a:t>를 정의하고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그 클래스로 객체</a:t>
            </a:r>
            <a:r>
              <a:rPr lang="en-US" altLang="ko-KR" smtClean="0">
                <a:sym typeface="Wingdings" panose="05000000000000000000" pitchFamily="2" charset="2"/>
              </a:rPr>
              <a:t>(obj)</a:t>
            </a:r>
            <a:r>
              <a:rPr lang="ko-KR" altLang="en-US" smtClean="0">
                <a:sym typeface="Wingdings" panose="05000000000000000000" pitchFamily="2" charset="2"/>
              </a:rPr>
              <a:t>를 만들어 </a:t>
            </a:r>
            <a:r>
              <a:rPr lang="en-US" altLang="ko-KR" smtClean="0">
                <a:sym typeface="Wingdings" panose="05000000000000000000" pitchFamily="2" charset="2"/>
              </a:rPr>
              <a:t>setOnClickListener(obj)</a:t>
            </a:r>
            <a:r>
              <a:rPr lang="ko-KR" altLang="en-US" smtClean="0">
                <a:sym typeface="Wingdings" panose="05000000000000000000" pitchFamily="2" charset="2"/>
              </a:rPr>
              <a:t> 호출하는 방법</a:t>
            </a:r>
            <a:r>
              <a:rPr lang="en-US" altLang="ko-KR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>
            <a:stCxn id="17" idx="1"/>
            <a:endCxn id="12" idx="1"/>
          </p:cNvCxnSpPr>
          <p:nvPr/>
        </p:nvCxnSpPr>
        <p:spPr>
          <a:xfrm rot="10800000" flipH="1" flipV="1">
            <a:off x="453097" y="3511515"/>
            <a:ext cx="1" cy="2844552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196752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anonymous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obj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Why?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881236"/>
            <a:ext cx="1109687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5345" y="2643499"/>
            <a:ext cx="3562503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5793" y="2122327"/>
            <a:ext cx="1656184" cy="33104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1916832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558924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1918449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3466442"/>
            <a:ext cx="1610452" cy="2802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509120"/>
            <a:ext cx="3062262" cy="17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아이콘들의 </a:t>
            </a:r>
            <a:r>
              <a:rPr lang="en-US" altLang="ko-KR" dirty="0">
                <a:sym typeface="Wingdings" panose="05000000000000000000" pitchFamily="2" charset="2"/>
              </a:rPr>
              <a:t>Chain Style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Packed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Spread inside(</a:t>
            </a:r>
            <a:r>
              <a:rPr lang="ko-KR" altLang="en-US" dirty="0">
                <a:sym typeface="Wingdings" panose="05000000000000000000" pitchFamily="2" charset="2"/>
              </a:rPr>
              <a:t>디폴트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 변경하십시오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변경을 </a:t>
            </a:r>
            <a:r>
              <a:rPr lang="en-US" altLang="ko-KR" dirty="0">
                <a:sym typeface="Wingdings" panose="05000000000000000000" pitchFamily="2" charset="2"/>
              </a:rPr>
              <a:t>attribute</a:t>
            </a:r>
            <a:r>
              <a:rPr lang="ko-KR" altLang="en-US" dirty="0">
                <a:sym typeface="Wingdings" panose="05000000000000000000" pitchFamily="2" charset="2"/>
              </a:rPr>
              <a:t>창에서 작업할 수 </a:t>
            </a:r>
            <a:r>
              <a:rPr lang="ko-KR" altLang="en-US" dirty="0" smtClean="0">
                <a:sym typeface="Wingdings" panose="05000000000000000000" pitchFamily="2" charset="2"/>
              </a:rPr>
              <a:t>있지만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코딩에서 직접 해보며 </a:t>
            </a:r>
            <a:r>
              <a:rPr lang="en-US" altLang="ko-KR" dirty="0" smtClean="0">
                <a:sym typeface="Wingdings" panose="05000000000000000000" pitchFamily="2" charset="2"/>
              </a:rPr>
              <a:t>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72" y="3928397"/>
            <a:ext cx="1491236" cy="2594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4867036"/>
            <a:ext cx="2835574" cy="16294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4020878"/>
            <a:ext cx="4287303" cy="24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38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app:layout_constraintHorizontal_bias="</a:t>
            </a:r>
            <a:r>
              <a:rPr lang="en-US" altLang="ko-KR" sz="1600" dirty="0" smtClean="0">
                <a:latin typeface="Consolas" panose="020B0609020204030204" pitchFamily="49" charset="0"/>
              </a:rPr>
              <a:t>0.5"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91" y="6109484"/>
            <a:ext cx="10234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Reference to </a:t>
            </a:r>
            <a:r>
              <a:rPr lang="en-US" altLang="ko-KR" b="1" dirty="0" smtClean="0"/>
              <a:t>Placeholder : </a:t>
            </a:r>
            <a:r>
              <a:rPr lang="en-US" altLang="ko-KR" b="1" dirty="0" smtClean="0">
                <a:hlinkClick r:id="rId2"/>
              </a:rPr>
              <a:t>Click here 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://developer.android.com/reference/androidx/constraintlayout/widget/Placeholder</a:t>
            </a: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Joy031Placeholder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1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를 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(anonymous object)</a:t>
            </a:r>
            <a:r>
              <a:rPr lang="ko-KR" altLang="en-US" dirty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(new ....)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호출하는 </a:t>
            </a:r>
            <a:r>
              <a:rPr lang="ko-KR" altLang="en-US" dirty="0" smtClean="0">
                <a:sym typeface="Wingdings" panose="05000000000000000000" pitchFamily="2" charset="2"/>
              </a:rPr>
              <a:t>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8708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Joy0312PlaceHolder: Using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MainActivity's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2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구현하는 </a:t>
            </a:r>
            <a:r>
              <a:rPr lang="ko-KR" altLang="en-US" dirty="0" smtClean="0">
                <a:sym typeface="Wingdings" panose="05000000000000000000" pitchFamily="2" charset="2"/>
              </a:rPr>
              <a:t>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4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textSize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textSize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Joy0313PlaceHolder: Using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3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Anonymous class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</a:t>
            </a:r>
            <a:r>
              <a:rPr lang="ko-KR" altLang="en-US" dirty="0" smtClean="0">
                <a:sym typeface="Wingdings" panose="05000000000000000000" pitchFamily="2" charset="2"/>
              </a:rPr>
              <a:t>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73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Joy0314Placeholder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4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Java 8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을 사용하여 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2942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는 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일 경우 사용하면 무난합니다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항상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038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android:checked="true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25682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31" y="2590857"/>
            <a:ext cx="2181691" cy="37904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61" y="2590857"/>
            <a:ext cx="2168398" cy="3787468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70221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ko-KR" altLang="en-US" dirty="0" smtClean="0">
                <a:sym typeface="Wingdings" panose="05000000000000000000" pitchFamily="2" charset="2"/>
              </a:rPr>
              <a:t> 폴더를 파일 탐색기에서 그대로 복사하여 폴더 이름 </a:t>
            </a:r>
            <a:r>
              <a:rPr lang="en-US" altLang="ko-KR" b="1" dirty="0" smtClean="0">
                <a:sym typeface="Wingdings" panose="05000000000000000000" pitchFamily="2" charset="2"/>
              </a:rPr>
              <a:t>Hu031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모두 종료하여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 시작 창에서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Open an existing project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(Hu031xWidget)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Copy the whole project folder into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 new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Start Android Studio and close all projects, if any.  Select "Open an existing project".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Select the copied project (not from history) but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by browsing the new directory name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To </a:t>
            </a:r>
            <a:r>
              <a:rPr lang="en-US" altLang="ko-KR" dirty="0">
                <a:sym typeface="Wingdings" panose="05000000000000000000" pitchFamily="2" charset="2"/>
              </a:rPr>
              <a:t>change the package name, go to </a:t>
            </a:r>
            <a:r>
              <a:rPr lang="en-US" altLang="ko-KR" dirty="0" smtClean="0">
                <a:sym typeface="Wingdings" panose="05000000000000000000" pitchFamily="2" charset="2"/>
              </a:rPr>
              <a:t>[src] [main</a:t>
            </a:r>
            <a:r>
              <a:rPr lang="en-US" altLang="ko-KR" dirty="0">
                <a:sym typeface="Wingdings" panose="05000000000000000000" pitchFamily="2" charset="2"/>
              </a:rPr>
              <a:t>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 [Sync Project with gradle files]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86887" y="4838092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6630" y="3501008"/>
            <a:ext cx="304442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ko-KR" altLang="en-US" sz="1400" dirty="0" smtClean="0"/>
              <a:t>이름을 바꾸지 않는다면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(4) &amp; (6)</a:t>
            </a:r>
            <a:r>
              <a:rPr lang="ko-KR" altLang="en-US" sz="1400" dirty="0" smtClean="0"/>
              <a:t>수정하고</a:t>
            </a:r>
            <a:r>
              <a:rPr lang="en-US" altLang="ko-KR" sz="1400" dirty="0" smtClean="0"/>
              <a:t>, (7)</a:t>
            </a:r>
            <a:r>
              <a:rPr lang="ko-KR" altLang="en-US" sz="1400" dirty="0" smtClean="0"/>
              <a:t>만 실행합니다</a:t>
            </a:r>
            <a:r>
              <a:rPr lang="en-US" altLang="ko-KR" sz="14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90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show_greeting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(View view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Hints: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log </a:t>
            </a:r>
            <a:r>
              <a:rPr lang="ko-KR" altLang="en-US" dirty="0" smtClean="0">
                <a:sym typeface="Wingdings" panose="05000000000000000000" pitchFamily="2" charset="2"/>
              </a:rPr>
              <a:t>메시지로 출력이 가능하며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창에서 관찰할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Log.d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("HuStar",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+ "  " +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getString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R.string.my_greeting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))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R.string.my_greeting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리소스의 실제 데이터 타입은 </a:t>
            </a:r>
            <a:r>
              <a:rPr lang="en-US" altLang="ko-KR" dirty="0" smtClean="0">
                <a:sym typeface="Wingdings" panose="05000000000000000000" pitchFamily="2" charset="2"/>
              </a:rPr>
              <a:t>int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ko-KR" altLang="en-US" dirty="0" smtClean="0">
                <a:sym typeface="Wingdings" panose="05000000000000000000" pitchFamily="2" charset="2"/>
              </a:rPr>
              <a:t>타입으로 바꾸려면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getString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있는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타입으로 가져 오려면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textView2.getText().toString();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textView2.getText().toString();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프로그레스바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2968873"/>
            <a:ext cx="2033290" cy="355825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684494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49982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메소드가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메소드를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만들어 보고자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선택한 항목들을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"Your choice:"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나타냅니다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907809"/>
            <a:ext cx="4608512" cy="2639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54" y="2231679"/>
            <a:ext cx="2466030" cy="43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RadioGroup, RadioButton, 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왼쪽으로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573016"/>
            <a:ext cx="6287045" cy="304826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71255" y="3898025"/>
            <a:ext cx="504056" cy="1316709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93251" y="6064416"/>
            <a:ext cx="280831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경고를 없이하는 작업도 병행하십시오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6" idx="0"/>
            <a:endCxn id="5" idx="2"/>
          </p:cNvCxnSpPr>
          <p:nvPr/>
        </p:nvCxnSpPr>
        <p:spPr>
          <a:xfrm rot="5400000" flipH="1" flipV="1">
            <a:off x="6885504" y="5426637"/>
            <a:ext cx="849682" cy="425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다양한 방법이 있겠지만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 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방법을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작업하는 방법입니다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[HelloWorld]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textSize=24, text="Select your favorite...", layout_margin=24dp,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=0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뷰를 가장 높이 올립니다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), id=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왜냐면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[HelloWorld]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택스트뷰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 배치되기 때문입니다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.)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배치하고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연이어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개를 배치합니다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top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연결하는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줍니다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선택한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 클릭 메뉴에서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Horizontal Centers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뷰가 일렬로 화면 위의 가운데 위치하게 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밑에 배치하기 위해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추가하고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id=textView2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textSize=18, text="Your Choice:"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뷰의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 bottom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오른쪽도 각각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그리고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남은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선택한 우 클릭 메뉴에서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하면 왼쪽으로 정렬 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856370"/>
            <a:ext cx="2808312" cy="28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Step 3: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213255"/>
            <a:ext cx="2424250" cy="4281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22" y="2176431"/>
            <a:ext cx="2452566" cy="4318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4069363"/>
            <a:ext cx="4218422" cy="24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Step 4: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(xml/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디자인 파일에서 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923166"/>
            <a:ext cx="1972549" cy="34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RadioGroup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CheckBox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(RadioGroup)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805" y="20283"/>
            <a:ext cx="11248112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 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"onCreate() ends");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// end of onCreate()</a:t>
            </a:r>
          </a:p>
        </p:txBody>
      </p:sp>
    </p:spTree>
    <p:extLst>
      <p:ext uri="{BB962C8B-B14F-4D97-AF65-F5344CB8AC3E}">
        <p14:creationId xmlns:p14="http://schemas.microsoft.com/office/powerpoint/2010/main" val="5961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"Your choice: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radioButton.getText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ends:"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 나타내고</a:t>
            </a:r>
            <a:r>
              <a:rPr lang="en-US" altLang="ko-KR" dirty="0" smtClean="0">
                <a:sym typeface="Wingdings" panose="05000000000000000000" pitchFamily="2" charset="2"/>
              </a:rPr>
              <a:t>, Snackbar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05" y="1925818"/>
            <a:ext cx="2156647" cy="37874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925818"/>
            <a:ext cx="2168398" cy="37874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35960" y="4648811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Toast for my_greeting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735960" y="406369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TextVIew for my_greeting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735960" y="533857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Snackbar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for </a:t>
            </a:r>
            <a:r>
              <a:rPr lang="en-US" altLang="ko-KR" sz="1400" dirty="0" err="1" smtClean="0"/>
              <a:t>your_greeting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03912" y="4827676"/>
            <a:ext cx="432048" cy="257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android:text="Select your favorite to drive..."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android:layout_marginStart="4dp"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android:text="Your Choice:"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20807" y="975679"/>
            <a:ext cx="623271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&lt;RadioGroup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android:layout_width="152dp"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android:layout_height="195dp"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android:checked</a:t>
            </a:r>
            <a:r>
              <a:rPr lang="en-US" altLang="ko-KR" sz="1400" dirty="0" smtClean="0">
                <a:latin typeface="Consolas" panose="020B0609020204030204" pitchFamily="49" charset="0"/>
              </a:rPr>
              <a:t>=true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 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android:text="Bentley"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&lt;CheckBox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</a:t>
            </a:r>
            <a:r>
              <a:rPr lang="ko-KR" altLang="en-US" sz="1400" dirty="0" err="1">
                <a:latin typeface="Consolas" panose="020B0609020204030204" pitchFamily="49" charset="0"/>
              </a:rPr>
              <a:t>하루종일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&lt;/RadioGroup&gt;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Create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Hu32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project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and implement "Genesis" pre-selected programmatically.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Remove the line "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file.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Add the last two in MainActivity.java as shown below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8800"/>
            <a:ext cx="845121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3933056"/>
            <a:ext cx="845121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(RadioGroup)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3756299"/>
            <a:ext cx="4473328" cy="256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045143"/>
            <a:ext cx="2414805" cy="42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43" y="3140968"/>
            <a:ext cx="1893390" cy="33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7"/>
            <a:ext cx="2324695" cy="4051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95" y="2451990"/>
            <a:ext cx="2316812" cy="3989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412" y="2469130"/>
            <a:ext cx="2285210" cy="39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하려고 할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74" y="1909883"/>
            <a:ext cx="2630014" cy="46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"God is good"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</a:t>
            </a:r>
            <a:r>
              <a:rPr lang="ko-KR" altLang="en-US" dirty="0" smtClean="0">
                <a:sym typeface="Wingdings" panose="05000000000000000000" pitchFamily="2" charset="2"/>
              </a:rPr>
              <a:t>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코드에서는 </a:t>
            </a:r>
            <a:r>
              <a:rPr lang="en-US" altLang="ko-KR" dirty="0" err="1" smtClean="0"/>
              <a:t>R.string.my_greeting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</a:t>
            </a:r>
            <a:r>
              <a:rPr lang="en-US" altLang="ko-KR" dirty="0" smtClean="0"/>
              <a:t>"All the time~"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"Click here"</a:t>
            </a:r>
            <a:r>
              <a:rPr lang="ko-KR" altLang="en-US" dirty="0" smtClean="0"/>
              <a:t>를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R.string.your_greeting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R.string.click_here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="my_greeting"&gt;God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</a:t>
            </a:r>
            <a:r>
              <a:rPr lang="en-US" altLang="ko-KR" sz="1600" dirty="0" smtClean="0">
                <a:latin typeface="Consolas" panose="020B0609020204030204" pitchFamily="49" charset="0"/>
              </a:rPr>
              <a:t>time~&lt;/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click_here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"&gt;Click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64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sz="1600" dirty="0" smtClean="0">
                <a:latin typeface="Consolas" panose="020B0609020204030204" pitchFamily="49" charset="0"/>
              </a:rPr>
              <a:t>()...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79" y="2981738"/>
            <a:ext cx="2056536" cy="35409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44" y="2996952"/>
            <a:ext cx="2028485" cy="35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2: </a:t>
            </a:r>
            <a:r>
              <a:rPr lang="en-US" altLang="ko-KR" dirty="0"/>
              <a:t>[activity_main.xml]</a:t>
            </a:r>
            <a:r>
              <a:rPr lang="ko-KR" altLang="en-US" dirty="0"/>
              <a:t>탭을 클릭하고 </a:t>
            </a:r>
            <a:r>
              <a:rPr lang="en-US" altLang="ko-KR" dirty="0"/>
              <a:t>[Design]</a:t>
            </a:r>
            <a:r>
              <a:rPr lang="ko-KR" altLang="en-US" dirty="0"/>
              <a:t>화면에서 </a:t>
            </a:r>
            <a:r>
              <a:rPr lang="ko-KR" altLang="en-US" dirty="0" err="1"/>
              <a:t>텍스트뷰를</a:t>
            </a:r>
            <a:r>
              <a:rPr lang="ko-KR" altLang="en-US" dirty="0"/>
              <a:t> 하나 추가하십시오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텍스트뷰 속성은 </a:t>
            </a:r>
            <a:r>
              <a:rPr lang="en-US" altLang="ko-KR" dirty="0"/>
              <a:t>textSize = 24sp, textAllCaps=false, hint=@string/</a:t>
            </a:r>
            <a:r>
              <a:rPr lang="en-US" altLang="ko-KR" dirty="0" err="1"/>
              <a:t>click_here</a:t>
            </a:r>
            <a:r>
              <a:rPr lang="en-US" altLang="ko-KR" dirty="0"/>
              <a:t> 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hint </a:t>
            </a:r>
            <a:r>
              <a:rPr lang="ko-KR" altLang="en-US" dirty="0"/>
              <a:t>속성은  </a:t>
            </a:r>
            <a:r>
              <a:rPr lang="en-US" altLang="ko-KR" dirty="0"/>
              <a:t>@string/</a:t>
            </a:r>
            <a:r>
              <a:rPr lang="en-US" altLang="ko-KR" dirty="0" err="1"/>
              <a:t>click_here</a:t>
            </a:r>
            <a:r>
              <a:rPr lang="ko-KR" altLang="en-US" dirty="0"/>
              <a:t>을 입력하거나 </a:t>
            </a:r>
            <a:r>
              <a:rPr lang="en-US" altLang="ko-KR" dirty="0"/>
              <a:t>[Pick a resource]</a:t>
            </a:r>
            <a:r>
              <a:rPr lang="ko-KR" altLang="en-US" dirty="0"/>
              <a:t>에서도 선택할 수 있고</a:t>
            </a:r>
            <a:r>
              <a:rPr lang="en-US" altLang="ko-KR" dirty="0"/>
              <a:t>,  activity_main.xml </a:t>
            </a:r>
            <a:r>
              <a:rPr lang="ko-KR" altLang="en-US" dirty="0"/>
              <a:t>파일에 직접 입력할 수도 있습니다</a:t>
            </a:r>
            <a:r>
              <a:rPr lang="en-US" altLang="ko-KR" dirty="0"/>
              <a:t>.  strings.xml </a:t>
            </a:r>
            <a:r>
              <a:rPr lang="ko-KR" altLang="en-US" dirty="0"/>
              <a:t>파일에 입력한 </a:t>
            </a:r>
            <a:r>
              <a:rPr lang="en-US" altLang="ko-KR" dirty="0"/>
              <a:t>&lt;string&gt; </a:t>
            </a:r>
            <a:r>
              <a:rPr lang="ko-KR" altLang="en-US" dirty="0"/>
              <a:t>태그 문자열이 </a:t>
            </a:r>
            <a:r>
              <a:rPr lang="ko-KR" altLang="en-US" dirty="0" err="1"/>
              <a:t>텍스트뷰에</a:t>
            </a:r>
            <a:r>
              <a:rPr lang="ko-KR" altLang="en-US" dirty="0"/>
              <a:t> 나타납니다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onClick </a:t>
            </a:r>
            <a:r>
              <a:rPr lang="ko-KR" altLang="en-US" dirty="0"/>
              <a:t>속성을 정의하지 않습니다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hard-coded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다른 방법을 사용할 것입니다</a:t>
            </a:r>
            <a:r>
              <a:rPr lang="en-US" altLang="ko-KR" dirty="0"/>
              <a:t>. [Click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/>
              <a:t>Snackbar,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39416" y="2276872"/>
            <a:ext cx="7895004" cy="2377646"/>
            <a:chOff x="1271464" y="1844824"/>
            <a:chExt cx="7895004" cy="237764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64" y="1844824"/>
              <a:ext cx="7895004" cy="2377646"/>
            </a:xfrm>
            <a:prstGeom prst="rect">
              <a:avLst/>
            </a:prstGeom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4367808" y="3429000"/>
              <a:ext cx="144016" cy="5760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647728" y="3003740"/>
              <a:ext cx="237626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latinLnBrk="0"/>
              <a:r>
                <a:rPr lang="ko-KR" altLang="en-US" sz="1200" dirty="0" err="1" smtClean="0"/>
                <a:t>텍스트뷰의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text </a:t>
              </a:r>
              <a:r>
                <a:rPr lang="ko-KR" altLang="en-US" sz="1200" dirty="0" smtClean="0"/>
                <a:t>속성이 아니라 </a:t>
              </a:r>
              <a:r>
                <a:rPr lang="en-US" altLang="ko-KR" sz="1200" dirty="0" smtClean="0"/>
                <a:t>hint </a:t>
              </a:r>
              <a:r>
                <a:rPr lang="ko-KR" altLang="en-US" sz="1200" dirty="0" smtClean="0"/>
                <a:t>속성을 사용하세요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384032" y="1844824"/>
              <a:ext cx="2782436" cy="6480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218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3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// your code here fore instance variables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finding ids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 smtClean="0">
                <a:latin typeface="Consolas" panose="020B0609020204030204" pitchFamily="49" charset="0"/>
              </a:rPr>
              <a:t>()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300" dirty="0">
                <a:latin typeface="Consolas" panose="020B0609020204030204" pitchFamily="49" charset="0"/>
              </a:rPr>
              <a:t>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smtClean="0">
                <a:latin typeface="Consolas" panose="020B0609020204030204" pitchFamily="49" charset="0"/>
              </a:rPr>
              <a:t>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}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...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imm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)getSystemService(</a:t>
            </a:r>
            <a:r>
              <a:rPr lang="en-US" altLang="ko-KR" sz="16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6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</a:t>
                      </a:r>
                      <a:r>
                        <a:rPr lang="en-US" altLang="ko-KR" dirty="0" smtClean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</a:t>
                      </a:r>
                      <a:r>
                        <a:rPr lang="en-US" altLang="ko-KR" b="1" dirty="0" smtClean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Drawable(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</a:t>
            </a:r>
            <a:r>
              <a:rPr lang="en-US" altLang="ko-KR" b="1" dirty="0"/>
              <a:t>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hard coded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, 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[Click here]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66865"/>
            <a:ext cx="1322290" cy="44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3365024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[Click here] TextView id</a:t>
            </a:r>
            <a:r>
              <a:rPr lang="ko-KR" altLang="en-US" sz="1400" dirty="0" smtClean="0"/>
              <a:t>를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61901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295800" y="4365104"/>
            <a:ext cx="1152130" cy="7744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30" y="4696157"/>
            <a:ext cx="4608511" cy="886698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4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이용하여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</a:t>
            </a:r>
            <a:r>
              <a:rPr lang="en-US" altLang="ko-KR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</a:rPr>
              <a:t>3 </a:t>
            </a:r>
            <a:r>
              <a:rPr lang="ko-KR" altLang="en-US" b="1" dirty="0" smtClean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dirty="0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표시되기도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AutoComplete</a:t>
            </a:r>
            <a:r>
              <a:rPr lang="ko-KR" altLang="en-US" dirty="0" smtClean="0"/>
              <a:t>을 자주 사용하면 코딩에 도움이 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textView2.setText(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Toast.makeText(this,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5" y="3861048"/>
            <a:ext cx="5285986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포커스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b="1" dirty="0" err="1" smtClean="0">
                <a:sym typeface="Wingdings" panose="05000000000000000000" pitchFamily="2" charset="2"/>
              </a:rPr>
              <a:t>event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TextView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textView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int 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눌림 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움직임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뗌   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b="1" dirty="0" smtClean="0"/>
              <a:t>MainActivity.java </a:t>
            </a:r>
            <a:r>
              <a:rPr lang="ko-KR" altLang="en-US" b="1" dirty="0" smtClean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smtClean="0"/>
              <a:t>텍스트뷰 객체를 저장할 변수를 선언함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751767" y="5119719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새 메시지를 설정함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760296" y="5448486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Toast &amp; Snackbar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메시지를 설정하고 출력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시스템에서 이 메소드를 호출하여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여기부터 실행됨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찾아 변수의 값을 설정함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클릭 이벤트 즉 </a:t>
            </a:r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 show_greeting() </a:t>
            </a:r>
            <a:r>
              <a:rPr lang="ko-KR" altLang="en-US" sz="1200" dirty="0" smtClean="0"/>
              <a:t>메소드를 호출할 것을 시스템에 등록하는 과정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</a:t>
            </a:r>
            <a:r>
              <a:rPr lang="en-US" altLang="ko-KR" sz="1600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auto </a:t>
            </a:r>
            <a:r>
              <a:rPr lang="en-US" altLang="ko-KR" sz="1600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ScrollView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600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</a:t>
            </a:r>
            <a:r>
              <a:rPr lang="ko-KR" altLang="en-US" sz="1600" dirty="0" smtClean="0">
                <a:latin typeface="Consolas" panose="020B0609020204030204" pitchFamily="49" charset="0"/>
              </a:rPr>
              <a:t>중략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anose="020B0609020204030204" pitchFamily="49" charset="0"/>
              </a:rPr>
              <a:t>onFling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 smtClean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View </a:t>
            </a:r>
            <a:r>
              <a:rPr lang="en-US" altLang="ko-KR" sz="1600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sz="1600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sz="16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b="1" dirty="0" smtClean="0"/>
              <a:t>MainActivity.java </a:t>
            </a:r>
            <a:r>
              <a:rPr lang="ko-KR" altLang="en-US" b="1" dirty="0" smtClean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Snackbar.make(view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smtClean="0"/>
              <a:t>텍스트뷰 객체를 저장할 변수를 선언함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찾아 변수의 값을 설정함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클릭 이벤트 즉 </a:t>
            </a:r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 show_greeting() </a:t>
            </a:r>
            <a:r>
              <a:rPr lang="ko-KR" altLang="en-US" sz="1200" dirty="0" smtClean="0"/>
              <a:t>메소드를 호출할 것을 시스템에 등록하는 과정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299166" y="4005064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새 메시지를 설정함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9239534" y="4319985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Toast &amp; Snackbar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메시지를 설정하고 출력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시스템에서 이 메소드를 호출하여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여기부터 실행됨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0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 || </a:t>
            </a:r>
            <a:r>
              <a:rPr lang="en-US" altLang="ko-KR" sz="1400" dirty="0" smtClean="0">
                <a:latin typeface="Consolas" panose="020B0609020204030204" pitchFamily="49" charset="0"/>
              </a:rPr>
              <a:t>action </a:t>
            </a:r>
            <a:r>
              <a:rPr lang="en-US" altLang="ko-KR" sz="1400" dirty="0">
                <a:latin typeface="Consolas" panose="020B0609020204030204" pitchFamily="49" charset="0"/>
              </a:rPr>
              <a:t>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51960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 smtClean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17109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"Toast: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 smtClean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11589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(Snackbar)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[Toast] </a:t>
            </a:r>
            <a:r>
              <a:rPr lang="ko-KR" altLang="en-US" dirty="0">
                <a:sym typeface="Wingdings" panose="05000000000000000000" pitchFamily="2" charset="2"/>
              </a:rPr>
              <a:t>버튼 아래에 </a:t>
            </a:r>
            <a:r>
              <a:rPr lang="en-US" altLang="ko-KR" dirty="0">
                <a:sym typeface="Wingdings" panose="05000000000000000000" pitchFamily="2" charset="2"/>
              </a:rPr>
              <a:t>[Snackbar] </a:t>
            </a:r>
            <a:r>
              <a:rPr lang="ko-KR" altLang="en-US" dirty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>
                <a:sym typeface="Wingdings" panose="05000000000000000000" pitchFamily="2" charset="2"/>
              </a:rPr>
              <a:t>스낵바</a:t>
            </a:r>
            <a:r>
              <a:rPr lang="ko-KR" altLang="en-US" dirty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358" y="2780928"/>
            <a:ext cx="2150233" cy="37156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>
                <a:sym typeface="Wingdings" panose="05000000000000000000" pitchFamily="2" charset="2"/>
              </a:rPr>
              <a:t>파일 탐색기에서 그대로 복사하여 폴더 이름 </a:t>
            </a:r>
            <a:r>
              <a:rPr lang="en-US" altLang="ko-KR" b="1" dirty="0" smtClean="0">
                <a:sym typeface="Wingdings" panose="05000000000000000000" pitchFamily="2" charset="2"/>
              </a:rPr>
              <a:t>Hu037Snackbar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ko-KR" altLang="en-US" dirty="0">
                <a:sym typeface="Wingdings" panose="05000000000000000000" pitchFamily="2" charset="2"/>
              </a:rPr>
              <a:t>수정합니다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모두 종료하여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 시작 창에서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Open an existing project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Hu037Snackbar)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84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[Snackbar]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우 클릭하면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smtClean="0">
                <a:sym typeface="Wingdings" panose="05000000000000000000" pitchFamily="2" charset="2"/>
              </a:rPr>
              <a:t>snackbarButtonClicked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snackbarButtonClicked(View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Snackbar.make(v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Snackbar.",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21678</TotalTime>
  <Words>14809</Words>
  <Application>Microsoft Office PowerPoint</Application>
  <PresentationFormat>와이드스크린</PresentationFormat>
  <Paragraphs>2535</Paragraphs>
  <Slides>153</Slides>
  <Notes>1</Notes>
  <HiddenSlides>5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153</vt:i4>
      </vt:variant>
    </vt:vector>
  </HeadingPairs>
  <TitlesOfParts>
    <vt:vector size="165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실습 Hu031xWidget </vt:lpstr>
      <vt:lpstr>03-1 기본 위젯 자세히 공부하기: 텍스트뷰 실습 Hu031xWidget </vt:lpstr>
      <vt:lpstr>How to rename or copy Android Studio project</vt:lpstr>
      <vt:lpstr>03-1 기본 위젯 자세히 공부하기: 텍스트뷰 실습 Hu031xWidget </vt:lpstr>
      <vt:lpstr>03-1 기본 위젯 자세히 공부하기: 텍스트뷰 실습 Hu031xWidget </vt:lpstr>
      <vt:lpstr>03-1 기본 위젯 자세히 공부하기: 텍스트뷰 실습 Hu031xWidget 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버튼 실습</vt:lpstr>
      <vt:lpstr>03-1 기본 위젯 자세히 공부하기: 버튼 실습 퀴즈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Joy0311PlaceHolder: Using class &amp; anonymous object </vt:lpstr>
      <vt:lpstr>Joy0312PlaceHolder: Using MainActivity's Interface </vt:lpstr>
      <vt:lpstr>Joy0313PlaceHolder: Using Anonymous class </vt:lpstr>
      <vt:lpstr>Joy0314PlaceHolder: Using Java 8 Lambda expression</vt:lpstr>
      <vt:lpstr>Joy0314PlaceHolder: Using Java 8 Lambda expression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1283</cp:revision>
  <dcterms:created xsi:type="dcterms:W3CDTF">2014-02-12T09:15:05Z</dcterms:created>
  <dcterms:modified xsi:type="dcterms:W3CDTF">2021-07-22T02:35:21Z</dcterms:modified>
</cp:coreProperties>
</file>