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45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009" r:id="rId18"/>
    <p:sldId id="1010" r:id="rId19"/>
    <p:sldId id="1011" r:id="rId20"/>
    <p:sldId id="1013" r:id="rId21"/>
    <p:sldId id="1156" r:id="rId22"/>
    <p:sldId id="1157" r:id="rId23"/>
    <p:sldId id="1158" r:id="rId24"/>
    <p:sldId id="1159" r:id="rId25"/>
    <p:sldId id="1160" r:id="rId26"/>
    <p:sldId id="1165" r:id="rId27"/>
    <p:sldId id="1161" r:id="rId28"/>
    <p:sldId id="1222" r:id="rId29"/>
    <p:sldId id="1235" r:id="rId30"/>
    <p:sldId id="1236" r:id="rId31"/>
    <p:sldId id="1237" r:id="rId32"/>
    <p:sldId id="1238" r:id="rId33"/>
    <p:sldId id="1239" r:id="rId34"/>
    <p:sldId id="1240" r:id="rId35"/>
    <p:sldId id="1241" r:id="rId36"/>
    <p:sldId id="1242" r:id="rId37"/>
    <p:sldId id="1243" r:id="rId38"/>
    <p:sldId id="1244" r:id="rId39"/>
    <p:sldId id="1245" r:id="rId40"/>
    <p:sldId id="1246" r:id="rId41"/>
    <p:sldId id="1247" r:id="rId42"/>
    <p:sldId id="1248" r:id="rId43"/>
    <p:sldId id="1249" r:id="rId44"/>
    <p:sldId id="1251" r:id="rId45"/>
    <p:sldId id="1252" r:id="rId46"/>
    <p:sldId id="1253" r:id="rId47"/>
    <p:sldId id="1254" r:id="rId48"/>
    <p:sldId id="1255" r:id="rId49"/>
    <p:sldId id="1256" r:id="rId50"/>
    <p:sldId id="1258" r:id="rId51"/>
    <p:sldId id="1260" r:id="rId52"/>
    <p:sldId id="1261" r:id="rId53"/>
    <p:sldId id="1262" r:id="rId54"/>
    <p:sldId id="1263" r:id="rId55"/>
    <p:sldId id="1264" r:id="rId56"/>
    <p:sldId id="1265" r:id="rId57"/>
    <p:sldId id="1266" r:id="rId58"/>
    <p:sldId id="1267" r:id="rId59"/>
    <p:sldId id="1268" r:id="rId60"/>
    <p:sldId id="1269" r:id="rId61"/>
    <p:sldId id="1270" r:id="rId62"/>
    <p:sldId id="1271" r:id="rId63"/>
    <p:sldId id="1272" r:id="rId64"/>
    <p:sldId id="1111" r:id="rId65"/>
    <p:sldId id="1178" r:id="rId66"/>
    <p:sldId id="1028" r:id="rId67"/>
    <p:sldId id="1029" r:id="rId68"/>
    <p:sldId id="1031" r:id="rId69"/>
    <p:sldId id="1030" r:id="rId70"/>
    <p:sldId id="1032" r:id="rId71"/>
    <p:sldId id="1033" r:id="rId72"/>
    <p:sldId id="1034" r:id="rId73"/>
    <p:sldId id="1149" r:id="rId74"/>
    <p:sldId id="1133" r:id="rId75"/>
    <p:sldId id="1036" r:id="rId76"/>
    <p:sldId id="1150" r:id="rId77"/>
    <p:sldId id="1151" r:id="rId78"/>
    <p:sldId id="1038" r:id="rId79"/>
    <p:sldId id="1176" r:id="rId80"/>
    <p:sldId id="1177" r:id="rId81"/>
    <p:sldId id="1039" r:id="rId82"/>
    <p:sldId id="1152" r:id="rId83"/>
    <p:sldId id="1191" r:id="rId84"/>
    <p:sldId id="1042" r:id="rId85"/>
    <p:sldId id="1195" r:id="rId86"/>
    <p:sldId id="1196" r:id="rId87"/>
    <p:sldId id="1197" r:id="rId88"/>
    <p:sldId id="1181" r:id="rId89"/>
    <p:sldId id="1182" r:id="rId90"/>
    <p:sldId id="1194" r:id="rId91"/>
    <p:sldId id="1184" r:id="rId92"/>
    <p:sldId id="1185" r:id="rId93"/>
    <p:sldId id="1193" r:id="rId94"/>
    <p:sldId id="1202" r:id="rId95"/>
    <p:sldId id="1203" r:id="rId96"/>
    <p:sldId id="1204" r:id="rId97"/>
    <p:sldId id="1198" r:id="rId98"/>
    <p:sldId id="1200" r:id="rId99"/>
    <p:sldId id="1201" r:id="rId100"/>
    <p:sldId id="1117" r:id="rId101"/>
    <p:sldId id="1119" r:id="rId102"/>
    <p:sldId id="1134" r:id="rId103"/>
    <p:sldId id="1043" r:id="rId104"/>
    <p:sldId id="1115" r:id="rId105"/>
    <p:sldId id="1116" r:id="rId106"/>
    <p:sldId id="1046" r:id="rId107"/>
    <p:sldId id="1047" r:id="rId108"/>
    <p:sldId id="1044" r:id="rId109"/>
    <p:sldId id="1118" r:id="rId110"/>
    <p:sldId id="1048" r:id="rId111"/>
    <p:sldId id="1049" r:id="rId112"/>
    <p:sldId id="1050" r:id="rId113"/>
    <p:sldId id="1054" r:id="rId114"/>
    <p:sldId id="1052" r:id="rId115"/>
    <p:sldId id="1135" r:id="rId116"/>
    <p:sldId id="1153" r:id="rId117"/>
    <p:sldId id="1136" r:id="rId118"/>
    <p:sldId id="1137" r:id="rId119"/>
    <p:sldId id="1057" r:id="rId120"/>
    <p:sldId id="1059" r:id="rId121"/>
    <p:sldId id="1154" r:id="rId122"/>
    <p:sldId id="1061" r:id="rId123"/>
    <p:sldId id="1062" r:id="rId124"/>
    <p:sldId id="1063" r:id="rId125"/>
    <p:sldId id="1138" r:id="rId126"/>
    <p:sldId id="1065" r:id="rId127"/>
    <p:sldId id="1064" r:id="rId128"/>
    <p:sldId id="1139" r:id="rId129"/>
    <p:sldId id="1066" r:id="rId130"/>
    <p:sldId id="1072" r:id="rId131"/>
    <p:sldId id="1067" r:id="rId132"/>
    <p:sldId id="1068" r:id="rId133"/>
    <p:sldId id="1069" r:id="rId134"/>
    <p:sldId id="1070" r:id="rId135"/>
    <p:sldId id="1071" r:id="rId136"/>
    <p:sldId id="1155" r:id="rId137"/>
    <p:sldId id="1140" r:id="rId138"/>
    <p:sldId id="1141" r:id="rId139"/>
    <p:sldId id="1142" r:id="rId140"/>
    <p:sldId id="1143" r:id="rId141"/>
    <p:sldId id="1144" r:id="rId142"/>
    <p:sldId id="1145" r:id="rId143"/>
    <p:sldId id="1146" r:id="rId1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7" autoAdjust="0"/>
    <p:restoredTop sz="93780" autoAdjust="0"/>
  </p:normalViewPr>
  <p:slideViewPr>
    <p:cSldViewPr>
      <p:cViewPr varScale="1">
        <p:scale>
          <a:sx n="62" d="100"/>
          <a:sy n="62" d="100"/>
        </p:scale>
        <p:origin x="53" y="12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ableStyles" Target="tableStyle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21-07-22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qlyh8.tistory.com/9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보내고 받는 실습을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 있는 기존의 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두 개와 버튼을 있는 그대로 활용합니다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6" name="오른쪽 화살표 15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800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단순형 </a:t>
            </a:r>
            <a:r>
              <a:rPr lang="ko-KR" altLang="en-US" dirty="0" err="1">
                <a:sym typeface="Wingdings" panose="05000000000000000000" pitchFamily="2" charset="2"/>
              </a:rPr>
              <a:t>자료형이</a:t>
            </a:r>
            <a:r>
              <a:rPr lang="ko-KR" altLang="en-US" dirty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책의 </a:t>
            </a:r>
            <a:r>
              <a:rPr lang="ko-KR" altLang="en-US" b="1" dirty="0" smtClean="0">
                <a:sym typeface="Wingdings" panose="05000000000000000000" pitchFamily="2" charset="2"/>
              </a:rPr>
              <a:t>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ko-KR" altLang="en-US" dirty="0">
                <a:sym typeface="Wingdings" panose="05000000000000000000" pitchFamily="2" charset="2"/>
              </a:rPr>
              <a:t>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Hu046ActivityFour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Hu048Parcel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로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복사에 따른 절차를 실행하십시오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 파일을 생성하고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클래스에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객체를 만들어 전달합니다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/app/java/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org.joy.parcel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ko-KR" altLang="en-US" dirty="0" smtClean="0">
                <a:sym typeface="Wingdings" panose="05000000000000000000" pitchFamily="2" charset="2"/>
              </a:rPr>
              <a:t>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[New  Java Class]</a:t>
            </a:r>
            <a:r>
              <a:rPr lang="ko-KR" altLang="en-US" dirty="0" smtClean="0">
                <a:sym typeface="Wingdings" panose="05000000000000000000" pitchFamily="2" charset="2"/>
              </a:rPr>
              <a:t>에서 파일이름을 입력하여 </a:t>
            </a:r>
            <a:r>
              <a:rPr lang="en-US" altLang="ko-KR" b="1" dirty="0" smtClean="0">
                <a:sym typeface="Wingdings" panose="05000000000000000000" pitchFamily="2" charset="2"/>
              </a:rPr>
              <a:t>BookData.java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한 객체를 </a:t>
            </a:r>
            <a:r>
              <a:rPr lang="en-US" altLang="ko-KR" dirty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>
                <a:sym typeface="Wingdings" panose="05000000000000000000" pitchFamily="2" charset="2"/>
              </a:rPr>
              <a:t>android.os.Parcelable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</a:t>
            </a:r>
            <a:r>
              <a:rPr lang="ko-KR" altLang="en-US" dirty="0">
                <a:sym typeface="Wingdings" panose="05000000000000000000" pitchFamily="2" charset="2"/>
              </a:rPr>
              <a:t>구현해야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11424" y="3284984"/>
            <a:ext cx="10259456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15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단순형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자료형이</a:t>
            </a:r>
            <a:r>
              <a:rPr lang="ko-KR" altLang="en-US" dirty="0" smtClean="0">
                <a:sym typeface="Wingdings" panose="05000000000000000000" pitchFamily="2" charset="2"/>
              </a:rPr>
              <a:t> 아닌 객체 안에 있는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책의 제목과 가격</a:t>
            </a:r>
            <a:r>
              <a:rPr lang="ko-KR" altLang="en-US" dirty="0" smtClean="0">
                <a:sym typeface="Wingdings" panose="05000000000000000000" pitchFamily="2" charset="2"/>
              </a:rPr>
              <a:t>을 보내는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객체를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객체로 만들려면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android.os.Parcelable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인터페이스를 구현하려고 </a:t>
            </a:r>
            <a:r>
              <a:rPr lang="en-US" altLang="ko-KR" dirty="0" smtClean="0">
                <a:sym typeface="Wingdings" panose="05000000000000000000" pitchFamily="2" charset="2"/>
              </a:rPr>
              <a:t>"implements Parcelable"</a:t>
            </a:r>
            <a:r>
              <a:rPr lang="ko-KR" altLang="en-US" dirty="0" smtClean="0">
                <a:sym typeface="Wingdings" panose="05000000000000000000" pitchFamily="2" charset="2"/>
              </a:rPr>
              <a:t>을 클래스 이름 뒤에 추가하면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나타나는 오류 표시인 </a:t>
            </a:r>
            <a:r>
              <a:rPr lang="ko-KR" altLang="en-US" dirty="0" err="1" smtClean="0">
                <a:sym typeface="Wingdings" panose="05000000000000000000" pitchFamily="2" charset="2"/>
              </a:rPr>
              <a:t>빨간전구를</a:t>
            </a:r>
            <a:r>
              <a:rPr lang="ko-KR" altLang="en-US" dirty="0" smtClean="0">
                <a:sym typeface="Wingdings" panose="05000000000000000000" pitchFamily="2" charset="2"/>
              </a:rPr>
              <a:t> 클릭하여 오류 메시지를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 메시지로 </a:t>
            </a:r>
            <a:r>
              <a:rPr lang="en-US" altLang="ko-KR" dirty="0" smtClean="0">
                <a:sym typeface="Wingdings" panose="05000000000000000000" pitchFamily="2" charset="2"/>
              </a:rPr>
              <a:t>"implements methods"</a:t>
            </a:r>
            <a:r>
              <a:rPr lang="ko-KR" altLang="en-US" dirty="0" smtClean="0">
                <a:sym typeface="Wingdings" panose="05000000000000000000" pitchFamily="2" charset="2"/>
              </a:rPr>
              <a:t>라고 나옵니다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일반적으로 어떤 인터페이스를 구현한다는 말은 곧 그 인터페이스가 요구하는 메소드를 구현해야 한다는 겁니다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구현한다는 말은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인터페이스가 지정한 다음 두 메소드를 반드시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인터페이스가 우리에게 구현</a:t>
            </a:r>
            <a:r>
              <a:rPr lang="en-US" altLang="ko-KR" dirty="0" smtClean="0">
                <a:sym typeface="Wingdings" panose="05000000000000000000" pitchFamily="2" charset="2"/>
              </a:rPr>
              <a:t>(implement)</a:t>
            </a:r>
            <a:r>
              <a:rPr lang="ko-KR" altLang="en-US" dirty="0" smtClean="0">
                <a:sym typeface="Wingdings" panose="05000000000000000000" pitchFamily="2" charset="2"/>
              </a:rPr>
              <a:t>요구하는 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메소드들은</a:t>
            </a:r>
            <a:r>
              <a:rPr lang="ko-KR" altLang="en-US" dirty="0" smtClean="0">
                <a:sym typeface="Wingdings" panose="05000000000000000000" pitchFamily="2" charset="2"/>
              </a:rPr>
              <a:t>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2137" y="1556792"/>
            <a:ext cx="1071778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 smtClean="0">
                <a:latin typeface="Consolas" panose="020B0609020204030204" pitchFamily="49" charset="0"/>
              </a:rPr>
              <a:t> implements Parcelable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private String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private int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1707886"/>
            <a:ext cx="4254073" cy="134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>
                <a:sym typeface="Wingdings" panose="05000000000000000000" pitchFamily="2" charset="2"/>
              </a:rPr>
              <a:t>인터페이스가 </a:t>
            </a:r>
            <a:r>
              <a:rPr lang="ko-KR" altLang="en-US" dirty="0" smtClean="0">
                <a:sym typeface="Wingdings" panose="05000000000000000000" pitchFamily="2" charset="2"/>
              </a:rPr>
              <a:t>우리에게 구현을 요구하는 </a:t>
            </a:r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빨간색이 표시된 줄에서 우클릭하여 </a:t>
            </a:r>
            <a:r>
              <a:rPr lang="en-US" altLang="ko-KR" dirty="0">
                <a:sym typeface="Wingdings" panose="05000000000000000000" pitchFamily="2" charset="2"/>
              </a:rPr>
              <a:t>[Generate …]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[Implement  </a:t>
            </a:r>
            <a:r>
              <a:rPr lang="en-US" altLang="ko-KR" dirty="0">
                <a:sym typeface="Wingdings" panose="05000000000000000000" pitchFamily="2" charset="2"/>
              </a:rPr>
              <a:t>methods …] </a:t>
            </a:r>
            <a:r>
              <a:rPr lang="ko-KR" altLang="en-US" dirty="0">
                <a:sym typeface="Wingdings" panose="05000000000000000000" pitchFamily="2" charset="2"/>
              </a:rPr>
              <a:t>선택합니다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두 메소드 이름을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– Parcel </a:t>
            </a:r>
            <a:r>
              <a:rPr lang="ko-KR" altLang="en-US" dirty="0" smtClean="0">
                <a:sym typeface="Wingdings" panose="05000000000000000000" pitchFamily="2" charset="2"/>
              </a:rPr>
              <a:t>하려는 객체의 종류를 정의합니다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writeToPacel</a:t>
            </a:r>
            <a:r>
              <a:rPr lang="en-US" altLang="ko-KR" dirty="0" smtClean="0">
                <a:sym typeface="Wingdings" panose="05000000000000000000" pitchFamily="2" charset="2"/>
              </a:rPr>
              <a:t>(Parcel </a:t>
            </a:r>
            <a:r>
              <a:rPr lang="en-US" altLang="ko-KR" dirty="0" err="1" smtClean="0">
                <a:sym typeface="Wingdings" panose="05000000000000000000" pitchFamily="2" charset="2"/>
              </a:rPr>
              <a:t>dest</a:t>
            </a:r>
            <a:r>
              <a:rPr lang="en-US" altLang="ko-KR" dirty="0" smtClean="0">
                <a:sym typeface="Wingdings" panose="05000000000000000000" pitchFamily="2" charset="2"/>
              </a:rPr>
              <a:t>, int flags) – </a:t>
            </a:r>
            <a:r>
              <a:rPr lang="ko-KR" altLang="en-US" dirty="0" smtClean="0">
                <a:sym typeface="Wingdings" panose="05000000000000000000" pitchFamily="2" charset="2"/>
              </a:rPr>
              <a:t>실제 객체를 </a:t>
            </a:r>
            <a:r>
              <a:rPr lang="en-US" altLang="ko-KR" dirty="0" smtClean="0">
                <a:sym typeface="Wingdings" panose="05000000000000000000" pitchFamily="2" charset="2"/>
              </a:rPr>
              <a:t>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객체의 각 </a:t>
            </a:r>
            <a:r>
              <a:rPr lang="ko-KR" altLang="en-US" dirty="0" err="1" smtClean="0">
                <a:sym typeface="Wingdings" panose="05000000000000000000" pitchFamily="2" charset="2"/>
              </a:rPr>
              <a:t>엘레멘트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해주는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두 메소드를 </a:t>
            </a:r>
            <a:r>
              <a:rPr lang="en-US" altLang="ko-KR" dirty="0" smtClean="0">
                <a:sym typeface="Wingdings" panose="05000000000000000000" pitchFamily="2" charset="2"/>
              </a:rPr>
              <a:t>OK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발생되며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우리는 그 내용을 채우면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787" y="1577732"/>
            <a:ext cx="3892849" cy="13895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183414"/>
            <a:ext cx="4314850" cy="23131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3912" y="4206110"/>
            <a:ext cx="63544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describeContents</a:t>
            </a:r>
            <a:r>
              <a:rPr lang="en-US" altLang="ko-KR" dirty="0">
                <a:latin typeface="Consolas" panose="020B0609020204030204" pitchFamily="49" charset="0"/>
              </a:rPr>
              <a:t>() { return 0 </a:t>
            </a:r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writeToParcel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</a:rPr>
              <a:t>int i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dirty="0" smtClean="0">
                <a:latin typeface="Consolas" panose="020B0609020204030204" pitchFamily="49" charset="0"/>
              </a:rPr>
              <a:t>(title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dirty="0" smtClean="0">
                <a:latin typeface="Consolas" panose="020B0609020204030204" pitchFamily="49" charset="0"/>
              </a:rPr>
              <a:t>(price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77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부가 데이터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en-US" altLang="ko-KR" dirty="0" smtClean="0">
                <a:sym typeface="Wingdings" panose="05000000000000000000" pitchFamily="2" charset="2"/>
              </a:rPr>
              <a:t>Parcel</a:t>
            </a:r>
            <a:r>
              <a:rPr lang="ko-KR" altLang="en-US" dirty="0" smtClean="0">
                <a:sym typeface="Wingdings" panose="05000000000000000000" pitchFamily="2" charset="2"/>
              </a:rPr>
              <a:t>에서 데이터를 </a:t>
            </a:r>
            <a:r>
              <a:rPr lang="en-US" altLang="ko-KR" dirty="0" smtClean="0">
                <a:sym typeface="Wingdings" panose="05000000000000000000" pitchFamily="2" charset="2"/>
              </a:rPr>
              <a:t>de-serialization </a:t>
            </a:r>
            <a:r>
              <a:rPr lang="ko-KR" altLang="en-US" dirty="0" smtClean="0">
                <a:sym typeface="Wingdings" panose="05000000000000000000" pitchFamily="2" charset="2"/>
              </a:rPr>
              <a:t>하는 단계를 추가해주어야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이를 위해 </a:t>
            </a:r>
            <a:r>
              <a:rPr lang="en-US" altLang="ko-KR" dirty="0" smtClean="0">
                <a:sym typeface="Wingdings" panose="05000000000000000000" pitchFamily="2" charset="2"/>
              </a:rPr>
              <a:t>Creator&lt;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타입의 </a:t>
            </a:r>
            <a:r>
              <a:rPr lang="en-US" altLang="ko-KR" dirty="0">
                <a:sym typeface="Wingdings" panose="05000000000000000000" pitchFamily="2" charset="2"/>
              </a:rPr>
              <a:t>CREATOR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상수를 정의해야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>
                <a:sym typeface="Wingdings" panose="05000000000000000000" pitchFamily="2" charset="2"/>
              </a:rPr>
              <a:t>변수를 정의하지 않으면 </a:t>
            </a:r>
            <a:r>
              <a:rPr lang="ko-KR" altLang="en-US" dirty="0" smtClean="0">
                <a:sym typeface="Wingdings" panose="05000000000000000000" pitchFamily="2" charset="2"/>
              </a:rPr>
              <a:t>다음과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 smtClean="0">
                <a:sym typeface="Wingdings" panose="05000000000000000000" pitchFamily="2" charset="2"/>
              </a:rPr>
              <a:t>익셉션이</a:t>
            </a:r>
            <a:r>
              <a:rPr lang="ko-KR" altLang="en-US" dirty="0" smtClean="0">
                <a:sym typeface="Wingdings" panose="05000000000000000000" pitchFamily="2" charset="2"/>
              </a:rPr>
              <a:t>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/>
              <a:t>다음은 이번 실습 예제인 </a:t>
            </a:r>
            <a:r>
              <a:rPr lang="en-US" altLang="ko-KR" dirty="0" err="1"/>
              <a:t>BookData</a:t>
            </a:r>
            <a:r>
              <a:rPr lang="en-US" altLang="ko-KR" dirty="0"/>
              <a:t> </a:t>
            </a:r>
            <a:r>
              <a:rPr lang="ko-KR" altLang="en-US" dirty="0"/>
              <a:t>클래스를 위한 </a:t>
            </a:r>
            <a:r>
              <a:rPr lang="en-US" altLang="ko-KR" dirty="0" smtClean="0"/>
              <a:t>Creator&lt;</a:t>
            </a:r>
            <a:r>
              <a:rPr lang="en-US" altLang="ko-KR" dirty="0" err="1" smtClean="0"/>
              <a:t>BookData</a:t>
            </a:r>
            <a:r>
              <a:rPr lang="en-US" altLang="ko-KR" dirty="0" smtClean="0"/>
              <a:t>&gt; CREATOR </a:t>
            </a:r>
            <a:r>
              <a:rPr lang="ko-KR" altLang="en-US" dirty="0" smtClean="0"/>
              <a:t>코드입니다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92137" y="1938681"/>
            <a:ext cx="107177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i="1" dirty="0">
                <a:latin typeface="Consolas" panose="020B0609020204030204" pitchFamily="49" charset="0"/>
              </a:rPr>
              <a:t>Parcelable protocol requires a Parcelable.Creator object called CREATOR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92137" y="2996952"/>
            <a:ext cx="1071778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</a:t>
            </a:r>
            <a:r>
              <a:rPr lang="en-US" altLang="ko-KR" dirty="0" smtClean="0">
                <a:latin typeface="Consolas" panose="020B0609020204030204" pitchFamily="49" charset="0"/>
              </a:rPr>
              <a:t>static </a:t>
            </a:r>
            <a:r>
              <a:rPr lang="en-US" altLang="ko-KR" dirty="0">
                <a:latin typeface="Consolas" panose="020B0609020204030204" pitchFamily="49" charset="0"/>
              </a:rPr>
              <a:t>final </a:t>
            </a:r>
            <a:r>
              <a:rPr lang="en-US" altLang="ko-KR" dirty="0" smtClean="0">
                <a:latin typeface="Consolas" panose="020B0609020204030204" pitchFamily="49" charset="0"/>
              </a:rPr>
              <a:t>Creator&lt;</a:t>
            </a:r>
            <a:r>
              <a:rPr lang="en-US" altLang="ko-KR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 CREATOR = new Creator&lt;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&gt;()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 createFromParcel(Parcel src)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(src);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return new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2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클래스에 모든</a:t>
            </a:r>
            <a:r>
              <a:rPr lang="en-US" altLang="ko-KR" dirty="0" smtClean="0">
                <a:sym typeface="Wingdings" panose="05000000000000000000" pitchFamily="2" charset="2"/>
              </a:rPr>
              <a:t> parcel </a:t>
            </a:r>
            <a:r>
              <a:rPr lang="ko-KR" altLang="en-US" dirty="0" smtClean="0">
                <a:sym typeface="Wingdings" panose="05000000000000000000" pitchFamily="2" charset="2"/>
              </a:rPr>
              <a:t>된 데이터를 복구하는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를 정의해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생성자의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보내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그 정보 대로 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주의할 것은 </a:t>
            </a:r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기록한 순서와 동일한 순서로 복구해야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1424" y="1916832"/>
            <a:ext cx="1033146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(String title, int price)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this.title</a:t>
            </a:r>
            <a:r>
              <a:rPr lang="en-US" altLang="ko-KR" dirty="0">
                <a:latin typeface="Consolas" panose="020B0609020204030204" pitchFamily="49" charset="0"/>
              </a:rPr>
              <a:t> = title;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this.price</a:t>
            </a:r>
            <a:r>
              <a:rPr lang="en-US" altLang="ko-KR" dirty="0">
                <a:latin typeface="Consolas" panose="020B0609020204030204" pitchFamily="49" charset="0"/>
              </a:rPr>
              <a:t> = price;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 err="1">
                <a:latin typeface="Consolas" panose="020B0609020204030204" pitchFamily="49" charset="0"/>
              </a:rPr>
              <a:t>BookData</a:t>
            </a:r>
            <a:r>
              <a:rPr lang="en-US" altLang="ko-KR" dirty="0">
                <a:latin typeface="Consolas" panose="020B0609020204030204" pitchFamily="49" charset="0"/>
              </a:rPr>
              <a:t>(Parcel </a:t>
            </a:r>
            <a:r>
              <a:rPr lang="en-US" altLang="ko-KR" dirty="0" smtClean="0">
                <a:latin typeface="Consolas" panose="020B0609020204030204" pitchFamily="49" charset="0"/>
              </a:rPr>
              <a:t>in)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price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1424" y="4424314"/>
            <a:ext cx="10331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void </a:t>
            </a:r>
            <a:r>
              <a:rPr lang="en-US" altLang="ko-KR" dirty="0" err="1">
                <a:latin typeface="Consolas" panose="020B0609020204030204" pitchFamily="49" charset="0"/>
              </a:rPr>
              <a:t>setTitle</a:t>
            </a:r>
            <a:r>
              <a:rPr lang="en-US" altLang="ko-KR" dirty="0">
                <a:latin typeface="Consolas" panose="020B0609020204030204" pitchFamily="49" charset="0"/>
              </a:rPr>
              <a:t>(String title)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title</a:t>
            </a:r>
            <a:r>
              <a:rPr lang="en-US" altLang="ko-KR" dirty="0" smtClean="0">
                <a:latin typeface="Consolas" panose="020B0609020204030204" pitchFamily="49" charset="0"/>
              </a:rPr>
              <a:t>;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void </a:t>
            </a:r>
            <a:r>
              <a:rPr lang="en-US" altLang="ko-KR" dirty="0" err="1">
                <a:latin typeface="Consolas" panose="020B0609020204030204" pitchFamily="49" charset="0"/>
              </a:rPr>
              <a:t>setPrice</a:t>
            </a:r>
            <a:r>
              <a:rPr lang="en-US" altLang="ko-KR" dirty="0">
                <a:latin typeface="Consolas" panose="020B0609020204030204" pitchFamily="49" charset="0"/>
              </a:rPr>
              <a:t>(int price) </a:t>
            </a:r>
            <a:r>
              <a:rPr lang="en-US" altLang="ko-KR" dirty="0" smtClean="0">
                <a:latin typeface="Consolas" panose="020B0609020204030204" pitchFamily="49" charset="0"/>
              </a:rPr>
              <a:t>{  </a:t>
            </a:r>
            <a:r>
              <a:rPr lang="en-US" altLang="ko-KR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String </a:t>
            </a:r>
            <a:r>
              <a:rPr lang="en-US" altLang="ko-KR" dirty="0" err="1">
                <a:latin typeface="Consolas" panose="020B0609020204030204" pitchFamily="49" charset="0"/>
              </a:rPr>
              <a:t>getTitle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title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public int </a:t>
            </a:r>
            <a:r>
              <a:rPr lang="en-US" altLang="ko-KR" dirty="0" err="1">
                <a:latin typeface="Consolas" panose="020B0609020204030204" pitchFamily="49" charset="0"/>
              </a:rPr>
              <a:t>getPrice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latin typeface="Consolas" panose="020B0609020204030204" pitchFamily="49" charset="0"/>
              </a:rPr>
              <a:t>{  return </a:t>
            </a:r>
            <a:r>
              <a:rPr lang="en-US" altLang="ko-KR" dirty="0">
                <a:latin typeface="Consolas" panose="020B0609020204030204" pitchFamily="49" charset="0"/>
              </a:rPr>
              <a:t>price</a:t>
            </a:r>
            <a:r>
              <a:rPr lang="en-US" altLang="ko-KR" dirty="0" smtClean="0">
                <a:latin typeface="Consolas" panose="020B0609020204030204" pitchFamily="49" charset="0"/>
              </a:rPr>
              <a:t>;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84232" y="2886328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472264" y="5661248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97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종합하면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5170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Parcelable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String title;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int    price;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(String title, int price)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this.title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title;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this.price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 = price;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 in)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title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price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in.readInt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use [Generate ...] to implement getter/setter methods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여기에 들어가야 할 코드가 다음 쪽에 있습니다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6312024" y="1988840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48128" y="1727230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클래스 속성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만든 후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우리가 전달하고자 하는 자료를 이 속성에 저장합니다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245467" y="3311406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Parcel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객체로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1" name="직사각형 10"/>
          <p:cNvSpPr/>
          <p:nvPr/>
        </p:nvSpPr>
        <p:spPr>
          <a:xfrm>
            <a:off x="7245466" y="2296760"/>
            <a:ext cx="382627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생성자 </a:t>
            </a:r>
            <a:r>
              <a:rPr lang="en-US" altLang="ko-KR" sz="1400" dirty="0" smtClean="0">
                <a:sym typeface="Wingdings" panose="05000000000000000000" pitchFamily="2" charset="2"/>
              </a:rPr>
              <a:t>–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 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386498" y="3278290"/>
            <a:ext cx="1579278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Constructors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383292" y="4564539"/>
            <a:ext cx="158569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getter/setter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45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public </a:t>
            </a:r>
            <a:r>
              <a:rPr lang="en-US" altLang="ko-KR" sz="1600" b="1" dirty="0">
                <a:latin typeface="Consolas" panose="020B0609020204030204" pitchFamily="49" charset="0"/>
              </a:rPr>
              <a:t>static final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&gt; </a:t>
            </a:r>
            <a:r>
              <a:rPr lang="en-US" altLang="ko-KR" sz="1600" b="1" dirty="0">
                <a:latin typeface="Consolas" panose="020B0609020204030204" pitchFamily="49" charset="0"/>
              </a:rPr>
              <a:t>CREATOR </a:t>
            </a:r>
            <a:r>
              <a:rPr lang="en-US" altLang="ko-KR" sz="1600" dirty="0">
                <a:latin typeface="Consolas" panose="020B0609020204030204" pitchFamily="49" charset="0"/>
              </a:rPr>
              <a:t>= new </a:t>
            </a:r>
            <a:r>
              <a:rPr lang="en-US" altLang="ko-KR" sz="1600" dirty="0" smtClean="0">
                <a:latin typeface="Consolas" panose="020B0609020204030204" pitchFamily="49" charset="0"/>
              </a:rPr>
              <a:t>Creator&lt;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&gt;()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createFromParcel(Parcel in)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(in);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[] newArray(int size)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[size];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};</a:t>
            </a:r>
          </a:p>
          <a:p>
            <a:endParaRPr lang="en-US" altLang="ko-KR" sz="1600" b="1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b="1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int </a:t>
            </a:r>
            <a:r>
              <a:rPr lang="en-US" altLang="ko-KR" sz="16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600" dirty="0">
                <a:latin typeface="Consolas" panose="020B0609020204030204" pitchFamily="49" charset="0"/>
              </a:rPr>
              <a:t>(Parcel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latin typeface="Consolas" panose="020B0609020204030204" pitchFamily="49" charset="0"/>
              </a:rPr>
              <a:t>int i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(title);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parcel.writeInt</a:t>
            </a:r>
            <a:r>
              <a:rPr lang="en-US" altLang="ko-KR" sz="1600" dirty="0" smtClean="0">
                <a:latin typeface="Consolas" panose="020B0609020204030204" pitchFamily="49" charset="0"/>
              </a:rPr>
              <a:t>(price);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4006" y="1916832"/>
            <a:ext cx="382627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/>
              <a:t>CREATOR </a:t>
            </a:r>
            <a:r>
              <a:rPr lang="ko-KR" altLang="en-US" sz="1400" dirty="0" smtClean="0"/>
              <a:t>상수는 </a:t>
            </a:r>
            <a:r>
              <a:rPr lang="en-US" altLang="ko-KR" sz="1400" dirty="0" smtClean="0"/>
              <a:t>Parcelable </a:t>
            </a:r>
            <a:r>
              <a:rPr lang="ko-KR" altLang="en-US" sz="1400" dirty="0" smtClean="0"/>
              <a:t>객체의 자료를 읽어와서 객체를 생성하여 반환합니다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112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 예제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</a:t>
            </a:r>
            <a:r>
              <a:rPr lang="ko-KR" altLang="en-US" dirty="0">
                <a:sym typeface="Wingdings" panose="05000000000000000000" pitchFamily="2" charset="2"/>
              </a:rPr>
              <a:t>안에 정의된 인스턴스 변수는 두 개이며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문자열이고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하나는 정수입니다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객체는 이 두 개의 변수로 구성된 객체입니다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메소드는</a:t>
            </a:r>
            <a:r>
              <a:rPr lang="ko-KR" altLang="en-US" dirty="0">
                <a:sym typeface="Wingdings" panose="05000000000000000000" pitchFamily="2" charset="2"/>
              </a:rPr>
              <a:t> 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 안에 들어 있는 데이터를 </a:t>
            </a:r>
            <a:r>
              <a:rPr lang="en-US" altLang="ko-KR" dirty="0">
                <a:sym typeface="Wingdings" panose="05000000000000000000" pitchFamily="2" charset="2"/>
              </a:rPr>
              <a:t>Parcel </a:t>
            </a:r>
            <a:r>
              <a:rPr lang="ko-KR" altLang="en-US" dirty="0">
                <a:sym typeface="Wingdings" panose="05000000000000000000" pitchFamily="2" charset="2"/>
              </a:rPr>
              <a:t>객체로 만드는 역할을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안에는 </a:t>
            </a:r>
            <a:r>
              <a:rPr lang="en-US" altLang="ko-KR" dirty="0" err="1">
                <a:sym typeface="Wingdings" panose="05000000000000000000" pitchFamily="2" charset="2"/>
              </a:rPr>
              <a:t>writeInt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sym typeface="Wingdings" panose="05000000000000000000" pitchFamily="2" charset="2"/>
              </a:rPr>
              <a:t>writeString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메소드가</a:t>
            </a:r>
            <a:r>
              <a:rPr lang="ko-KR" altLang="en-US" dirty="0">
                <a:sym typeface="Wingdings" panose="05000000000000000000" pitchFamily="2" charset="2"/>
              </a:rPr>
              <a:t>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</a:t>
            </a:r>
            <a:r>
              <a:rPr lang="ko-KR" altLang="en-US" dirty="0" err="1">
                <a:sym typeface="Wingdings" panose="05000000000000000000" pitchFamily="2" charset="2"/>
              </a:rPr>
              <a:t>생성자를</a:t>
            </a:r>
            <a:r>
              <a:rPr lang="ko-KR" altLang="en-US" dirty="0">
                <a:sym typeface="Wingdings" panose="05000000000000000000" pitchFamily="2" charset="2"/>
              </a:rPr>
              <a:t> 보면</a:t>
            </a:r>
            <a:r>
              <a:rPr lang="en-US" altLang="ko-KR" dirty="0">
                <a:sym typeface="Wingdings" panose="05000000000000000000" pitchFamily="2" charset="2"/>
              </a:rPr>
              <a:t>, Parcel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readInt</a:t>
            </a:r>
            <a:r>
              <a:rPr lang="en-US" altLang="ko-KR" dirty="0">
                <a:sym typeface="Wingdings" panose="05000000000000000000" pitchFamily="2" charset="2"/>
              </a:rPr>
              <a:t>(), </a:t>
            </a:r>
            <a:r>
              <a:rPr lang="en-US" altLang="ko-KR" dirty="0" err="1">
                <a:sym typeface="Wingdings" panose="05000000000000000000" pitchFamily="2" charset="2"/>
              </a:rPr>
              <a:t>readString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메소드를 이용해 데이터를 읽어 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생성해 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CREATOR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객체는 상수로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새로운 객체가 만들어지는 코드가 들어가므로 </a:t>
            </a:r>
            <a:r>
              <a:rPr lang="en-US" altLang="ko-KR" dirty="0" smtClean="0">
                <a:sym typeface="Wingdings" panose="05000000000000000000" pitchFamily="2" charset="2"/>
              </a:rPr>
              <a:t>new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같이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만드는 부분을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객체의 데이터를 읽는 부분과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쓰는 부분을 정의한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6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</a:t>
            </a:r>
            <a:r>
              <a:rPr lang="ko-KR" altLang="en-US" dirty="0" smtClean="0">
                <a:sym typeface="Wingdings" panose="05000000000000000000" pitchFamily="2" charset="2"/>
              </a:rPr>
              <a:t>코드를 다음과 같이 수정하여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 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시작하고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인텐트 객체에는 </a:t>
            </a:r>
            <a:r>
              <a:rPr lang="en-US" altLang="ko-KR" dirty="0" err="1" smtClean="0">
                <a:sym typeface="Wingdings" panose="05000000000000000000" pitchFamily="2" charset="2"/>
              </a:rPr>
              <a:t>BookData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부가 데이터로 넣어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</a:t>
            </a:r>
            <a:r>
              <a:rPr lang="en-US" altLang="ko-KR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</a:t>
            </a:r>
            <a:r>
              <a:rPr lang="en-US" altLang="ko-KR" dirty="0" smtClean="0">
                <a:latin typeface="Consolas" panose="020B0609020204030204" pitchFamily="49" charset="0"/>
              </a:rPr>
              <a:t>REQUEST_CODE </a:t>
            </a:r>
            <a:r>
              <a:rPr lang="en-US" altLang="ko-KR" dirty="0">
                <a:latin typeface="Consolas" panose="020B0609020204030204" pitchFamily="49" charset="0"/>
              </a:rPr>
              <a:t>= 101;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static final String KEY_SERVICE = "quote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TextView </a:t>
            </a:r>
            <a:r>
              <a:rPr lang="en-US" altLang="ko-KR" dirty="0">
                <a:latin typeface="Consolas" panose="020B0609020204030204" pitchFamily="49" charset="0"/>
              </a:rPr>
              <a:t>textView2;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setContentView(R.layout.activity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final EditText </a:t>
            </a:r>
            <a:r>
              <a:rPr lang="en-US" altLang="ko-KR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dirty="0" err="1">
                <a:latin typeface="Consolas" panose="020B0609020204030204" pitchFamily="49" charset="0"/>
              </a:rPr>
              <a:t>button</a:t>
            </a:r>
            <a:r>
              <a:rPr lang="en-US" altLang="ko-KR" dirty="0">
                <a:latin typeface="Consolas" panose="020B0609020204030204" pitchFamily="49" charset="0"/>
              </a:rPr>
              <a:t>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textView2 = findViewById(R.id.textView2);</a:t>
            </a:r>
            <a:endParaRPr lang="en-US" altLang="ko-KR" dirty="0" smtClean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-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556792"/>
            <a:ext cx="1136585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pPr lvl="1"/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 book = new </a:t>
            </a:r>
            <a:r>
              <a:rPr lang="en-US" altLang="ko-KR" sz="1600" dirty="0" err="1">
                <a:latin typeface="Consolas" panose="020B0609020204030204" pitchFamily="49" charset="0"/>
              </a:rPr>
              <a:t>BookData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().toString(), 1000);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dirty="0">
                <a:latin typeface="Consolas" panose="020B0609020204030204" pitchFamily="49" charset="0"/>
              </a:rPr>
              <a:t>book);</a:t>
            </a:r>
          </a:p>
          <a:p>
            <a:pPr lvl="1"/>
            <a:r>
              <a:rPr lang="en-US" altLang="ko-KR" sz="1600" dirty="0">
                <a:latin typeface="Consolas" panose="020B0609020204030204" pitchFamily="49" charset="0"/>
              </a:rPr>
              <a:t>            startActivityForResult(intent, REQUEST_CODE);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780308" y="314096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title </a:t>
            </a:r>
            <a:r>
              <a:rPr lang="ko-KR" altLang="en-US" sz="1400" dirty="0" smtClean="0">
                <a:sym typeface="Wingdings" panose="05000000000000000000" pitchFamily="2" charset="2"/>
              </a:rPr>
              <a:t>과 </a:t>
            </a:r>
            <a:r>
              <a:rPr lang="en-US" altLang="ko-KR" sz="1400" dirty="0" smtClean="0">
                <a:sym typeface="Wingdings" panose="05000000000000000000" pitchFamily="2" charset="2"/>
              </a:rPr>
              <a:t>1000 </a:t>
            </a:r>
            <a:r>
              <a:rPr lang="ko-KR" altLang="en-US" sz="1400" dirty="0" smtClean="0">
                <a:sym typeface="Wingdings" panose="05000000000000000000" pitchFamily="2" charset="2"/>
              </a:rPr>
              <a:t>데이터가 </a:t>
            </a:r>
            <a:r>
              <a:rPr lang="en-US" altLang="ko-KR" sz="1400" dirty="0" smtClean="0">
                <a:sym typeface="Wingdings" panose="05000000000000000000" pitchFamily="2" charset="2"/>
              </a:rPr>
              <a:t/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en-US" altLang="ko-KR" sz="1400" dirty="0" smtClean="0">
                <a:sym typeface="Wingdings" panose="05000000000000000000" pitchFamily="2" charset="2"/>
              </a:rPr>
              <a:t>Parcel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객체로 만들어집니다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62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</a:t>
            </a:r>
            <a:r>
              <a:rPr lang="en-US" altLang="ko-KR" dirty="0" smtClean="0">
                <a:sym typeface="Wingdings" panose="05000000000000000000" pitchFamily="2" charset="2"/>
              </a:rPr>
              <a:t>activity2.xml  </a:t>
            </a:r>
            <a:r>
              <a:rPr lang="ko-KR" altLang="en-US" dirty="0" smtClean="0">
                <a:sym typeface="Wingdings" panose="05000000000000000000" pitchFamily="2" charset="2"/>
              </a:rPr>
              <a:t>레이아웃에 텍스트뷰 두 개와 하나를 이용합니다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두 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Received</a:t>
            </a:r>
            <a:r>
              <a:rPr lang="en-US" altLang="ko-KR" dirty="0" smtClean="0">
                <a:sym typeface="Wingdings" panose="05000000000000000000" pitchFamily="2" charset="2"/>
              </a:rPr>
              <a:t>", "</a:t>
            </a:r>
            <a:r>
              <a:rPr lang="en-US" altLang="ko-KR" b="1" dirty="0" smtClean="0">
                <a:sym typeface="Wingdings" panose="05000000000000000000" pitchFamily="2" charset="2"/>
              </a:rPr>
              <a:t>Sending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이란 텍스트와 함께 전달 받은 정보와 되돌려줄 정보를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 smtClean="0">
                <a:sym typeface="Wingdings" panose="05000000000000000000" pitchFamily="2" charset="2"/>
              </a:rPr>
              <a:t>"MainActivity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가기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</a:t>
            </a:r>
            <a:r>
              <a:rPr lang="ko-KR" altLang="en-US" dirty="0" smtClean="0">
                <a:sym typeface="Wingdings" panose="05000000000000000000" pitchFamily="2" charset="2"/>
              </a:rPr>
              <a:t>글자가 보이도록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받은 정보 중에 </a:t>
            </a:r>
            <a:r>
              <a:rPr lang="en-US" altLang="ko-KR" dirty="0" err="1" smtClean="0">
                <a:sym typeface="Wingdings" panose="05000000000000000000" pitchFamily="2" charset="2"/>
              </a:rPr>
              <a:t>book.price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50% discount</a:t>
            </a:r>
            <a:r>
              <a:rPr lang="ko-KR" altLang="en-US" dirty="0" smtClean="0">
                <a:sym typeface="Wingdings" panose="05000000000000000000" pitchFamily="2" charset="2"/>
              </a:rPr>
              <a:t>한 가격으로 </a:t>
            </a:r>
            <a:r>
              <a:rPr lang="en-US" altLang="ko-KR" dirty="0" smtClean="0">
                <a:sym typeface="Wingdings" panose="05000000000000000000" pitchFamily="2" charset="2"/>
              </a:rPr>
              <a:t>Sending </a:t>
            </a:r>
            <a:r>
              <a:rPr lang="ko-KR" altLang="en-US" dirty="0" smtClean="0">
                <a:sym typeface="Wingdings" panose="05000000000000000000" pitchFamily="2" charset="2"/>
              </a:rPr>
              <a:t>정보로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456" y="2177615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import static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org.joy.parcel.MainActivity.KEY_SERVICE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book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Bundle </a:t>
            </a:r>
            <a:r>
              <a:rPr lang="en-US" altLang="ko-KR" sz="1600" b="1" dirty="0" err="1">
                <a:latin typeface="Consolas" panose="020B0609020204030204" pitchFamily="49" charset="0"/>
              </a:rPr>
              <a:t>bundle</a:t>
            </a:r>
            <a:r>
              <a:rPr lang="en-US" altLang="ko-KR" sz="1600" b="1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b="1" dirty="0">
                <a:latin typeface="Consolas" panose="020B0609020204030204" pitchFamily="49" charset="0"/>
              </a:rPr>
              <a:t>().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getExtras</a:t>
            </a:r>
            <a:r>
              <a:rPr lang="en-US" altLang="ko-KR" sz="16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    book =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bundle.getParcelable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(KEY_SERVICE);</a:t>
            </a:r>
            <a:endParaRPr lang="en-US" altLang="ko-KR" sz="1600" b="1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book.setPrice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((int)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Math.round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 * </a:t>
            </a:r>
            <a:r>
              <a:rPr lang="en-US" altLang="ko-KR" sz="1600" dirty="0" smtClean="0">
                <a:latin typeface="Consolas" panose="020B0609020204030204" pitchFamily="49" charset="0"/>
              </a:rPr>
              <a:t>0.5));  // 50% discount price </a:t>
            </a:r>
            <a:r>
              <a:rPr lang="ko-KR" altLang="en-US" sz="1600" dirty="0" smtClean="0">
                <a:latin typeface="Consolas" panose="020B0609020204030204" pitchFamily="49" charset="0"/>
              </a:rPr>
              <a:t>저장합니다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textView2.setText("Sending: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</a:t>
            </a:r>
            <a:r>
              <a:rPr lang="en-US" altLang="ko-KR" sz="1600" dirty="0" smtClean="0">
                <a:latin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</a:rPr>
              <a:t>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 smtClean="0">
                <a:latin typeface="Consolas" panose="020B0609020204030204" pitchFamily="49" charset="0"/>
              </a:rPr>
              <a:t>());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9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intent.putExtra(KEY_SERVICE,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setResult</a:t>
            </a:r>
            <a:r>
              <a:rPr lang="en-US" altLang="ko-KR" sz="1600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896200" y="1676878"/>
            <a:ext cx="280831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정보를 수정하여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sz="1400" dirty="0" smtClean="0">
                <a:sym typeface="Wingdings" panose="05000000000000000000" pitchFamily="2" charset="2"/>
              </a:rPr>
              <a:t>로 새로 만든 </a:t>
            </a:r>
            <a:r>
              <a:rPr lang="en-US" altLang="ko-KR" sz="1400" dirty="0" smtClean="0">
                <a:sym typeface="Wingdings" panose="05000000000000000000" pitchFamily="2" charset="2"/>
              </a:rPr>
              <a:t>book </a:t>
            </a:r>
            <a:r>
              <a:rPr lang="ko-KR" altLang="en-US" sz="1400" dirty="0" smtClean="0">
                <a:sym typeface="Wingdings" panose="05000000000000000000" pitchFamily="2" charset="2"/>
              </a:rPr>
              <a:t>객체를 보냅니다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430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계속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MainActivity.java: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dirty="0" smtClean="0">
                <a:sym typeface="Wingdings" panose="05000000000000000000" pitchFamily="2" charset="2"/>
              </a:rPr>
              <a:t>로부터 전달받은 인텐트를 처리하도록 코딩합니다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617762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(int requestCode, int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@</a:t>
            </a:r>
            <a:r>
              <a:rPr lang="en-US" altLang="ko-KR" sz="1600" dirty="0" err="1">
                <a:latin typeface="Consolas" panose="020B0609020204030204" pitchFamily="49" charset="0"/>
              </a:rPr>
              <a:t>Nullable</a:t>
            </a:r>
            <a:r>
              <a:rPr lang="en-US" altLang="ko-KR" sz="1600" dirty="0">
                <a:latin typeface="Consolas" panose="020B0609020204030204" pitchFamily="49" charset="0"/>
              </a:rPr>
              <a:t> Intent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600" dirty="0">
                <a:latin typeface="Consolas" panose="020B0609020204030204" pitchFamily="49" charset="0"/>
              </a:rPr>
              <a:t>(requestCode,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(requestCode == REQUEST_CODE)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"requestCode: 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+ requestCode + ",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: " + 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600" dirty="0">
                <a:latin typeface="Consolas" panose="020B0609020204030204" pitchFamily="49" charset="0"/>
              </a:rPr>
              <a:t> == RESULT_OK)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BookData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book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intent.getParcelableExtra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(KEY_SERVICE);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textView2.setText("Received: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book.getTitle</a:t>
            </a:r>
            <a:r>
              <a:rPr lang="en-US" altLang="ko-KR" sz="1600" dirty="0">
                <a:latin typeface="Consolas" panose="020B0609020204030204" pitchFamily="49" charset="0"/>
              </a:rPr>
              <a:t>() + ", " + </a:t>
            </a:r>
            <a:r>
              <a:rPr lang="en-US" altLang="ko-KR" sz="1600" dirty="0" err="1">
                <a:latin typeface="Consolas" panose="020B0609020204030204" pitchFamily="49" charset="0"/>
              </a:rPr>
              <a:t>book.getPrice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66088" y="2247374"/>
            <a:ext cx="38065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전달 받은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 </a:t>
            </a:r>
            <a:r>
              <a:rPr lang="ko-KR" altLang="en-US" sz="1400" dirty="0" smtClean="0">
                <a:sym typeface="Wingdings" panose="05000000000000000000" pitchFamily="2" charset="2"/>
              </a:rPr>
              <a:t>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이 안에 </a:t>
            </a:r>
            <a:r>
              <a:rPr lang="en-US" altLang="ko-KR" sz="1400" dirty="0" smtClean="0">
                <a:sym typeface="Wingdings" panose="05000000000000000000" pitchFamily="2" charset="2"/>
              </a:rPr>
              <a:t>Bundle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로 되어 객체를 찾아야 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013763" y="1409762"/>
            <a:ext cx="224452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MainActivity.java: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2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결과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132855"/>
            <a:ext cx="2447116" cy="43035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668" y="2132855"/>
            <a:ext cx="2479570" cy="430354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2864" y="2153404"/>
            <a:ext cx="2459169" cy="430354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14747" y="4088398"/>
            <a:ext cx="147989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책 이름 입력하고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br>
              <a:rPr lang="en-US" altLang="ko-KR" sz="1200" dirty="0" smtClean="0">
                <a:sym typeface="Wingdings" panose="05000000000000000000" pitchFamily="2" charset="2"/>
              </a:rPr>
            </a:br>
            <a:r>
              <a:rPr lang="ko-KR" altLang="en-US" sz="1200" dirty="0" smtClean="0">
                <a:sym typeface="Wingdings" panose="05000000000000000000" pitchFamily="2" charset="2"/>
              </a:rPr>
              <a:t>버튼 클릭하면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책 이름과 </a:t>
            </a:r>
            <a:r>
              <a:rPr lang="en-US" altLang="ko-KR" sz="1200" dirty="0" smtClean="0">
                <a:sym typeface="Wingdings" panose="05000000000000000000" pitchFamily="2" charset="2"/>
              </a:rPr>
              <a:t>1000</a:t>
            </a:r>
            <a:r>
              <a:rPr lang="ko-KR" altLang="en-US" sz="1200" dirty="0" smtClean="0">
                <a:sym typeface="Wingdings" panose="05000000000000000000" pitchFamily="2" charset="2"/>
              </a:rPr>
              <a:t>을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3536460" y="4925077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006267" y="4088397"/>
            <a:ext cx="184056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전달 받은 책 이름과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가격을 반으로 정하여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버튼 클릭하면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err="1" smtClean="0">
                <a:sym typeface="Wingdings" panose="05000000000000000000" pitchFamily="2" charset="2"/>
              </a:rPr>
              <a:t>MainAcitivity</a:t>
            </a:r>
            <a:r>
              <a:rPr lang="ko-KR" altLang="en-US" sz="1200" dirty="0" smtClean="0">
                <a:sym typeface="Wingdings" panose="05000000000000000000" pitchFamily="2" charset="2"/>
              </a:rPr>
              <a:t>로 전송함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5" name="오른쪽 화살표 14"/>
          <p:cNvSpPr/>
          <p:nvPr/>
        </p:nvSpPr>
        <p:spPr>
          <a:xfrm>
            <a:off x="7761906" y="4956586"/>
            <a:ext cx="329289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10272464" y="4956586"/>
            <a:ext cx="504056" cy="416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9870663" y="5367753"/>
            <a:ext cx="1811714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200" dirty="0" smtClean="0">
                <a:sym typeface="Wingdings" panose="05000000000000000000" pitchFamily="2" charset="2"/>
              </a:rPr>
              <a:t>에서 전달 받은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정보를 여기에 표시함</a:t>
            </a:r>
            <a:r>
              <a:rPr lang="en-US" altLang="ko-KR" sz="1200" dirty="0" smtClean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2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Challenge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indent="-285750"/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현제 코드는 제목</a:t>
            </a:r>
            <a:r>
              <a:rPr lang="ko-KR" altLang="en-US" dirty="0" smtClean="0">
                <a:sym typeface="Wingdings" panose="05000000000000000000" pitchFamily="2" charset="2"/>
              </a:rPr>
              <a:t>은 사용자로부터 입력 받지만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가격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정가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1000</a:t>
            </a:r>
            <a:r>
              <a:rPr lang="ko-KR" altLang="en-US" dirty="0" smtClean="0">
                <a:sym typeface="Wingdings" panose="05000000000000000000" pitchFamily="2" charset="2"/>
              </a:rPr>
              <a:t>으로 고정되어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가지의 정보를 사용자로부터 제대로 입력을 받을 수 있도록 </a:t>
            </a:r>
            <a:r>
              <a:rPr lang="en-US" altLang="ko-KR" dirty="0" smtClean="0">
                <a:sym typeface="Wingdings" panose="05000000000000000000" pitchFamily="2" charset="2"/>
              </a:rPr>
              <a:t>EditText, TextView</a:t>
            </a:r>
            <a:r>
              <a:rPr lang="ko-KR" altLang="en-US" dirty="0" smtClean="0">
                <a:sym typeface="Wingdings" panose="05000000000000000000" pitchFamily="2" charset="2"/>
              </a:rPr>
              <a:t>들을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모은 정보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책 제목과 가격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ko-KR" altLang="en-US" dirty="0">
                <a:sym typeface="Wingdings" panose="05000000000000000000" pitchFamily="2" charset="2"/>
              </a:rPr>
              <a:t>책의 </a:t>
            </a:r>
            <a:r>
              <a:rPr lang="ko-KR" altLang="en-US" dirty="0" smtClean="0">
                <a:sym typeface="Wingdings" panose="05000000000000000000" pitchFamily="2" charset="2"/>
              </a:rPr>
              <a:t>상태를 </a:t>
            </a:r>
            <a:r>
              <a:rPr lang="en-US" altLang="ko-KR" dirty="0" smtClean="0">
                <a:sym typeface="Wingdings" panose="05000000000000000000" pitchFamily="2" charset="2"/>
              </a:rPr>
              <a:t>new</a:t>
            </a:r>
            <a:r>
              <a:rPr lang="en-US" altLang="ko-KR" dirty="0">
                <a:sym typeface="Wingdings" panose="05000000000000000000" pitchFamily="2" charset="2"/>
              </a:rPr>
              <a:t>, best, good, bad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radio button</a:t>
            </a:r>
            <a:r>
              <a:rPr lang="ko-KR" altLang="en-US" dirty="0">
                <a:sym typeface="Wingdings" panose="05000000000000000000" pitchFamily="2" charset="2"/>
              </a:rPr>
              <a:t> 으로 </a:t>
            </a:r>
            <a:r>
              <a:rPr lang="ko-KR" altLang="en-US" dirty="0" smtClean="0">
                <a:sym typeface="Wingdings" panose="05000000000000000000" pitchFamily="2" charset="2"/>
              </a:rPr>
              <a:t>표시하고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가격을 정하여 화면에 보여주고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정보를</a:t>
            </a:r>
            <a:r>
              <a:rPr lang="en-US" altLang="ko-KR" dirty="0" smtClean="0">
                <a:sym typeface="Wingdings" panose="05000000000000000000" pitchFamily="2" charset="2"/>
              </a:rPr>
              <a:t> MainActivity </a:t>
            </a:r>
            <a:r>
              <a:rPr lang="ko-KR" altLang="en-US" dirty="0" smtClean="0">
                <a:sym typeface="Wingdings" panose="05000000000000000000" pitchFamily="2" charset="2"/>
              </a:rPr>
              <a:t>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반환된 값인 책의 상태와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가격을 각각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프로세스와 태스크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프로세스는 마치 하나의 상자와 같아서 다른 프로세스와 어떤 정보를 공유하기가 어렵습니다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따라서 하나의 프로세스에서 다른 프로세스의 화면을 띄우려면 시스템의 도움이 필요합니다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시스템에서 이런 액티비티의 각종 정보를 저장해 두기 위해 </a:t>
            </a:r>
            <a:r>
              <a:rPr lang="ko-KR" altLang="en-US" dirty="0" err="1" smtClean="0">
                <a:sym typeface="Wingdings" panose="05000000000000000000" pitchFamily="2" charset="2"/>
              </a:rPr>
              <a:t>태스크라는</a:t>
            </a:r>
            <a:r>
              <a:rPr lang="ko-KR" altLang="en-US" dirty="0" smtClean="0">
                <a:sym typeface="Wingdings" panose="05000000000000000000" pitchFamily="2" charset="2"/>
              </a:rPr>
              <a:t> 것을 만들게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등록할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필요에 따라 태스크도 함께 직접 설정할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3140968"/>
            <a:ext cx="1800200" cy="26555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직사각형 5"/>
          <p:cNvSpPr/>
          <p:nvPr/>
        </p:nvSpPr>
        <p:spPr>
          <a:xfrm>
            <a:off x="839416" y="5836592"/>
            <a:ext cx="1800200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VM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39416" y="6175410"/>
            <a:ext cx="1800200" cy="30925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Process #1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11424" y="3743720"/>
            <a:ext cx="1656184" cy="198953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5440" y="5229200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5440" y="4607266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#1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endCxn id="10" idx="2"/>
          </p:cNvCxnSpPr>
          <p:nvPr/>
        </p:nvCxnSpPr>
        <p:spPr>
          <a:xfrm flipV="1">
            <a:off x="1739516" y="4998634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1311484" y="357444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641000" y="340516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#1</a:t>
            </a:r>
            <a:endParaRPr lang="ko-KR" altLang="en-US" sz="16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2991895" y="3140968"/>
            <a:ext cx="1800200" cy="3343695"/>
            <a:chOff x="2991895" y="3140968"/>
            <a:chExt cx="1800200" cy="3343695"/>
          </a:xfrm>
        </p:grpSpPr>
        <p:sp>
          <p:nvSpPr>
            <p:cNvPr id="19" name="직사각형 18"/>
            <p:cNvSpPr/>
            <p:nvPr/>
          </p:nvSpPr>
          <p:spPr>
            <a:xfrm>
              <a:off x="2991895" y="3140968"/>
              <a:ext cx="1800200" cy="26555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91895" y="5836592"/>
              <a:ext cx="1800200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VM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991895" y="6175410"/>
              <a:ext cx="1800200" cy="309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Process #2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063903" y="4005064"/>
              <a:ext cx="1656184" cy="172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207919" y="4607266"/>
              <a:ext cx="1368152" cy="391368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Activity #1</a:t>
              </a:r>
              <a:endParaRPr lang="ko-KR" altLang="en-US" sz="14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5144374" y="3121220"/>
            <a:ext cx="6424234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옆의 그림은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예를 </a:t>
            </a:r>
            <a:r>
              <a:rPr lang="ko-KR" altLang="en-US" sz="1400" dirty="0">
                <a:sym typeface="Wingdings" panose="05000000000000000000" pitchFamily="2" charset="2"/>
              </a:rPr>
              <a:t>들어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두 앱을 각각 실행했을 경우입니다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여러분의 </a:t>
            </a:r>
            <a:r>
              <a:rPr lang="ko-KR" altLang="en-US" sz="1400" dirty="0">
                <a:sym typeface="Wingdings" panose="05000000000000000000" pitchFamily="2" charset="2"/>
              </a:rPr>
              <a:t>앱에서 전화 앱의 화면을 띄우지 않고 전화 앱을 따로 실행시키면 전화 앱의 태스크는 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sym typeface="Wingdings" panose="05000000000000000000" pitchFamily="2" charset="2"/>
              </a:rPr>
              <a:t>여러분의 앱의 태스크와 별도로 만들어지게 됩니다</a:t>
            </a:r>
            <a:r>
              <a:rPr lang="en-US" altLang="ko-KR" sz="14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55440" y="4165112"/>
            <a:ext cx="1368152" cy="39136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Activity #2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07919" y="5210338"/>
            <a:ext cx="1368152" cy="391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Root Activity</a:t>
            </a:r>
            <a:endParaRPr lang="ko-KR" altLang="en-US" sz="1400" dirty="0"/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3891995" y="4979772"/>
            <a:ext cx="0" cy="2072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363282" y="3812453"/>
            <a:ext cx="323810" cy="18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692798" y="3643176"/>
            <a:ext cx="9124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ym typeface="Wingdings" panose="05000000000000000000" pitchFamily="2" charset="2"/>
              </a:rPr>
              <a:t>Task #2</a:t>
            </a:r>
            <a:endParaRPr lang="ko-KR" altLang="en-US" sz="1600" dirty="0"/>
          </a:p>
        </p:txBody>
      </p:sp>
      <p:sp>
        <p:nvSpPr>
          <p:cNvPr id="37" name="직사각형 36"/>
          <p:cNvSpPr/>
          <p:nvPr/>
        </p:nvSpPr>
        <p:spPr>
          <a:xfrm>
            <a:off x="5144374" y="3906917"/>
            <a:ext cx="6424234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태스크</a:t>
            </a:r>
            <a:r>
              <a:rPr lang="en-US" altLang="ko-KR" sz="1400" dirty="0"/>
              <a:t>(Task)</a:t>
            </a:r>
            <a:r>
              <a:rPr lang="ko-KR" altLang="en-US" sz="1400" dirty="0"/>
              <a:t>는 사용자가 실질적으로 “하나의 어플리케이션처럼” 느끼는 액티비티들의 집합이라 할 수 있습니다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latinLnBrk="0"/>
            <a:r>
              <a:rPr lang="ko-KR" altLang="en-US" sz="1400" dirty="0" smtClean="0"/>
              <a:t>태스크는 </a:t>
            </a:r>
            <a:r>
              <a:rPr lang="ko-KR" altLang="en-US" sz="1400" dirty="0"/>
              <a:t>스택</a:t>
            </a:r>
            <a:r>
              <a:rPr lang="en-US" altLang="ko-KR" sz="1400" dirty="0"/>
              <a:t>(Stack) </a:t>
            </a:r>
            <a:r>
              <a:rPr lang="ko-KR" altLang="en-US" sz="1400" dirty="0"/>
              <a:t>형태로 구성되며</a:t>
            </a:r>
            <a:r>
              <a:rPr lang="en-US" altLang="ko-KR" sz="1400" dirty="0"/>
              <a:t>, </a:t>
            </a:r>
            <a:r>
              <a:rPr lang="ko-KR" altLang="en-US" sz="1400" dirty="0"/>
              <a:t>스택의 가장 아래에는 이 태스크를 시작한 </a:t>
            </a:r>
            <a:r>
              <a:rPr lang="ko-KR" altLang="en-US" sz="1400" dirty="0" err="1"/>
              <a:t>액티비티인</a:t>
            </a:r>
            <a:r>
              <a:rPr lang="ko-KR" altLang="en-US" sz="1400" dirty="0"/>
              <a:t> 루트 액티비티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RootActivity</a:t>
            </a:r>
            <a:r>
              <a:rPr lang="en-US" altLang="ko-KR" sz="1400" dirty="0"/>
              <a:t>)</a:t>
            </a:r>
            <a:r>
              <a:rPr lang="ko-KR" altLang="en-US" sz="1400" dirty="0"/>
              <a:t>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그 후로 액티비티가 호출되게 되면 그 위에 액티비티가 </a:t>
            </a:r>
            <a:r>
              <a:rPr lang="ko-KR" altLang="en-US" sz="1400" dirty="0" smtClean="0"/>
              <a:t>하나씩 쌓여가게 </a:t>
            </a:r>
            <a:r>
              <a:rPr lang="ko-KR" altLang="en-US" sz="1400" dirty="0"/>
              <a:t>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ko-KR" altLang="en-US" sz="1400" dirty="0"/>
              <a:t>태스크를 액티비티가 쌓여 </a:t>
            </a:r>
            <a:r>
              <a:rPr lang="ko-KR" altLang="en-US" sz="1400" dirty="0" smtClean="0"/>
              <a:t>있는 스택이라 </a:t>
            </a:r>
            <a:r>
              <a:rPr lang="ko-KR" altLang="en-US" sz="1400" dirty="0"/>
              <a:t>하여 액티비티 스택</a:t>
            </a:r>
            <a:r>
              <a:rPr lang="en-US" altLang="ko-KR" sz="1400" dirty="0"/>
              <a:t>(</a:t>
            </a:r>
            <a:r>
              <a:rPr lang="en-US" altLang="ko-KR" sz="1400" b="1" dirty="0"/>
              <a:t>Activity Stack</a:t>
            </a:r>
            <a:r>
              <a:rPr lang="en-US" altLang="ko-KR" sz="1400" dirty="0"/>
              <a:t>)</a:t>
            </a:r>
            <a:r>
              <a:rPr lang="ko-KR" altLang="en-US" sz="1400" dirty="0"/>
              <a:t>이라고도 합니다</a:t>
            </a:r>
          </a:p>
        </p:txBody>
      </p:sp>
    </p:spTree>
    <p:extLst>
      <p:ext uri="{BB962C8B-B14F-4D97-AF65-F5344CB8AC3E}">
        <p14:creationId xmlns:p14="http://schemas.microsoft.com/office/powerpoint/2010/main" val="34386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Hu049Task</a:t>
            </a:r>
            <a:r>
              <a:rPr lang="ko-KR" altLang="en-US" dirty="0" smtClean="0">
                <a:sym typeface="Wingdings" panose="05000000000000000000" pitchFamily="2" charset="2"/>
              </a:rPr>
              <a:t> 프로젝트를 만들며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task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"Hello World"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(id=</a:t>
            </a:r>
            <a:r>
              <a:rPr lang="en-US" altLang="ko-KR" dirty="0" err="1" smtClean="0"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속성을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으로 바꾸고 크기는 </a:t>
            </a:r>
            <a:r>
              <a:rPr lang="en-US" altLang="ko-KR" dirty="0" smtClean="0">
                <a:sym typeface="Wingdings" panose="05000000000000000000" pitchFamily="2" charset="2"/>
              </a:rPr>
              <a:t>24sp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첫 번째 화면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텍스트뷰 위에 또 다른 텍스트 뷰</a:t>
            </a:r>
            <a:r>
              <a:rPr lang="en-US" altLang="ko-KR" dirty="0" smtClean="0">
                <a:sym typeface="Wingdings" panose="05000000000000000000" pitchFamily="2" charset="2"/>
              </a:rPr>
              <a:t>(id=textView2)</a:t>
            </a:r>
            <a:r>
              <a:rPr lang="ko-KR" altLang="en-US" dirty="0" smtClean="0">
                <a:sym typeface="Wingdings" panose="05000000000000000000" pitchFamily="2" charset="2"/>
              </a:rPr>
              <a:t>를 추가하여 현재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시작한 시간을 기록합니다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textSize</a:t>
            </a:r>
            <a:r>
              <a:rPr lang="en-US" altLang="ko-KR" dirty="0">
                <a:sym typeface="Wingdings" panose="05000000000000000000" pitchFamily="2" charset="2"/>
              </a:rPr>
              <a:t>=24sp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textAlignment</a:t>
            </a:r>
            <a:r>
              <a:rPr lang="en-US" altLang="ko-KR" dirty="0">
                <a:sym typeface="Wingdings" panose="05000000000000000000" pitchFamily="2" charset="2"/>
              </a:rPr>
              <a:t>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첫 번째 화면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텍스트뷰 </a:t>
            </a:r>
            <a:r>
              <a:rPr lang="ko-KR" altLang="en-US" dirty="0" smtClean="0">
                <a:sym typeface="Wingdings" panose="05000000000000000000" pitchFamily="2" charset="2"/>
              </a:rPr>
              <a:t>아래에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나 자신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</a:t>
            </a:r>
            <a:r>
              <a:rPr lang="ko-KR" altLang="en-US" dirty="0" smtClean="0">
                <a:sym typeface="Wingdings" panose="05000000000000000000" pitchFamily="2" charset="2"/>
              </a:rPr>
              <a:t>로 설정하고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913362"/>
            <a:ext cx="5616624" cy="165581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5661" y="3284984"/>
            <a:ext cx="1839733" cy="32102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1" y="4739690"/>
            <a:ext cx="2999857" cy="172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9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 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태스크를 설정하는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현재 시간을 </a:t>
            </a:r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HH:MM:SS </a:t>
            </a:r>
            <a:r>
              <a:rPr lang="ko-KR" altLang="en-US" dirty="0" smtClean="0">
                <a:sym typeface="Wingdings" panose="05000000000000000000" pitchFamily="2" charset="2"/>
              </a:rPr>
              <a:t>형식으로 나타냅니다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파일에는 버튼을 눌렀을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화면을 띄웁니다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2124139"/>
            <a:ext cx="1136585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DateFormat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new SimpleDateFormat("</a:t>
            </a:r>
            <a:r>
              <a:rPr lang="en-US" altLang="ko-KR" sz="1400" dirty="0" err="1">
                <a:latin typeface="Consolas" panose="020B0609020204030204" pitchFamily="49" charset="0"/>
              </a:rPr>
              <a:t>yyyy</a:t>
            </a:r>
            <a:r>
              <a:rPr lang="en-US" altLang="ko-KR" sz="1400" dirty="0">
                <a:latin typeface="Consolas" panose="020B0609020204030204" pitchFamily="49" charset="0"/>
              </a:rPr>
              <a:t>/MM/</a:t>
            </a:r>
            <a:r>
              <a:rPr lang="en-US" altLang="ko-KR" sz="1400" dirty="0" err="1">
                <a:latin typeface="Consolas" panose="020B0609020204030204" pitchFamily="49" charset="0"/>
              </a:rPr>
              <a:t>dd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HH:mm:ss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textView2.setText(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df.format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Calendar.getInstance</a:t>
            </a:r>
            <a:r>
              <a:rPr lang="en-US" altLang="ko-KR" sz="1400" dirty="0"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latin typeface="Consolas" panose="020B0609020204030204" pitchFamily="49" charset="0"/>
              </a:rPr>
              <a:t>getTime</a:t>
            </a:r>
            <a:r>
              <a:rPr lang="en-US" altLang="ko-KR" sz="1400" dirty="0">
                <a:latin typeface="Consolas" panose="020B0609020204030204" pitchFamily="49" charset="0"/>
              </a:rPr>
              <a:t>()));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>
                <a:latin typeface="Consolas" panose="020B0609020204030204" pitchFamily="49" charset="0"/>
              </a:rPr>
              <a:t>(), 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4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80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dirty="0">
                <a:sym typeface="Wingdings" panose="05000000000000000000" pitchFamily="2" charset="2"/>
              </a:rPr>
              <a:t>화면이 반복해서 </a:t>
            </a:r>
            <a:r>
              <a:rPr lang="ko-KR" altLang="en-US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버튼을 클릭했을 때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호출된다는 점과 화면을 띄울 때는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객체와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사용한다는 점을 기억하십시오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여러 화면이 중첩되어 떠 있다는 것을 확인할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태스크는 새로운 화면을 차례대로 스택에 넣어서 관리한다는 것을 알게 하는 실습이었습니다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88" y="3356992"/>
            <a:ext cx="1698586" cy="29853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305" y="3356992"/>
            <a:ext cx="1722566" cy="29853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3356992"/>
            <a:ext cx="1711702" cy="2985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652" y="3356992"/>
            <a:ext cx="1722566" cy="298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807" y="3356992"/>
            <a:ext cx="1698586" cy="2985394"/>
          </a:xfrm>
          <a:prstGeom prst="rect">
            <a:avLst/>
          </a:prstGeom>
        </p:spPr>
      </p:pic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추출 11"/>
          <p:cNvSpPr/>
          <p:nvPr/>
        </p:nvSpPr>
        <p:spPr>
          <a:xfrm rot="15999692">
            <a:off x="6506049" y="5943929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234746" y="537333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09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추가해 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쌓지 않고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singleTop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으로 만들 수도 있습니다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열고</a:t>
            </a:r>
            <a:r>
              <a:rPr lang="en-US" altLang="ko-KR" dirty="0" smtClean="0">
                <a:sym typeface="Wingdings" panose="05000000000000000000" pitchFamily="2" charset="2"/>
              </a:rPr>
              <a:t>, 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 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launchMode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값을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singleTop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설정하면 태스크의 가장 위쪽에 있는 액티비티는 더 이상 새로 만들지 않게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앞에서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설정할 때 </a:t>
            </a:r>
            <a:r>
              <a:rPr lang="en-US" altLang="ko-KR" b="1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으로 설정했던 것과 같은 효과를 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앱을 실행하고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여러 번 누른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시스템 </a:t>
            </a:r>
            <a:r>
              <a:rPr lang="en-US" altLang="ko-KR" dirty="0">
                <a:sym typeface="Wingdings" panose="05000000000000000000" pitchFamily="2" charset="2"/>
              </a:rPr>
              <a:t>[Back] </a:t>
            </a:r>
            <a:r>
              <a:rPr lang="ko-KR" altLang="en-US" dirty="0">
                <a:sym typeface="Wingdings" panose="05000000000000000000" pitchFamily="2" charset="2"/>
              </a:rPr>
              <a:t>버튼을 누릅니다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[Back]</a:t>
            </a:r>
            <a:r>
              <a:rPr lang="ko-KR" altLang="en-US" dirty="0">
                <a:sym typeface="Wingdings" panose="05000000000000000000" pitchFamily="2" charset="2"/>
              </a:rPr>
              <a:t>을 한번만 해도 앱의 화면이 사라지고 종료하는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화면은 한 번만 생성됩니다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쪽으로 전달되는 </a:t>
            </a:r>
            <a:r>
              <a:rPr lang="ko-KR" altLang="en-US" dirty="0" err="1">
                <a:sym typeface="Wingdings" panose="05000000000000000000" pitchFamily="2" charset="2"/>
              </a:rPr>
              <a:t>인텐트는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onNewIntent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받아야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53100" y="2564904"/>
            <a:ext cx="1136585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&lt;</a:t>
            </a:r>
            <a:r>
              <a:rPr lang="en-US" altLang="ko-KR" sz="1600" dirty="0">
                <a:latin typeface="Consolas" panose="020B0609020204030204" pitchFamily="49" charset="0"/>
              </a:rPr>
              <a:t>activity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=".MainActivity"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android:launchMode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singleTop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&lt;action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android.intent.action.MAIN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&lt;category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android:name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android.intent.category.LAUNCHER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&lt;/intent-filter&gt;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&lt;/activity&gt;</a:t>
            </a:r>
          </a:p>
        </p:txBody>
      </p:sp>
    </p:spTree>
    <p:extLst>
      <p:ext uri="{BB962C8B-B14F-4D97-AF65-F5344CB8AC3E}">
        <p14:creationId xmlns:p14="http://schemas.microsoft.com/office/powerpoint/2010/main" val="238887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04-5: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태스크 관리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태스크 실습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sz="1600" dirty="0">
                <a:sym typeface="Wingdings" panose="05000000000000000000" pitchFamily="2" charset="2"/>
              </a:rPr>
              <a:t>버튼을 클릭할 때마다 </a:t>
            </a:r>
            <a:r>
              <a:rPr lang="en-US" altLang="ko-KR" sz="1600" dirty="0" smtClean="0">
                <a:sym typeface="Wingdings" panose="05000000000000000000" pitchFamily="2" charset="2"/>
              </a:rPr>
              <a:t>(</a:t>
            </a:r>
            <a:r>
              <a:rPr lang="ko-KR" altLang="en-US" sz="1600" dirty="0" smtClean="0">
                <a:sym typeface="Wingdings" panose="05000000000000000000" pitchFamily="2" charset="2"/>
              </a:rPr>
              <a:t>시작 시간이 다른</a:t>
            </a:r>
            <a:r>
              <a:rPr lang="en-US" altLang="ko-KR" sz="1600" dirty="0" smtClean="0">
                <a:sym typeface="Wingdings" panose="05000000000000000000" pitchFamily="2" charset="2"/>
              </a:rPr>
              <a:t>) </a:t>
            </a:r>
            <a:r>
              <a:rPr lang="ko-KR" altLang="en-US" sz="1600" dirty="0" smtClean="0">
                <a:sym typeface="Wingdings" panose="05000000000000000000" pitchFamily="2" charset="2"/>
              </a:rPr>
              <a:t>새로운 첫 </a:t>
            </a:r>
            <a:r>
              <a:rPr lang="ko-KR" altLang="en-US" sz="1600" dirty="0">
                <a:sym typeface="Wingdings" panose="05000000000000000000" pitchFamily="2" charset="2"/>
              </a:rPr>
              <a:t>화면이 반복해서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나타나야 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en-US" altLang="ko-KR" sz="1600" dirty="0" smtClean="0">
                <a:sym typeface="Wingdings" panose="05000000000000000000" pitchFamily="2" charset="2"/>
              </a:rPr>
              <a:t> </a:t>
            </a:r>
          </a:p>
          <a:p>
            <a:pPr indent="-285750"/>
            <a:r>
              <a:rPr lang="ko-KR" altLang="en-US" sz="1600" dirty="0" smtClean="0">
                <a:sym typeface="Wingdings" panose="05000000000000000000" pitchFamily="2" charset="2"/>
              </a:rPr>
              <a:t>그러나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시스템 </a:t>
            </a:r>
            <a:r>
              <a:rPr lang="en-US" altLang="ko-KR" sz="1600" dirty="0">
                <a:sym typeface="Wingdings" panose="05000000000000000000" pitchFamily="2" charset="2"/>
              </a:rPr>
              <a:t>[Back] </a:t>
            </a:r>
            <a:r>
              <a:rPr lang="ko-KR" altLang="en-US" sz="1600" dirty="0" smtClean="0">
                <a:sym typeface="Wingdings" panose="05000000000000000000" pitchFamily="2" charset="2"/>
              </a:rPr>
              <a:t>버튼을 누르면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b="1" dirty="0" err="1" smtClean="0">
                <a:sym typeface="Wingdings" panose="05000000000000000000" pitchFamily="2" charset="2"/>
              </a:rPr>
              <a:t>singleTop</a:t>
            </a:r>
            <a:r>
              <a:rPr lang="ko-KR" altLang="en-US" sz="1600" b="1" dirty="0" smtClean="0">
                <a:sym typeface="Wingdings" panose="05000000000000000000" pitchFamily="2" charset="2"/>
              </a:rPr>
              <a:t>으로 진행되는 경우이므로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스택에 액티비티들이 없으므로 앱이 바로 종료 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11" name="순서도: 추출 10"/>
          <p:cNvSpPr/>
          <p:nvPr/>
        </p:nvSpPr>
        <p:spPr>
          <a:xfrm rot="15999692">
            <a:off x="9155133" y="5943927"/>
            <a:ext cx="416617" cy="36004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71472" y="5308075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[Back] 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320" y="3068960"/>
            <a:ext cx="1885885" cy="327342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044" y="3068756"/>
            <a:ext cx="1877667" cy="327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41362"/>
              </p:ext>
            </p:extLst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4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627682" y="1527978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  <a:endParaRPr lang="ko-KR" altLang="en-US" sz="16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33124"/>
              <a:ext cx="119455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99111" y="3433124"/>
              <a:ext cx="13837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479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6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1: </a:t>
            </a:r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Hu0410LifeCycle</a:t>
            </a:r>
            <a:r>
              <a:rPr lang="ko-KR" altLang="en-US" dirty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MainActivity"</a:t>
            </a:r>
            <a:r>
              <a:rPr lang="ko-KR" altLang="en-US" b="1" dirty="0">
                <a:sym typeface="Wingdings" panose="05000000000000000000" pitchFamily="2" charset="2"/>
              </a:rPr>
              <a:t>로</a:t>
            </a:r>
            <a:r>
              <a:rPr lang="ko-KR" altLang="en-US" dirty="0">
                <a:sym typeface="Wingdings" panose="05000000000000000000" pitchFamily="2" charset="2"/>
              </a:rPr>
              <a:t>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아래에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추가한다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MayActivity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시작하기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마우스 커서를 둔 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[Generate  Override Methods … ]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한꺼번에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호출 여부를 알 수 있도록 토스트 메시지를 각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576764"/>
            <a:ext cx="60702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("onCreate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300849" y="5733465"/>
            <a:ext cx="4309068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dirty="0" smtClean="0">
                <a:sym typeface="Wingdings" panose="05000000000000000000" pitchFamily="2" charset="2"/>
              </a:rPr>
              <a:t>Toast()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메시지가 연속적으로 나올 경우 앞의 메시지가 보이지 않습니다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r>
              <a:rPr lang="ko-KR" altLang="en-US" sz="1400" dirty="0" smtClean="0">
                <a:sym typeface="Wingdings" panose="05000000000000000000" pitchFamily="2" charset="2"/>
              </a:rPr>
              <a:t>그래서</a:t>
            </a:r>
            <a:r>
              <a:rPr lang="en-US" altLang="ko-KR" sz="1400" dirty="0" smtClean="0">
                <a:sym typeface="Wingdings" panose="05000000000000000000" pitchFamily="2" charset="2"/>
              </a:rPr>
              <a:t>, logcat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볼 수 있도록 동시에 출력합니다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35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latin typeface="Consolas" panose="020B0609020204030204" pitchFamily="49" charset="0"/>
              </a:rPr>
              <a:t>호출됨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17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추가하고</a:t>
            </a:r>
            <a:r>
              <a:rPr lang="en-US" altLang="ko-KR" dirty="0">
                <a:sym typeface="Wingdings" panose="05000000000000000000" pitchFamily="2" charset="2"/>
              </a:rPr>
              <a:t>,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>
                <a:sym typeface="Wingdings" panose="05000000000000000000" pitchFamily="2" charset="2"/>
              </a:rPr>
              <a:t>[</a:t>
            </a:r>
            <a:r>
              <a:rPr lang="en-US" altLang="ko-KR" b="1" dirty="0" err="1">
                <a:sym typeface="Wingdings" panose="05000000000000000000" pitchFamily="2" charset="2"/>
              </a:rPr>
              <a:t>JoyActivity</a:t>
            </a:r>
            <a:r>
              <a:rPr lang="ko-KR" altLang="en-US" b="1" dirty="0">
                <a:sym typeface="Wingdings" panose="05000000000000000000" pitchFamily="2" charset="2"/>
              </a:rPr>
              <a:t> 시작하기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en-US" altLang="ko-KR" dirty="0" err="1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en-US" altLang="ko-KR" dirty="0" smtClean="0">
                <a:sym typeface="Wingdings" panose="05000000000000000000" pitchFamily="2" charset="2"/>
              </a:rPr>
              <a:t>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6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51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가운데 배치되도록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또한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 것을 확하십시오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80" y="2496633"/>
            <a:ext cx="2005891" cy="3483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491702"/>
            <a:ext cx="1979145" cy="34568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743" y="2491702"/>
            <a:ext cx="1992518" cy="34434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585" y="4370838"/>
            <a:ext cx="557832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dirty="0" err="1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Hu0411ActivityPref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final </a:t>
            </a:r>
            <a:r>
              <a:rPr lang="ko-KR" altLang="en-US" dirty="0" smtClean="0">
                <a:sym typeface="Wingdings" panose="05000000000000000000" pitchFamily="2" charset="2"/>
              </a:rPr>
              <a:t>및 </a:t>
            </a:r>
            <a:r>
              <a:rPr lang="en-US" altLang="ko-KR" dirty="0" smtClean="0">
                <a:sym typeface="Wingdings" panose="05000000000000000000" pitchFamily="2" charset="2"/>
              </a:rPr>
              <a:t>local </a:t>
            </a:r>
            <a:r>
              <a:rPr lang="ko-KR" altLang="en-US" dirty="0" smtClean="0">
                <a:sym typeface="Wingdings" panose="05000000000000000000" pitchFamily="2" charset="2"/>
              </a:rPr>
              <a:t>변수로 정의하지 말고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 </a:t>
            </a:r>
            <a:r>
              <a:rPr lang="ko-KR" altLang="en-US" dirty="0" smtClean="0">
                <a:sym typeface="Wingdings" panose="05000000000000000000" pitchFamily="2" charset="2"/>
              </a:rPr>
              <a:t>정의 바로 안에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4703982"/>
            <a:ext cx="964907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final static String PREF_KEY = "greet";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 . 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68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클래스를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7287" y="2132856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</a:t>
            </a:r>
            <a:r>
              <a:rPr lang="en-US" altLang="ko-KR" sz="1600" dirty="0">
                <a:latin typeface="Consolas" panose="020B0609020204030204" pitchFamily="49" charset="0"/>
              </a:rPr>
              <a:t>PREF_KEY = "greet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600" dirty="0">
                <a:latin typeface="Consolas" panose="020B0609020204030204" pitchFamily="49" charset="0"/>
              </a:rPr>
              <a:t> editor = </a:t>
            </a:r>
            <a:r>
              <a:rPr lang="en-US" altLang="ko-KR" sz="1600" dirty="0" err="1">
                <a:latin typeface="Consolas" panose="020B0609020204030204" pitchFamily="49" charset="0"/>
              </a:rPr>
              <a:t>pref.edit</a:t>
            </a:r>
            <a:r>
              <a:rPr lang="en-US" altLang="ko-KR" sz="16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PREF_KEY</a:t>
            </a:r>
            <a:r>
              <a:rPr lang="en-US" altLang="ko-KR" sz="1600" dirty="0" smtClean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saveState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="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6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6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5835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600" dirty="0" err="1">
                <a:latin typeface="Consolas" panose="020B0609020204030204" pitchFamily="49" charset="0"/>
              </a:rPr>
              <a:t>pref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600" dirty="0">
                <a:latin typeface="Consolas" panose="020B0609020204030204" pitchFamily="49" charset="0"/>
              </a:rPr>
              <a:t>(PREF_KEY , </a:t>
            </a:r>
            <a:r>
              <a:rPr lang="en-US" altLang="ko-KR" sz="16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</a:t>
            </a:r>
            <a:r>
              <a:rPr lang="en-US" altLang="ko-KR" sz="16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6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6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onResume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>
                <a:latin typeface="Consolas" panose="020B0609020204030204" pitchFamily="49" charset="0"/>
              </a:rPr>
              <a:t>"&lt;</a:t>
            </a:r>
            <a:r>
              <a:rPr lang="en-US" altLang="ko-KR" sz="16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80576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두 함수를 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끝내고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앱을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지난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" y="2149066"/>
            <a:ext cx="2293819" cy="3962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2160496"/>
            <a:ext cx="2309060" cy="39398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236" y="2160496"/>
            <a:ext cx="225571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4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7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Joy04DMActivity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15480" y="3286106"/>
            <a:ext cx="1028573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</a:t>
            </a:r>
            <a:r>
              <a:rPr lang="en-US" altLang="ko-KR" dirty="0">
                <a:latin typeface="Consolas" panose="020B0609020204030204" pitchFamily="49" charset="0"/>
              </a:rPr>
              <a:t>class MainActivity extends AppCompatActivity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setContentView(</a:t>
            </a:r>
            <a:r>
              <a:rPr lang="en-US" altLang="ko-KR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/** 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각각 찾아서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속성의 </a:t>
            </a:r>
            <a:r>
              <a:rPr lang="ko-KR" altLang="en-US" dirty="0" err="1"/>
              <a:t>드롭다운</a:t>
            </a:r>
            <a:r>
              <a:rPr lang="ko-KR" altLang="en-US" dirty="0"/>
              <a:t> 목록에서 </a:t>
            </a:r>
            <a:r>
              <a:rPr lang="en-US" altLang="ko-KR" b="1" dirty="0" err="1"/>
              <a:t>sendMessage</a:t>
            </a:r>
            <a:r>
              <a:rPr lang="en-US" altLang="ko-KR" b="1" dirty="0"/>
              <a:t> [MainActivity]</a:t>
            </a:r>
            <a:r>
              <a:rPr lang="ko-KR" altLang="en-US" dirty="0"/>
              <a:t>를 선택합니다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버튼을 </a:t>
            </a:r>
            <a:r>
              <a:rPr lang="ko-KR" altLang="en-US" dirty="0" err="1" smtClean="0"/>
              <a:t>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시스템에서 </a:t>
            </a:r>
            <a:r>
              <a:rPr lang="en-US" altLang="ko-KR" dirty="0" err="1" smtClean="0"/>
              <a:t>sendMessage</a:t>
            </a:r>
            <a:r>
              <a:rPr lang="en-US" altLang="ko-KR" dirty="0" smtClean="0"/>
              <a:t>()</a:t>
            </a:r>
            <a:r>
              <a:rPr lang="ko-KR" altLang="en-US" dirty="0"/>
              <a:t>를</a:t>
            </a:r>
            <a:r>
              <a:rPr lang="ko-KR" altLang="en-US" dirty="0" smtClean="0"/>
              <a:t> 호출합니다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버튼이 여러 개일 때는 불편하겠죠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/** </a:t>
            </a:r>
            <a:r>
              <a:rPr lang="en-US" altLang="ko-KR" dirty="0">
                <a:latin typeface="Consolas" panose="020B0609020204030204" pitchFamily="49" charset="0"/>
              </a:rPr>
              <a:t>Called when the user taps the Send button */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err="1">
                <a:latin typeface="Consolas" panose="020B0609020204030204" pitchFamily="49" charset="0"/>
              </a:rPr>
              <a:t>sendMessage</a:t>
            </a:r>
            <a:r>
              <a:rPr lang="en-US" altLang="ko-KR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Intent(this, 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EditText </a:t>
            </a:r>
            <a:r>
              <a:rPr lang="en-US" altLang="ko-KR" dirty="0" err="1">
                <a:latin typeface="Consolas" panose="020B0609020204030204" pitchFamily="49" charset="0"/>
              </a:rPr>
              <a:t>editText</a:t>
            </a:r>
            <a:r>
              <a:rPr lang="en-US" altLang="ko-KR" dirty="0">
                <a:latin typeface="Consolas" panose="020B0609020204030204" pitchFamily="49" charset="0"/>
              </a:rPr>
              <a:t> = (EditText)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R.id.editText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String </a:t>
            </a:r>
            <a:r>
              <a:rPr lang="en-US" altLang="ko-KR" dirty="0">
                <a:latin typeface="Consolas" panose="020B0609020204030204" pitchFamily="49" charset="0"/>
              </a:rPr>
              <a:t>message = </a:t>
            </a:r>
            <a:r>
              <a:rPr lang="en-US" altLang="ko-KR" dirty="0" err="1">
                <a:latin typeface="Consolas" panose="020B0609020204030204" pitchFamily="49" charset="0"/>
              </a:rPr>
              <a:t>editText.getText</a:t>
            </a:r>
            <a:r>
              <a:rPr lang="en-US" altLang="ko-KR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}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87798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오류가 나면</a:t>
            </a:r>
            <a:r>
              <a:rPr lang="en-US" altLang="ko-KR" dirty="0" smtClean="0"/>
              <a:t>, activity_main.xml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사용한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와 같은지 확인하십시오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616280" y="5231234"/>
            <a:ext cx="0" cy="3621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ym typeface="Wingdings" panose="05000000000000000000" pitchFamily="2" charset="2"/>
              </a:rPr>
              <a:t>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4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android:name=".MainActivity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9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err="1" smtClean="0">
                <a:sym typeface="Wingdings" panose="05000000000000000000" pitchFamily="2" charset="2"/>
              </a:rPr>
              <a:t>getId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이용하여 어느 버튼이 </a:t>
            </a:r>
            <a:r>
              <a:rPr lang="ko-KR" altLang="en-US" dirty="0" err="1" smtClean="0">
                <a:sym typeface="Wingdings" panose="05000000000000000000" pitchFamily="2" charset="2"/>
              </a:rPr>
              <a:t>탭되었는지</a:t>
            </a:r>
            <a:r>
              <a:rPr lang="ko-KR" altLang="en-US" dirty="0" smtClean="0">
                <a:sym typeface="Wingdings" panose="05000000000000000000" pitchFamily="2" charset="2"/>
              </a:rPr>
              <a:t> 찾아낼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getText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를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"&gt;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("HuStar", "&lt;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222" y="820938"/>
            <a:ext cx="2838844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dirty="0" err="1">
                <a:latin typeface="Consolas" panose="020B0609020204030204" pitchFamily="49" charset="0"/>
              </a:rPr>
              <a:t>R.id.container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br>
              <a:rPr lang="en-US" altLang="ko-KR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참조하여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참조한 </a:t>
            </a:r>
            <a:r>
              <a:rPr lang="en-US" altLang="ko-KR" dirty="0"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전달하면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9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LinearLayout 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getSystemService for inflation and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/>
            </a:r>
            <a:br>
              <a:rPr lang="en-US" altLang="ko-KR" sz="1600" dirty="0">
                <a:latin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677788" y="2314484"/>
            <a:ext cx="213071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there is a bug as well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911424" y="3789040"/>
            <a:ext cx="8352928" cy="1296144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</a:t>
            </a:r>
            <a:r>
              <a:rPr lang="ko-KR" altLang="en-US" dirty="0">
                <a:sym typeface="Wingdings" panose="05000000000000000000" pitchFamily="2" charset="2"/>
              </a:rPr>
              <a:t>참</a:t>
            </a:r>
            <a:r>
              <a:rPr lang="ko-KR" altLang="en-US" dirty="0" smtClean="0">
                <a:sym typeface="Wingdings" panose="05000000000000000000" pitchFamily="2" charset="2"/>
              </a:rPr>
              <a:t>조합니다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참조한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dirty="0" smtClean="0">
                <a:sym typeface="Wingdings" panose="05000000000000000000" pitchFamily="2" charset="2"/>
              </a:rPr>
              <a:t>container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파일의 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3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657" y="3421541"/>
            <a:ext cx="1892134" cy="329597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885" y="2996951"/>
            <a:ext cx="2182422" cy="372056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31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프로젝트의 레이아웃을 그대로 사용하여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</a:t>
            </a:r>
            <a:r>
              <a:rPr lang="en-US" altLang="ko-KR" dirty="0">
                <a:sym typeface="Wingdings" panose="05000000000000000000" pitchFamily="2" charset="2"/>
              </a:rPr>
              <a:t>Send 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 메시지를 표시하도록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시작하도록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smtClean="0">
                <a:sym typeface="Wingdings" panose="05000000000000000000" pitchFamily="2" charset="2"/>
              </a:rPr>
              <a:t>코드를 추가하는 작업을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rot="16200000" flipH="1">
            <a:off x="3162494" y="3050138"/>
            <a:ext cx="1330509" cy="1224136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038" y="2307939"/>
            <a:ext cx="2292442" cy="393845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8357708" y="4420145"/>
            <a:ext cx="1378315" cy="1313111"/>
          </a:xfrm>
          <a:prstGeom prst="bentConnector3">
            <a:avLst>
              <a:gd name="adj1" fmla="val 4567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4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Joy041Activity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</a:t>
            </a:r>
            <a:r>
              <a:rPr lang="ko-KR" altLang="en-US" dirty="0" err="1">
                <a:sym typeface="Wingdings" panose="05000000000000000000" pitchFamily="2" charset="2"/>
              </a:rPr>
              <a:t>스터브를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sendMessage</a:t>
            </a:r>
            <a:r>
              <a:rPr lang="en-US" altLang="ko-KR" dirty="0" smtClean="0">
                <a:sym typeface="Wingdings" panose="05000000000000000000" pitchFamily="2" charset="2"/>
              </a:rPr>
              <a:t>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564904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80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파일에서 </a:t>
            </a:r>
            <a:r>
              <a:rPr lang="ko-KR" altLang="en-US" dirty="0">
                <a:sym typeface="Wingdings" panose="05000000000000000000" pitchFamily="2" charset="2"/>
              </a:rPr>
              <a:t>다음과 같이 버튼에서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en-US" altLang="ko-KR" b="1" dirty="0" smtClean="0"/>
              <a:t>Attributes</a:t>
            </a:r>
            <a:r>
              <a:rPr lang="ko-KR" altLang="en-US" dirty="0"/>
              <a:t> </a:t>
            </a:r>
            <a:r>
              <a:rPr lang="ko-KR" altLang="en-US" dirty="0" smtClean="0"/>
              <a:t>창에서</a:t>
            </a:r>
            <a:r>
              <a:rPr lang="ko-KR" altLang="en-US" dirty="0"/>
              <a:t> </a:t>
            </a:r>
            <a:r>
              <a:rPr lang="ko-KR" altLang="en-US" dirty="0" smtClean="0"/>
              <a:t>두 개 버튼의 </a:t>
            </a:r>
            <a:r>
              <a:rPr lang="en-US" altLang="ko-KR" b="1" dirty="0" smtClean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</a:t>
            </a:r>
            <a:r>
              <a:rPr lang="ko-KR" altLang="en-US" dirty="0"/>
              <a:t> </a:t>
            </a:r>
            <a:r>
              <a:rPr lang="en-US" altLang="ko-KR" b="1" dirty="0" err="1" smtClean="0"/>
              <a:t>sendMessage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or </a:t>
            </a:r>
            <a:r>
              <a:rPr lang="en-US" altLang="ko-KR" b="1" dirty="0" smtClean="0"/>
              <a:t>sendMessage2</a:t>
            </a:r>
            <a:r>
              <a:rPr lang="ko-KR" altLang="en-US" dirty="0" smtClean="0"/>
              <a:t>를 설정합니다</a:t>
            </a:r>
            <a:r>
              <a:rPr lang="en-US" altLang="ko-KR" dirty="0" smtClean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를 활용하지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ActivityMain.java</a:t>
            </a:r>
            <a:r>
              <a:rPr lang="ko-KR" altLang="en-US" dirty="0" smtClean="0">
                <a:sym typeface="Wingdings" panose="05000000000000000000" pitchFamily="2" charset="2"/>
              </a:rPr>
              <a:t>에서 각 버튼에 대한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ko-KR" altLang="en-US" dirty="0" smtClean="0">
                <a:sym typeface="Wingdings" panose="05000000000000000000" pitchFamily="2" charset="2"/>
              </a:rPr>
              <a:t>들을 설정하여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버튼클릭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이벤트를 받아서 처리하는 방법은 다음 프로젝트에서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63729" y="5593341"/>
            <a:ext cx="3713437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activity_main.xml </a:t>
            </a:r>
            <a:r>
              <a:rPr lang="ko-KR" altLang="en-US" sz="1600" dirty="0" smtClean="0"/>
              <a:t>에서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사용한 </a:t>
            </a:r>
            <a:r>
              <a:rPr lang="en-US" altLang="ko-KR" sz="1600" dirty="0" smtClean="0"/>
              <a:t>id </a:t>
            </a:r>
            <a:r>
              <a:rPr lang="ko-KR" altLang="en-US" sz="1600" dirty="0" smtClean="0"/>
              <a:t>와 같은지 확인하십시오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104113" y="5085185"/>
            <a:ext cx="859616" cy="800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65894" y="4679129"/>
            <a:ext cx="3711272" cy="83099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오류가 나면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ko-KR" altLang="en-US" sz="1600" dirty="0" smtClean="0"/>
              <a:t>다음 단계에서 </a:t>
            </a:r>
            <a:r>
              <a:rPr lang="en-US" altLang="ko-KR" sz="1600" dirty="0" err="1" smtClean="0"/>
              <a:t>DisplayMessageAcitivy</a:t>
            </a:r>
            <a:endParaRPr lang="en-US" altLang="ko-KR" sz="1600" dirty="0" smtClean="0"/>
          </a:p>
          <a:p>
            <a:r>
              <a:rPr lang="ko-KR" altLang="en-US" sz="1600" dirty="0" smtClean="0"/>
              <a:t>클래스를 만들면 사라질 오류입니다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7536160" y="4762395"/>
            <a:ext cx="429734" cy="3322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2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</a:t>
            </a:r>
            <a:r>
              <a:rPr lang="ko-KR" altLang="en-US" dirty="0" err="1">
                <a:sym typeface="Wingdings" panose="05000000000000000000" pitchFamily="2" charset="2"/>
              </a:rPr>
              <a:t>인텐트에</a:t>
            </a:r>
            <a:r>
              <a:rPr lang="ko-KR" altLang="en-US" dirty="0">
                <a:sym typeface="Wingdings" panose="05000000000000000000" pitchFamily="2" charset="2"/>
              </a:rPr>
              <a:t>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번째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err="1" smtClean="0">
                <a:sym typeface="Wingdings" panose="05000000000000000000" pitchFamily="2" charset="2"/>
              </a:rPr>
              <a:t>DisplayMessageActivity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만들기는 다음과 같이 진행합니다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</a:t>
            </a:r>
            <a:r>
              <a:rPr lang="ko-KR" altLang="en-US" dirty="0" smtClean="0"/>
              <a:t>창</a:t>
            </a:r>
            <a:r>
              <a:rPr lang="ko-KR" altLang="en-US" dirty="0"/>
              <a:t> </a:t>
            </a:r>
            <a:r>
              <a:rPr lang="en-US" altLang="ko-KR" b="1" dirty="0"/>
              <a:t>app</a:t>
            </a:r>
            <a:r>
              <a:rPr lang="ko-KR" altLang="en-US" dirty="0"/>
              <a:t> </a:t>
            </a:r>
            <a:r>
              <a:rPr lang="ko-KR" altLang="en-US" dirty="0" smtClean="0"/>
              <a:t>폴더 위에서 </a:t>
            </a:r>
            <a:r>
              <a:rPr lang="ko-KR" altLang="en-US" dirty="0" err="1" smtClean="0"/>
              <a:t>우클릭하고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New </a:t>
            </a:r>
            <a:r>
              <a:rPr lang="en-US" altLang="ko-KR" b="1" dirty="0"/>
              <a:t>&gt; Activity &gt; 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</a:t>
            </a:r>
            <a:r>
              <a:rPr lang="en-US" altLang="ko-KR" dirty="0" err="1"/>
              <a:t>DisplayMessageActivity</a:t>
            </a:r>
            <a:r>
              <a:rPr lang="en-US" altLang="ko-KR" dirty="0"/>
              <a:t>'</a:t>
            </a:r>
            <a:r>
              <a:rPr lang="ko-KR" altLang="en-US" dirty="0"/>
              <a:t>를 입력합니다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다른 </a:t>
            </a:r>
            <a:r>
              <a:rPr lang="ko-KR" altLang="en-US" dirty="0"/>
              <a:t>모든 속성은 기본값으로 그대로 두고 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ko-KR" altLang="en-US" dirty="0" smtClean="0"/>
              <a:t>이렇게 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안스는 다음과 같은 세 가지 작업을 해냅니다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400050">
              <a:buFont typeface="+mj-lt"/>
              <a:buAutoNum type="arabicPeriod"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쌍으로 만들어 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marL="400050">
              <a:buFont typeface="+mj-lt"/>
              <a:buAutoNum type="arabicPeriod"/>
            </a:pP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61048"/>
            <a:ext cx="6074948" cy="176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7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레이아웃 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"&gt;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Capture </a:t>
            </a:r>
            <a:r>
              <a:rPr lang="en-US" altLang="ko-KR" sz="1600" dirty="0">
                <a:latin typeface="Consolas" panose="020B0609020204030204" pitchFamily="49" charset="0"/>
              </a:rPr>
              <a:t>the layout's TextView and set the string as its text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"&lt;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062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Up(</a:t>
            </a:r>
            <a:r>
              <a:rPr lang="ko-KR" altLang="en-US" dirty="0" smtClean="0">
                <a:sym typeface="Wingdings" panose="05000000000000000000" pitchFamily="2" charset="2"/>
              </a:rPr>
              <a:t>돌아가기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 err="1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&lt;activity android:name=".</a:t>
            </a:r>
            <a:r>
              <a:rPr lang="en-US" altLang="ko-KR" dirty="0" err="1">
                <a:latin typeface="Consolas" panose="020B0609020204030204" pitchFamily="49" charset="0"/>
              </a:rPr>
              <a:t>DisplayMessageActivity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&lt;activity android:name=".MainActivity"&gt;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. . 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다양한 경우들을 </a:t>
            </a:r>
            <a:r>
              <a:rPr lang="en-US" altLang="ko-KR" dirty="0">
                <a:sym typeface="Wingdings" panose="05000000000000000000" pitchFamily="2" charset="2"/>
              </a:rPr>
              <a:t>test</a:t>
            </a:r>
            <a:r>
              <a:rPr lang="ko-KR" altLang="en-US" dirty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모두 채우고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>
                <a:sym typeface="Wingdings" panose="05000000000000000000" pitchFamily="2" charset="2"/>
              </a:rPr>
              <a:t>탭하면</a:t>
            </a:r>
            <a:r>
              <a:rPr lang="ko-KR" altLang="en-US" dirty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TAG;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6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메소드를 활용하여 코딩을 단순하게 하는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r>
              <a:rPr lang="ko-KR" altLang="en-US" dirty="0" smtClean="0">
                <a:sym typeface="Wingdings" panose="05000000000000000000" pitchFamily="2" charset="2"/>
              </a:rPr>
              <a:t>단계와 기능은 같지만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onClickListener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 이름을 명시하는 방식으로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두 액티비티 사이에 메시지를 주고 받은 것을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  <p:sp>
        <p:nvSpPr>
          <p:cNvPr id="13" name="타원 12"/>
          <p:cNvSpPr/>
          <p:nvPr/>
        </p:nvSpPr>
        <p:spPr>
          <a:xfrm>
            <a:off x="3431704" y="5862097"/>
            <a:ext cx="576064" cy="57606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13" idx="2"/>
          </p:cNvCxnSpPr>
          <p:nvPr/>
        </p:nvCxnSpPr>
        <p:spPr>
          <a:xfrm flipH="1" flipV="1">
            <a:off x="2351584" y="5661248"/>
            <a:ext cx="1080120" cy="4888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2947" y="5230361"/>
            <a:ext cx="16305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키보드를 치워버리려면</a:t>
            </a:r>
            <a:r>
              <a:rPr lang="en-US" altLang="ko-KR" sz="1100" dirty="0" smtClean="0"/>
              <a:t>, </a:t>
            </a:r>
          </a:p>
          <a:p>
            <a:r>
              <a:rPr lang="ko-KR" altLang="en-US" sz="1100" dirty="0" smtClean="0"/>
              <a:t>여기를 클릭하세요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</a:t>
            </a:r>
            <a:r>
              <a:rPr lang="ko-KR" altLang="en-US" dirty="0" smtClean="0">
                <a:sym typeface="Wingdings" panose="05000000000000000000" pitchFamily="2" charset="2"/>
              </a:rPr>
              <a:t>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</a:t>
            </a:r>
            <a:r>
              <a:rPr lang="ko-KR" altLang="en-US" dirty="0" smtClean="0">
                <a:sym typeface="Wingdings" panose="05000000000000000000" pitchFamily="2" charset="2"/>
              </a:rPr>
              <a:t>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</a:t>
            </a:r>
            <a:r>
              <a:rPr lang="en-US" altLang="ko-KR" dirty="0" smtClean="0">
                <a:sym typeface="Wingdings" panose="05000000000000000000" pitchFamily="2" charset="2"/>
              </a:rPr>
              <a:t>18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</a:t>
            </a:r>
            <a:r>
              <a:rPr lang="en-US" altLang="ko-KR" dirty="0" smtClean="0">
                <a:sym typeface="Wingdings" panose="05000000000000000000" pitchFamily="2" charset="2"/>
              </a:rPr>
              <a:t>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ko-KR" altLang="en-US" dirty="0" smtClean="0">
                <a:sym typeface="Wingdings" panose="05000000000000000000" pitchFamily="2" charset="2"/>
              </a:rPr>
              <a:t>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button, </a:t>
            </a:r>
            <a:r>
              <a:rPr lang="en-US" altLang="ko-KR" b="1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</a:t>
            </a:r>
            <a:r>
              <a:rPr lang="ko-KR" altLang="en-US" dirty="0" smtClean="0">
                <a:sym typeface="Wingdings" panose="05000000000000000000" pitchFamily="2" charset="2"/>
              </a:rPr>
              <a:t>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4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b="1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b="1" dirty="0" smtClean="0">
                <a:sym typeface="Wingdings" panose="05000000000000000000" pitchFamily="2" charset="2"/>
              </a:rPr>
              <a:t>폴더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 smtClean="0">
                <a:sym typeface="Wingdings" panose="05000000000000000000" pitchFamily="2" charset="2"/>
              </a:rPr>
              <a:t>Close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Package </a:t>
            </a:r>
            <a:r>
              <a:rPr lang="ko-KR" altLang="en-US" dirty="0" smtClean="0">
                <a:sym typeface="Wingdings" panose="05000000000000000000" pitchFamily="2" charset="2"/>
              </a:rPr>
              <a:t>이름이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사실상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</a:t>
            </a:r>
            <a:r>
              <a:rPr lang="en-US" altLang="ko-KR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2 </a:t>
            </a:r>
            <a:r>
              <a:rPr lang="ko-KR" altLang="en-US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dirty="0">
                <a:sym typeface="Wingdings" panose="05000000000000000000" pitchFamily="2" charset="2"/>
              </a:rPr>
              <a:t>, Activity2 </a:t>
            </a:r>
            <a:r>
              <a:rPr lang="ko-KR" altLang="en-US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를 활성화합니다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로부터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를 받은  메시지를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동시에 이를 </a:t>
            </a:r>
            <a:r>
              <a:rPr lang="en-US" altLang="ko-KR" dirty="0">
                <a:sym typeface="Wingdings" panose="05000000000000000000" pitchFamily="2" charset="2"/>
              </a:rPr>
              <a:t>Uppercase</a:t>
            </a:r>
            <a:r>
              <a:rPr lang="ko-KR" altLang="en-US" dirty="0">
                <a:sym typeface="Wingdings" panose="05000000000000000000" pitchFamily="2" charset="2"/>
              </a:rPr>
              <a:t>로 변환하여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"Prepared: "</a:t>
            </a:r>
            <a:r>
              <a:rPr lang="ko-KR" altLang="en-US" dirty="0">
                <a:sym typeface="Wingdings" panose="05000000000000000000" pitchFamily="2" charset="2"/>
              </a:rPr>
              <a:t>과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[MainActivity</a:t>
            </a:r>
            <a:r>
              <a:rPr lang="ko-KR" altLang="en-US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</a:t>
            </a:r>
            <a:r>
              <a:rPr lang="en-US" altLang="ko-KR" dirty="0">
                <a:sym typeface="Wingdings" panose="05000000000000000000" pitchFamily="2" charset="2"/>
              </a:rPr>
              <a:t>, Uppercase</a:t>
            </a:r>
            <a:r>
              <a:rPr lang="ko-KR" altLang="en-US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참고로</a:t>
            </a:r>
            <a:r>
              <a:rPr lang="en-US" altLang="ko-KR" dirty="0" smtClean="0">
                <a:sym typeface="Wingdings" panose="05000000000000000000" pitchFamily="2" charset="2"/>
              </a:rPr>
              <a:t>, 3 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 smtClean="0">
                <a:sym typeface="Wingdings" panose="05000000000000000000" pitchFamily="2" charset="2"/>
              </a:rPr>
              <a:t>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dirty="0" err="1">
                <a:sym typeface="Wingdings" panose="05000000000000000000" pitchFamily="2" charset="2"/>
              </a:rPr>
              <a:t>onActivityResult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구현하며 </a:t>
            </a:r>
            <a:r>
              <a:rPr lang="en-US" altLang="ko-KR" dirty="0">
                <a:sym typeface="Wingdings" panose="05000000000000000000" pitchFamily="2" charset="2"/>
              </a:rPr>
              <a:t>intent </a:t>
            </a:r>
            <a:r>
              <a:rPr lang="ko-KR" altLang="en-US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dirty="0">
                <a:sym typeface="Wingdings" panose="05000000000000000000" pitchFamily="2" charset="2"/>
              </a:rPr>
              <a:t>"Received:"</a:t>
            </a:r>
            <a:r>
              <a:rPr lang="ko-KR" altLang="en-US" dirty="0">
                <a:sym typeface="Wingdings" panose="05000000000000000000" pitchFamily="2" charset="2"/>
              </a:rPr>
              <a:t>와 함께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latin typeface="Consolas" panose="020B0609020204030204" pitchFamily="49" charset="0"/>
              </a:rPr>
              <a:t>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</a:t>
            </a:r>
            <a:r>
              <a:rPr lang="ko-KR" altLang="en-US" dirty="0" smtClean="0">
                <a:sym typeface="Wingdings" panose="05000000000000000000" pitchFamily="2" charset="2"/>
              </a:rPr>
              <a:t>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 smtClean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en-US" altLang="ko-KR" dirty="0" smtClean="0">
                <a:sym typeface="Wingdings" panose="05000000000000000000" pitchFamily="2" charset="2"/>
              </a:rPr>
              <a:t>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전달할 수 있는 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</p:spTree>
    <p:extLst>
      <p:ext uri="{BB962C8B-B14F-4D97-AF65-F5344CB8AC3E}">
        <p14:creationId xmlns:p14="http://schemas.microsoft.com/office/powerpoint/2010/main" val="19450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49127"/>
              </p:ext>
            </p:extLst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6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92987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액션과 데이터를 넣어 다른 앱의 액티비티를 띄우는 경우와 컴포넌트 이름을 이용해 새로운 액티비티를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Hu047CallIntent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입력상자를</a:t>
            </a:r>
            <a:r>
              <a:rPr lang="ko-KR" altLang="en-US" dirty="0" smtClean="0">
                <a:sym typeface="Wingdings" panose="05000000000000000000" pitchFamily="2" charset="2"/>
              </a:rPr>
              <a:t>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=24sp, </a:t>
            </a:r>
            <a:r>
              <a:rPr lang="en-US" altLang="ko-KR" dirty="0">
                <a:sym typeface="Wingdings" panose="05000000000000000000" pitchFamily="2" charset="2"/>
              </a:rPr>
              <a:t>text= </a:t>
            </a:r>
            <a:r>
              <a:rPr lang="en-US" altLang="ko-KR" b="1" dirty="0" smtClean="0">
                <a:sym typeface="Wingdings" panose="05000000000000000000" pitchFamily="2" charset="2"/>
                <a:hlinkClick r:id="rId2"/>
              </a:rPr>
              <a:t>tel:010-1000-1000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b="1" dirty="0" smtClean="0">
                <a:sym typeface="Wingdings" panose="05000000000000000000" pitchFamily="2" charset="2"/>
              </a:rPr>
              <a:t>=center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10" y="3397999"/>
            <a:ext cx="1928054" cy="327184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38" y="4365104"/>
            <a:ext cx="3986871" cy="234521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9356" y="4437112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2017871" y="4522246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579" y="3573017"/>
            <a:ext cx="1796361" cy="310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3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292914"/>
            <a:ext cx="1136585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final EditText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editText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String data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Uri.parse</a:t>
            </a:r>
            <a:r>
              <a:rPr lang="en-US" altLang="ko-KR" sz="1600" dirty="0">
                <a:latin typeface="Consolas" panose="020B0609020204030204" pitchFamily="49" charset="0"/>
              </a:rPr>
              <a:t>(data));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24192" y="2708920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7824192" y="3949491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824192" y="4559581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824192" y="4936759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  <p:cxnSp>
        <p:nvCxnSpPr>
          <p:cNvPr id="16" name="꺾인 연결선 15"/>
          <p:cNvCxnSpPr>
            <a:stCxn id="9" idx="3"/>
          </p:cNvCxnSpPr>
          <p:nvPr/>
        </p:nvCxnSpPr>
        <p:spPr>
          <a:xfrm flipH="1" flipV="1">
            <a:off x="9624392" y="4365104"/>
            <a:ext cx="1494292" cy="348366"/>
          </a:xfrm>
          <a:prstGeom prst="bentConnector3">
            <a:avLst>
              <a:gd name="adj1" fmla="val -15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 rot="10800000">
            <a:off x="5015880" y="4653137"/>
            <a:ext cx="2808312" cy="437511"/>
          </a:xfrm>
          <a:prstGeom prst="bentConnector3">
            <a:avLst>
              <a:gd name="adj1" fmla="val 9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23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실습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889329"/>
            <a:ext cx="2663980" cy="4607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1889329"/>
            <a:ext cx="2592288" cy="45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띄우기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 </a:t>
            </a:r>
            <a:r>
              <a:rPr lang="ko-KR" altLang="en-US" dirty="0" smtClean="0">
                <a:sym typeface="Wingdings" panose="05000000000000000000" pitchFamily="2" charset="2"/>
              </a:rPr>
              <a:t>으로 변경하고</a:t>
            </a:r>
            <a:r>
              <a:rPr lang="en-US" altLang="ko-KR" dirty="0" smtClean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하나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lw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lh</a:t>
            </a:r>
            <a:r>
              <a:rPr lang="en-US" altLang="ko-KR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err="1" smtClean="0">
                <a:sym typeface="Wingdings" panose="05000000000000000000" pitchFamily="2" charset="2"/>
              </a:rPr>
              <a:t>textSize</a:t>
            </a:r>
            <a:r>
              <a:rPr lang="en-US" altLang="ko-KR" dirty="0" smtClean="0">
                <a:sym typeface="Wingdings" panose="05000000000000000000" pitchFamily="2" charset="2"/>
              </a:rPr>
              <a:t>=24, </a:t>
            </a:r>
            <a:r>
              <a:rPr lang="en-US" altLang="ko-KR" dirty="0" err="1" smtClean="0">
                <a:sym typeface="Wingdings" panose="05000000000000000000" pitchFamily="2" charset="2"/>
              </a:rPr>
              <a:t>textColor</a:t>
            </a:r>
            <a:r>
              <a:rPr lang="en-US" altLang="ko-KR" dirty="0" smtClean="0">
                <a:sym typeface="Wingdings" panose="05000000000000000000" pitchFamily="2" charset="2"/>
              </a:rPr>
              <a:t>=#0000FF", text="Be joyful always"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02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새로운 버튼 하나를 추가하고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ym typeface="Wingdings" panose="05000000000000000000" pitchFamily="2" charset="2"/>
              </a:rPr>
              <a:t>메뉴 화면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띄우가</a:t>
            </a:r>
            <a:r>
              <a:rPr lang="en-US" altLang="ko-KR" dirty="0" smtClean="0">
                <a:sym typeface="Wingdings" panose="05000000000000000000" pitchFamily="2" charset="2"/>
              </a:rPr>
              <a:t>' </a:t>
            </a:r>
            <a:r>
              <a:rPr lang="ko-KR" altLang="en-US" dirty="0" smtClean="0">
                <a:sym typeface="Wingdings" panose="05000000000000000000" pitchFamily="2" charset="2"/>
              </a:rPr>
              <a:t>글자가 표시되도록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메뉴 화면은 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우클릭하여</a:t>
            </a:r>
            <a:r>
              <a:rPr lang="ko-KR" altLang="en-US" dirty="0" smtClean="0">
                <a:sym typeface="Wingdings" panose="05000000000000000000" pitchFamily="2" charset="2"/>
              </a:rPr>
              <a:t> 보이는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en-US" altLang="ko-KR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전화 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 smtClean="0">
                <a:sym typeface="Wingdings" panose="05000000000000000000" pitchFamily="2" charset="2"/>
              </a:rPr>
              <a:t>[</a:t>
            </a:r>
            <a:r>
              <a:rPr lang="en-US" altLang="ko-KR" b="1" dirty="0" err="1" smtClean="0">
                <a:sym typeface="Wingdings" panose="05000000000000000000" pitchFamily="2" charset="2"/>
              </a:rPr>
              <a:t>JoyActivity</a:t>
            </a:r>
            <a:r>
              <a:rPr lang="ko-KR" altLang="en-US" b="1" dirty="0" smtClean="0">
                <a:sym typeface="Wingdings" panose="05000000000000000000" pitchFamily="2" charset="2"/>
              </a:rPr>
              <a:t> 띄우기</a:t>
            </a:r>
            <a:r>
              <a:rPr lang="en-US" altLang="ko-KR" b="1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 err="1">
                <a:sym typeface="Wingdings" panose="05000000000000000000" pitchFamily="2" charset="2"/>
              </a:rPr>
              <a:t>JoyAc</a:t>
            </a:r>
            <a:r>
              <a:rPr lang="en-US" altLang="ko-KR" b="1" dirty="0" err="1" smtClean="0">
                <a:sym typeface="Wingdings" panose="05000000000000000000" pitchFamily="2" charset="2"/>
              </a:rPr>
              <a:t>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22" y="3933056"/>
            <a:ext cx="1577270" cy="27581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553" y="4378458"/>
            <a:ext cx="3223539" cy="21414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184232" y="5449161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310528" y="621151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310528" y="591647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8909491" y="4993359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51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 파일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6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>
                <a:latin typeface="Consolas" panose="020B0609020204030204" pitchFamily="49" charset="0"/>
              </a:rPr>
              <a:t> name = new </a:t>
            </a:r>
            <a:r>
              <a:rPr lang="en-US" altLang="ko-KR" sz="16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600" dirty="0" smtClean="0">
                <a:latin typeface="Consolas" panose="020B0609020204030204" pitchFamily="49" charset="0"/>
              </a:rPr>
              <a:t>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</a:t>
            </a:r>
            <a:r>
              <a:rPr lang="en-US" altLang="ko-KR" sz="1600" dirty="0">
                <a:latin typeface="Consolas" panose="020B0609020204030204" pitchFamily="49" charset="0"/>
              </a:rPr>
              <a:t>",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org.joy.callintent.JoyActivity</a:t>
            </a:r>
            <a:r>
              <a:rPr lang="en-US" altLang="ko-KR" sz="16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6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startActivityForResult(intent, 101);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2462676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9" y="331025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9" y="368957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453100" y="5291384"/>
            <a:ext cx="499527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Can you find any </a:t>
            </a:r>
            <a:r>
              <a:rPr lang="en-US" altLang="ko-KR" b="1" dirty="0" smtClean="0">
                <a:sym typeface="Wingdings" panose="05000000000000000000" pitchFamily="2" charset="2"/>
              </a:rPr>
              <a:t>redundant code </a:t>
            </a:r>
            <a:r>
              <a:rPr lang="en-US" altLang="ko-KR" dirty="0" smtClean="0">
                <a:sym typeface="Wingdings" panose="05000000000000000000" pitchFamily="2" charset="2"/>
              </a:rPr>
              <a:t>above?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717" y="947643"/>
            <a:ext cx="2100679" cy="36482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694" y="947643"/>
            <a:ext cx="2122518" cy="36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7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2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8400256" y="4365104"/>
            <a:ext cx="2520280" cy="2161316"/>
          </a:xfrm>
          <a:prstGeom prst="roundRect">
            <a:avLst/>
          </a:prstGeom>
          <a:solidFill>
            <a:schemeClr val="tx2">
              <a:lumMod val="20000"/>
              <a:lumOff val="80000"/>
              <a:alpha val="21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액티비티는 액티비티 매니저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Manager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객체에 의해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액티비티 스택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smtClean="0">
                <a:sym typeface="Wingdings" panose="05000000000000000000" pitchFamily="2" charset="2"/>
              </a:rPr>
              <a:t>Activity Stack</a:t>
            </a:r>
            <a:r>
              <a:rPr lang="en-US" altLang="ko-KR" dirty="0" smtClean="0">
                <a:sym typeface="Wingdings" panose="05000000000000000000" pitchFamily="2" charset="2"/>
              </a:rPr>
              <a:t>)'</a:t>
            </a:r>
            <a:r>
              <a:rPr lang="ko-KR" altLang="en-US" dirty="0" smtClean="0">
                <a:sym typeface="Wingdings" panose="05000000000000000000" pitchFamily="2" charset="2"/>
              </a:rPr>
              <a:t>으로 관리됩니다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스택은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쌓아두었다가 가장 위의 액티비티가 없어지면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 액티비티가 다시 화면에 보입니다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매니페스트</a:t>
            </a:r>
            <a:r>
              <a:rPr lang="ko-KR" altLang="en-US" dirty="0" smtClean="0">
                <a:sym typeface="Wingdings" panose="05000000000000000000" pitchFamily="2" charset="2"/>
              </a:rPr>
              <a:t> 파일에 등록하면 그 액티비티는 </a:t>
            </a:r>
            <a:r>
              <a:rPr lang="en-US" altLang="ko-KR" dirty="0" err="1" smtClean="0">
                <a:sym typeface="Wingdings" panose="05000000000000000000" pitchFamily="2" charset="2"/>
              </a:rPr>
              <a:t>startActivity</a:t>
            </a:r>
            <a:r>
              <a:rPr lang="en-US" altLang="ko-KR" dirty="0" smtClean="0">
                <a:sym typeface="Wingdings" panose="05000000000000000000" pitchFamily="2" charset="2"/>
              </a:rPr>
              <a:t>(), startActivityForResult()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이전에 사용하던 액티비티는 스택에 저장되고 새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여러 번 실행한다면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동일한 액티비티가 여러 개 스택에 저장되어 리소스 낭비가 발생합니다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문제를 해결할 수 있도록 도와주는 것이 바로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들인데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FLAG</a:t>
            </a:r>
            <a:r>
              <a:rPr lang="en-US" altLang="ko-KR" dirty="0" smtClean="0">
                <a:sym typeface="Wingdings" panose="05000000000000000000" pitchFamily="2" charset="2"/>
              </a:rPr>
              <a:t>_ACTIVITY_SINGLE_TOP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FLAG_ACTIVITY_NO_HISTORY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FLAG_ACTIVITY_CLEAR_TOP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792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새로운 액티비티</a:t>
            </a:r>
            <a:endParaRPr lang="ko-KR" altLang="en-US" sz="14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88288" y="3046587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실행 액티비티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>
            <a:off x="7392144" y="3262611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689412" y="2914360"/>
            <a:ext cx="521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63132" y="2708920"/>
            <a:ext cx="521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화면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688288" y="4525836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이전 실행 액티비티</a:t>
            </a:r>
            <a:endParaRPr lang="ko-KR" altLang="en-US" sz="14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698269" y="5013714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n - 1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698269" y="5949280"/>
            <a:ext cx="1944216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액티비티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9438220" y="537241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/>
              <a:t>...</a:t>
            </a:r>
            <a:endParaRPr lang="ko-KR" altLang="en-US" sz="2400" b="1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9192344" y="3478635"/>
            <a:ext cx="0" cy="88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255869" y="3812412"/>
            <a:ext cx="9364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정지</a:t>
            </a:r>
            <a:r>
              <a:rPr lang="en-US" altLang="ko-KR" sz="1400" dirty="0" smtClean="0">
                <a:solidFill>
                  <a:srgbClr val="C00000"/>
                </a:solidFill>
              </a:rPr>
              <a:t>/</a:t>
            </a:r>
            <a:r>
              <a:rPr lang="ko-KR" altLang="en-US" sz="1400" dirty="0" smtClean="0">
                <a:solidFill>
                  <a:srgbClr val="C00000"/>
                </a:solidFill>
              </a:rPr>
              <a:t>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04824" y="3817489"/>
            <a:ext cx="6896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재실행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 flipV="1">
            <a:off x="10063132" y="3472899"/>
            <a:ext cx="0" cy="88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198485" y="5486031"/>
            <a:ext cx="12442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C00000"/>
                </a:solidFill>
              </a:rPr>
              <a:t>액티비티 스택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FLAG_ACTIVITY_SINGLE_TOP</a:t>
            </a:r>
            <a:r>
              <a:rPr lang="ko-KR" altLang="en-US" dirty="0">
                <a:sym typeface="Wingdings" panose="05000000000000000000" pitchFamily="2" charset="2"/>
              </a:rPr>
              <a:t> 플래그는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생성할 때 이미 생성된 액티비티가 있으면 그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그대로 사용하라는 플래그입니다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화면에 보이는 액티비티가 새로 만들어지지 않고 기존에 있는 것이 보인다면 시스템에서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어떻게 전달받을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부모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액티비티</a:t>
            </a:r>
            <a:r>
              <a:rPr lang="ko-KR" altLang="en-US" dirty="0" err="1" smtClean="0">
                <a:sym typeface="Wingdings" panose="05000000000000000000" pitchFamily="2" charset="2"/>
              </a:rPr>
              <a:t>라고</a:t>
            </a:r>
            <a:r>
              <a:rPr lang="ko-KR" altLang="en-US" dirty="0" smtClean="0">
                <a:sym typeface="Wingdings" panose="05000000000000000000" pitchFamily="2" charset="2"/>
              </a:rPr>
              <a:t> 부른다면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부모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새로 만들어진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b="1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액티비티가 재사용된다면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액티비티의 </a:t>
            </a:r>
            <a:r>
              <a:rPr lang="en-US" altLang="ko-KR" b="1" dirty="0" smtClean="0">
                <a:sym typeface="Wingdings" panose="05000000000000000000" pitchFamily="2" charset="2"/>
              </a:rPr>
              <a:t>onCreate()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b="1" dirty="0" smtClean="0">
                <a:sym typeface="Wingdings" panose="05000000000000000000" pitchFamily="2" charset="2"/>
              </a:rPr>
              <a:t> 호출되지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이런 경우 새로 시작하는 액티비티에서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전달받아 처리하는 방법이 따로 있어야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재정의하면 액티비티가 새로 만들어지지 않았을 때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객체만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요약 정리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이미 만들어져 있는 액티비티를 다시 띄울 때 인텐트 처리 방법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때는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호출되지 않으므로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를 재정의해서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onNewIntent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액티비티가 이미 객체로 만들어져 있을 때 시스템으로부터 자동으로 호출되며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전달 받을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@Override</a:t>
            </a:r>
            <a:b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onNewIntent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(Intent intent)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err="1"/>
              <a:t>onSaveInstanceState</a:t>
            </a:r>
            <a:r>
              <a:rPr lang="en-US" altLang="ko-KR" b="1" dirty="0"/>
              <a:t>()</a:t>
            </a:r>
            <a:r>
              <a:rPr lang="en-US" altLang="ko-KR" dirty="0"/>
              <a:t> </a:t>
            </a:r>
            <a:r>
              <a:rPr lang="ko-KR" altLang="en-US" dirty="0" err="1" smtClean="0"/>
              <a:t>메소드란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액티비티가 중지되기 전에 호출되는 </a:t>
            </a:r>
            <a:r>
              <a:rPr lang="ko-KR" altLang="en-US" dirty="0" smtClean="0"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데이터를 임시로 저장할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err="1"/>
              <a:t>파라미터</a:t>
            </a:r>
            <a:r>
              <a:rPr lang="ko-KR" altLang="en-US" dirty="0"/>
              <a:t> 값으로 </a:t>
            </a:r>
            <a:r>
              <a:rPr lang="en-US" altLang="ko-KR" dirty="0"/>
              <a:t>bundle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457200" lvl="1" indent="0">
              <a:buNone/>
            </a:pPr>
            <a:r>
              <a:rPr lang="en-US" altLang="ko-KR" dirty="0" smtClean="0">
                <a:latin typeface="Consolas" panose="020B0609020204030204" pitchFamily="49" charset="0"/>
              </a:rPr>
              <a:t>  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onSaveInstanceState</a:t>
            </a:r>
            <a:r>
              <a:rPr lang="en-US" altLang="ko-KR" dirty="0" smtClean="0">
                <a:latin typeface="Consolas" panose="020B0609020204030204" pitchFamily="49" charset="0"/>
              </a:rPr>
              <a:t>(Bundle </a:t>
            </a:r>
            <a:r>
              <a:rPr lang="en-US" altLang="ko-KR" dirty="0">
                <a:latin typeface="Consolas" panose="020B0609020204030204" pitchFamily="49" charset="0"/>
              </a:rPr>
              <a:t>bundle) 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onCreate() </a:t>
            </a:r>
            <a:r>
              <a:rPr lang="ko-KR" altLang="en-US" dirty="0"/>
              <a:t>나 </a:t>
            </a:r>
            <a:r>
              <a:rPr lang="en-US" altLang="ko-KR" dirty="0" err="1"/>
              <a:t>onRestoreInstanceState</a:t>
            </a:r>
            <a:r>
              <a:rPr lang="en-US" altLang="ko-KR" dirty="0"/>
              <a:t>() </a:t>
            </a:r>
            <a:r>
              <a:rPr lang="ko-KR" altLang="en-US" dirty="0"/>
              <a:t>에서 임시 저장된 </a:t>
            </a:r>
            <a:r>
              <a:rPr lang="en-US" altLang="ko-KR" dirty="0"/>
              <a:t>bundle</a:t>
            </a:r>
            <a:r>
              <a:rPr lang="ko-KR" altLang="en-US" dirty="0"/>
              <a:t>의 내용을 다시 </a:t>
            </a:r>
            <a:r>
              <a:rPr lang="ko-KR" altLang="en-US" dirty="0" smtClean="0"/>
              <a:t>읽어 들일 </a:t>
            </a:r>
            <a:r>
              <a:rPr lang="ko-KR" altLang="en-US" dirty="0"/>
              <a:t>수 있습니다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이 </a:t>
            </a:r>
            <a:r>
              <a:rPr lang="ko-KR" altLang="en-US" dirty="0"/>
              <a:t>방식을 사용하면 앱이 강제로 죽거나 비정상 종료 되었어도 </a:t>
            </a:r>
            <a:r>
              <a:rPr lang="ko-KR" altLang="en-US" dirty="0" err="1"/>
              <a:t>재시작</a:t>
            </a:r>
            <a:r>
              <a:rPr lang="ko-KR" altLang="en-US" dirty="0"/>
              <a:t> 되었을 때 </a:t>
            </a:r>
            <a:r>
              <a:rPr lang="ko-KR" altLang="en-US" dirty="0" err="1"/>
              <a:t>죽기전</a:t>
            </a:r>
            <a:r>
              <a:rPr lang="ko-KR" altLang="en-US" dirty="0"/>
              <a:t> 상태와 동일하게 보여줄 수 있습니다</a:t>
            </a:r>
            <a:r>
              <a:rPr lang="en-US" altLang="ko-KR" dirty="0" smtClean="0"/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2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FLAG_ACTIVITY_NO_HISTORY</a:t>
            </a:r>
            <a:r>
              <a:rPr lang="ko-KR" altLang="en-US" dirty="0" smtClean="0">
                <a:sym typeface="Wingdings" panose="05000000000000000000" pitchFamily="2" charset="2"/>
              </a:rPr>
              <a:t> 플래그를 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처음 이후에 실행된 액티비티는 </a:t>
            </a:r>
            <a:r>
              <a:rPr lang="ko-KR" altLang="en-US" b="1" dirty="0" smtClean="0">
                <a:sym typeface="Wingdings" panose="05000000000000000000" pitchFamily="2" charset="2"/>
              </a:rPr>
              <a:t>액티비티 스택에 추가되지 않습니다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즉 플래그가 설정되지 않은 경우에는 이전에 실행되었던 액티비티가 스택에 추가되므로 시스템</a:t>
            </a:r>
            <a:r>
              <a:rPr lang="en-US" altLang="ko-KR" dirty="0" smtClean="0">
                <a:sym typeface="Wingdings" panose="05000000000000000000" pitchFamily="2" charset="2"/>
              </a:rPr>
              <a:t>[back] </a:t>
            </a:r>
            <a:r>
              <a:rPr lang="ko-KR" altLang="en-US" dirty="0" smtClean="0">
                <a:sym typeface="Wingdings" panose="05000000000000000000" pitchFamily="2" charset="2"/>
              </a:rPr>
              <a:t>키를 누르면 이전의 액티비티가 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플래그를 사용하면 항상 맨 처음에 실행되었던 액티비티가 바로 보이게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발생하여 사용자에게 한 번 알림 화면을 보여주고 싶을 때 유용합니다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알림 화면은 한 번만 보여주면 되므로 여러 번 </a:t>
            </a:r>
            <a:r>
              <a:rPr lang="ko-KR" altLang="en-US" dirty="0" err="1" smtClean="0">
                <a:sym typeface="Wingdings" panose="05000000000000000000" pitchFamily="2" charset="2"/>
              </a:rPr>
              <a:t>알람</a:t>
            </a:r>
            <a:r>
              <a:rPr lang="ko-KR" altLang="en-US" dirty="0" smtClean="0">
                <a:sym typeface="Wingdings" panose="05000000000000000000" pitchFamily="2" charset="2"/>
              </a:rPr>
              <a:t> 이벤트가 발생하더라도 그 화면만 한 번 보여주는 형태로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FLAG_ACTIVITY_CLEAR_TOP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플래그를 </a:t>
            </a:r>
            <a:r>
              <a:rPr lang="ko-KR" altLang="en-US" dirty="0" smtClean="0">
                <a:sym typeface="Wingdings" panose="05000000000000000000" pitchFamily="2" charset="2"/>
              </a:rPr>
              <a:t>설정하면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액티비티 위에 있는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액티비트를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ko-KR" altLang="en-US" dirty="0" err="1" smtClean="0">
                <a:sym typeface="Wingdings" panose="05000000000000000000" pitchFamily="2" charset="2"/>
              </a:rPr>
              <a:t>종료시킵니다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 플래그는 홈 화면과 같이 다른 액티비티보다 항상 우선하는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만들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만약 홈 화면이 여러 개 있는 것이 아니라 하나만 만들어 지는 것으로 하고 싶을 때 </a:t>
            </a:r>
            <a:r>
              <a:rPr lang="en-US" altLang="ko-KR" dirty="0" smtClean="0">
                <a:sym typeface="Wingdings" panose="05000000000000000000" pitchFamily="2" charset="2"/>
              </a:rPr>
              <a:t>FLAG_ACTIVITY_SINGLE_TOP </a:t>
            </a:r>
            <a:r>
              <a:rPr lang="ko-KR" altLang="en-US" dirty="0" smtClean="0">
                <a:sym typeface="Wingdings" panose="05000000000000000000" pitchFamily="2" charset="2"/>
              </a:rPr>
              <a:t>플래그와 함께 설정하면 항상 하나의 객체가 메모리에 존재하면서 그 상위의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모두 종료시킬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한 액티비티에서 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</a:t>
            </a:r>
            <a:r>
              <a:rPr lang="ko-KR" altLang="en-US" dirty="0" smtClean="0">
                <a:sym typeface="Wingdings" panose="05000000000000000000" pitchFamily="2" charset="2"/>
              </a:rPr>
              <a:t> 데이터 전달은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안에 부가 데이터</a:t>
            </a:r>
            <a:r>
              <a:rPr lang="ko-KR" altLang="en-US" dirty="0" smtClean="0">
                <a:sym typeface="Wingdings" panose="05000000000000000000" pitchFamily="2" charset="2"/>
              </a:rPr>
              <a:t>를 넣어 전달하는 방법을 권장합니다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안에서는 </a:t>
            </a:r>
            <a:r>
              <a:rPr lang="ko-KR" altLang="en-US" b="1" dirty="0" smtClean="0"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ym typeface="Wingdings" panose="05000000000000000000" pitchFamily="2" charset="2"/>
              </a:rPr>
              <a:t>(Bundle) </a:t>
            </a:r>
            <a:r>
              <a:rPr lang="ko-KR" altLang="en-US" b="1" dirty="0" smtClean="0">
                <a:sym typeface="Wingdings" panose="05000000000000000000" pitchFamily="2" charset="2"/>
              </a:rPr>
              <a:t>객체가 들어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번들 객체는 해시</a:t>
            </a:r>
            <a:r>
              <a:rPr lang="en-US" altLang="ko-KR" dirty="0" smtClean="0">
                <a:sym typeface="Wingdings" panose="05000000000000000000" pitchFamily="2" charset="2"/>
              </a:rPr>
              <a:t>(Hash)</a:t>
            </a:r>
            <a:r>
              <a:rPr lang="ko-KR" altLang="en-US" dirty="0" smtClean="0">
                <a:sym typeface="Wingdings" panose="05000000000000000000" pitchFamily="2" charset="2"/>
              </a:rPr>
              <a:t>테이블과 유사해서 </a:t>
            </a:r>
            <a:r>
              <a:rPr lang="en-US" altLang="ko-KR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en-US" altLang="ko-KR" dirty="0" err="1" smtClean="0"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ym typeface="Wingdings" panose="05000000000000000000" pitchFamily="2" charset="2"/>
              </a:rPr>
              <a:t> 데이터를 넣거나 빼낼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OOO</a:t>
            </a:r>
            <a:r>
              <a:rPr lang="ko-KR" altLang="en-US" dirty="0" smtClean="0">
                <a:sym typeface="Wingdings" panose="05000000000000000000" pitchFamily="2" charset="2"/>
              </a:rPr>
              <a:t>는 기본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자료형의</a:t>
            </a:r>
            <a:r>
              <a:rPr lang="ko-KR" altLang="en-US" dirty="0" smtClean="0">
                <a:sym typeface="Wingdings" panose="05000000000000000000" pitchFamily="2" charset="2"/>
              </a:rPr>
              <a:t> 이름입니다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넣고 싶다면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putExtra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문자열을 다시 빼내고 싶다면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String</a:t>
            </a:r>
            <a:r>
              <a:rPr lang="en-US" altLang="ko-KR" b="1" dirty="0" err="1" smtClean="0">
                <a:sym typeface="Wingdings" panose="05000000000000000000" pitchFamily="2" charset="2"/>
              </a:rPr>
              <a:t>Extra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바이트 배열이나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객체도 넣었다 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u="sng" dirty="0" smtClean="0">
                <a:sym typeface="Wingdings" panose="05000000000000000000" pitchFamily="2" charset="2"/>
              </a:rPr>
              <a:t>번들 객체 안에 넣은 데이터를 </a:t>
            </a:r>
            <a:r>
              <a:rPr lang="ko-KR" altLang="en-US" b="1" u="sng" dirty="0" smtClean="0">
                <a:sym typeface="Wingdings" panose="05000000000000000000" pitchFamily="2" charset="2"/>
              </a:rPr>
              <a:t>부가 데이터</a:t>
            </a:r>
            <a:r>
              <a:rPr lang="ko-KR" altLang="en-US" u="sng" dirty="0" smtClean="0">
                <a:sym typeface="Wingdings" panose="05000000000000000000" pitchFamily="2" charset="2"/>
              </a:rPr>
              <a:t>라고 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시스템에선 건들지 않고 다른 앱 구성요소로 전달만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부가 데이터는 키</a:t>
            </a:r>
            <a:r>
              <a:rPr lang="en-US" altLang="ko-KR" dirty="0" smtClean="0">
                <a:sym typeface="Wingdings" panose="05000000000000000000" pitchFamily="2" charset="2"/>
              </a:rPr>
              <a:t>(Key)</a:t>
            </a:r>
            <a:r>
              <a:rPr lang="ko-KR" altLang="en-US" dirty="0" smtClean="0">
                <a:sym typeface="Wingdings" panose="05000000000000000000" pitchFamily="2" charset="2"/>
              </a:rPr>
              <a:t>와 값</a:t>
            </a:r>
            <a:r>
              <a:rPr lang="en-US" altLang="ko-KR" dirty="0" smtClean="0">
                <a:sym typeface="Wingdings" panose="05000000000000000000" pitchFamily="2" charset="2"/>
              </a:rPr>
              <a:t>(Value)</a:t>
            </a:r>
            <a:r>
              <a:rPr lang="ko-KR" altLang="en-US" dirty="0" smtClean="0">
                <a:sym typeface="Wingdings" panose="05000000000000000000" pitchFamily="2" charset="2"/>
              </a:rPr>
              <a:t>을 쌍으로 만들어 넣습니다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대표적인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String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value)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putExtra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value)</a:t>
            </a:r>
          </a:p>
          <a:p>
            <a:pPr lvl="1"/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String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key)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int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b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oolean </a:t>
            </a:r>
            <a:r>
              <a:rPr lang="en-US" altLang="ko-KR" b="1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</a:t>
            </a:r>
            <a:r>
              <a:rPr lang="en-US" altLang="ko-KR" b="1" dirty="0" err="1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Boolean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Extra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(String key, boolean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defaultValue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6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자바 직렬화</a:t>
            </a:r>
            <a:r>
              <a:rPr lang="en-US" altLang="ko-KR" dirty="0" smtClean="0">
                <a:sym typeface="Wingdings" panose="05000000000000000000" pitchFamily="2" charset="2"/>
              </a:rPr>
              <a:t>(Serializable)</a:t>
            </a:r>
            <a:r>
              <a:rPr lang="ko-KR" altLang="en-US" dirty="0" smtClean="0">
                <a:sym typeface="Wingdings" panose="05000000000000000000" pitchFamily="2" charset="2"/>
              </a:rPr>
              <a:t>란 무엇인가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  <a:hlinkClick r:id="rId2"/>
              </a:rPr>
              <a:t>참조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qlyh8.tistory.com/97</a:t>
            </a:r>
            <a:endParaRPr lang="en-US" altLang="ko-KR" dirty="0" smtClean="0"/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/>
              <a:t>자바의 직렬화 방법</a:t>
            </a:r>
            <a:endParaRPr lang="ko-KR" altLang="en-US" dirty="0"/>
          </a:p>
          <a:p>
            <a:pPr lvl="1"/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</a:t>
            </a:r>
            <a:r>
              <a:rPr lang="en-US" altLang="ko-KR" dirty="0"/>
              <a:t>implement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복잡한 데이터 구조의 클래스의 객체라도 </a:t>
            </a:r>
            <a:r>
              <a:rPr lang="en-US" altLang="ko-KR" dirty="0"/>
              <a:t>Serializable </a:t>
            </a:r>
            <a:r>
              <a:rPr lang="ko-KR" altLang="en-US" dirty="0"/>
              <a:t>인터페이스를 구현하면 큰 작업 없이 바로 직렬화</a:t>
            </a:r>
            <a:r>
              <a:rPr lang="en-US" altLang="ko-KR" dirty="0"/>
              <a:t>, </a:t>
            </a:r>
            <a:r>
              <a:rPr lang="ko-KR" altLang="en-US" dirty="0" err="1"/>
              <a:t>역직렬화가</a:t>
            </a:r>
            <a:r>
              <a:rPr lang="ko-KR" altLang="en-US" dirty="0"/>
              <a:t> 가능하다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인터페이스는 구현해야 할 메소드가 없기 때문에 </a:t>
            </a:r>
            <a:r>
              <a:rPr lang="en-US" altLang="ko-KR" dirty="0"/>
              <a:t>implements </a:t>
            </a:r>
            <a:r>
              <a:rPr lang="ko-KR" altLang="en-US" dirty="0"/>
              <a:t>선언만 해주면 된다</a:t>
            </a:r>
            <a:r>
              <a:rPr lang="en-US" altLang="ko-KR" dirty="0"/>
              <a:t>. </a:t>
            </a:r>
          </a:p>
          <a:p>
            <a:pPr lvl="1"/>
            <a:r>
              <a:rPr lang="en-US" altLang="ko-KR" dirty="0"/>
              <a:t>Serializable </a:t>
            </a:r>
            <a:r>
              <a:rPr lang="ko-KR" altLang="en-US" dirty="0"/>
              <a:t>인터페이스를 사용하는 이유는 해당 객체에게 </a:t>
            </a:r>
            <a:r>
              <a:rPr lang="ko-KR" altLang="en-US" dirty="0" err="1"/>
              <a:t>직렬화가</a:t>
            </a:r>
            <a:r>
              <a:rPr lang="ko-KR" altLang="en-US" dirty="0"/>
              <a:t> 제공되어야 함을 </a:t>
            </a:r>
            <a:r>
              <a:rPr lang="en-US" altLang="ko-KR" dirty="0"/>
              <a:t>JVM</a:t>
            </a:r>
            <a:r>
              <a:rPr lang="ko-KR" altLang="en-US" dirty="0"/>
              <a:t>에게 알려주어야 하기 때문이다</a:t>
            </a:r>
            <a:r>
              <a:rPr lang="en-US" altLang="ko-KR" dirty="0"/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2553207"/>
            <a:ext cx="5256584" cy="1025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0296" y="2204864"/>
            <a:ext cx="2664296" cy="23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부가 </a:t>
            </a:r>
            <a:r>
              <a:rPr lang="ko-KR" altLang="en-US" b="1" dirty="0">
                <a:sym typeface="Wingdings" panose="05000000000000000000" pitchFamily="2" charset="2"/>
              </a:rPr>
              <a:t>데</a:t>
            </a:r>
            <a:r>
              <a:rPr lang="ko-KR" altLang="en-US" b="1" dirty="0" smtClean="0">
                <a:sym typeface="Wingdings" panose="05000000000000000000" pitchFamily="2" charset="2"/>
              </a:rPr>
              <a:t>이터 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전달하고 싶은 데이터가 </a:t>
            </a:r>
            <a:r>
              <a:rPr lang="ko-KR" altLang="en-US" b="1" dirty="0" smtClean="0">
                <a:sym typeface="Wingdings" panose="05000000000000000000" pitchFamily="2" charset="2"/>
              </a:rPr>
              <a:t>기본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dirty="0" err="1" smtClean="0">
                <a:sym typeface="Wingdings" panose="05000000000000000000" pitchFamily="2" charset="2"/>
              </a:rPr>
              <a:t>이</a:t>
            </a:r>
            <a:r>
              <a:rPr lang="ko-KR" altLang="en-US" dirty="0" smtClean="0">
                <a:sym typeface="Wingdings" panose="05000000000000000000" pitchFamily="2" charset="2"/>
              </a:rPr>
              <a:t> 아니라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객체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(Object)</a:t>
            </a:r>
            <a:r>
              <a:rPr lang="ko-KR" altLang="en-US" b="1" dirty="0" smtClean="0">
                <a:sym typeface="Wingdings" panose="05000000000000000000" pitchFamily="2" charset="2"/>
              </a:rPr>
              <a:t>인 경우에는 객체 자체를 전달할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바이트 배열로 변환하거나 </a:t>
            </a:r>
            <a:r>
              <a:rPr lang="en-US" altLang="ko-KR" dirty="0" smtClean="0">
                <a:sym typeface="Wingdings" panose="05000000000000000000" pitchFamily="2" charset="2"/>
              </a:rPr>
              <a:t>Serializable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객체를 만들어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직렬화한</a:t>
            </a:r>
            <a:r>
              <a:rPr lang="ko-KR" altLang="en-US" dirty="0" smtClean="0">
                <a:sym typeface="Wingdings" panose="05000000000000000000" pitchFamily="2" charset="2"/>
              </a:rPr>
              <a:t> 다음 전달해야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안드로이드에서는 </a:t>
            </a:r>
            <a:r>
              <a:rPr lang="en-US" altLang="ko-KR" dirty="0" smtClean="0">
                <a:sym typeface="Wingdings" panose="05000000000000000000" pitchFamily="2" charset="2"/>
              </a:rPr>
              <a:t>Serializable</a:t>
            </a:r>
            <a:r>
              <a:rPr lang="ko-KR" altLang="en-US" dirty="0" smtClean="0">
                <a:sym typeface="Wingdings" panose="05000000000000000000" pitchFamily="2" charset="2"/>
              </a:rPr>
              <a:t>과 유사한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</a:t>
            </a:r>
            <a:r>
              <a:rPr lang="ko-KR" altLang="en-US" dirty="0" smtClean="0">
                <a:sym typeface="Wingdings" panose="05000000000000000000" pitchFamily="2" charset="2"/>
              </a:rPr>
              <a:t>를 사용하여 </a:t>
            </a:r>
            <a:r>
              <a:rPr lang="ko-KR" altLang="en-US" b="1" dirty="0" smtClean="0">
                <a:sym typeface="Wingdings" panose="05000000000000000000" pitchFamily="2" charset="2"/>
              </a:rPr>
              <a:t>객체</a:t>
            </a:r>
            <a:r>
              <a:rPr lang="ko-KR" altLang="en-US" dirty="0" smtClean="0">
                <a:sym typeface="Wingdings" panose="05000000000000000000" pitchFamily="2" charset="2"/>
              </a:rPr>
              <a:t>를 직접 번들에 추가하여 데이터를 전송할 때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int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public abstract void </a:t>
            </a:r>
            <a:r>
              <a:rPr lang="en-US" altLang="ko-KR" b="1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b="1" dirty="0" smtClean="0">
                <a:sym typeface="Wingdings" panose="05000000000000000000" pitchFamily="2" charset="2"/>
              </a:rPr>
              <a:t>(Parcel </a:t>
            </a:r>
            <a:r>
              <a:rPr lang="en-US" altLang="ko-KR" b="1" dirty="0" err="1" smtClean="0">
                <a:sym typeface="Wingdings" panose="05000000000000000000" pitchFamily="2" charset="2"/>
              </a:rPr>
              <a:t>dest</a:t>
            </a:r>
            <a:r>
              <a:rPr lang="en-US" altLang="ko-KR" b="1" dirty="0" smtClean="0">
                <a:sym typeface="Wingdings" panose="05000000000000000000" pitchFamily="2" charset="2"/>
              </a:rPr>
              <a:t>, int flags)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describeContents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직렬화하려는</a:t>
            </a:r>
            <a:r>
              <a:rPr lang="ko-KR" altLang="en-US" dirty="0" smtClean="0">
                <a:sym typeface="Wingdings" panose="05000000000000000000" pitchFamily="2" charset="2"/>
              </a:rPr>
              <a:t> 객체의 유형을 구분할 때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 예제에서는 단순히 </a:t>
            </a:r>
            <a:r>
              <a:rPr lang="en-US" altLang="ko-KR" dirty="0" smtClean="0"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ym typeface="Wingdings" panose="05000000000000000000" pitchFamily="2" charset="2"/>
              </a:rPr>
              <a:t>을 반환하도록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 smtClean="0">
                <a:sym typeface="Wingdings" panose="05000000000000000000" pitchFamily="2" charset="2"/>
              </a:rPr>
              <a:t>writeToParcel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객체가 가지고 있는 데이터를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객체로 만들어 주는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smtClean="0">
                <a:sym typeface="Wingdings" panose="05000000000000000000" pitchFamily="2" charset="2"/>
              </a:rPr>
              <a:t>객체는 </a:t>
            </a:r>
            <a:r>
              <a:rPr lang="en-US" altLang="ko-KR" dirty="0" smtClean="0">
                <a:sym typeface="Wingdings" panose="05000000000000000000" pitchFamily="2" charset="2"/>
              </a:rPr>
              <a:t>Bundle </a:t>
            </a:r>
            <a:r>
              <a:rPr lang="ko-KR" altLang="en-US" dirty="0" smtClean="0">
                <a:sym typeface="Wingdings" panose="05000000000000000000" pitchFamily="2" charset="2"/>
              </a:rPr>
              <a:t>객체처럼 </a:t>
            </a:r>
            <a:r>
              <a:rPr lang="en-US" altLang="ko-KR" dirty="0" err="1" smtClean="0">
                <a:sym typeface="Wingdings" panose="05000000000000000000" pitchFamily="2" charset="2"/>
              </a:rPr>
              <a:t>readOOO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writeOOO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형태를 가진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제공하므로 기본 데이터 타입을 넣고 확인할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	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두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모두 구현한 다음에는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CREATOR</a:t>
            </a:r>
            <a:r>
              <a:rPr lang="ko-KR" altLang="en-US" dirty="0" smtClean="0">
                <a:sym typeface="Wingdings" panose="05000000000000000000" pitchFamily="2" charset="2"/>
              </a:rPr>
              <a:t>라는 상수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상수는 </a:t>
            </a:r>
            <a:r>
              <a:rPr lang="en-US" altLang="ko-KR" dirty="0" smtClean="0">
                <a:sym typeface="Wingdings" panose="05000000000000000000" pitchFamily="2" charset="2"/>
              </a:rPr>
              <a:t>Parcel </a:t>
            </a:r>
            <a:r>
              <a:rPr lang="ko-KR" altLang="en-US" dirty="0" err="1" smtClean="0">
                <a:sym typeface="Wingdings" panose="05000000000000000000" pitchFamily="2" charset="2"/>
              </a:rPr>
              <a:t>객체로부터</a:t>
            </a:r>
            <a:r>
              <a:rPr lang="ko-KR" altLang="en-US" dirty="0" smtClean="0">
                <a:sym typeface="Wingdings" panose="05000000000000000000" pitchFamily="2" charset="2"/>
              </a:rPr>
              <a:t> 데이터를 읽어 들여 객체를 생성하는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객체는 상수로 정의되고 반드시 </a:t>
            </a:r>
            <a:r>
              <a:rPr lang="en-US" altLang="ko-KR" b="1" dirty="0" smtClean="0">
                <a:sym typeface="Wingdings" panose="05000000000000000000" pitchFamily="2" charset="2"/>
              </a:rPr>
              <a:t>static final </a:t>
            </a:r>
            <a:r>
              <a:rPr lang="ko-KR" altLang="en-US" dirty="0" smtClean="0">
                <a:sym typeface="Wingdings" panose="05000000000000000000" pitchFamily="2" charset="2"/>
              </a:rPr>
              <a:t>로 선언되어야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19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8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180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1: Hu048Parcelable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</a:t>
            </a:r>
            <a:r>
              <a:rPr lang="en-US" altLang="ko-KR" dirty="0" smtClean="0">
                <a:sym typeface="Wingdings" panose="05000000000000000000" pitchFamily="2" charset="2"/>
              </a:rPr>
              <a:t>empty activity</a:t>
            </a:r>
            <a:r>
              <a:rPr lang="ko-KR" altLang="en-US" dirty="0" smtClean="0">
                <a:sym typeface="Wingdings" panose="05000000000000000000" pitchFamily="2" charset="2"/>
              </a:rPr>
              <a:t>로 시작하고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파일에 버튼을 아래와 같이 만들고 </a:t>
            </a:r>
            <a:r>
              <a:rPr lang="en-US" altLang="ko-KR" dirty="0" smtClean="0">
                <a:sym typeface="Wingdings" panose="05000000000000000000" pitchFamily="2" charset="2"/>
              </a:rPr>
              <a:t>id=button</a:t>
            </a:r>
            <a:r>
              <a:rPr lang="ko-KR" altLang="en-US" dirty="0" smtClean="0">
                <a:sym typeface="Wingdings" panose="05000000000000000000" pitchFamily="2" charset="2"/>
              </a:rPr>
              <a:t>으로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038501"/>
            <a:ext cx="2448272" cy="430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MainActivity Class</a:t>
            </a:r>
            <a:r>
              <a:rPr lang="ko-KR" altLang="en-US" dirty="0" smtClean="0">
                <a:sym typeface="Wingdings" panose="05000000000000000000" pitchFamily="2" charset="2"/>
              </a:rPr>
              <a:t>에 다음과 같은 상수들을 정의하십시오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53100" y="1297995"/>
            <a:ext cx="1124811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TAG= "HuStar";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GOOD_NEWS = "</a:t>
            </a:r>
            <a:r>
              <a:rPr lang="en-US" altLang="ko-KR" dirty="0" err="1">
                <a:latin typeface="Consolas" panose="020B0609020204030204" pitchFamily="49" charset="0"/>
              </a:rPr>
              <a:t>org.joy.activity.GOOD_NEWS</a:t>
            </a:r>
            <a:r>
              <a:rPr lang="en-US" altLang="ko-KR" dirty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String JOHN_316= "org.joy.activity.JOHN_316";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static final int REQUEST_CODE = 101;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4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2: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코딩하는 그 내용은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아래 코드를 완성하기 위해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먼저 생성해야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580594"/>
            <a:ext cx="1124811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create intent to send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subactivity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Serializable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&lt;String&gt; list = new </a:t>
            </a:r>
            <a:r>
              <a:rPr lang="en-US" altLang="ko-KR" sz="1600" dirty="0" err="1">
                <a:latin typeface="Consolas" panose="020B0609020204030204" pitchFamily="49" charset="0"/>
              </a:rPr>
              <a:t>ArrayList</a:t>
            </a:r>
            <a:r>
              <a:rPr lang="en-US" altLang="ko-KR" sz="1600" dirty="0"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("God is good");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list.add</a:t>
            </a:r>
            <a:r>
              <a:rPr lang="en-US" altLang="ko-KR" sz="1600" dirty="0">
                <a:latin typeface="Consolas" panose="020B0609020204030204" pitchFamily="49" charset="0"/>
              </a:rPr>
              <a:t>("All the time!");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(GOOD_NEWS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list)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인텐트에</a:t>
            </a:r>
            <a:r>
              <a:rPr lang="ko-KR" altLang="en-US" sz="1600" dirty="0" smtClean="0">
                <a:latin typeface="Consolas" panose="020B0609020204030204" pitchFamily="49" charset="0"/>
              </a:rPr>
              <a:t> 넣기</a:t>
            </a:r>
            <a:r>
              <a:rPr lang="en-US" altLang="ko-KR" sz="1600" dirty="0" smtClean="0">
                <a:latin typeface="Consolas" panose="020B0609020204030204" pitchFamily="49" charset="0"/>
              </a:rPr>
              <a:t>, use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// Parcelable </a:t>
            </a:r>
            <a:r>
              <a:rPr lang="ko-KR" altLang="en-US" sz="1600" dirty="0">
                <a:latin typeface="Consolas" panose="020B0609020204030204" pitchFamily="49" charset="0"/>
              </a:rPr>
              <a:t>객체 이용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>
                <a:latin typeface="Consolas" panose="020B0609020204030204" pitchFamily="49" charset="0"/>
              </a:rPr>
              <a:t>SimpleData data = new SimpleData(316, "God loves you!");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ko-KR" altLang="en-US" sz="1600" dirty="0" err="1">
                <a:latin typeface="Consolas" panose="020B0609020204030204" pitchFamily="49" charset="0"/>
              </a:rPr>
              <a:t>부가데이터</a:t>
            </a:r>
            <a:r>
              <a:rPr lang="en-US" altLang="ko-KR" sz="1600" dirty="0" smtClean="0">
                <a:latin typeface="Consolas" panose="020B0609020204030204" pitchFamily="49" charset="0"/>
              </a:rPr>
              <a:t>(JOHN_316</a:t>
            </a:r>
            <a:r>
              <a:rPr lang="ko-KR" altLang="en-US" sz="1600" dirty="0" smtClean="0">
                <a:latin typeface="Consolas" panose="020B0609020204030204" pitchFamily="49" charset="0"/>
              </a:rPr>
              <a:t>와 </a:t>
            </a:r>
            <a:r>
              <a:rPr lang="en-US" altLang="ko-KR" sz="1600" dirty="0" smtClean="0">
                <a:latin typeface="Consolas" panose="020B0609020204030204" pitchFamily="49" charset="0"/>
              </a:rPr>
              <a:t>data)</a:t>
            </a:r>
            <a:r>
              <a:rPr lang="ko-KR" altLang="en-US" sz="1600" dirty="0">
                <a:latin typeface="Consolas" panose="020B0609020204030204" pitchFamily="49" charset="0"/>
              </a:rPr>
              <a:t>를 </a:t>
            </a:r>
            <a:r>
              <a:rPr lang="ko-KR" altLang="en-US" sz="1600" dirty="0" err="1">
                <a:latin typeface="Consolas" panose="020B0609020204030204" pitchFamily="49" charset="0"/>
              </a:rPr>
              <a:t>인텐트에</a:t>
            </a:r>
            <a:r>
              <a:rPr lang="ko-KR" altLang="en-US" sz="1600" dirty="0">
                <a:latin typeface="Consolas" panose="020B0609020204030204" pitchFamily="49" charset="0"/>
              </a:rPr>
              <a:t> 넣기</a:t>
            </a:r>
            <a:r>
              <a:rPr lang="en-US" altLang="ko-KR" sz="1600" dirty="0">
                <a:latin typeface="Consolas" panose="020B0609020204030204" pitchFamily="49" charset="0"/>
              </a:rPr>
              <a:t>, use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putExtra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Log.d</a:t>
            </a:r>
            <a:r>
              <a:rPr lang="en-US" altLang="ko-KR" sz="1600" dirty="0">
                <a:latin typeface="Consolas" panose="020B0609020204030204" pitchFamily="49" charset="0"/>
              </a:rPr>
              <a:t>(TAG, " MainActivity: Request");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start activity with REQUEST_CODE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68208" y="1988488"/>
            <a:ext cx="36004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8248" y="146355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SubActivity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클래스를 생성해야</a:t>
            </a:r>
            <a:endParaRPr lang="en-US" altLang="ko-KR" sz="1400" dirty="0"/>
          </a:p>
          <a:p>
            <a:r>
              <a:rPr lang="ko-KR" altLang="en-US" sz="1400" dirty="0" smtClean="0"/>
              <a:t>오류가 사라집니다</a:t>
            </a:r>
            <a:r>
              <a:rPr lang="en-US" altLang="ko-KR" sz="1400" dirty="0" smtClean="0"/>
              <a:t>.  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9336" y="5156840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SimpleData </a:t>
            </a:r>
            <a:r>
              <a:rPr lang="ko-KR" altLang="en-US" sz="1400" dirty="0" smtClean="0"/>
              <a:t>클래스를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생성해야 오류가 없어집니다</a:t>
            </a:r>
            <a:r>
              <a:rPr lang="en-US" altLang="ko-KR" sz="1400" dirty="0" smtClean="0"/>
              <a:t>.  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11424" y="4940816"/>
            <a:ext cx="1152128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b="1" dirty="0" err="1">
                <a:sym typeface="Wingdings" panose="05000000000000000000" pitchFamily="2" charset="2"/>
              </a:rPr>
              <a:t>SubActivity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클래스 생성하기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app </a:t>
            </a:r>
            <a:r>
              <a:rPr lang="ko-KR" altLang="en-US" dirty="0">
                <a:sym typeface="Wingdings" panose="05000000000000000000" pitchFamily="2" charset="2"/>
              </a:rPr>
              <a:t>폴더 위에서 우클릭하여 </a:t>
            </a:r>
            <a:r>
              <a:rPr lang="en-US" altLang="ko-KR" dirty="0">
                <a:sym typeface="Wingdings" panose="05000000000000000000" pitchFamily="2" charset="2"/>
              </a:rPr>
              <a:t>New  Empty Activity </a:t>
            </a:r>
            <a:r>
              <a:rPr lang="ko-KR" altLang="en-US" dirty="0">
                <a:sym typeface="Wingdings" panose="05000000000000000000" pitchFamily="2" charset="2"/>
              </a:rPr>
              <a:t>를 하여</a:t>
            </a:r>
            <a:r>
              <a:rPr lang="en-US" altLang="ko-KR" dirty="0">
                <a:sym typeface="Wingdings" panose="05000000000000000000" pitchFamily="2" charset="2"/>
              </a:rPr>
              <a:t>, SubActivity.java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을 생성하십시오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에 다음과 같이 버튼 하나를 만듭니다</a:t>
            </a:r>
            <a:r>
              <a:rPr lang="en-US" altLang="ko-KR" dirty="0">
                <a:sym typeface="Wingdings" panose="05000000000000000000" pitchFamily="2" charset="2"/>
              </a:rPr>
              <a:t>. id=button.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709110"/>
            <a:ext cx="2123802" cy="37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3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4:  SubActivity.java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코딩하기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버튼을 참조하고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코드에서는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보낸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를 찾아서</a:t>
            </a:r>
            <a:r>
              <a:rPr lang="en-US" altLang="ko-KR" dirty="0" smtClean="0">
                <a:sym typeface="Wingdings" panose="05000000000000000000" pitchFamily="2" charset="2"/>
              </a:rPr>
              <a:t>, intent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 smtClean="0">
                <a:sym typeface="Wingdings" panose="05000000000000000000" pitchFamily="2" charset="2"/>
              </a:rPr>
              <a:t>null</a:t>
            </a:r>
            <a:r>
              <a:rPr lang="ko-KR" altLang="en-US" dirty="0" smtClean="0">
                <a:sym typeface="Wingdings" panose="05000000000000000000" pitchFamily="2" charset="2"/>
              </a:rPr>
              <a:t>이 아니면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메시지를 찾아서 하나</a:t>
            </a:r>
            <a:r>
              <a:rPr lang="en-US" altLang="ko-KR" dirty="0" smtClean="0">
                <a:sym typeface="Wingdings" panose="05000000000000000000" pitchFamily="2" charset="2"/>
              </a:rPr>
              <a:t>(GOOD_NEWS)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하나</a:t>
            </a:r>
            <a:r>
              <a:rPr lang="en-US" altLang="ko-KR" dirty="0" smtClean="0">
                <a:sym typeface="Wingdings" panose="05000000000000000000" pitchFamily="2" charset="2"/>
              </a:rPr>
              <a:t>(JOHN_316)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err="1" smtClean="0">
                <a:sym typeface="Wingdings" panose="05000000000000000000" pitchFamily="2" charset="2"/>
              </a:rPr>
              <a:t>ArrayList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 smtClean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data</a:t>
            </a:r>
            <a:r>
              <a:rPr lang="ko-KR" altLang="en-US" dirty="0">
                <a:sym typeface="Wingdings" panose="05000000000000000000" pitchFamily="2" charset="2"/>
              </a:rPr>
              <a:t>를 복귀하는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140968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ArrayList</a:t>
            </a:r>
            <a:r>
              <a:rPr lang="en-US" altLang="ko-KR" dirty="0" smtClean="0">
                <a:latin typeface="Consolas" panose="020B0609020204030204" pitchFamily="49" charset="0"/>
              </a:rPr>
              <a:t>&lt;String</a:t>
            </a:r>
            <a:r>
              <a:rPr lang="en-US" altLang="ko-KR" dirty="0">
                <a:latin typeface="Consolas" panose="020B0609020204030204" pitchFamily="49" charset="0"/>
              </a:rPr>
              <a:t>&gt; list = (</a:t>
            </a:r>
            <a:r>
              <a:rPr lang="en-US" altLang="ko-KR" dirty="0" err="1">
                <a:latin typeface="Consolas" panose="020B0609020204030204" pitchFamily="49" charset="0"/>
              </a:rPr>
              <a:t>ArrayList</a:t>
            </a:r>
            <a:r>
              <a:rPr lang="en-US" altLang="ko-KR" dirty="0">
                <a:latin typeface="Consolas" panose="020B0609020204030204" pitchFamily="49" charset="0"/>
              </a:rPr>
              <a:t>&lt;String&gt;) </a:t>
            </a:r>
            <a:r>
              <a:rPr lang="en-US" altLang="ko-KR" dirty="0" err="1">
                <a:latin typeface="Consolas" panose="020B0609020204030204" pitchFamily="49" charset="0"/>
              </a:rPr>
              <a:t>intent.getSerializableExtra</a:t>
            </a:r>
            <a:r>
              <a:rPr lang="en-US" altLang="ko-KR" dirty="0">
                <a:latin typeface="Consolas" panose="020B0609020204030204" pitchFamily="49" charset="0"/>
              </a:rPr>
              <a:t>(GOOD_NEWS);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if(list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67408" y="5085184"/>
            <a:ext cx="1093380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SimpleData </a:t>
            </a:r>
            <a:r>
              <a:rPr lang="en-US" altLang="ko-KR" dirty="0">
                <a:latin typeface="Consolas" panose="020B0609020204030204" pitchFamily="49" charset="0"/>
              </a:rPr>
              <a:t>data = </a:t>
            </a:r>
            <a:r>
              <a:rPr lang="en-US" altLang="ko-KR" dirty="0" err="1">
                <a:latin typeface="Consolas" panose="020B0609020204030204" pitchFamily="49" charset="0"/>
              </a:rPr>
              <a:t>intent.getParcelableExtra</a:t>
            </a:r>
            <a:r>
              <a:rPr lang="en-US" altLang="ko-KR" dirty="0">
                <a:latin typeface="Consolas" panose="020B0609020204030204" pitchFamily="49" charset="0"/>
              </a:rPr>
              <a:t>(JOHN_316);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if(data </a:t>
            </a:r>
            <a:r>
              <a:rPr lang="en-US" altLang="ko-KR" dirty="0">
                <a:latin typeface="Consolas" panose="020B0609020204030204" pitchFamily="49" charset="0"/>
              </a:rPr>
              <a:t>!= null</a:t>
            </a:r>
            <a:r>
              <a:rPr lang="en-US" altLang="ko-KR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// your code here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Step 5: 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정의하고 </a:t>
            </a:r>
            <a:r>
              <a:rPr lang="en-US" altLang="ko-KR" dirty="0" smtClean="0">
                <a:sym typeface="Wingdings" panose="05000000000000000000" pitchFamily="2" charset="2"/>
              </a:rPr>
              <a:t>Parcelable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app/java/</a:t>
            </a:r>
            <a:r>
              <a:rPr lang="en-US" altLang="ko-KR" dirty="0" err="1" smtClean="0">
                <a:sym typeface="Wingdings" panose="05000000000000000000" pitchFamily="2" charset="2"/>
              </a:rPr>
              <a:t>org.java.parcelable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하여 </a:t>
            </a:r>
            <a:r>
              <a:rPr lang="en-US" altLang="ko-KR" dirty="0" smtClean="0">
                <a:sym typeface="Wingdings" panose="05000000000000000000" pitchFamily="2" charset="2"/>
              </a:rPr>
              <a:t>New   Java </a:t>
            </a:r>
            <a:r>
              <a:rPr lang="en-US" altLang="ko-KR" dirty="0" err="1" smtClean="0">
                <a:sym typeface="Wingdings" panose="05000000000000000000" pitchFamily="2" charset="2"/>
              </a:rPr>
              <a:t>CLass</a:t>
            </a:r>
            <a:r>
              <a:rPr lang="ko-KR" altLang="en-US" dirty="0" smtClean="0">
                <a:sym typeface="Wingdings" panose="05000000000000000000" pitchFamily="2" charset="2"/>
              </a:rPr>
              <a:t>를 클릭하여 </a:t>
            </a:r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 파일을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>
                <a:sym typeface="Wingdings" panose="05000000000000000000" pitchFamily="2" charset="2"/>
              </a:rPr>
              <a:t>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number and message </a:t>
            </a:r>
            <a:r>
              <a:rPr lang="ko-KR" altLang="en-US" dirty="0" smtClean="0">
                <a:sym typeface="Wingdings" panose="05000000000000000000" pitchFamily="2" charset="2"/>
              </a:rPr>
              <a:t>변수를 추가하고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클래스  이름 뒤에 이어 다음과 같이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implements Parcelable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옆에 그림과 같이 빨간 전구에서 </a:t>
            </a:r>
            <a:r>
              <a:rPr lang="en-US" altLang="ko-KR" dirty="0" smtClean="0">
                <a:sym typeface="Wingdings" panose="05000000000000000000" pitchFamily="2" charset="2"/>
              </a:rPr>
              <a:t>implements methods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여러 줄의 </a:t>
            </a:r>
            <a:r>
              <a:rPr lang="en-US" altLang="ko-KR" dirty="0" smtClean="0">
                <a:sym typeface="Wingdings" panose="05000000000000000000" pitchFamily="2" charset="2"/>
              </a:rPr>
              <a:t>skeleton </a:t>
            </a:r>
            <a:r>
              <a:rPr lang="ko-KR" altLang="en-US" dirty="0" smtClean="0">
                <a:sym typeface="Wingdings" panose="05000000000000000000" pitchFamily="2" charset="2"/>
              </a:rPr>
              <a:t>코드가 저절로 작성이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1700808"/>
            <a:ext cx="3083406" cy="179766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4369" y="3387987"/>
            <a:ext cx="7215807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writeToParcel</a:t>
            </a:r>
            <a:r>
              <a:rPr lang="en-US" altLang="ko-KR" sz="1400" dirty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>
                <a:latin typeface="Consolas" panose="020B0609020204030204" pitchFamily="49" charset="0"/>
              </a:rPr>
              <a:t>parcel</a:t>
            </a:r>
            <a:r>
              <a:rPr lang="en-US" altLang="ko-KR" sz="1400" dirty="0">
                <a:latin typeface="Consolas" panose="020B0609020204030204" pitchFamily="49" charset="0"/>
              </a:rPr>
              <a:t>, int i)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// Parcel </a:t>
            </a:r>
            <a:r>
              <a:rPr lang="ko-KR" altLang="en-US" sz="1400" dirty="0">
                <a:latin typeface="Consolas" panose="020B0609020204030204" pitchFamily="49" charset="0"/>
              </a:rPr>
              <a:t>은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데이터를 다른 곳에 전달할 때 사용되는 </a:t>
            </a:r>
            <a:r>
              <a:rPr lang="ko-KR" altLang="en-US" sz="1400" dirty="0" smtClean="0">
                <a:latin typeface="Consolas" panose="020B0609020204030204" pitchFamily="49" charset="0"/>
              </a:rPr>
              <a:t>객체입니다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public class SimpleData implements Parcelable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static public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int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String message;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SimpleData(int number, String message)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this.number</a:t>
            </a:r>
            <a:r>
              <a:rPr lang="en-US" altLang="ko-KR" sz="1400" dirty="0">
                <a:latin typeface="Consolas" panose="020B0609020204030204" pitchFamily="49" charset="0"/>
              </a:rPr>
              <a:t> = number;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this.message</a:t>
            </a:r>
            <a:r>
              <a:rPr lang="en-US" altLang="ko-KR" sz="1400" dirty="0">
                <a:latin typeface="Consolas" panose="020B0609020204030204" pitchFamily="49" charset="0"/>
              </a:rPr>
              <a:t> = message;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creates: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// Parcel </a:t>
            </a:r>
            <a:r>
              <a:rPr lang="ko-KR" altLang="en-US" sz="1400" dirty="0">
                <a:latin typeface="Consolas" panose="020B0609020204030204" pitchFamily="49" charset="0"/>
              </a:rPr>
              <a:t>에서 </a:t>
            </a:r>
            <a:r>
              <a:rPr lang="en-US" altLang="ko-KR" sz="1400" dirty="0">
                <a:latin typeface="Consolas" panose="020B0609020204030204" pitchFamily="49" charset="0"/>
              </a:rPr>
              <a:t>SimpleData </a:t>
            </a:r>
            <a:r>
              <a:rPr lang="ko-KR" altLang="en-US" sz="1400" dirty="0">
                <a:latin typeface="Consolas" panose="020B0609020204030204" pitchFamily="49" charset="0"/>
              </a:rPr>
              <a:t>안에 들어가 있는 변수를 </a:t>
            </a:r>
            <a:r>
              <a:rPr lang="en-US" altLang="ko-KR" sz="1400" dirty="0">
                <a:latin typeface="Consolas" panose="020B0609020204030204" pitchFamily="49" charset="0"/>
              </a:rPr>
              <a:t>read </a:t>
            </a:r>
            <a:r>
              <a:rPr lang="ko-KR" altLang="en-US" sz="1400" dirty="0">
                <a:latin typeface="Consolas" panose="020B0609020204030204" pitchFamily="49" charset="0"/>
              </a:rPr>
              <a:t>로 </a:t>
            </a:r>
            <a:r>
              <a:rPr lang="ko-KR" altLang="en-US" sz="1400" dirty="0" smtClean="0">
                <a:latin typeface="Consolas" panose="020B0609020204030204" pitchFamily="49" charset="0"/>
              </a:rPr>
              <a:t>복원합니다</a:t>
            </a:r>
            <a:r>
              <a:rPr lang="en-US" altLang="ko-KR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SimpleData(Parcel src){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number = </a:t>
            </a:r>
            <a:r>
              <a:rPr lang="en-US" altLang="ko-KR" sz="1400" dirty="0" err="1">
                <a:latin typeface="Consolas" panose="020B0609020204030204" pitchFamily="49" charset="0"/>
              </a:rPr>
              <a:t>src.readInt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message = src.readString();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Log.d</a:t>
            </a:r>
            <a:r>
              <a:rPr lang="en-US" altLang="ko-KR" sz="1400" dirty="0">
                <a:latin typeface="Consolas" panose="020B0609020204030204" pitchFamily="49" charset="0"/>
              </a:rPr>
              <a:t>(TAG, "SimpleData: constructor recovers: " + 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4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역직렬화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ko-KR" altLang="en-US" sz="1400" dirty="0" smtClean="0">
                <a:latin typeface="Consolas" panose="020B0609020204030204" pitchFamily="49" charset="0"/>
              </a:rPr>
              <a:t>바이트 스트림을 원래 데이터 객체로 변환</a:t>
            </a:r>
            <a:r>
              <a:rPr lang="en-US" altLang="ko-KR" sz="1400" dirty="0" smtClean="0">
                <a:latin typeface="Consolas" panose="020B0609020204030204" pitchFamily="49" charset="0"/>
              </a:rPr>
              <a:t>)</a:t>
            </a:r>
            <a:r>
              <a:rPr lang="ko-KR" altLang="en-US" sz="1400" dirty="0" smtClean="0">
                <a:latin typeface="Consolas" panose="020B0609020204030204" pitchFamily="49" charset="0"/>
              </a:rPr>
              <a:t>할 때 사용됩니다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static final Parcelable.Creator CREATOR = new Parcelable.Creator(){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메소드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된 데이터를 다시 원래대로 만들어 줍니다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 createFromParcel(Parcel src){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CREATOR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SimpleData(src);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</a:t>
            </a:r>
            <a:r>
              <a:rPr lang="ko-KR" altLang="en-US" sz="1400" dirty="0" smtClean="0">
                <a:latin typeface="Consolas" panose="020B0609020204030204" pitchFamily="49" charset="0"/>
              </a:rPr>
              <a:t>필수 메소드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Parcel.createTypeArray</a:t>
            </a:r>
            <a:r>
              <a:rPr lang="en-US" altLang="ko-KR" sz="1400" dirty="0" smtClean="0">
                <a:latin typeface="Consolas" panose="020B0609020204030204" pitchFamily="49" charset="0"/>
              </a:rPr>
              <a:t>()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호출했을때</a:t>
            </a:r>
            <a:r>
              <a:rPr lang="ko-KR" altLang="en-US" sz="1400" dirty="0" smtClean="0">
                <a:latin typeface="Consolas" panose="020B0609020204030204" pitchFamily="49" charset="0"/>
              </a:rPr>
              <a:t> 불립니다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public SimpleData[] newArray(int size){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return new SimpleData[size];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Parcel</a:t>
            </a:r>
            <a:r>
              <a:rPr lang="ko-KR" altLang="en-US" sz="1400" dirty="0" smtClean="0">
                <a:latin typeface="Consolas" panose="020B0609020204030204" pitchFamily="49" charset="0"/>
              </a:rPr>
              <a:t>의 내용을 기술합니다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FileDescriptor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latin typeface="Consolas" panose="020B0609020204030204" pitchFamily="49" charset="0"/>
              </a:rPr>
              <a:t>같은 특별한 객체가 들어가면 이 부분을 통해서 알려줘야 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int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describeContents</a:t>
            </a:r>
            <a:r>
              <a:rPr lang="en-US" altLang="ko-KR" sz="1400" dirty="0" smtClean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return 0;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Step 5 </a:t>
            </a:r>
            <a:r>
              <a:rPr lang="ko-KR" altLang="en-US" dirty="0" smtClean="0"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ym typeface="Wingdings" panose="05000000000000000000" pitchFamily="2" charset="2"/>
              </a:rPr>
              <a:t>:  SimpleData </a:t>
            </a:r>
            <a:r>
              <a:rPr lang="ko-KR" altLang="en-US" dirty="0" smtClean="0">
                <a:sym typeface="Wingdings" panose="05000000000000000000" pitchFamily="2" charset="2"/>
              </a:rPr>
              <a:t>클래스를 다음과 같이 완성하십시오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3100" y="1292914"/>
            <a:ext cx="11248112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// SimpleData </a:t>
            </a:r>
            <a:r>
              <a:rPr lang="ko-KR" altLang="en-US" sz="1400" dirty="0" smtClean="0">
                <a:latin typeface="Consolas" panose="020B0609020204030204" pitchFamily="49" charset="0"/>
              </a:rPr>
              <a:t>를 </a:t>
            </a:r>
            <a:r>
              <a:rPr lang="en-US" altLang="ko-KR" sz="1400" dirty="0" smtClean="0">
                <a:latin typeface="Consolas" panose="020B0609020204030204" pitchFamily="49" charset="0"/>
              </a:rPr>
              <a:t>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로 바꿉니다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(Parcel </a:t>
            </a:r>
            <a:r>
              <a:rPr lang="ko-KR" altLang="en-US" sz="1400" dirty="0" smtClean="0">
                <a:latin typeface="Consolas" panose="020B0609020204030204" pitchFamily="49" charset="0"/>
              </a:rPr>
              <a:t>안에 데이터를 넣습니다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.)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writeToParcel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(Parcel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</a:t>
            </a:r>
            <a:r>
              <a:rPr lang="en-US" altLang="ko-KR" sz="1400" dirty="0" smtClean="0">
                <a:latin typeface="Consolas" panose="020B0609020204030204" pitchFamily="49" charset="0"/>
              </a:rPr>
              <a:t>, int flags)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dest.writeInt</a:t>
            </a:r>
            <a:r>
              <a:rPr lang="en-US" altLang="ko-KR" sz="1400" dirty="0" smtClean="0">
                <a:latin typeface="Consolas" panose="020B0609020204030204" pitchFamily="49" charset="0"/>
              </a:rPr>
              <a:t>(number);  //number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dest.writeString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(message);  // message </a:t>
            </a:r>
            <a:r>
              <a:rPr lang="ko-KR" altLang="en-US" sz="1400" dirty="0" smtClean="0">
                <a:latin typeface="Consolas" panose="020B0609020204030204" pitchFamily="49" charset="0"/>
              </a:rPr>
              <a:t>값을 </a:t>
            </a:r>
            <a:r>
              <a:rPr lang="en-US" altLang="ko-KR" sz="1400" dirty="0" smtClean="0">
                <a:latin typeface="Consolas" panose="020B0609020204030204" pitchFamily="49" charset="0"/>
              </a:rPr>
              <a:t>write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400" dirty="0" smtClean="0">
                <a:latin typeface="Consolas" panose="020B0609020204030204" pitchFamily="49" charset="0"/>
              </a:rPr>
              <a:t>(TAG, "SimpleData: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writeParcel</a:t>
            </a:r>
            <a:r>
              <a:rPr lang="en-US" altLang="ko-KR" sz="1400" dirty="0" smtClean="0">
                <a:latin typeface="Consolas" panose="020B0609020204030204" pitchFamily="49" charset="0"/>
              </a:rPr>
              <a:t> 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class SimpleData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ym typeface="Wingdings" panose="05000000000000000000" pitchFamily="2" charset="2"/>
              </a:rPr>
              <a:t>실습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하나의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인텐트에</a:t>
            </a:r>
            <a:r>
              <a:rPr lang="ko-KR" altLang="en-US" dirty="0" smtClean="0">
                <a:sym typeface="Wingdings" panose="05000000000000000000" pitchFamily="2" charset="2"/>
              </a:rPr>
              <a:t> 두 개의 객체를 각각 </a:t>
            </a:r>
            <a:r>
              <a:rPr lang="en-US" altLang="ko-KR" dirty="0" smtClean="0">
                <a:sym typeface="Wingdings" panose="05000000000000000000" pitchFamily="2" charset="2"/>
              </a:rPr>
              <a:t>serialize</a:t>
            </a:r>
            <a:r>
              <a:rPr lang="ko-KR" altLang="en-US" dirty="0" smtClean="0"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parcelable</a:t>
            </a:r>
            <a:r>
              <a:rPr lang="ko-KR" altLang="en-US" dirty="0" smtClean="0">
                <a:sym typeface="Wingdings" panose="05000000000000000000" pitchFamily="2" charset="2"/>
              </a:rPr>
              <a:t>로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dirty="0" smtClean="0">
                <a:sym typeface="Wingdings" panose="05000000000000000000" pitchFamily="2" charset="2"/>
              </a:rPr>
              <a:t>로 보냅니다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다시 복원하여 </a:t>
            </a:r>
            <a:r>
              <a:rPr lang="en-US" altLang="ko-KR" dirty="0" smtClean="0">
                <a:sym typeface="Wingdings" panose="05000000000000000000" pitchFamily="2" charset="2"/>
              </a:rPr>
              <a:t>Toast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sym typeface="Wingdings" panose="05000000000000000000" pitchFamily="2" charset="2"/>
              </a:rPr>
              <a:t>로 각각 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다시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되돌아 갑니다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720068" y="4711302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785153" y="4928067"/>
            <a:ext cx="2450396" cy="351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24123" y="4985400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565220" y="5075671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541524" y="5520000"/>
            <a:ext cx="476243" cy="2259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39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sz="1600" dirty="0" smtClean="0">
                <a:sym typeface="Wingdings" panose="05000000000000000000" pitchFamily="2" charset="2"/>
              </a:rPr>
              <a:t>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같지만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en-US" altLang="ko-KR" sz="1600" dirty="0">
                <a:sym typeface="Wingdings" panose="05000000000000000000" pitchFamily="2" charset="2"/>
              </a:rPr>
              <a:t>Parcelable</a:t>
            </a:r>
            <a:r>
              <a:rPr lang="ko-KR" altLang="en-US" sz="1600" dirty="0">
                <a:sym typeface="Wingdings" panose="05000000000000000000" pitchFamily="2" charset="2"/>
              </a:rPr>
              <a:t>이 아니라 </a:t>
            </a:r>
            <a:r>
              <a:rPr lang="en-US" altLang="ko-KR" sz="1600" dirty="0">
                <a:sym typeface="Wingdings" panose="05000000000000000000" pitchFamily="2" charset="2"/>
              </a:rPr>
              <a:t>Serializable </a:t>
            </a:r>
            <a:r>
              <a:rPr lang="ko-KR" altLang="en-US" sz="1600" dirty="0">
                <a:sym typeface="Wingdings" panose="05000000000000000000" pitchFamily="2" charset="2"/>
              </a:rPr>
              <a:t>인터페이스를 </a:t>
            </a:r>
            <a:r>
              <a:rPr lang="ko-KR" altLang="en-US" sz="1600" dirty="0" smtClean="0">
                <a:sym typeface="Wingdings" panose="05000000000000000000" pitchFamily="2" charset="2"/>
              </a:rPr>
              <a:t>구현하는 새로운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 클래스를 만듭니다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, MainActivity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에서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 smtClean="0">
                <a:sym typeface="Wingdings" panose="05000000000000000000" pitchFamily="2" charset="2"/>
              </a:rPr>
              <a:t>로 </a:t>
            </a:r>
            <a:r>
              <a:rPr lang="en-US" altLang="ko-KR" sz="1600" dirty="0" smtClean="0">
                <a:sym typeface="Wingdings" panose="05000000000000000000" pitchFamily="2" charset="2"/>
              </a:rPr>
              <a:t>Name: GAL_220, number=220, message="Not I, but Christ" 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SubActivity</a:t>
            </a:r>
            <a:r>
              <a:rPr lang="ko-KR" altLang="en-US" sz="1600" dirty="0" smtClean="0">
                <a:sym typeface="Wingdings" panose="05000000000000000000" pitchFamily="2" charset="2"/>
              </a:rPr>
              <a:t>에 전달하고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sym typeface="Wingdings" panose="05000000000000000000" pitchFamily="2" charset="2"/>
              </a:rPr>
              <a:t>나타내도록 합니다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SimpleData</a:t>
            </a:r>
            <a:r>
              <a:rPr lang="ko-KR" altLang="en-US" sz="1600" dirty="0" smtClean="0">
                <a:sym typeface="Wingdings" panose="05000000000000000000" pitchFamily="2" charset="2"/>
              </a:rPr>
              <a:t>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BriefData</a:t>
            </a:r>
            <a:r>
              <a:rPr lang="ko-KR" altLang="en-US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 smtClean="0">
                <a:sym typeface="Wingdings" panose="05000000000000000000" pitchFamily="2" charset="2"/>
              </a:rPr>
              <a:t>클래스 객체들의 내용은 </a:t>
            </a:r>
            <a:r>
              <a:rPr lang="en-US" altLang="ko-KR" sz="1600" dirty="0" err="1" smtClean="0">
                <a:sym typeface="Wingdings" panose="05000000000000000000" pitchFamily="2" charset="2"/>
              </a:rPr>
              <a:t>Snackbar</a:t>
            </a:r>
            <a:r>
              <a:rPr lang="ko-KR" altLang="en-US" sz="1600" dirty="0" smtClean="0">
                <a:sym typeface="Wingdings" panose="05000000000000000000" pitchFamily="2" charset="2"/>
              </a:rPr>
              <a:t>에 추가하며 각각  나타내십시오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0" y="1916832"/>
            <a:ext cx="2702418" cy="47525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182" y="2093676"/>
            <a:ext cx="2575799" cy="459193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1397512" y="4029219"/>
            <a:ext cx="2183794" cy="1277987"/>
            <a:chOff x="1397512" y="4029219"/>
            <a:chExt cx="2183794" cy="1277987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1876987" y="4552417"/>
              <a:ext cx="1542279" cy="4383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7833" y="4317082"/>
            <a:ext cx="138371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ArrayList</a:t>
            </a:r>
            <a:r>
              <a:rPr lang="en-US" altLang="ko-KR" sz="1200" dirty="0" smtClean="0"/>
              <a:t>&lt;String&gt;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6387" y="4771608"/>
            <a:ext cx="1515158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User defined class</a:t>
            </a:r>
          </a:p>
        </p:txBody>
      </p:sp>
      <p:grpSp>
        <p:nvGrpSpPr>
          <p:cNvPr id="37" name="그룹 36"/>
          <p:cNvGrpSpPr/>
          <p:nvPr/>
        </p:nvGrpSpPr>
        <p:grpSpPr>
          <a:xfrm>
            <a:off x="4920318" y="4026793"/>
            <a:ext cx="2183794" cy="1277987"/>
            <a:chOff x="1397512" y="4029219"/>
            <a:chExt cx="2183794" cy="127798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1397512" y="4029219"/>
              <a:ext cx="2183794" cy="12779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720068" y="4248411"/>
              <a:ext cx="1542278" cy="43838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</a:rPr>
                <a:t>ArrayList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865858" y="4527067"/>
              <a:ext cx="1542279" cy="43838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SimpleData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직선 화살표 연결선 19"/>
          <p:cNvCxnSpPr>
            <a:stCxn id="39" idx="3"/>
            <a:endCxn id="93" idx="1"/>
          </p:cNvCxnSpPr>
          <p:nvPr/>
        </p:nvCxnSpPr>
        <p:spPr>
          <a:xfrm flipV="1">
            <a:off x="6785152" y="4022986"/>
            <a:ext cx="2451806" cy="4421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40" idx="3"/>
            <a:endCxn id="99" idx="1"/>
          </p:cNvCxnSpPr>
          <p:nvPr/>
        </p:nvCxnSpPr>
        <p:spPr>
          <a:xfrm>
            <a:off x="6930943" y="4743832"/>
            <a:ext cx="2304606" cy="5361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74267" y="402679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36851" y="4729516"/>
            <a:ext cx="113364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Parcelable</a:t>
            </a:r>
          </a:p>
        </p:txBody>
      </p:sp>
      <p:grpSp>
        <p:nvGrpSpPr>
          <p:cNvPr id="66" name="그룹 65"/>
          <p:cNvGrpSpPr/>
          <p:nvPr/>
        </p:nvGrpSpPr>
        <p:grpSpPr>
          <a:xfrm>
            <a:off x="3027199" y="2939364"/>
            <a:ext cx="1923157" cy="786396"/>
            <a:chOff x="4223970" y="2354017"/>
            <a:chExt cx="1923157" cy="786396"/>
          </a:xfrm>
        </p:grpSpPr>
        <p:sp>
          <p:nvSpPr>
            <p:cNvPr id="62" name="TextBox 61"/>
            <p:cNvSpPr txBox="1"/>
            <p:nvPr/>
          </p:nvSpPr>
          <p:spPr>
            <a:xfrm>
              <a:off x="4612733" y="2617193"/>
              <a:ext cx="1534394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[0] God is good</a:t>
              </a:r>
            </a:p>
            <a:p>
              <a:r>
                <a:rPr lang="en-US" altLang="ko-KR" sz="1400" dirty="0" smtClean="0"/>
                <a:t>[1] All the time</a:t>
              </a:r>
              <a:endParaRPr lang="ko-KR" altLang="en-US" sz="1400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4223970" y="235401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GOOD_NEWS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380828" y="5260428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3192399" y="5506244"/>
            <a:ext cx="2763131" cy="786396"/>
            <a:chOff x="1877516" y="5395697"/>
            <a:chExt cx="2763131" cy="786396"/>
          </a:xfrm>
        </p:grpSpPr>
        <p:sp>
          <p:nvSpPr>
            <p:cNvPr id="64" name="TextBox 63"/>
            <p:cNvSpPr txBox="1"/>
            <p:nvPr/>
          </p:nvSpPr>
          <p:spPr>
            <a:xfrm>
              <a:off x="2266279" y="5658873"/>
              <a:ext cx="2374368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316</a:t>
              </a:r>
            </a:p>
            <a:p>
              <a:r>
                <a:rPr lang="en-US" altLang="ko-KR" sz="1400" dirty="0" smtClean="0"/>
                <a:t>message: God loves you </a:t>
              </a:r>
              <a:endParaRPr lang="ko-KR" altLang="en-US" sz="1400" dirty="0"/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JOHN_316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1" name="구부러진 연결선 70"/>
          <p:cNvCxnSpPr>
            <a:stCxn id="12" idx="0"/>
            <a:endCxn id="62" idx="1"/>
          </p:cNvCxnSpPr>
          <p:nvPr/>
        </p:nvCxnSpPr>
        <p:spPr>
          <a:xfrm rot="5400000" flipH="1" flipV="1">
            <a:off x="2561454" y="3393904"/>
            <a:ext cx="784261" cy="924755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구부러진 연결선 72"/>
          <p:cNvCxnSpPr>
            <a:stCxn id="13" idx="2"/>
          </p:cNvCxnSpPr>
          <p:nvPr/>
        </p:nvCxnSpPr>
        <p:spPr>
          <a:xfrm rot="16200000" flipH="1">
            <a:off x="2722139" y="4916786"/>
            <a:ext cx="516589" cy="664613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62" idx="2"/>
            <a:endCxn id="17" idx="0"/>
          </p:cNvCxnSpPr>
          <p:nvPr/>
        </p:nvCxnSpPr>
        <p:spPr>
          <a:xfrm rot="16200000" flipH="1">
            <a:off x="4365615" y="3543303"/>
            <a:ext cx="301033" cy="665945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구부러진 연결선 79"/>
          <p:cNvCxnSpPr>
            <a:stCxn id="64" idx="0"/>
            <a:endCxn id="18" idx="2"/>
          </p:cNvCxnSpPr>
          <p:nvPr/>
        </p:nvCxnSpPr>
        <p:spPr>
          <a:xfrm rot="5400000" flipH="1" flipV="1">
            <a:off x="4469946" y="5335694"/>
            <a:ext cx="732127" cy="135327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353521" y="3663799"/>
            <a:ext cx="2271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putExtra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(name, value)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88998" y="37070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Consolas" panose="020B0609020204030204" pitchFamily="49" charset="0"/>
              </a:rPr>
              <a:t>intent</a:t>
            </a:r>
            <a:endParaRPr lang="ko-KR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207131" y="4321638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(GOOD_NEWS)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7256742" y="46913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getParcelableExtra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(JOHN_316);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9236958" y="3761376"/>
            <a:ext cx="1534394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[0] God is good</a:t>
            </a:r>
          </a:p>
          <a:p>
            <a:r>
              <a:rPr lang="en-US" altLang="ko-KR" sz="1400" dirty="0" smtClean="0"/>
              <a:t>[1] All the time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9235549" y="5018340"/>
            <a:ext cx="23743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number: 316</a:t>
            </a:r>
          </a:p>
          <a:p>
            <a:r>
              <a:rPr lang="en-US" altLang="ko-KR" sz="1400" dirty="0" smtClean="0"/>
              <a:t>message: God loves you </a:t>
            </a:r>
            <a:endParaRPr lang="ko-KR" altLang="en-US" sz="14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5677183" y="5505211"/>
            <a:ext cx="2723056" cy="786396"/>
            <a:chOff x="1877516" y="5395697"/>
            <a:chExt cx="2723056" cy="786396"/>
          </a:xfrm>
        </p:grpSpPr>
        <p:sp>
          <p:nvSpPr>
            <p:cNvPr id="42" name="TextBox 41"/>
            <p:cNvSpPr txBox="1"/>
            <p:nvPr/>
          </p:nvSpPr>
          <p:spPr>
            <a:xfrm>
              <a:off x="2266279" y="5658873"/>
              <a:ext cx="2334293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number: 220</a:t>
              </a:r>
            </a:p>
            <a:p>
              <a:r>
                <a:rPr lang="en-US" altLang="ko-KR" sz="1400" dirty="0" smtClean="0"/>
                <a:t>message: Not I but Christ</a:t>
              </a:r>
              <a:endParaRPr lang="ko-KR" altLang="en-US" sz="1400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1877516" y="5395697"/>
              <a:ext cx="1318529" cy="3200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GAL_220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모서리가 둥근 직사각형 43"/>
          <p:cNvSpPr/>
          <p:nvPr/>
        </p:nvSpPr>
        <p:spPr>
          <a:xfrm>
            <a:off x="2038883" y="4852156"/>
            <a:ext cx="1542279" cy="4383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553237" y="4845274"/>
            <a:ext cx="1542279" cy="43838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BriefData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707061" y="5665240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err="1" smtClean="0">
                <a:latin typeface="Consolas" panose="020B0609020204030204" pitchFamily="49" charset="0"/>
              </a:rPr>
              <a:t>getSerializableExtra</a:t>
            </a:r>
            <a:r>
              <a:rPr lang="en-US" altLang="ko-KR" sz="1400" b="1" dirty="0" smtClean="0">
                <a:latin typeface="Consolas" panose="020B0609020204030204" pitchFamily="49" charset="0"/>
              </a:rPr>
              <a:t>(GAL_220)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22757" y="5116573"/>
            <a:ext cx="1149674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Serializable</a:t>
            </a:r>
          </a:p>
        </p:txBody>
      </p:sp>
    </p:spTree>
    <p:extLst>
      <p:ext uri="{BB962C8B-B14F-4D97-AF65-F5344CB8AC3E}">
        <p14:creationId xmlns:p14="http://schemas.microsoft.com/office/powerpoint/2010/main" val="25430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04-4: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플래그와 부가 데이터 사용하기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Serializable &amp; Parcelable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추가하기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1752158"/>
            <a:ext cx="2712082" cy="474437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1749482"/>
            <a:ext cx="2733149" cy="47470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080" y="1749444"/>
            <a:ext cx="2664296" cy="4750019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>
            <a:off x="368373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647843" y="5594631"/>
            <a:ext cx="504056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9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23982</TotalTime>
  <Words>15695</Words>
  <Application>Microsoft Office PowerPoint</Application>
  <PresentationFormat>와이드스크린</PresentationFormat>
  <Paragraphs>2257</Paragraphs>
  <Slides>143</Slides>
  <Notes>1</Notes>
  <HiddenSlides>4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143</vt:i4>
      </vt:variant>
    </vt:vector>
  </HeadingPairs>
  <TitlesOfParts>
    <vt:vector size="156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</vt:lpstr>
      <vt:lpstr>04-4: 플래그와 부가 데이터 사용하기 - Challenge 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04-5: 태스크 관리 이해하기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Joy041Activity</vt:lpstr>
      <vt:lpstr>Joy04DMActivity</vt:lpstr>
      <vt:lpstr>Joy041Activity</vt:lpstr>
      <vt:lpstr>Joy041Activity</vt:lpstr>
      <vt:lpstr>Joy041Activity</vt:lpstr>
      <vt:lpstr>Joy041Activity</vt:lpstr>
      <vt:lpstr>Joy041Activity - Challenge</vt:lpstr>
      <vt:lpstr>Joy041Activity - Challenge One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1364</cp:revision>
  <dcterms:created xsi:type="dcterms:W3CDTF">2014-02-12T09:15:05Z</dcterms:created>
  <dcterms:modified xsi:type="dcterms:W3CDTF">2021-07-21T16:39:07Z</dcterms:modified>
</cp:coreProperties>
</file>