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5"/>
  </p:notesMasterIdLst>
  <p:sldIdLst>
    <p:sldId id="339" r:id="rId2"/>
    <p:sldId id="1195" r:id="rId3"/>
    <p:sldId id="895" r:id="rId4"/>
    <p:sldId id="1196" r:id="rId5"/>
    <p:sldId id="1197" r:id="rId6"/>
    <p:sldId id="1198" r:id="rId7"/>
    <p:sldId id="1199" r:id="rId8"/>
    <p:sldId id="1200" r:id="rId9"/>
    <p:sldId id="1258" r:id="rId10"/>
    <p:sldId id="1002" r:id="rId11"/>
    <p:sldId id="1255" r:id="rId12"/>
    <p:sldId id="1256" r:id="rId13"/>
    <p:sldId id="1076" r:id="rId14"/>
    <p:sldId id="1273" r:id="rId15"/>
    <p:sldId id="1078" r:id="rId16"/>
    <p:sldId id="1079" r:id="rId17"/>
    <p:sldId id="1080" r:id="rId18"/>
    <p:sldId id="1225" r:id="rId19"/>
    <p:sldId id="1259" r:id="rId20"/>
    <p:sldId id="1227" r:id="rId21"/>
    <p:sldId id="1229" r:id="rId22"/>
    <p:sldId id="1261" r:id="rId23"/>
    <p:sldId id="1260" r:id="rId24"/>
    <p:sldId id="1230" r:id="rId25"/>
    <p:sldId id="1262" r:id="rId26"/>
    <p:sldId id="1231" r:id="rId27"/>
    <p:sldId id="1232" r:id="rId28"/>
    <p:sldId id="1234" r:id="rId29"/>
    <p:sldId id="1264" r:id="rId30"/>
    <p:sldId id="1271" r:id="rId31"/>
    <p:sldId id="1087" r:id="rId32"/>
    <p:sldId id="1088" r:id="rId33"/>
    <p:sldId id="1132" r:id="rId34"/>
    <p:sldId id="1089" r:id="rId35"/>
    <p:sldId id="1090" r:id="rId36"/>
    <p:sldId id="1091" r:id="rId37"/>
    <p:sldId id="1093" r:id="rId38"/>
    <p:sldId id="1094" r:id="rId39"/>
    <p:sldId id="1095" r:id="rId40"/>
    <p:sldId id="1098" r:id="rId41"/>
    <p:sldId id="1096" r:id="rId42"/>
    <p:sldId id="1097" r:id="rId43"/>
    <p:sldId id="1265" r:id="rId44"/>
    <p:sldId id="1099" r:id="rId45"/>
    <p:sldId id="1100" r:id="rId46"/>
    <p:sldId id="1266" r:id="rId47"/>
    <p:sldId id="1268" r:id="rId48"/>
    <p:sldId id="1269" r:id="rId49"/>
    <p:sldId id="1270" r:id="rId50"/>
    <p:sldId id="1101" r:id="rId51"/>
    <p:sldId id="1123" r:id="rId52"/>
    <p:sldId id="1102" r:id="rId53"/>
    <p:sldId id="1107" r:id="rId54"/>
    <p:sldId id="1109" r:id="rId55"/>
    <p:sldId id="1110" r:id="rId56"/>
    <p:sldId id="1111" r:id="rId57"/>
    <p:sldId id="1112" r:id="rId58"/>
    <p:sldId id="1113" r:id="rId59"/>
    <p:sldId id="1114" r:id="rId60"/>
    <p:sldId id="1115" r:id="rId61"/>
    <p:sldId id="1116" r:id="rId62"/>
    <p:sldId id="1118" r:id="rId63"/>
    <p:sldId id="1173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3780" autoAdjust="0"/>
  </p:normalViewPr>
  <p:slideViewPr>
    <p:cSldViewPr>
      <p:cViewPr varScale="1">
        <p:scale>
          <a:sx n="74" d="100"/>
          <a:sy n="74" d="100"/>
        </p:scale>
        <p:origin x="77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0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서비스로 음악을 재생하기로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우 클릭하여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HuService.java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된 것을 확인하십시오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[res]</a:t>
            </a:r>
            <a:r>
              <a:rPr lang="ko-KR" altLang="en-US" dirty="0" smtClean="0">
                <a:sym typeface="Wingdings" panose="05000000000000000000" pitchFamily="2" charset="2"/>
              </a:rPr>
              <a:t>에서 우 클릭하여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newDirectory</a:t>
            </a:r>
            <a:r>
              <a:rPr lang="ko-KR" altLang="en-US" dirty="0" smtClean="0">
                <a:sym typeface="Wingdings" panose="05000000000000000000" pitchFamily="2" charset="2"/>
              </a:rPr>
              <a:t>를 택하고 폴더 이름을 </a:t>
            </a:r>
            <a:r>
              <a:rPr lang="en-US" altLang="ko-KR" dirty="0" smtClean="0">
                <a:sym typeface="Wingdings" panose="05000000000000000000" pitchFamily="2" charset="2"/>
              </a:rPr>
              <a:t>raw</a:t>
            </a:r>
            <a:r>
              <a:rPr lang="ko-KR" altLang="en-US" dirty="0" smtClean="0">
                <a:sym typeface="Wingdings" panose="05000000000000000000" pitchFamily="2" charset="2"/>
              </a:rPr>
              <a:t>를 입력하여 음원을 저장할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dirty="0" smtClean="0">
                <a:sym typeface="Wingdings" panose="05000000000000000000" pitchFamily="2" charset="2"/>
              </a:rPr>
              <a:t>/images/</a:t>
            </a:r>
            <a:r>
              <a:rPr lang="en-US" altLang="ko-KR" b="1" dirty="0" smtClean="0">
                <a:sym typeface="Wingdings" panose="05000000000000000000" pitchFamily="2" charset="2"/>
              </a:rPr>
              <a:t>music_sample.mp3</a:t>
            </a:r>
            <a:r>
              <a:rPr lang="ko-KR" altLang="en-US" dirty="0" smtClean="0">
                <a:sym typeface="Wingdings" panose="05000000000000000000" pitchFamily="2" charset="2"/>
              </a:rPr>
              <a:t>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raw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붙여넣기를</a:t>
            </a:r>
            <a:r>
              <a:rPr lang="ko-KR" altLang="en-US" dirty="0" smtClean="0"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HuService.java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세 개의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모두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3" y="3933056"/>
            <a:ext cx="4427559" cy="2442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57" y="3329213"/>
            <a:ext cx="4876392" cy="30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레이아웃 디자인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activity_menu.xml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기존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첫 번째 버튼은 </a:t>
            </a:r>
            <a:r>
              <a:rPr lang="en-US" altLang="ko-KR" b="1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b="1" dirty="0" smtClean="0">
                <a:sym typeface="Wingdings" panose="05000000000000000000" pitchFamily="2" charset="2"/>
              </a:rPr>
              <a:t>: Start', </a:t>
            </a:r>
            <a:r>
              <a:rPr lang="ko-KR" altLang="en-US" dirty="0" err="1">
                <a:sym typeface="Wingdings" panose="05000000000000000000" pitchFamily="2" charset="2"/>
              </a:rPr>
              <a:t>두번</a:t>
            </a:r>
            <a:r>
              <a:rPr lang="ko-KR" altLang="en-US" dirty="0">
                <a:sym typeface="Wingdings" panose="05000000000000000000" pitchFamily="2" charset="2"/>
              </a:rPr>
              <a:t> 째 버튼은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b="1" dirty="0" err="1">
                <a:sym typeface="Wingdings" panose="05000000000000000000" pitchFamily="2" charset="2"/>
              </a:rPr>
              <a:t>HuService</a:t>
            </a:r>
            <a:r>
              <a:rPr lang="en-US" altLang="ko-KR" b="1" dirty="0">
                <a:sym typeface="Wingdings" panose="05000000000000000000" pitchFamily="2" charset="2"/>
              </a:rPr>
              <a:t>: Stop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로 표시하고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button_stop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textSize=24dp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버튼이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 상위 </a:t>
            </a:r>
            <a:r>
              <a:rPr lang="en-US" altLang="ko-KR" dirty="0" smtClean="0">
                <a:sym typeface="Wingdings" panose="05000000000000000000" pitchFamily="2" charset="2"/>
              </a:rPr>
              <a:t>25%</a:t>
            </a:r>
            <a:r>
              <a:rPr lang="ko-KR" altLang="en-US" dirty="0" smtClean="0">
                <a:sym typeface="Wingdings" panose="05000000000000000000" pitchFamily="2" charset="2"/>
              </a:rPr>
              <a:t>에 위치하도록 </a:t>
            </a:r>
            <a:r>
              <a:rPr lang="en-US" altLang="ko-KR" dirty="0" err="1">
                <a:sym typeface="Wingdings" panose="05000000000000000000" pitchFamily="2" charset="2"/>
              </a:rPr>
              <a:t>Vertical_bias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sym typeface="Wingdings" panose="05000000000000000000" pitchFamily="2" charset="2"/>
              </a:rPr>
              <a:t>0.25, </a:t>
            </a:r>
            <a:r>
              <a:rPr lang="ko-KR" altLang="en-US" dirty="0" smtClean="0">
                <a:sym typeface="Wingdings" panose="05000000000000000000" pitchFamily="2" charset="2"/>
              </a:rPr>
              <a:t>버튼과 함께 </a:t>
            </a:r>
            <a:r>
              <a:rPr lang="en-US" altLang="ko-KR" dirty="0" smtClean="0">
                <a:sym typeface="Wingdings" panose="05000000000000000000" pitchFamily="2" charset="2"/>
              </a:rPr>
              <a:t>Chain</a:t>
            </a:r>
            <a:r>
              <a:rPr lang="ko-KR" altLang="en-US" dirty="0" smtClean="0">
                <a:sym typeface="Wingdings" panose="05000000000000000000" pitchFamily="2" charset="2"/>
              </a:rPr>
              <a:t>으로 엮고</a:t>
            </a:r>
            <a:r>
              <a:rPr lang="en-US" altLang="ko-KR" dirty="0" smtClean="0">
                <a:sym typeface="Wingdings" panose="05000000000000000000" pitchFamily="2" charset="2"/>
              </a:rPr>
              <a:t>,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margin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 12dp</a:t>
            </a:r>
            <a:r>
              <a:rPr lang="ko-KR" altLang="en-US" dirty="0" smtClean="0">
                <a:sym typeface="Wingdings" panose="05000000000000000000" pitchFamily="2" charset="2"/>
              </a:rPr>
              <a:t>로 버튼 사이에 간격이 있도록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필요하면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624" y="2651254"/>
            <a:ext cx="2189588" cy="3845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057790"/>
            <a:ext cx="422969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[Start]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>
                <a:sym typeface="Wingdings" panose="05000000000000000000" pitchFamily="2" charset="2"/>
              </a:rPr>
              <a:t>, [</a:t>
            </a:r>
            <a:r>
              <a:rPr lang="en-US" altLang="ko-KR" dirty="0" smtClean="0">
                <a:sym typeface="Wingdings" panose="05000000000000000000" pitchFamily="2" charset="2"/>
              </a:rPr>
              <a:t>Stop]</a:t>
            </a:r>
            <a:r>
              <a:rPr lang="ko-KR" altLang="en-US" dirty="0">
                <a:sym typeface="Wingdings" panose="05000000000000000000" pitchFamily="2" charset="2"/>
              </a:rPr>
              <a:t>버튼을 누르면</a:t>
            </a:r>
            <a:r>
              <a:rPr lang="en-US" altLang="ko-KR" dirty="0">
                <a:sym typeface="Wingdings" panose="05000000000000000000" pitchFamily="2" charset="2"/>
              </a:rPr>
              <a:t>, Intent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err="1">
                <a:sym typeface="Wingdings" panose="05000000000000000000" pitchFamily="2" charset="2"/>
              </a:rPr>
              <a:t>HuService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stopService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버튼 클릭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988840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AppCompatActivity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Get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button_start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 and button stop references using findViewById()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button_start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onClick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리스너에서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를</a:t>
            </a:r>
            <a:r>
              <a:rPr lang="en-US" altLang="ko-KR" sz="1600" dirty="0" smtClean="0">
                <a:latin typeface="Consolas" panose="020B0609020204030204" pitchFamily="49" charset="0"/>
              </a:rPr>
              <a:t> intent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호출하도록 설정하십시오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button_end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>
                <a:latin typeface="Consolas" panose="020B0609020204030204" pitchFamily="49" charset="0"/>
              </a:rPr>
              <a:t>onClick </a:t>
            </a:r>
            <a:r>
              <a:rPr lang="ko-KR" altLang="en-US" sz="1600" dirty="0" err="1">
                <a:latin typeface="Consolas" panose="020B0609020204030204" pitchFamily="49" charset="0"/>
              </a:rPr>
              <a:t>리스너에서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stopService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r>
              <a:rPr lang="ko-KR" altLang="en-US" sz="1600" dirty="0">
                <a:latin typeface="Consolas" panose="020B0609020204030204" pitchFamily="49" charset="0"/>
              </a:rPr>
              <a:t>를</a:t>
            </a:r>
            <a:r>
              <a:rPr lang="en-US" altLang="ko-KR" sz="1600" dirty="0">
                <a:latin typeface="Consolas" panose="020B0609020204030204" pitchFamily="49" charset="0"/>
              </a:rPr>
              <a:t> intent</a:t>
            </a:r>
            <a:r>
              <a:rPr lang="ko-KR" altLang="en-US" sz="1600" dirty="0">
                <a:latin typeface="Consolas" panose="020B0609020204030204" pitchFamily="49" charset="0"/>
              </a:rPr>
              <a:t>로 호출하도록 설정하십시오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new </a:t>
            </a:r>
            <a:r>
              <a:rPr lang="en-US" altLang="ko-KR" sz="16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HuService.class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// your code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here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HuService.java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7394" y="1917407"/>
            <a:ext cx="1124811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</a:t>
            </a:r>
            <a:r>
              <a:rPr lang="en-US" altLang="ko-KR" sz="1600" dirty="0" err="1">
                <a:latin typeface="Consolas" panose="020B0609020204030204" pitchFamily="49" charset="0"/>
              </a:rPr>
              <a:t>HuService</a:t>
            </a:r>
            <a:r>
              <a:rPr lang="en-US" altLang="ko-KR" sz="16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HuService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"onCreate() Service starts</a:t>
            </a:r>
            <a:r>
              <a:rPr lang="en-US" altLang="ko-KR" sz="1600" dirty="0" smtClean="0">
                <a:latin typeface="Consolas" panose="020B0609020204030204" pitchFamily="49" charset="0"/>
              </a:rPr>
              <a:t>...");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MediaPlayer.create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R.raw.music_sample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mediaPlayer.setLooping</a:t>
            </a:r>
            <a:r>
              <a:rPr lang="en-US" altLang="ko-KR" sz="1600" dirty="0">
                <a:latin typeface="Consolas" panose="020B0609020204030204" pitchFamily="49" charset="0"/>
              </a:rPr>
              <a:t>(true);  // replay 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...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84432" y="466212"/>
            <a:ext cx="188224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HuService.java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HuService.java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- Music starts");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mediaPlayer.start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IBinder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onBind</a:t>
            </a:r>
            <a:r>
              <a:rPr lang="en-US" altLang="ko-KR" sz="16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6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6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"onDestroy() - Service ends");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mediaPlayer.stop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HuService.java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실행하면서 어떤 일이 일어나는지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HuService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"HuStar"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sym typeface="Wingdings" panose="05000000000000000000" pitchFamily="2" charset="2"/>
              </a:rPr>
              <a:t>HuService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"HuStar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두 단어를 모두 검색하려면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대한 </a:t>
            </a:r>
            <a:r>
              <a:rPr lang="en-US" altLang="ko-KR" dirty="0" smtClean="0">
                <a:sym typeface="Wingdings" panose="05000000000000000000" pitchFamily="2" charset="2"/>
              </a:rPr>
              <a:t>Regular Expression(Regex)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ym typeface="Wingdings" panose="05000000000000000000" pitchFamily="2" charset="2"/>
              </a:rPr>
              <a:t>HuS</a:t>
            </a:r>
            <a:r>
              <a:rPr lang="en-US" altLang="ko-KR" dirty="0" smtClean="0">
                <a:sym typeface="Wingdings" panose="05000000000000000000" pitchFamily="2" charset="2"/>
              </a:rPr>
              <a:t>*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Hu[</a:t>
            </a:r>
            <a:r>
              <a:rPr lang="en-US" altLang="ko-KR" dirty="0" err="1" smtClean="0">
                <a:sym typeface="Wingdings" panose="05000000000000000000" pitchFamily="2" charset="2"/>
              </a:rPr>
              <a:t>Star|Service</a:t>
            </a:r>
            <a:r>
              <a:rPr lang="en-US" altLang="ko-KR" dirty="0" smtClean="0">
                <a:sym typeface="Wingdings" panose="05000000000000000000" pitchFamily="2" charset="2"/>
              </a:rPr>
              <a:t>], </a:t>
            </a:r>
            <a:r>
              <a:rPr lang="en-US" altLang="ko-KR" dirty="0" err="1" smtClean="0">
                <a:sym typeface="Wingdings" panose="05000000000000000000" pitchFamily="2" charset="2"/>
              </a:rPr>
              <a:t>HuS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tar|ervice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입력하면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2" y="4264282"/>
            <a:ext cx="9335677" cy="2232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364" y="2492896"/>
            <a:ext cx="2276848" cy="39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Hu062Phone: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프로젝트와 레이아웃 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Empty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Hu062Phone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패키지는 </a:t>
            </a:r>
            <a:r>
              <a:rPr lang="en-US" altLang="ko-KR" dirty="0">
                <a:sym typeface="Wingdings" panose="05000000000000000000" pitchFamily="2" charset="2"/>
              </a:rPr>
              <a:t>phone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레이아웃은 사용하기 편한 것으로 설정할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</a:t>
            </a:r>
            <a:r>
              <a:rPr lang="ko-KR" altLang="en-US" dirty="0" smtClean="0">
                <a:sym typeface="Wingdings" panose="05000000000000000000" pitchFamily="2" charset="2"/>
              </a:rPr>
              <a:t>유지하면 도움이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button_message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>
                <a:sym typeface="Wingdings" panose="05000000000000000000" pitchFamily="2" charset="2"/>
              </a:rPr>
              <a:t>editText_message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button_dialing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editText_dialing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이미지 버튼의 이름은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ic_dial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ic_message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사용했습니다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968" y="2455522"/>
            <a:ext cx="2302243" cy="40199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3440388"/>
            <a:ext cx="5301316" cy="30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Hu062PhoneMessaging: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472" y="2217185"/>
            <a:ext cx="2438740" cy="4258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9" y="3140968"/>
            <a:ext cx="5615625" cy="32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5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리소스와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099" y="1196752"/>
            <a:ext cx="6218965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latin typeface="Consolas" panose="020B0609020204030204" pitchFamily="49" charset="0"/>
              </a:rPr>
              <a:t>xml version="1.0" encoding="utf-8"?&gt;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2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200" dirty="0" err="1">
                <a:latin typeface="Consolas" panose="020B0609020204030204" pitchFamily="49" charset="0"/>
              </a:rPr>
              <a:t>apk</a:t>
            </a:r>
            <a:r>
              <a:rPr lang="en-US" altLang="ko-KR" sz="12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xmlns:app</a:t>
            </a:r>
            <a:r>
              <a:rPr lang="en-US" altLang="ko-KR" sz="12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200" dirty="0" err="1">
                <a:latin typeface="Consolas" panose="020B0609020204030204" pitchFamily="49" charset="0"/>
              </a:rPr>
              <a:t>apk</a:t>
            </a:r>
            <a:r>
              <a:rPr lang="en-US" altLang="ko-KR" sz="12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2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200" dirty="0">
                <a:latin typeface="Consolas" panose="020B0609020204030204" pitchFamily="49" charset="0"/>
              </a:rPr>
              <a:t>=".</a:t>
            </a:r>
            <a:r>
              <a:rPr lang="en-US" altLang="ko-KR" sz="12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2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EditText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editText_dialing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2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phone number"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2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button_calling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app:layout_constraintTop_toTopOf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app:layout_constraintVertical_chainStyle</a:t>
            </a:r>
            <a:r>
              <a:rPr lang="en-US" altLang="ko-KR" sz="1200" dirty="0">
                <a:latin typeface="Consolas" panose="020B0609020204030204" pitchFamily="49" charset="0"/>
              </a:rPr>
              <a:t>="spread"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9975" y="3645875"/>
            <a:ext cx="582123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button_calling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="@color/white"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button_message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editText_dialing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2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app:layout_constraintTop_toTopOf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200" dirty="0">
                <a:latin typeface="Consolas" panose="020B0609020204030204" pitchFamily="49" charset="0"/>
              </a:rPr>
              <a:t>="0"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app:layout_constraintVertical_chainStyle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drawable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ic_dial_foreground</a:t>
            </a:r>
            <a:r>
              <a:rPr lang="en-US" altLang="ko-KR" sz="1200" dirty="0">
                <a:latin typeface="Consolas" panose="020B0609020204030204" pitchFamily="49" charset="0"/>
              </a:rPr>
              <a:t>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0136" y="1700808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activity_main.xml </a:t>
            </a:r>
            <a:r>
              <a:rPr lang="ko-KR" altLang="en-US" dirty="0" smtClean="0"/>
              <a:t>파일의 일부분입니다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53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SEND_SNS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권한을 부여합니다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ko-KR" altLang="en-US" dirty="0">
                <a:sym typeface="Wingdings" panose="05000000000000000000" pitchFamily="2" charset="2"/>
              </a:rPr>
              <a:t>개인정보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센서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저장소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카메라 등을 사용하기 위해서는 권한 등록을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SMS </a:t>
            </a:r>
            <a:r>
              <a:rPr lang="ko-KR" altLang="en-US" dirty="0" smtClean="0">
                <a:sym typeface="Wingdings" panose="05000000000000000000" pitchFamily="2" charset="2"/>
              </a:rPr>
              <a:t>발송하는 기능도 여기에 속합니다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등록하십시오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&lt;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android.permission.SEND_SMS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 외에 다양한 기능들이 아래와 같이 사용 권한 등록을 필요로 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84210"/>
            <a:ext cx="1086179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package="</a:t>
            </a:r>
            <a:r>
              <a:rPr lang="en-US" altLang="ko-KR" sz="1400" dirty="0" err="1">
                <a:latin typeface="Consolas" panose="020B0609020204030204" pitchFamily="49" charset="0"/>
              </a:rPr>
              <a:t>com.example.permissionexample</a:t>
            </a:r>
            <a:r>
              <a:rPr lang="en-US" altLang="ko-KR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android.permission.INTERNET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android.permission.ACCESS_FINE_LOCATION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android.permission.READ_CONTACTS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android.permission.WRITE_CONTACTS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android.permission.SEND_SMS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android:icon</a:t>
            </a:r>
            <a:r>
              <a:rPr lang="en-US" altLang="ko-KR" sz="1400" dirty="0">
                <a:latin typeface="Consolas" panose="020B0609020204030204" pitchFamily="49" charset="0"/>
              </a:rPr>
              <a:t>="@</a:t>
            </a:r>
            <a:r>
              <a:rPr lang="en-US" altLang="ko-KR" sz="1400" dirty="0" err="1">
                <a:latin typeface="Consolas" panose="020B0609020204030204" pitchFamily="49" charset="0"/>
              </a:rPr>
              <a:t>mipmap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android:label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 . . . . 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680176" y="5085184"/>
            <a:ext cx="8640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8288" y="4931295"/>
            <a:ext cx="17796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이 한 줄이면 됩니다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 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7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ActivityMain</a:t>
            </a:r>
            <a:r>
              <a:rPr lang="ko-KR" altLang="en-US" dirty="0" smtClean="0">
                <a:sym typeface="Wingdings" panose="05000000000000000000" pitchFamily="2" charset="2"/>
              </a:rPr>
              <a:t>에서 이미지 버튼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89184"/>
            <a:ext cx="1031200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dial_number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600" dirty="0" err="1">
                <a:latin typeface="Consolas" panose="020B0609020204030204" pitchFamily="49" charset="0"/>
              </a:rPr>
              <a:t>dial_dumber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전화번호를 입력한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editText_dialing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참조를 구합니다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=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</a:t>
            </a:r>
            <a:r>
              <a:rPr lang="ko-KR" altLang="en-US" sz="1600" dirty="0" smtClean="0">
                <a:latin typeface="Consolas" panose="020B0609020204030204" pitchFamily="49" charset="0"/>
              </a:rPr>
              <a:t>에서 </a:t>
            </a:r>
            <a:r>
              <a:rPr lang="en-US" altLang="ko-KR" sz="1600" dirty="0" smtClean="0">
                <a:latin typeface="Consolas" panose="020B0609020204030204" pitchFamily="49" charset="0"/>
              </a:rPr>
              <a:t>number </a:t>
            </a:r>
            <a:r>
              <a:rPr lang="ko-KR" altLang="en-US" sz="1600" dirty="0" smtClean="0">
                <a:latin typeface="Consolas" panose="020B0609020204030204" pitchFamily="49" charset="0"/>
              </a:rPr>
              <a:t>읽어내어 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number </a:t>
            </a:r>
            <a:r>
              <a:rPr lang="en-US" altLang="ko-KR" sz="1600" dirty="0" smtClean="0">
                <a:latin typeface="Consolas" panose="020B0609020204030204" pitchFamily="49" charset="0"/>
              </a:rPr>
              <a:t>=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Intent.ACTION_DIAL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tel</a:t>
            </a:r>
            <a:r>
              <a:rPr lang="en-US" altLang="ko-KR" sz="1600" dirty="0">
                <a:latin typeface="Consolas" panose="020B0609020204030204" pitchFamily="49" charset="0"/>
              </a:rPr>
              <a:t>:" + 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));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intent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</a:t>
            </a:r>
            <a:r>
              <a:rPr lang="en-US" altLang="ko-KR" sz="1600" dirty="0" smtClean="0">
                <a:latin typeface="Consolas" panose="020B0609020204030204" pitchFamily="49" charset="0"/>
              </a:rPr>
              <a:t>startActivity()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호출합니다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dial_number</a:t>
            </a:r>
            <a:r>
              <a:rPr lang="en-US" altLang="ko-KR" sz="1600" dirty="0">
                <a:latin typeface="Consolas" panose="020B0609020204030204" pitchFamily="49" charset="0"/>
              </a:rPr>
              <a:t>() ends:" + number);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6721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MainActivity.xml &amp; onClick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err="1" smtClean="0">
                <a:sym typeface="Wingdings" panose="05000000000000000000" pitchFamily="2" charset="2"/>
              </a:rPr>
              <a:t>send_message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코딩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ActivityMain</a:t>
            </a:r>
            <a:r>
              <a:rPr lang="ko-KR" altLang="en-US" dirty="0" smtClean="0">
                <a:sym typeface="Wingdings" panose="05000000000000000000" pitchFamily="2" charset="2"/>
              </a:rPr>
              <a:t>에서 이미지 버튼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89184"/>
            <a:ext cx="1124811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send_message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send_message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editText_dialing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참조를 구하고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그 뷰의 전화번호를 읽어냅니다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endParaRPr lang="en-US" altLang="ko-KR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String number =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editText_message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참조를 구하고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그 뷰의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message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읽어냅니다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editText_message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message =</a:t>
            </a:r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Intent.ACTION_SENDTO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smsto</a:t>
            </a:r>
            <a:r>
              <a:rPr lang="en-US" altLang="ko-KR" sz="1600" dirty="0" smtClean="0">
                <a:latin typeface="Consolas" panose="020B0609020204030204" pitchFamily="49" charset="0"/>
              </a:rPr>
              <a:t>:" + number));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Add the message (</a:t>
            </a:r>
            <a:r>
              <a:rPr lang="en-US" altLang="ko-KR" sz="1600" dirty="0" err="1">
                <a:latin typeface="Consolas" panose="020B0609020204030204" pitchFamily="49" charset="0"/>
              </a:rPr>
              <a:t>sms</a:t>
            </a:r>
            <a:r>
              <a:rPr lang="en-US" altLang="ko-KR" sz="1600" dirty="0">
                <a:latin typeface="Consolas" panose="020B0609020204030204" pitchFamily="49" charset="0"/>
              </a:rPr>
              <a:t>) with the key ("</a:t>
            </a:r>
            <a:r>
              <a:rPr lang="en-US" altLang="ko-KR" sz="1600" dirty="0" err="1">
                <a:latin typeface="Consolas" panose="020B0609020204030204" pitchFamily="49" charset="0"/>
              </a:rPr>
              <a:t>sms_body</a:t>
            </a:r>
            <a:r>
              <a:rPr lang="en-US" altLang="ko-KR" sz="1600" dirty="0">
                <a:latin typeface="Consolas" panose="020B0609020204030204" pitchFamily="49" charset="0"/>
              </a:rPr>
              <a:t>").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</a:t>
            </a:r>
            <a:r>
              <a:rPr lang="en-US" altLang="ko-KR" sz="1600" dirty="0" smtClean="0">
                <a:latin typeface="Consolas" panose="020B0609020204030204" pitchFamily="49" charset="0"/>
              </a:rPr>
              <a:t>ntent.putExtra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sms_body</a:t>
            </a:r>
            <a:r>
              <a:rPr lang="en-US" altLang="ko-KR" sz="1600" dirty="0">
                <a:latin typeface="Consolas" panose="020B0609020204030204" pitchFamily="49" charset="0"/>
              </a:rPr>
              <a:t>",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startActivity(</a:t>
            </a:r>
            <a:r>
              <a:rPr lang="en-US" altLang="ko-KR" sz="1600" dirty="0"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</a:rPr>
              <a:t>ntent);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send_message</a:t>
            </a:r>
            <a:r>
              <a:rPr lang="en-US" altLang="ko-KR" sz="1600" dirty="0">
                <a:latin typeface="Consolas" panose="020B0609020204030204" pitchFamily="49" charset="0"/>
              </a:rPr>
              <a:t>: " +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0373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onCreate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이미지 버튼이 클릭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탭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에 대한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각각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dial_number</a:t>
            </a:r>
            <a:r>
              <a:rPr lang="en-US" altLang="ko-KR" dirty="0" smtClean="0"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sym typeface="Wingdings" panose="05000000000000000000" pitchFamily="2" charset="2"/>
              </a:rPr>
              <a:t>send_message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각각 호출해야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Lambda Expression </a:t>
            </a:r>
            <a:r>
              <a:rPr lang="ko-KR" altLang="en-US" dirty="0" smtClean="0">
                <a:sym typeface="Wingdings" panose="05000000000000000000" pitchFamily="2" charset="2"/>
              </a:rPr>
              <a:t>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"&gt;onCreate");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setContentView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600" dirty="0">
                <a:latin typeface="Consolas" panose="020B0609020204030204" pitchFamily="49" charset="0"/>
              </a:rPr>
              <a:t>two 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ImageButtons</a:t>
            </a:r>
            <a:r>
              <a:rPr lang="en-US" altLang="ko-KR" sz="1600" dirty="0">
                <a:latin typeface="Consolas" panose="020B0609020204030204" pitchFamily="49" charset="0"/>
              </a:rPr>
              <a:t> onClick </a:t>
            </a:r>
            <a:r>
              <a:rPr lang="ko-KR" altLang="en-US" sz="1600" dirty="0">
                <a:latin typeface="Consolas" panose="020B0609020204030204" pitchFamily="49" charset="0"/>
              </a:rPr>
              <a:t>이벤트 </a:t>
            </a:r>
            <a:r>
              <a:rPr lang="ko-KR" altLang="en-US" sz="1600" dirty="0" err="1">
                <a:latin typeface="Consolas" panose="020B0609020204030204" pitchFamily="49" charset="0"/>
              </a:rPr>
              <a:t>리스너</a:t>
            </a:r>
            <a:r>
              <a:rPr lang="ko-KR" altLang="en-US" sz="1600" dirty="0">
                <a:latin typeface="Consolas" panose="020B0609020204030204" pitchFamily="49" charset="0"/>
              </a:rPr>
              <a:t> 설정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</a:t>
            </a:r>
            <a:endParaRPr lang="en-US" altLang="ko-KR" sz="1600" b="1" dirty="0" smtClean="0">
              <a:latin typeface="Consolas" panose="020B0609020204030204" pitchFamily="49" charset="0"/>
            </a:endParaRPr>
          </a:p>
          <a:p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onCreate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SEND_SNS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권한을 체크</a:t>
            </a:r>
            <a:r>
              <a:rPr lang="ko-KR" altLang="en-US" dirty="0" smtClean="0">
                <a:sym typeface="Wingdings" panose="05000000000000000000" pitchFamily="2" charset="2"/>
              </a:rPr>
              <a:t>하기 위한 코드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빨간색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같이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MY_PERMISSIONS_REQUEST_SEND_SMS </a:t>
            </a:r>
            <a:r>
              <a:rPr lang="ko-KR" altLang="en-US" dirty="0" smtClean="0">
                <a:latin typeface="Consolas" panose="020B0609020204030204" pitchFamily="49" charset="0"/>
              </a:rPr>
              <a:t>상수는 다른 권한 요청과 구별하기 위해 임의의 수로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"&gt;onCreate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setContentView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two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ImageButtons</a:t>
            </a:r>
            <a:r>
              <a:rPr lang="en-US" altLang="ko-KR" sz="1600" dirty="0" smtClean="0">
                <a:latin typeface="Consolas" panose="020B0609020204030204" pitchFamily="49" charset="0"/>
              </a:rPr>
              <a:t> onClick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이벤트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리스너</a:t>
            </a:r>
            <a:r>
              <a:rPr lang="ko-KR" altLang="en-US" sz="1600" dirty="0" smtClean="0">
                <a:latin typeface="Consolas" panose="020B0609020204030204" pitchFamily="49" charset="0"/>
              </a:rPr>
              <a:t> 설정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checkForSmsPermission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16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dirty="0" smtClean="0">
                <a:sym typeface="Wingdings" panose="05000000000000000000" pitchFamily="2" charset="2"/>
              </a:rPr>
              <a:t>권한 설정을 체크하는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SEND_SMS</a:t>
            </a:r>
            <a:r>
              <a:rPr lang="ko-KR" altLang="en-US" dirty="0" smtClean="0">
                <a:sym typeface="Wingdings" panose="05000000000000000000" pitchFamily="2" charset="2"/>
              </a:rPr>
              <a:t> 권한 설정이 되어 있는지 체크하고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만약 설정이 되어 있지 않다면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권한을 요청합니다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394" y="2020016"/>
            <a:ext cx="1125381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ActivityCompat.checkSelfPermission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 !=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ActivityCompat.requestPermissions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new String[]{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}, MY_PERMISSIONS_REQUEST_SEND_SMS);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// Permission already granted.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already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2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권한 부여 요청이 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이에 대해 답을 사용자로부터 허락을 받고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아니면 이미 저장되어 있다면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답을 </a:t>
            </a:r>
            <a:r>
              <a:rPr lang="en-US" altLang="ko-KR" dirty="0">
                <a:sym typeface="Wingdings" panose="05000000000000000000" pitchFamily="2" charset="2"/>
              </a:rPr>
              <a:t>onRequestPermissionsResult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알려주므로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메소드를 재정의합니다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3352" y="1723195"/>
            <a:ext cx="11665296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Check if permission is granted or not for the request.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MY_PERMISSIONS_REQUEST_SEND_SMS: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(permissions[0].</a:t>
            </a:r>
            <a:r>
              <a:rPr lang="en-US" altLang="ko-KR" sz="1600" dirty="0" err="1">
                <a:latin typeface="Consolas" panose="020B0609020204030204" pitchFamily="49" charset="0"/>
              </a:rPr>
              <a:t>equalsIgnoreCase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[0] ==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"Permission denied",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default: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"Pass - not my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46" y="2420888"/>
            <a:ext cx="2251413" cy="39428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351" y="2420888"/>
            <a:ext cx="2227571" cy="39428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35" y="2569850"/>
            <a:ext cx="2121901" cy="381176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2569850"/>
            <a:ext cx="2168726" cy="379389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959038" y="5669057"/>
            <a:ext cx="470905" cy="47090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871946" y="5193744"/>
            <a:ext cx="156966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메시지 보내기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종이 </a:t>
            </a:r>
            <a:endParaRPr lang="en-US" altLang="ko-KR" sz="1200" dirty="0" smtClean="0"/>
          </a:p>
          <a:p>
            <a:r>
              <a:rPr lang="ko-KR" altLang="en-US" sz="1200" dirty="0" smtClean="0"/>
              <a:t>비행기 아이콘 클릭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56" y="1292914"/>
            <a:ext cx="2388274" cy="42131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34441" y="4028666"/>
            <a:ext cx="142539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메시지 입력하고 </a:t>
            </a:r>
            <a:endParaRPr lang="en-US" altLang="ko-KR" sz="1200" dirty="0" smtClean="0"/>
          </a:p>
          <a:p>
            <a:r>
              <a:rPr lang="ko-KR" altLang="en-US" sz="1200" dirty="0" smtClean="0"/>
              <a:t>메시지 아이콘 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92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 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번 시도해볼만한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다른 </a:t>
            </a:r>
            <a:r>
              <a:rPr lang="en-US" altLang="ko-KR" b="1" dirty="0" smtClean="0">
                <a:sym typeface="Wingdings" panose="05000000000000000000" pitchFamily="2" charset="2"/>
              </a:rPr>
              <a:t>device emulator</a:t>
            </a:r>
            <a:r>
              <a:rPr lang="ko-KR" altLang="en-US" b="1" dirty="0" smtClean="0">
                <a:sym typeface="Wingdings" panose="05000000000000000000" pitchFamily="2" charset="2"/>
              </a:rPr>
              <a:t>에게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단말기를 전화하기 위해서는 안스 메뉴에서 </a:t>
            </a:r>
            <a:r>
              <a:rPr lang="en-US" altLang="ko-KR" dirty="0" smtClean="0">
                <a:sym typeface="Wingdings" panose="05000000000000000000" pitchFamily="2" charset="2"/>
              </a:rPr>
              <a:t>AVD Manager</a:t>
            </a:r>
            <a:r>
              <a:rPr lang="ko-KR" altLang="en-US" dirty="0" smtClean="0">
                <a:sym typeface="Wingdings" panose="05000000000000000000" pitchFamily="2" charset="2"/>
              </a:rPr>
              <a:t>로 가서 기기를 하나 더 설치하여 단말기가 추가로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</a:t>
            </a:r>
            <a:r>
              <a:rPr lang="en-US" altLang="ko-KR" dirty="0" smtClean="0">
                <a:sym typeface="Wingdings" panose="05000000000000000000" pitchFamily="2" charset="2"/>
              </a:rPr>
              <a:t>(emulator) </a:t>
            </a:r>
            <a:r>
              <a:rPr lang="ko-KR" altLang="en-US" dirty="0" smtClean="0">
                <a:sym typeface="Wingdings" panose="05000000000000000000" pitchFamily="2" charset="2"/>
              </a:rPr>
              <a:t>작동합니다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r>
              <a:rPr lang="en-US" altLang="ko-KR" b="1" dirty="0" smtClean="0">
                <a:sym typeface="Wingdings" panose="05000000000000000000" pitchFamily="2" charset="2"/>
              </a:rPr>
              <a:t>"(Setting)</a:t>
            </a:r>
            <a:r>
              <a:rPr lang="ko-KR" altLang="en-US" dirty="0" smtClean="0">
                <a:sym typeface="Wingdings" panose="05000000000000000000" pitchFamily="2" charset="2"/>
              </a:rPr>
              <a:t>에 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"About emulated </a:t>
            </a:r>
            <a:r>
              <a:rPr lang="en-US" altLang="ko-KR" b="1" smtClean="0">
                <a:sym typeface="Wingdings" panose="05000000000000000000" pitchFamily="2" charset="2"/>
              </a:rPr>
              <a:t>device"</a:t>
            </a:r>
            <a:r>
              <a:rPr lang="ko-KR" altLang="en-US" smtClean="0">
                <a:sym typeface="Wingdings" panose="05000000000000000000" pitchFamily="2" charset="2"/>
              </a:rPr>
              <a:t>에서도 </a:t>
            </a:r>
            <a:r>
              <a:rPr lang="ko-KR" altLang="en-US" dirty="0" smtClean="0">
                <a:sym typeface="Wingdings" panose="05000000000000000000" pitchFamily="2" charset="2"/>
              </a:rPr>
              <a:t>번호를 찾을 </a:t>
            </a:r>
            <a:r>
              <a:rPr lang="ko-KR" altLang="en-US" dirty="0">
                <a:sym typeface="Wingdings" panose="05000000000000000000" pitchFamily="2" charset="2"/>
              </a:rPr>
              <a:t>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대부분 </a:t>
            </a:r>
            <a:r>
              <a:rPr lang="en-US" altLang="ko-KR" dirty="0" smtClean="0">
                <a:sym typeface="Wingdings" panose="05000000000000000000" pitchFamily="2" charset="2"/>
              </a:rPr>
              <a:t>1-555-521-xxxx </a:t>
            </a:r>
            <a:r>
              <a:rPr lang="ko-KR" altLang="en-US" dirty="0" smtClean="0">
                <a:sym typeface="Wingdings" panose="05000000000000000000" pitchFamily="2" charset="2"/>
              </a:rPr>
              <a:t>와 비슷한 번호입니다</a:t>
            </a:r>
            <a:r>
              <a:rPr lang="en-US" altLang="ko-KR" dirty="0" smtClean="0">
                <a:sym typeface="Wingdings" panose="05000000000000000000" pitchFamily="2" charset="2"/>
              </a:rPr>
              <a:t>). Android SDK Platform-Tools</a:t>
            </a:r>
            <a:r>
              <a:rPr lang="ko-KR" altLang="en-US" dirty="0" smtClean="0">
                <a:sym typeface="Wingdings" panose="05000000000000000000" pitchFamily="2" charset="2"/>
              </a:rPr>
              <a:t>를 설치하면 </a:t>
            </a:r>
            <a:r>
              <a:rPr lang="en-US" altLang="ko-KR" dirty="0" smtClean="0">
                <a:sym typeface="Wingdings" panose="05000000000000000000" pitchFamily="2" charset="2"/>
              </a:rPr>
              <a:t>console </a:t>
            </a:r>
            <a:r>
              <a:rPr lang="ko-KR" altLang="en-US" dirty="0">
                <a:sym typeface="Wingdings" panose="05000000000000000000" pitchFamily="2" charset="2"/>
              </a:rPr>
              <a:t>창에서 다음 명령어로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</a:t>
            </a:r>
            <a:r>
              <a:rPr lang="ko-KR" altLang="en-US" dirty="0" smtClean="0">
                <a:sym typeface="Wingdings" panose="05000000000000000000" pitchFamily="2" charset="2"/>
              </a:rPr>
              <a:t>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번호의 끝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 smtClean="0">
                <a:sym typeface="Wingdings" panose="05000000000000000000" pitchFamily="2" charset="2"/>
              </a:rPr>
              <a:t>자리만 사용도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5554</a:t>
            </a:r>
            <a:r>
              <a:rPr lang="ko-KR" altLang="en-US" dirty="0" smtClean="0">
                <a:sym typeface="Wingdings" panose="05000000000000000000" pitchFamily="2" charset="2"/>
              </a:rPr>
              <a:t>에서 앱이 실행되고 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번호에 </a:t>
            </a:r>
            <a:r>
              <a:rPr lang="en-US" altLang="ko-KR" dirty="0" smtClean="0">
                <a:sym typeface="Wingdings" panose="05000000000000000000" pitchFamily="2" charset="2"/>
              </a:rPr>
              <a:t>5556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전화 </a:t>
            </a:r>
            <a:r>
              <a:rPr lang="ko-KR" altLang="en-US" dirty="0" err="1" smtClean="0">
                <a:sym typeface="Wingdings" panose="05000000000000000000" pitchFamily="2" charset="2"/>
              </a:rPr>
              <a:t>벨소리도</a:t>
            </a:r>
            <a:r>
              <a:rPr lang="ko-KR" altLang="en-US" dirty="0" smtClean="0">
                <a:sym typeface="Wingdings" panose="05000000000000000000" pitchFamily="2" charset="2"/>
              </a:rPr>
              <a:t> 들을 수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전화를 받는 것도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끊는 것도 시도해보고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 전송도 해보길 바랍니다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관찰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단말기가 있을 때 앱을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최근에 생성된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단말기로 앱이 </a:t>
            </a:r>
            <a:r>
              <a:rPr lang="en-US" altLang="ko-KR" dirty="0" smtClean="0">
                <a:sym typeface="Wingdings" panose="05000000000000000000" pitchFamily="2" charset="2"/>
              </a:rPr>
              <a:t>Load</a:t>
            </a:r>
            <a:r>
              <a:rPr lang="ko-KR" altLang="en-US" dirty="0" smtClean="0">
                <a:sym typeface="Wingdings" panose="05000000000000000000" pitchFamily="2" charset="2"/>
              </a:rPr>
              <a:t>되고 실행되는 것을 관찰할 수 있었습니다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056" y="2881041"/>
            <a:ext cx="3847861" cy="32122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93" y="2929338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552" y="2882692"/>
            <a:ext cx="2160240" cy="1831384"/>
          </a:xfrm>
          <a:prstGeom prst="rect">
            <a:avLst/>
          </a:prstGeom>
        </p:spPr>
      </p:pic>
      <p:sp>
        <p:nvSpPr>
          <p:cNvPr id="7" name="왼쪽 화살표 6"/>
          <p:cNvSpPr/>
          <p:nvPr/>
        </p:nvSpPr>
        <p:spPr>
          <a:xfrm>
            <a:off x="8904312" y="4564586"/>
            <a:ext cx="1296144" cy="72008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1" y="2929338"/>
            <a:ext cx="896190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앱의 </a:t>
            </a:r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개 구성요소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95600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Activity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08168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08168" y="45091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Provider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5600" y="4496524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Broadcast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Receiver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십각형 6"/>
          <p:cNvSpPr/>
          <p:nvPr/>
        </p:nvSpPr>
        <p:spPr>
          <a:xfrm>
            <a:off x="5494784" y="3056364"/>
            <a:ext cx="1440160" cy="1440160"/>
          </a:xfrm>
          <a:prstGeom prst="dec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Intent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>
            <a:stCxn id="6" idx="3"/>
            <a:endCxn id="7" idx="8"/>
          </p:cNvCxnSpPr>
          <p:nvPr/>
        </p:nvCxnSpPr>
        <p:spPr>
          <a:xfrm>
            <a:off x="4799856" y="2406480"/>
            <a:ext cx="1192491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1"/>
            <a:endCxn id="7" idx="9"/>
          </p:cNvCxnSpPr>
          <p:nvPr/>
        </p:nvCxnSpPr>
        <p:spPr>
          <a:xfrm rot="10800000" flipV="1">
            <a:off x="6437382" y="2406480"/>
            <a:ext cx="1170787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3"/>
            <a:endCxn id="7" idx="4"/>
          </p:cNvCxnSpPr>
          <p:nvPr/>
        </p:nvCxnSpPr>
        <p:spPr>
          <a:xfrm flipV="1">
            <a:off x="4799856" y="4496522"/>
            <a:ext cx="1192491" cy="540062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3"/>
            <a:endCxn id="10" idx="1"/>
          </p:cNvCxnSpPr>
          <p:nvPr/>
        </p:nvCxnSpPr>
        <p:spPr>
          <a:xfrm rot="16200000" flipH="1">
            <a:off x="6746445" y="4187457"/>
            <a:ext cx="552658" cy="1170787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안드로이드에서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en-US" altLang="ko-KR" dirty="0" smtClean="0">
                <a:sym typeface="Wingdings" panose="05000000000000000000" pitchFamily="2" charset="2"/>
              </a:rPr>
              <a:t>(Broadcasting)</a:t>
            </a:r>
            <a:r>
              <a:rPr lang="ko-KR" altLang="en-US" dirty="0" smtClean="0">
                <a:sym typeface="Wingdings" panose="05000000000000000000" pitchFamily="2" charset="2"/>
              </a:rPr>
              <a:t>이란 메시지를 여러 객체에 전달하는 것을 말합니다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문제를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수신 </a:t>
            </a:r>
            <a:r>
              <a:rPr lang="ko-KR" altLang="en-US" dirty="0" err="1" smtClean="0">
                <a:sym typeface="Wingdings" panose="05000000000000000000" pitchFamily="2" charset="2"/>
              </a:rPr>
              <a:t>앱들에게</a:t>
            </a:r>
            <a:r>
              <a:rPr lang="ko-KR" altLang="en-US" dirty="0" smtClean="0">
                <a:sym typeface="Wingdings" panose="05000000000000000000" pitchFamily="2" charset="2"/>
              </a:rPr>
              <a:t> 알려주어야 한다면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브로드캐스팅으로</a:t>
            </a:r>
            <a:r>
              <a:rPr lang="ko-KR" altLang="en-US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이벤트를 글로벌 이벤트</a:t>
            </a:r>
            <a:r>
              <a:rPr lang="en-US" altLang="ko-KR" dirty="0" smtClean="0">
                <a:sym typeface="Wingdings" panose="05000000000000000000" pitchFamily="2" charset="2"/>
              </a:rPr>
              <a:t>(Global Event)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메시지를 받고 싶다면 브로드캐스트 수신자</a:t>
            </a:r>
            <a:r>
              <a:rPr lang="en-US" altLang="ko-KR" dirty="0" smtClean="0">
                <a:sym typeface="Wingdings" panose="05000000000000000000" pitchFamily="2" charset="2"/>
              </a:rPr>
              <a:t>(Broadcast Receiver)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앱에 등록을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서비스와 마찬가지로 브로드캐스트 수신자도 앱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  <a:r>
              <a:rPr lang="ko-KR" altLang="en-US" b="1" dirty="0" smtClean="0">
                <a:sym typeface="Wingdings" panose="05000000000000000000" pitchFamily="2" charset="2"/>
              </a:rPr>
              <a:t> 파일에 등록해야</a:t>
            </a:r>
            <a:r>
              <a:rPr lang="ko-KR" altLang="en-US" dirty="0" smtClean="0">
                <a:sym typeface="Wingdings" panose="05000000000000000000" pitchFamily="2" charset="2"/>
              </a:rPr>
              <a:t> 시스템이 알 수 있고 화면도 없게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등록 방식이 아닌 소스 코드에서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registerReceiver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사용해서 시스템에 등록할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onReceive()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정의해야 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원하는 브로드캐스트 메시지 도착하면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자동으로 호출됩니다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모든 메시지를 받을 수 없으니까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원하는 메시지를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특정해야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모든 메시지는 인텐트 안에 넣어 전달되므로 원하는 메시지는 인텐트 필터를 사용해 시스템에 등록합니다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Hu062Receiver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org.joy.receiver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New  Other  Broadcast Receiver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HuReceiver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자동으로 추가 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확인해보면 좋습니다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파일을 열어 다음과 같이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를 직접 추가 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>
                <a:sym typeface="Wingdings" panose="05000000000000000000" pitchFamily="2" charset="2"/>
              </a:rPr>
              <a:t>&lt;receiver&gt;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ym typeface="Wingdings" panose="05000000000000000000" pitchFamily="2" charset="2"/>
              </a:rPr>
              <a:t>태그로 어떤 인텐트를 받을 것인지 지정합니다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여기에서는 </a:t>
            </a:r>
            <a:r>
              <a:rPr lang="en-US" altLang="ko-KR" dirty="0">
                <a:sym typeface="Wingdings" panose="05000000000000000000" pitchFamily="2" charset="2"/>
              </a:rPr>
              <a:t>&lt;intent-filter&gt;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태그를 추가하고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>
                <a:sym typeface="Wingdings" panose="05000000000000000000" pitchFamily="2" charset="2"/>
              </a:rPr>
              <a:t>android:name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넣습니다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이것은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즉 단말에서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dirty="0">
                <a:latin typeface="Consolas" panose="020B0609020204030204" pitchFamily="49" charset="0"/>
              </a:rPr>
              <a:t> android:name="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882722"/>
            <a:ext cx="288031" cy="72008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540" y="4077072"/>
            <a:ext cx="6048672" cy="1008112"/>
          </a:xfrm>
          <a:prstGeom prst="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이것은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인텐트를 구분하기 위한 액션 정보입니다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즉 단말에서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수신했을 때 이 </a:t>
            </a:r>
            <a:r>
              <a:rPr lang="en-US" altLang="ko-KR" sz="1600" dirty="0">
                <a:solidFill>
                  <a:schemeClr val="tx1"/>
                </a:solidFill>
              </a:rPr>
              <a:t>action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</a:t>
            </a:r>
            <a:r>
              <a:rPr lang="ko-KR" altLang="en-US" sz="1600" b="1" dirty="0">
                <a:solidFill>
                  <a:srgbClr val="C00000"/>
                </a:solidFill>
              </a:rPr>
              <a:t>인텐트</a:t>
            </a:r>
            <a:r>
              <a:rPr lang="ko-KR" altLang="en-US" sz="1600" dirty="0">
                <a:solidFill>
                  <a:schemeClr val="tx1"/>
                </a:solidFill>
              </a:rPr>
              <a:t>를 전달하므로 이 값을 넣어주면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받아 볼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앱에서 </a:t>
            </a:r>
            <a:r>
              <a:rPr lang="en-US" altLang="ko-KR" b="1" dirty="0">
                <a:sym typeface="Wingdings" panose="05000000000000000000" pitchFamily="2" charset="2"/>
              </a:rPr>
              <a:t>SMS</a:t>
            </a:r>
            <a:r>
              <a:rPr lang="ko-KR" altLang="en-US" b="1" dirty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>
                <a:sym typeface="Wingdings" panose="05000000000000000000" pitchFamily="2" charset="2"/>
              </a:rPr>
              <a:t>, RECEIVE_SMS </a:t>
            </a:r>
            <a:r>
              <a:rPr lang="ko-KR" altLang="en-US" b="1" dirty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다음과 </a:t>
            </a:r>
            <a:r>
              <a:rPr lang="ko-KR" altLang="en-US" dirty="0">
                <a:sym typeface="Wingdings" panose="05000000000000000000" pitchFamily="2" charset="2"/>
              </a:rPr>
              <a:t>같이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&lt;uses-permission&gt;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을 추가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ym typeface="Wingdings" panose="05000000000000000000" pitchFamily="2" charset="2"/>
              </a:rPr>
              <a:t>uses-permission&gt;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수신과 관련된 권한을 가질 수 있도록 해줍니다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마시멜로우</a:t>
            </a:r>
            <a:r>
              <a:rPr lang="ko-KR" altLang="en-US" dirty="0">
                <a:sym typeface="Wingdings" panose="05000000000000000000" pitchFamily="2" charset="2"/>
              </a:rPr>
              <a:t> 버전 이후부터는 해당 권한이 위험권한으로 바뀌어 앱 </a:t>
            </a:r>
            <a:r>
              <a:rPr lang="ko-KR" altLang="en-US" dirty="0" smtClean="0">
                <a:sym typeface="Wingdings" panose="05000000000000000000" pitchFamily="2" charset="2"/>
              </a:rPr>
              <a:t>실행할 때 다시 한번 </a:t>
            </a:r>
            <a:r>
              <a:rPr lang="ko-KR" altLang="en-US" dirty="0">
                <a:sym typeface="Wingdings" panose="05000000000000000000" pitchFamily="2" charset="2"/>
              </a:rPr>
              <a:t>사용자에게 </a:t>
            </a:r>
            <a:r>
              <a:rPr lang="ko-KR" altLang="en-US" dirty="0" smtClean="0">
                <a:sym typeface="Wingdings" panose="05000000000000000000" pitchFamily="2" charset="2"/>
              </a:rPr>
              <a:t>권한 요청을 받아야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b="1" dirty="0">
                <a:latin typeface="Consolas" panose="020B0609020204030204" pitchFamily="49" charset="0"/>
              </a:rPr>
              <a:t>"/&gt;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60296" y="4312378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err="1" smtClean="0">
                <a:sym typeface="Wingdings" panose="05000000000000000000" pitchFamily="2" charset="2"/>
              </a:rPr>
              <a:t>HuReceiver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4556402"/>
            <a:ext cx="1124811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다음 페이지의 코드를 입력할 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다음과 같은 사항들을 미리 인지하고 있으면 도움이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latinLnBrk="0"/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와  </a:t>
            </a:r>
            <a:r>
              <a:rPr lang="en-US" altLang="ko-KR" sz="1600" dirty="0">
                <a:sym typeface="Wingdings" panose="05000000000000000000" pitchFamily="2" charset="2"/>
              </a:rPr>
              <a:t>Date </a:t>
            </a:r>
            <a:r>
              <a:rPr lang="ko-KR" altLang="en-US" sz="16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600" dirty="0">
                <a:sym typeface="Wingdings" panose="05000000000000000000" pitchFamily="2" charset="2"/>
              </a:rPr>
              <a:t>? </a:t>
            </a:r>
            <a:r>
              <a:rPr lang="ko-KR" altLang="en-US" sz="1600" dirty="0" smtClean="0">
                <a:sym typeface="Wingdings" panose="05000000000000000000" pitchFamily="2" charset="2"/>
              </a:rPr>
              <a:t>두 </a:t>
            </a:r>
            <a:r>
              <a:rPr lang="ko-KR" altLang="en-US" sz="16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600" dirty="0">
                <a:sym typeface="Wingdings" panose="05000000000000000000" pitchFamily="2" charset="2"/>
              </a:rPr>
              <a:t>import </a:t>
            </a:r>
            <a:r>
              <a:rPr lang="ko-KR" altLang="en-US" sz="16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600" dirty="0">
                <a:sym typeface="Wingdings" panose="05000000000000000000" pitchFamily="2" charset="2"/>
              </a:rPr>
              <a:t>alt + Enter </a:t>
            </a:r>
            <a:r>
              <a:rPr lang="ko-KR" altLang="en-US" sz="16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ym typeface="Wingdings" panose="05000000000000000000" pitchFamily="2" charset="2"/>
              </a:rPr>
              <a:t>SmsMessage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600" dirty="0" smtClean="0">
                <a:sym typeface="Wingdings" panose="05000000000000000000" pitchFamily="2" charset="2"/>
              </a:rPr>
              <a:t>Date</a:t>
            </a:r>
            <a:r>
              <a:rPr lang="ko-KR" altLang="en-US" sz="1600" dirty="0" smtClean="0">
                <a:sym typeface="Wingdings" panose="05000000000000000000" pitchFamily="2" charset="2"/>
              </a:rPr>
              <a:t>는 </a:t>
            </a:r>
            <a:r>
              <a:rPr lang="en-US" altLang="ko-K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java.util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패키지 </a:t>
            </a:r>
            <a:r>
              <a:rPr lang="ko-KR" altLang="en-US" sz="16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Bundle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intent.getExtras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51703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HuReceiver.java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for 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= 0;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String </a:t>
            </a:r>
            <a:r>
              <a:rPr lang="en-US" altLang="ko-KR" sz="1600" dirty="0">
                <a:latin typeface="Consolas" panose="020B0609020204030204" pitchFamily="49" charset="0"/>
              </a:rPr>
              <a:t>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messages[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Log.i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</a:t>
            </a:r>
            <a:r>
              <a:rPr lang="en-US" altLang="ko-KR" sz="1600" dirty="0">
                <a:latin typeface="Consolas" panose="020B0609020204030204" pitchFamily="49" charset="0"/>
              </a:rPr>
              <a:t>, "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() ends: " +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974" y="5005775"/>
            <a:ext cx="1124799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974" y="5740514"/>
            <a:ext cx="112202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ym typeface="Wingdings" panose="05000000000000000000" pitchFamily="2" charset="2"/>
              </a:rPr>
              <a:t>SmsMessage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와  </a:t>
            </a:r>
            <a:r>
              <a:rPr lang="en-US" altLang="ko-KR" sz="1600" dirty="0">
                <a:sym typeface="Wingdings" panose="05000000000000000000" pitchFamily="2" charset="2"/>
              </a:rPr>
              <a:t>Date </a:t>
            </a:r>
            <a:r>
              <a:rPr lang="ko-KR" altLang="en-US" sz="16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600" dirty="0">
                <a:sym typeface="Wingdings" panose="05000000000000000000" pitchFamily="2" charset="2"/>
              </a:rPr>
              <a:t>? </a:t>
            </a:r>
            <a:r>
              <a:rPr lang="ko-KR" altLang="en-US" sz="1600" dirty="0" smtClean="0">
                <a:sym typeface="Wingdings" panose="05000000000000000000" pitchFamily="2" charset="2"/>
              </a:rPr>
              <a:t>두 </a:t>
            </a:r>
            <a:r>
              <a:rPr lang="ko-KR" altLang="en-US" sz="16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600" dirty="0">
                <a:sym typeface="Wingdings" panose="05000000000000000000" pitchFamily="2" charset="2"/>
              </a:rPr>
              <a:t>import </a:t>
            </a:r>
            <a:r>
              <a:rPr lang="ko-KR" altLang="en-US" sz="16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600" dirty="0">
                <a:sym typeface="Wingdings" panose="05000000000000000000" pitchFamily="2" charset="2"/>
              </a:rPr>
              <a:t>alt + Enter </a:t>
            </a:r>
            <a:r>
              <a:rPr lang="ko-KR" altLang="en-US" sz="16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ym typeface="Wingdings" panose="05000000000000000000" pitchFamily="2" charset="2"/>
              </a:rPr>
              <a:t>SmsMessage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600" dirty="0" smtClean="0">
                <a:sym typeface="Wingdings" panose="05000000000000000000" pitchFamily="2" charset="2"/>
              </a:rPr>
              <a:t>Date 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sym typeface="Wingdings" panose="05000000000000000000" pitchFamily="2" charset="2"/>
              </a:rPr>
              <a:t>java.util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패키지 </a:t>
            </a:r>
            <a:r>
              <a:rPr lang="ko-KR" altLang="en-US" sz="16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25574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HuReceiver.java </a:t>
            </a:r>
            <a:r>
              <a:rPr lang="ko-KR" altLang="en-US" sz="1600" dirty="0"/>
              <a:t>코딩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040479" y="2077974"/>
            <a:ext cx="288032" cy="57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1140" y="1708641"/>
            <a:ext cx="37955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빨간 줄이 나오면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다른 버전을 위한 코드를 삽입을</a:t>
            </a:r>
            <a:endParaRPr lang="en-US" altLang="ko-KR" sz="1200" dirty="0" smtClean="0"/>
          </a:p>
          <a:p>
            <a:pPr latinLnBrk="0"/>
            <a:r>
              <a:rPr lang="ko-KR" altLang="en-US" sz="1200" dirty="0" smtClean="0"/>
              <a:t>위해 </a:t>
            </a:r>
            <a:r>
              <a:rPr lang="en-US" altLang="ko-KR" sz="1200" dirty="0" err="1" smtClean="0"/>
              <a:t>alt+Enter</a:t>
            </a:r>
            <a:r>
              <a:rPr lang="ko-KR" altLang="en-US" sz="1200" dirty="0" smtClean="0"/>
              <a:t>로 사용하여 저절로 채울 수 있습니다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HuReceiver.java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데이터로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사용하기도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 없을 수도 있는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085184"/>
            <a:ext cx="781817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The SMS specification has defined two modes in which a GSM/GPRS modem or mobile phone can operate.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They </a:t>
            </a:r>
            <a:r>
              <a:rPr lang="en-US" altLang="ko-KR" dirty="0"/>
              <a:t>are called SMS text mode and SMS PDU mode.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PDU stands for </a:t>
            </a:r>
            <a:r>
              <a:rPr lang="en-US" altLang="ko-KR" b="1" dirty="0"/>
              <a:t>Protocol Data Unit</a:t>
            </a:r>
            <a:r>
              <a:rPr lang="en-US" altLang="ko-KR" dirty="0"/>
              <a:t>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이러함 메소드를 위해서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</a:t>
            </a:r>
            <a:r>
              <a:rPr lang="en-US" altLang="ko-KR" b="1" dirty="0" smtClean="0">
                <a:sym typeface="Wingdings" panose="05000000000000000000" pitchFamily="2" charset="2"/>
              </a:rPr>
              <a:t>SMS</a:t>
            </a:r>
            <a:r>
              <a:rPr lang="ko-KR" altLang="en-US" b="1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b="1" dirty="0" smtClean="0">
                <a:sym typeface="Wingdings" panose="05000000000000000000" pitchFamily="2" charset="2"/>
              </a:rPr>
              <a:t>라는 권한이 있어야 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권한을 이미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1556792"/>
            <a:ext cx="108617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b="1" dirty="0" err="1">
                <a:latin typeface="Consolas" panose="020B0609020204030204" pitchFamily="49" charset="0"/>
              </a:rPr>
              <a:t>url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b="1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implementation </a:t>
            </a:r>
            <a:r>
              <a:rPr lang="en-US" altLang="ko-KR" sz="1600" b="1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5" y="2479896"/>
            <a:ext cx="386316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386317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48128" y="1293297"/>
            <a:ext cx="4464495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Hu062Phone</a:t>
            </a:r>
            <a:r>
              <a:rPr lang="ko-KR" altLang="en-US" sz="1400" dirty="0" smtClean="0"/>
              <a:t> 프로젝트에서는 우리는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직접 </a:t>
            </a:r>
            <a:r>
              <a:rPr lang="en-US" altLang="ko-KR" sz="1400" dirty="0" smtClean="0"/>
              <a:t>Permission Checking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하는 코딩을 하였는데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여기서는 외부 </a:t>
            </a:r>
            <a:r>
              <a:rPr lang="en-US" altLang="ko-KR" sz="1400" dirty="0" smtClean="0"/>
              <a:t>Library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하여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37962" y="3297289"/>
            <a:ext cx="4450257" cy="98488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 결과로</a:t>
            </a:r>
            <a:r>
              <a:rPr lang="en-US" altLang="ko-KR" sz="1400" dirty="0" smtClean="0"/>
              <a:t>, duplicate ….. error </a:t>
            </a:r>
            <a:r>
              <a:rPr lang="ko-KR" altLang="en-US" sz="1400" dirty="0" smtClean="0"/>
              <a:t>가 나오면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 err="1" smtClean="0"/>
              <a:t>gradle.properties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파일에 아래의 구문을 추가해주세요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600" b="1" dirty="0" err="1" smtClean="0">
                <a:latin typeface="Consolas" panose="020B0609020204030204" pitchFamily="49" charset="0"/>
              </a:rPr>
              <a:t>android.enableJetifier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= true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6623990" y="3922134"/>
            <a:ext cx="42188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Activity: </a:t>
            </a:r>
          </a:p>
          <a:p>
            <a:r>
              <a:rPr lang="ko-KR" altLang="en-US" dirty="0"/>
              <a:t>액티비티는 사용자가 애플리케이션과 상호작용하는 </a:t>
            </a:r>
            <a:r>
              <a:rPr lang="ko-KR" altLang="en-US" b="1" dirty="0" smtClean="0"/>
              <a:t>단일 화면</a:t>
            </a:r>
            <a:r>
              <a:rPr lang="ko-KR" altLang="en-US" dirty="0" smtClean="0"/>
              <a:t>을 </a:t>
            </a:r>
            <a:r>
              <a:rPr lang="ko-KR" altLang="en-US" dirty="0"/>
              <a:t>의미하며 모든 안드로이드 애플리케이션은 액티비티로 구성되어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안드로이드 애플리케이션은 반드시 하나 이상의 액티비티를 포함하고 </a:t>
            </a:r>
            <a:r>
              <a:rPr lang="ko-KR" altLang="en-US" dirty="0" smtClean="0"/>
              <a:t>있으며 액티비티는 </a:t>
            </a:r>
            <a:r>
              <a:rPr lang="ko-KR" altLang="en-US" b="1" dirty="0"/>
              <a:t>생명주기</a:t>
            </a:r>
            <a:r>
              <a:rPr lang="en-US" altLang="ko-KR" b="1" dirty="0"/>
              <a:t>(Life Cycle)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</a:t>
            </a:r>
            <a:r>
              <a:rPr lang="ko-KR" altLang="en-US" dirty="0"/>
              <a:t>재정의하여 원하는 기능들을 구현할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인텐트</a:t>
            </a:r>
            <a:r>
              <a:rPr lang="en-US" altLang="ko-KR" dirty="0"/>
              <a:t>(Intent)</a:t>
            </a:r>
            <a:r>
              <a:rPr lang="ko-KR" altLang="en-US" dirty="0"/>
              <a:t>를 통해 다른 애플리케이션의 액티비티를 호출할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액티비티를 동시에 </a:t>
            </a:r>
            <a:r>
              <a:rPr lang="en-US" altLang="ko-KR" dirty="0"/>
              <a:t>Display </a:t>
            </a:r>
            <a:r>
              <a:rPr lang="ko-KR" altLang="en-US" dirty="0"/>
              <a:t>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View </a:t>
            </a:r>
            <a:r>
              <a:rPr lang="ko-KR" altLang="en-US" dirty="0"/>
              <a:t>또는 </a:t>
            </a:r>
            <a:r>
              <a:rPr lang="en-US" altLang="ko-KR" dirty="0"/>
              <a:t>ViewGroup</a:t>
            </a:r>
            <a:r>
              <a:rPr lang="ko-KR" altLang="en-US" dirty="0"/>
              <a:t>을 포함합니다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애플리케이션에는 하나 이상의 액티비티가 있어야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액티비티 </a:t>
            </a:r>
            <a:r>
              <a:rPr lang="ko-KR" altLang="en-US" dirty="0"/>
              <a:t>내에 </a:t>
            </a:r>
            <a:r>
              <a:rPr lang="ko-KR" altLang="en-US" b="1" dirty="0" err="1"/>
              <a:t>프래그먼트</a:t>
            </a:r>
            <a:r>
              <a:rPr lang="en-US" altLang="ko-KR" b="1" dirty="0"/>
              <a:t>(Fragment)</a:t>
            </a:r>
            <a:r>
              <a:rPr lang="ko-KR" altLang="en-US" dirty="0"/>
              <a:t>를 추가하여 </a:t>
            </a:r>
            <a:r>
              <a:rPr lang="ko-KR" altLang="en-US" b="1" dirty="0"/>
              <a:t>화면을 </a:t>
            </a:r>
            <a:r>
              <a:rPr lang="ko-KR" altLang="en-US" b="1" dirty="0" smtClean="0"/>
              <a:t>분할</a:t>
            </a:r>
            <a:r>
              <a:rPr lang="ko-KR" altLang="en-US" dirty="0"/>
              <a:t>할</a:t>
            </a:r>
            <a:r>
              <a:rPr lang="ko-KR" altLang="en-US" dirty="0" smtClean="0"/>
              <a:t> </a:t>
            </a:r>
            <a:r>
              <a:rPr lang="ko-KR" altLang="en-US" dirty="0"/>
              <a:t>수 있습니다</a:t>
            </a:r>
          </a:p>
          <a:p>
            <a:pPr marL="5715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1232168"/>
            <a:ext cx="118093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denied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granted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1372" y="1916832"/>
            <a:ext cx="3898824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인터페이스 구현을 선언하는 것을 잊지 마십시오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아래는 인터페이스가 요구하는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메소드들을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재정의합니다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5" idx="1"/>
          </p:cNvCxnSpPr>
          <p:nvPr/>
        </p:nvCxnSpPr>
        <p:spPr>
          <a:xfrm rot="10800000">
            <a:off x="7464152" y="1628802"/>
            <a:ext cx="307220" cy="65736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결과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060848"/>
            <a:ext cx="1714671" cy="29523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642" y="2044395"/>
            <a:ext cx="1713559" cy="29523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938" y="3789040"/>
            <a:ext cx="2893398" cy="21557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435" y="3200149"/>
            <a:ext cx="1829090" cy="326156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89582" y="4057521"/>
            <a:ext cx="1080120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6236" y="4693743"/>
            <a:ext cx="1283506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92056" y="3485232"/>
            <a:ext cx="1839956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44336" y="6108611"/>
            <a:ext cx="78371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183" y="3187391"/>
            <a:ext cx="1870209" cy="329156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933284" y="5512745"/>
            <a:ext cx="78371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3314" y="3520559"/>
            <a:ext cx="2790901" cy="160192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8621129" y="4157386"/>
            <a:ext cx="6050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 쪽에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[…]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656602"/>
            <a:ext cx="9001000" cy="28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88" y="1566354"/>
            <a:ext cx="4741746" cy="33843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3100" y="3854607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15298" y="3099417"/>
            <a:ext cx="2252509" cy="36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47728" y="4581636"/>
            <a:ext cx="1368152" cy="36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02" y="1614934"/>
            <a:ext cx="2678542" cy="476737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753120" y="2132856"/>
            <a:ext cx="648072" cy="338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6: 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b="1" dirty="0" smtClean="0">
                <a:sym typeface="Wingdings" panose="05000000000000000000" pitchFamily="2" charset="2"/>
              </a:rPr>
              <a:t>Logcat</a:t>
            </a:r>
            <a:r>
              <a:rPr lang="ko-KR" altLang="en-US" b="1" dirty="0" smtClean="0">
                <a:sym typeface="Wingdings" panose="05000000000000000000" pitchFamily="2" charset="2"/>
              </a:rPr>
              <a:t>이 아니라 사용자가 보는 화면</a:t>
            </a:r>
            <a:r>
              <a:rPr lang="ko-KR" altLang="en-US" dirty="0" smtClean="0">
                <a:sym typeface="Wingdings" panose="05000000000000000000" pitchFamily="2" charset="2"/>
              </a:rPr>
              <a:t>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사용해 액티비티 쪽으로 인텐트 객체를 전달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액티비티를 만듭니다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 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b="1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6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텍스트뷰 둘</a:t>
            </a:r>
            <a:r>
              <a:rPr lang="en-US" altLang="ko-KR" dirty="0" smtClean="0">
                <a:sym typeface="Wingdings" panose="05000000000000000000" pitchFamily="2" charset="2"/>
              </a:rPr>
              <a:t>("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: ", "</a:t>
            </a:r>
            <a:r>
              <a:rPr lang="ko-KR" altLang="en-US" dirty="0" err="1" smtClean="0">
                <a:sym typeface="Wingdings" panose="05000000000000000000" pitchFamily="2" charset="2"/>
              </a:rPr>
              <a:t>수신시간</a:t>
            </a:r>
            <a:r>
              <a:rPr lang="en-US" altLang="ko-KR" dirty="0" smtClean="0">
                <a:sym typeface="Wingdings" panose="05000000000000000000" pitchFamily="2" charset="2"/>
              </a:rPr>
              <a:t>: "), 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메시지 표시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하나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("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")</a:t>
            </a:r>
            <a:r>
              <a:rPr lang="ko-KR" altLang="en-US" dirty="0" smtClean="0">
                <a:sym typeface="Wingdings" panose="05000000000000000000" pitchFamily="2" charset="2"/>
              </a:rPr>
              <a:t> 하나를 그림과 같이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이같은 화면에 가장 적합하고 쉬운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사용하고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32dp, </a:t>
            </a:r>
            <a:r>
              <a:rPr lang="ko-KR" altLang="en-US" dirty="0" err="1" smtClean="0">
                <a:sym typeface="Wingdings" panose="05000000000000000000" pitchFamily="2" charset="2"/>
              </a:rPr>
              <a:t>그외는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8dp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나중에 시스템의 기본 알림을 위한 약간의 공간을 남겨둡니다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뷰의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match_parent,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제외한 뷰들의 </a:t>
            </a:r>
            <a:r>
              <a:rPr lang="en-US" altLang="ko-KR" dirty="0" smtClean="0">
                <a:sym typeface="Wingdings" panose="05000000000000000000" pitchFamily="2" charset="2"/>
              </a:rPr>
              <a:t>height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weight=1</a:t>
            </a:r>
            <a:r>
              <a:rPr lang="ko-KR" altLang="en-US" dirty="0" smtClean="0">
                <a:sym typeface="Wingdings" panose="05000000000000000000" pitchFamily="2" charset="2"/>
              </a:rPr>
              <a:t>로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충분히 크도록 </a:t>
            </a:r>
            <a:r>
              <a:rPr lang="en-US" altLang="ko-KR" dirty="0" smtClean="0">
                <a:sym typeface="Wingdings" panose="05000000000000000000" pitchFamily="2" charset="2"/>
              </a:rPr>
              <a:t>weight = 50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뷰들이 차지하고 남은 공간을 입력상자가 모두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textSize = 18sp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200" y="3105808"/>
            <a:ext cx="1958510" cy="341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77" y="3966943"/>
            <a:ext cx="4465707" cy="255292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63686" y="5466361"/>
            <a:ext cx="1409360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>
                <a:sym typeface="Wingdings" panose="05000000000000000000" pitchFamily="2" charset="2"/>
              </a:rPr>
              <a:t>editText_msg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828015" y="4613592"/>
            <a:ext cx="1463862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ym typeface="Wingdings" panose="05000000000000000000" pitchFamily="2" charset="2"/>
              </a:rPr>
              <a:t>textView_num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878309" y="4955977"/>
            <a:ext cx="1409360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/>
              <a:t>textView_time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463686" y="6136168"/>
            <a:ext cx="140936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button_ok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878309" y="4110065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6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ym typeface="Wingdings" panose="05000000000000000000" pitchFamily="2" charset="2"/>
              </a:rPr>
              <a:t>activity_sms.xml: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68760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android:layout_marginTop="32dp"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android:layout_marginStart="8dp"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=".SmsActivity"&gt;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textView_num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발신번호</a:t>
            </a:r>
            <a:r>
              <a:rPr lang="en-US" altLang="ko-KR" sz="1400" dirty="0">
                <a:latin typeface="Consolas" panose="020B0609020204030204" pitchFamily="49" charset="0"/>
              </a:rPr>
              <a:t>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android:textSize="22sp"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</a:t>
            </a:r>
            <a:r>
              <a:rPr lang="en-US" altLang="ko-KR" sz="1400" dirty="0" smtClean="0">
                <a:latin typeface="Consolas" panose="020B0609020204030204" pitchFamily="49" charset="0"/>
              </a:rPr>
              <a:t>"/&gt;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&lt;!– your layout here --&gt; 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latin typeface="Consolas" panose="020B0609020204030204" pitchFamily="49" charset="0"/>
              </a:rPr>
              <a:t>LinearLayout&gt;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56240" y="3068960"/>
            <a:ext cx="2605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레이아웃 파일의 일부분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7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HuReceiver.java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8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세 가지</a:t>
            </a:r>
            <a:r>
              <a:rPr lang="en-US" altLang="ko-KR" dirty="0" smtClean="0">
                <a:sym typeface="Wingdings" panose="05000000000000000000" pitchFamily="2" charset="2"/>
              </a:rPr>
              <a:t>(sender, contents, receivedDate)</a:t>
            </a:r>
            <a:r>
              <a:rPr lang="ko-KR" altLang="en-US" dirty="0" smtClean="0">
                <a:sym typeface="Wingdings" panose="05000000000000000000" pitchFamily="2" charset="2"/>
              </a:rPr>
              <a:t>로 분류하여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에 담아서 </a:t>
            </a:r>
            <a:r>
              <a:rPr lang="en-US" altLang="ko-KR" dirty="0" smtClean="0">
                <a:sym typeface="Wingdings" panose="05000000000000000000" pitchFamily="2" charset="2"/>
              </a:rPr>
              <a:t>StartActivity() </a:t>
            </a:r>
            <a:r>
              <a:rPr lang="ko-KR" altLang="en-US" dirty="0" smtClean="0">
                <a:sym typeface="Wingdings" panose="05000000000000000000" pitchFamily="2" charset="2"/>
              </a:rPr>
              <a:t>호출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부분은 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코딩한대로</a:t>
            </a:r>
            <a:r>
              <a:rPr lang="ko-KR" altLang="en-US" dirty="0" smtClean="0">
                <a:sym typeface="Wingdings" panose="05000000000000000000" pitchFamily="2" charset="2"/>
              </a:rPr>
              <a:t> 그대로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701963"/>
            <a:ext cx="11475548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sz="1600" dirty="0" err="1">
                <a:latin typeface="Consolas" panose="020B0609020204030204" pitchFamily="49" charset="0"/>
              </a:rPr>
              <a:t>yyyy</a:t>
            </a:r>
            <a:r>
              <a:rPr lang="en-US" altLang="ko-KR" sz="1600" dirty="0">
                <a:latin typeface="Consolas" panose="020B0609020204030204" pitchFamily="49" charset="0"/>
              </a:rPr>
              <a:t>-MM-</a:t>
            </a:r>
            <a:r>
              <a:rPr lang="en-US" altLang="ko-KR" sz="1600" dirty="0" err="1">
                <a:latin typeface="Consolas" panose="020B0609020204030204" pitchFamily="49" charset="0"/>
              </a:rPr>
              <a:t>dd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HH:mm:ss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da-DK" altLang="ko-KR" sz="1600" dirty="0" smtClean="0">
                <a:latin typeface="Consolas" panose="020B0609020204030204" pitchFamily="49" charset="0"/>
              </a:rPr>
              <a:t>Bundle </a:t>
            </a:r>
            <a:r>
              <a:rPr lang="da-DK" altLang="ko-KR" sz="1600" dirty="0">
                <a:latin typeface="Consolas" panose="020B0609020204030204" pitchFamily="49" charset="0"/>
              </a:rPr>
              <a:t>bundle = intent.getExtras();</a:t>
            </a:r>
          </a:p>
          <a:p>
            <a:r>
              <a:rPr lang="da-DK" altLang="ko-KR" sz="1600" dirty="0">
                <a:latin typeface="Consolas" panose="020B0609020204030204" pitchFamily="49" charset="0"/>
              </a:rPr>
              <a:t>        SmsMessage[] messages = parseSmsMessage(bundle</a:t>
            </a:r>
            <a:r>
              <a:rPr lang="da-DK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</a:t>
            </a:r>
            <a:r>
              <a:rPr lang="en-US" altLang="ko-KR" sz="1600" dirty="0" smtClean="0">
                <a:latin typeface="Consolas" panose="020B0609020204030204" pitchFamily="49" charset="0"/>
              </a:rPr>
              <a:t>:"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smtClean="0">
                <a:latin typeface="Consolas" panose="020B0609020204030204" pitchFamily="49" charset="0"/>
              </a:rPr>
              <a:t>sender + </a:t>
            </a:r>
            <a:r>
              <a:rPr lang="en-US" altLang="ko-KR" sz="1600" dirty="0">
                <a:latin typeface="Consolas" panose="020B0609020204030204" pitchFamily="49" charset="0"/>
              </a:rPr>
              <a:t>":" + contents + ":" + </a:t>
            </a:r>
            <a:r>
              <a:rPr lang="en-US" altLang="ko-KR" sz="1600" dirty="0" smtClean="0">
                <a:latin typeface="Consolas" panose="020B0609020204030204" pitchFamily="49" charset="0"/>
              </a:rPr>
              <a:t>receivedDate.toString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2263937"/>
            <a:ext cx="10660002" cy="44613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8248" y="5754742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649749"/>
            <a:ext cx="360040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6458" y="2998107"/>
            <a:ext cx="1296144" cy="402196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HuReceiver.java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8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에 담아서 </a:t>
            </a:r>
            <a:r>
              <a:rPr lang="en-US" altLang="ko-KR" dirty="0" smtClean="0"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sym typeface="Wingdings" panose="05000000000000000000" pitchFamily="2" charset="2"/>
              </a:rPr>
              <a:t>를 하여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가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startActivity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부분이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8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에서 추가되는 부분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94706"/>
            <a:ext cx="1147554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//// send data to activity, but don't create activity, but just use it.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Intent 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myIntent.addFlags(Intent.FLAG_ACTIVITY_NEW_TASK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Intent.FLAG_ACTIVITY_SINGLE_TOP|Intent.FLAG_ACTIVITY_CLEAR_TOP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myIntent.putExtra("receivedDate", format.format(receivedDate));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context.startActivity(myIntent);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79651" y="4203085"/>
            <a:ext cx="5760640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400" dirty="0" smtClean="0">
                <a:sym typeface="Wingdings" panose="05000000000000000000" pitchFamily="2" charset="2"/>
              </a:rPr>
              <a:t>  </a:t>
            </a:r>
            <a:r>
              <a:rPr lang="en-US" altLang="ko-KR" sz="14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4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4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4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에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15880" y="1982738"/>
            <a:ext cx="3384376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HuReceiver.java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8: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smtClean="0">
                <a:sym typeface="Wingdings" panose="05000000000000000000" pitchFamily="2" charset="2"/>
              </a:rPr>
              <a:t>Parsing</a:t>
            </a:r>
            <a:r>
              <a:rPr lang="ko-KR" altLang="en-US" dirty="0" smtClean="0">
                <a:sym typeface="Wingdings" panose="05000000000000000000" pitchFamily="2" charset="2"/>
              </a:rPr>
              <a:t>하는 부분으로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앞에 코딩한 아래 부분은 그대로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750164"/>
            <a:ext cx="1124811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String </a:t>
            </a:r>
            <a:r>
              <a:rPr lang="en-US" altLang="ko-KR" sz="1600" dirty="0">
                <a:latin typeface="Consolas" panose="020B0609020204030204" pitchFamily="49" charset="0"/>
              </a:rPr>
              <a:t>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messages[i</a:t>
            </a:r>
            <a:r>
              <a:rPr lang="en-US" altLang="ko-KR" sz="1600" dirty="0">
                <a:latin typeface="Consolas" panose="020B0609020204030204" pitchFamily="49" charset="0"/>
              </a:rPr>
              <a:t>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9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Service: </a:t>
            </a:r>
          </a:p>
          <a:p>
            <a:r>
              <a:rPr lang="ko-KR" altLang="en-US" dirty="0"/>
              <a:t>서비스는 사용자와 직접적으로 상호작용하는 요소는 </a:t>
            </a:r>
            <a:r>
              <a:rPr lang="ko-KR" altLang="en-US" dirty="0" smtClean="0"/>
              <a:t>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</a:t>
            </a:r>
            <a:r>
              <a:rPr lang="ko-KR" altLang="en-US" b="1" dirty="0"/>
              <a:t>백그라운드</a:t>
            </a:r>
            <a:r>
              <a:rPr lang="en-US" altLang="ko-KR" b="1" dirty="0"/>
              <a:t>(Background)</a:t>
            </a:r>
            <a:r>
              <a:rPr lang="ko-KR" altLang="en-US" b="1" dirty="0"/>
              <a:t>에서 어떠한 작업을 처리하기 </a:t>
            </a:r>
            <a:r>
              <a:rPr lang="ko-KR" altLang="en-US" dirty="0"/>
              <a:t>위해 서비스를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애플리케이션을 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다운로드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유튜브 또는 </a:t>
            </a:r>
            <a:r>
              <a:rPr lang="ko-KR" altLang="en-US" dirty="0" smtClean="0"/>
              <a:t>멜론 음원 </a:t>
            </a:r>
            <a:r>
              <a:rPr lang="ko-KR" altLang="en-US" dirty="0"/>
              <a:t>스트리밍 앱을 </a:t>
            </a:r>
            <a:r>
              <a:rPr lang="ko-KR" altLang="en-US" dirty="0" smtClean="0"/>
              <a:t>사용한다든지 등 다른 작업을 할 때 </a:t>
            </a:r>
            <a:r>
              <a:rPr lang="ko-KR" altLang="en-US" dirty="0"/>
              <a:t>서비스를 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같은 경우 사용자의 인터페이스</a:t>
            </a:r>
            <a:r>
              <a:rPr lang="en-US" altLang="ko-KR" dirty="0"/>
              <a:t>(UI,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를 방해하지 않고 눈에 보이지 않는 곳에서 작업을 처리하기 때문에 별도의 스레드</a:t>
            </a:r>
            <a:r>
              <a:rPr lang="en-US" altLang="ko-KR" dirty="0"/>
              <a:t>(Thread)</a:t>
            </a:r>
            <a:r>
              <a:rPr lang="ko-KR" altLang="en-US" dirty="0"/>
              <a:t>에서 동작한다고 오해하는 경우가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/>
              <a:t>.... </a:t>
            </a:r>
            <a:r>
              <a:rPr lang="ko-KR" altLang="en-US" dirty="0"/>
              <a:t>서비스는 엄연히 메인 스레드에서 동작하기 때문에 서비스 내에서 별도의 스레드를 생성하여 작업을 처리해야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네트워크</a:t>
            </a:r>
            <a:r>
              <a:rPr lang="en-US" altLang="ko-KR" dirty="0"/>
              <a:t>(Network)</a:t>
            </a:r>
            <a:r>
              <a:rPr lang="ko-KR" altLang="en-US" dirty="0"/>
              <a:t>와 연동이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/>
              <a:t>UI</a:t>
            </a:r>
            <a:r>
              <a:rPr lang="ko-KR" altLang="en-US" dirty="0"/>
              <a:t>를 가지지 않으며 백그라운드에서 수행됩니다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/>
              <a:t>서비스는 </a:t>
            </a:r>
            <a:r>
              <a:rPr lang="en-US" altLang="ko-KR" dirty="0"/>
              <a:t>UI </a:t>
            </a:r>
            <a:r>
              <a:rPr lang="ko-KR" altLang="en-US" dirty="0" err="1"/>
              <a:t>스레드라고</a:t>
            </a:r>
            <a:r>
              <a:rPr lang="ko-KR" altLang="en-US" dirty="0"/>
              <a:t> 불리는 동일한 애플리케이션 스레드로 실행됩니다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애플리케이션이 </a:t>
            </a:r>
            <a:r>
              <a:rPr lang="ko-KR" altLang="en-US" dirty="0"/>
              <a:t>종료되어도 이미 시작이 된 서비스</a:t>
            </a:r>
            <a:r>
              <a:rPr lang="en-US" altLang="ko-KR" dirty="0"/>
              <a:t>(Service)</a:t>
            </a:r>
            <a:r>
              <a:rPr lang="ko-KR" altLang="en-US" dirty="0"/>
              <a:t>는 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계속 동작합니다</a:t>
            </a:r>
            <a:r>
              <a:rPr lang="en-US" altLang="ko-KR" dirty="0"/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9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HuReceiver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가 보낸 인텐트를 받아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재정의하여</a:t>
            </a:r>
            <a:r>
              <a:rPr lang="ko-KR" altLang="en-US" dirty="0" smtClean="0">
                <a:sym typeface="Wingdings" panose="05000000000000000000" pitchFamily="2" charset="2"/>
              </a:rPr>
              <a:t>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객체 안에 들어 있는 부가 데이터를 꺼내서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b="1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9: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68760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dirty="0">
                <a:latin typeface="Consolas" panose="020B0609020204030204" pitchFamily="49" charset="0"/>
              </a:rPr>
              <a:t>SmsActivity</a:t>
            </a:r>
            <a:r>
              <a:rPr lang="en-US" altLang="ko-KR" sz="14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editText_msg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textView_num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textView_time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onCreate(</a:t>
            </a:r>
            <a:r>
              <a:rPr lang="en-US" altLang="ko-KR" sz="1400" dirty="0">
                <a:latin typeface="Consolas" panose="020B0609020204030204" pitchFamily="49" charset="0"/>
              </a:rPr>
              <a:t>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textView_num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R.id.textView_num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textView_time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R.id.textView_time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editText_msg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R.id.editText_msg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button_ok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button_ok.setOnClickListener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 </a:t>
            </a:r>
            <a:r>
              <a:rPr lang="en-US" altLang="ko-KR" sz="1400" dirty="0">
                <a:latin typeface="Consolas" panose="020B0609020204030204" pitchFamily="49" charset="0"/>
              </a:rPr>
              <a:t>finish</a:t>
            </a:r>
            <a:r>
              <a:rPr lang="en-US" altLang="ko-KR" sz="1400" dirty="0" smtClean="0">
                <a:latin typeface="Consolas" panose="020B0609020204030204" pitchFamily="49" charset="0"/>
              </a:rPr>
              <a:t>();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 // end of onCreate()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030" y="5918539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53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9: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textView_num</a:t>
            </a:r>
            <a:r>
              <a:rPr lang="ko-KR" altLang="en-US" dirty="0" smtClean="0">
                <a:sym typeface="Wingdings" panose="05000000000000000000" pitchFamily="2" charset="2"/>
              </a:rPr>
              <a:t>에 있는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를 읽고 즉 </a:t>
            </a:r>
            <a:r>
              <a:rPr lang="en-US" altLang="ko-KR" dirty="0" smtClean="0">
                <a:sym typeface="Wingdings" panose="05000000000000000000" pitchFamily="2" charset="2"/>
              </a:rPr>
              <a:t>("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: ")</a:t>
            </a:r>
            <a:r>
              <a:rPr lang="ko-KR" altLang="en-US" dirty="0" smtClean="0">
                <a:sym typeface="Wingdings" panose="05000000000000000000" pitchFamily="2" charset="2"/>
              </a:rPr>
              <a:t>를 읽고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getStringExtra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로 읽은 메시지와 결합하여 다시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textView_num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err="1" smtClean="0">
                <a:sym typeface="Wingdings" panose="05000000000000000000" pitchFamily="2" charset="2"/>
              </a:rPr>
              <a:t>setText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764680"/>
            <a:ext cx="11303387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latin typeface="Consolas" panose="020B0609020204030204" pitchFamily="49" charset="0"/>
              </a:rPr>
              <a:t>null) </a:t>
            </a:r>
            <a:r>
              <a:rPr lang="en-US" altLang="ko-KR" sz="1400" dirty="0" smtClean="0">
                <a:latin typeface="Consolas" panose="020B0609020204030204" pitchFamily="49" charset="0"/>
              </a:rPr>
              <a:t>return;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>
                <a:latin typeface="Consolas" panose="020B0609020204030204" pitchFamily="49" charset="0"/>
              </a:rPr>
              <a:t>sender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400" dirty="0">
                <a:latin typeface="Consolas" panose="020B0609020204030204" pitchFamily="49" charset="0"/>
              </a:rPr>
              <a:t>contents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400" dirty="0">
                <a:latin typeface="Consolas" panose="020B0609020204030204" pitchFamily="49" charset="0"/>
              </a:rPr>
              <a:t>receivedDate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("receivedDate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your code here – use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 for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textView_num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textView_time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editText_msg</a:t>
            </a:r>
            <a:endParaRPr lang="en-US" altLang="ko-KR" sz="14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4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SmsActivity.java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016" y="3193791"/>
            <a:ext cx="396044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null </a:t>
            </a:r>
            <a:r>
              <a:rPr lang="ko-KR" altLang="en-US" sz="1400" dirty="0">
                <a:sym typeface="Wingdings" panose="05000000000000000000" pitchFamily="2" charset="2"/>
              </a:rPr>
              <a:t>이 아니면 </a:t>
            </a:r>
            <a:r>
              <a:rPr lang="ko-KR" altLang="en-US" sz="14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7408" y="1980704"/>
            <a:ext cx="4608512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665" y="3789040"/>
            <a:ext cx="1554288" cy="27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초기화면으로 돌아갑니다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12" y="2252389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757937" y="594900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38126" y="969313"/>
            <a:ext cx="436308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SMS</a:t>
            </a:r>
            <a:r>
              <a:rPr lang="ko-KR" altLang="en-US" sz="1400" dirty="0" smtClean="0"/>
              <a:t>를 수신하면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단말기의 기본 메시지 앱이 먼저 받아 처리하고 다른 앱으로 넘겨줍니다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단말기의 기본 메시지 앱에 수신이 되었는지도 확인하십시오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4" y="1484784"/>
            <a:ext cx="2009477" cy="35216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335" y="2253644"/>
            <a:ext cx="1893417" cy="33461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043" y="2252389"/>
            <a:ext cx="1940534" cy="33474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4232" y="2252388"/>
            <a:ext cx="2376264" cy="415094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6214731" y="2469576"/>
            <a:ext cx="673358" cy="3113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57739" y="2046483"/>
            <a:ext cx="1497526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단말기 기본 메시지는 </a:t>
            </a:r>
            <a:r>
              <a:rPr lang="en-US" altLang="ko-KR" sz="1100" dirty="0" smtClean="0">
                <a:solidFill>
                  <a:srgbClr val="C00000"/>
                </a:solidFill>
              </a:rPr>
              <a:t/>
            </a:r>
            <a:br>
              <a:rPr lang="en-US" altLang="ko-KR" sz="1100" dirty="0" smtClean="0">
                <a:solidFill>
                  <a:srgbClr val="C00000"/>
                </a:solidFill>
              </a:rPr>
            </a:br>
            <a:r>
              <a:rPr lang="ko-KR" altLang="en-US" sz="1100" dirty="0" smtClean="0">
                <a:solidFill>
                  <a:srgbClr val="C00000"/>
                </a:solidFill>
              </a:rPr>
              <a:t>잠시 후 사라집니다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042" y="5819441"/>
            <a:ext cx="431238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단말기에 우리가 개발한 메시지 앱을 수신자로 지정하고 다른 앱들은 메시지를 받지 못하도록 설정 가능합니다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그런데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에뮬레이터에서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기능을 찾지 못하겠네요</a:t>
            </a:r>
            <a:r>
              <a:rPr lang="en-US" altLang="ko-KR" sz="1400" dirty="0" smtClean="0"/>
              <a:t>...)  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endCxn id="18" idx="0"/>
          </p:cNvCxnSpPr>
          <p:nvPr/>
        </p:nvCxnSpPr>
        <p:spPr>
          <a:xfrm flipH="1">
            <a:off x="7406502" y="1707977"/>
            <a:ext cx="273674" cy="338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95797" y="3932578"/>
            <a:ext cx="132279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HuReceiver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95797" y="3932578"/>
            <a:ext cx="132279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HuReceiver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b="1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가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의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3472" y="1292914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android:name="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org.joy:service.HuService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Broadcast </a:t>
            </a:r>
            <a:r>
              <a:rPr lang="en-US" altLang="ko-KR" b="1" dirty="0">
                <a:sym typeface="Wingdings" panose="05000000000000000000" pitchFamily="2" charset="2"/>
              </a:rPr>
              <a:t>Receiver: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방송 수신자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방송 수신자</a:t>
            </a:r>
            <a:r>
              <a:rPr lang="en-US" altLang="ko-KR" dirty="0"/>
              <a:t>(</a:t>
            </a:r>
            <a:r>
              <a:rPr lang="en-US" altLang="ko-KR" dirty="0" smtClean="0"/>
              <a:t>Broadcast </a:t>
            </a:r>
            <a:r>
              <a:rPr lang="en-US" altLang="ko-KR" dirty="0"/>
              <a:t>Receiver)</a:t>
            </a:r>
            <a:r>
              <a:rPr lang="ko-KR" altLang="en-US" dirty="0"/>
              <a:t>는 안드로이드 </a:t>
            </a:r>
            <a:r>
              <a:rPr lang="en-US" altLang="ko-KR" dirty="0"/>
              <a:t>OS</a:t>
            </a:r>
            <a:r>
              <a:rPr lang="ko-KR" altLang="en-US" dirty="0"/>
              <a:t>로부터 발생하는 각종 이벤트와 정보를 받아와 </a:t>
            </a:r>
            <a:r>
              <a:rPr lang="ko-KR" altLang="en-US" dirty="0" err="1"/>
              <a:t>핸들링하는</a:t>
            </a:r>
            <a:r>
              <a:rPr lang="ko-KR" altLang="en-US" dirty="0"/>
              <a:t> 컴포넌트입니다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</a:t>
            </a:r>
            <a:r>
              <a:rPr lang="ko-KR" altLang="en-US" dirty="0"/>
              <a:t>안드로이드 디바이스의 시스템 </a:t>
            </a:r>
            <a:r>
              <a:rPr lang="ko-KR" altLang="en-US" dirty="0" smtClean="0"/>
              <a:t>부팅 시 </a:t>
            </a:r>
            <a:r>
              <a:rPr lang="ko-KR" altLang="en-US" dirty="0"/>
              <a:t>앱 초기화</a:t>
            </a:r>
            <a:r>
              <a:rPr lang="en-US" altLang="ko-KR" dirty="0"/>
              <a:t>, </a:t>
            </a:r>
            <a:r>
              <a:rPr lang="ko-KR" altLang="en-US" dirty="0"/>
              <a:t>네트워크 끊김 등등 특수한 이벤트에 대한 처리나 배터리 부족 알림 </a:t>
            </a:r>
            <a:r>
              <a:rPr lang="en-US" altLang="ko-KR" dirty="0"/>
              <a:t>,</a:t>
            </a:r>
            <a:r>
              <a:rPr lang="ko-KR" altLang="en-US" dirty="0"/>
              <a:t>문자 수신과 같은 정보를 받아 처리를 해야 할 필요가 있을 때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안드로이드에서 메신저 앱 </a:t>
            </a:r>
            <a:r>
              <a:rPr lang="ko-KR" altLang="en-US" dirty="0"/>
              <a:t>또는 문자 메시지가 오면 모든 앱에 </a:t>
            </a:r>
            <a:r>
              <a:rPr lang="en-US" altLang="ko-KR" dirty="0"/>
              <a:t>"</a:t>
            </a:r>
            <a:r>
              <a:rPr lang="ko-KR" altLang="en-US" dirty="0"/>
              <a:t>메시지가 왔다</a:t>
            </a:r>
            <a:r>
              <a:rPr lang="en-US" altLang="ko-KR" dirty="0"/>
              <a:t>"</a:t>
            </a:r>
            <a:r>
              <a:rPr lang="ko-KR" altLang="en-US" dirty="0"/>
              <a:t>라는 하나의 정보를 방송</a:t>
            </a:r>
            <a:r>
              <a:rPr lang="en-US" altLang="ko-KR" dirty="0"/>
              <a:t>(</a:t>
            </a:r>
            <a:r>
              <a:rPr lang="en-US" altLang="ko-KR" dirty="0" smtClean="0"/>
              <a:t>Broadcast</a:t>
            </a:r>
            <a:r>
              <a:rPr lang="en-US" altLang="ko-KR" dirty="0"/>
              <a:t>)</a:t>
            </a:r>
            <a:r>
              <a:rPr lang="ko-KR" altLang="en-US" dirty="0"/>
              <a:t>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메시지를 받기 위해 브로드캐스트 리시버를 구현하면 되며 해당 정보가 오면 특정 이벤트를 처리할 수가 있습니다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거의 대부분 </a:t>
            </a:r>
            <a:r>
              <a:rPr lang="en-US" altLang="ko-KR" dirty="0"/>
              <a:t>UI</a:t>
            </a:r>
            <a:r>
              <a:rPr lang="ko-KR" altLang="en-US" dirty="0"/>
              <a:t>를 가지지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안드로이드 </a:t>
            </a:r>
            <a:r>
              <a:rPr lang="ko-KR" altLang="en-US" dirty="0"/>
              <a:t>디바이스의 특수한 상황에 대응하기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상황을 제외하고는 </a:t>
            </a:r>
            <a:r>
              <a:rPr lang="ko-KR" altLang="en-US" dirty="0" err="1"/>
              <a:t>브로드캐스트는</a:t>
            </a:r>
            <a:r>
              <a:rPr lang="ko-KR" altLang="en-US" dirty="0"/>
              <a:t> 시스템에서 시작합니다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LAUNCHER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2261771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Content Provider:  </a:t>
            </a:r>
            <a:r>
              <a:rPr lang="ko-KR" altLang="en-US" b="1" dirty="0" smtClean="0">
                <a:sym typeface="Wingdings" panose="05000000000000000000" pitchFamily="2" charset="2"/>
              </a:rPr>
              <a:t>콘텐트 제공자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콘텐트 제공자</a:t>
            </a:r>
            <a:r>
              <a:rPr lang="en-US" altLang="ko-KR" dirty="0"/>
              <a:t>(Content Provider)</a:t>
            </a:r>
            <a:r>
              <a:rPr lang="ko-KR" altLang="en-US" dirty="0"/>
              <a:t>는 데이터를 관리하고 다른 애플리케이션의 데이터를 제공하는 데 사용되는 컴포넌트입니다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애플리케이션이 사용하고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를 공유하기 위해 사용하며 애플리케이션 간의 데이터 공유를 위해 표준화된 인터페이스를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SQLite DB / Web / </a:t>
            </a:r>
            <a:r>
              <a:rPr lang="ko-KR" altLang="en-US" dirty="0"/>
              <a:t>파일 입출력 등을 통해서 데이터를 관리합니다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애플리케이션이 현재 실행 중인 애플리케이션 내에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에 함부로 접근하지 못하게 할 수 있으면서 나 자신이 공개하고 공유하고 싶은 데이터만 공유할 수 있도록 도와줍니다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/>
              <a:t>데이터들은 인텐트</a:t>
            </a:r>
            <a:r>
              <a:rPr lang="en-US" altLang="ko-KR" dirty="0"/>
              <a:t>(Intent)</a:t>
            </a:r>
            <a:r>
              <a:rPr lang="ko-KR" altLang="en-US" dirty="0"/>
              <a:t>로 애플리케이션끼리 데이터를 서로 공유가 가능하지만 </a:t>
            </a:r>
            <a:r>
              <a:rPr lang="ko-KR" altLang="en-US" dirty="0" smtClean="0"/>
              <a:t>콘텐트 </a:t>
            </a:r>
            <a:r>
              <a:rPr lang="ko-KR" altLang="en-US" dirty="0" err="1"/>
              <a:t>프로바이더는</a:t>
            </a:r>
            <a:r>
              <a:rPr lang="ko-KR" altLang="en-US" dirty="0"/>
              <a:t> 음악 또는 사진 파일 등과 같이 용량이 큰 데이터들을 공유하는데 적합합니다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프로바이더는</a:t>
            </a:r>
            <a:r>
              <a:rPr lang="ko-KR" altLang="en-US" dirty="0" smtClean="0"/>
              <a:t> </a:t>
            </a:r>
            <a:r>
              <a:rPr lang="ko-KR" altLang="en-US" dirty="0"/>
              <a:t>데이터의 </a:t>
            </a:r>
            <a:r>
              <a:rPr lang="en-US" altLang="ko-KR" dirty="0"/>
              <a:t>Read(</a:t>
            </a:r>
            <a:r>
              <a:rPr lang="ko-KR" altLang="en-US" dirty="0"/>
              <a:t>읽기</a:t>
            </a:r>
            <a:r>
              <a:rPr lang="en-US" altLang="ko-KR" dirty="0"/>
              <a:t>), Write(</a:t>
            </a:r>
            <a:r>
              <a:rPr lang="ko-KR" altLang="en-US" dirty="0"/>
              <a:t>쓰기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smtClean="0"/>
              <a:t>허락이 </a:t>
            </a:r>
            <a:r>
              <a:rPr lang="ko-KR" altLang="en-US" dirty="0"/>
              <a:t>있어야 애플리케이션에 접근이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데이터베이스에서 </a:t>
            </a:r>
            <a:r>
              <a:rPr lang="ko-KR" altLang="en-US" dirty="0"/>
              <a:t>흔히 사용되는 </a:t>
            </a:r>
            <a:r>
              <a:rPr lang="en-US" altLang="ko-KR" dirty="0"/>
              <a:t>CURD(Create, Read, Update, Delete) </a:t>
            </a:r>
            <a:r>
              <a:rPr lang="ko-KR" altLang="en-US" dirty="0"/>
              <a:t>원칙을 준수합니다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Intent:  </a:t>
            </a:r>
          </a:p>
          <a:p>
            <a:pPr indent="-285750"/>
            <a:r>
              <a:rPr lang="ko-KR" altLang="en-US" dirty="0" err="1"/>
              <a:t>인텐트란</a:t>
            </a:r>
            <a:r>
              <a:rPr lang="ko-KR" altLang="en-US" dirty="0"/>
              <a:t> 애플리케이션 </a:t>
            </a:r>
            <a:r>
              <a:rPr lang="ko-KR" altLang="en-US" b="1" dirty="0"/>
              <a:t>컴포넌트</a:t>
            </a:r>
            <a:r>
              <a:rPr lang="en-US" altLang="ko-KR" b="1" dirty="0"/>
              <a:t>(</a:t>
            </a:r>
            <a:r>
              <a:rPr lang="ko-KR" altLang="en-US" b="1" dirty="0"/>
              <a:t>구성요소</a:t>
            </a:r>
            <a:r>
              <a:rPr lang="en-US" altLang="ko-KR" b="1" dirty="0"/>
              <a:t>) </a:t>
            </a:r>
            <a:r>
              <a:rPr lang="ko-KR" altLang="en-US" dirty="0"/>
              <a:t>간에 작업 수행을 위한 정보를 전달하는 역할을 하며 </a:t>
            </a:r>
            <a:r>
              <a:rPr lang="ko-KR" altLang="en-US" dirty="0" err="1"/>
              <a:t>통신수단이라고</a:t>
            </a:r>
            <a:r>
              <a:rPr lang="ko-KR" altLang="en-US" dirty="0"/>
              <a:t> </a:t>
            </a:r>
            <a:r>
              <a:rPr lang="ko-KR" altLang="en-US" dirty="0" smtClean="0"/>
              <a:t>볼 수 있습니다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ko-KR" altLang="en-US" dirty="0" err="1" smtClean="0"/>
              <a:t>인텐트를</a:t>
            </a:r>
            <a:r>
              <a:rPr lang="ko-KR" altLang="en-US" dirty="0" smtClean="0"/>
              <a:t> </a:t>
            </a:r>
            <a:r>
              <a:rPr lang="ko-KR" altLang="en-US" dirty="0"/>
              <a:t>가장 많이 사용하는 예로는 액티비티 간의 화면 전환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이 있습니다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/>
          </a:p>
          <a:p>
            <a:pPr indent="-28575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인텐트는</a:t>
            </a:r>
            <a:r>
              <a:rPr lang="ko-KR" altLang="en-US" dirty="0"/>
              <a:t> 컴포넌트 </a:t>
            </a:r>
            <a:r>
              <a:rPr lang="en-US" altLang="ko-KR" dirty="0"/>
              <a:t>A</a:t>
            </a:r>
            <a:r>
              <a:rPr lang="ko-KR" altLang="en-US" dirty="0"/>
              <a:t>가 컴포넌트 </a:t>
            </a:r>
            <a:r>
              <a:rPr lang="en-US" altLang="ko-KR" dirty="0"/>
              <a:t>B</a:t>
            </a:r>
            <a:r>
              <a:rPr lang="ko-KR" altLang="en-US" dirty="0"/>
              <a:t>를 호출할 때 필요한 정보를 가지고 있으며</a:t>
            </a:r>
            <a:r>
              <a:rPr lang="en-US" altLang="ko-KR" dirty="0"/>
              <a:t>, </a:t>
            </a:r>
            <a:r>
              <a:rPr lang="ko-KR" altLang="en-US" dirty="0"/>
              <a:t>이 정보에는 호출 대상이 되는 컴포넌트 </a:t>
            </a:r>
            <a:r>
              <a:rPr lang="en-US" altLang="ko-KR" dirty="0"/>
              <a:t>B</a:t>
            </a:r>
            <a:r>
              <a:rPr lang="ko-KR" altLang="en-US" dirty="0"/>
              <a:t>의 이름이 명시적으로 표시가 됨과 동시에 속성</a:t>
            </a:r>
            <a:r>
              <a:rPr lang="en-US" altLang="ko-KR" dirty="0"/>
              <a:t>(Attribute)</a:t>
            </a:r>
            <a:r>
              <a:rPr lang="ko-KR" altLang="en-US" dirty="0"/>
              <a:t>들이 암시적으로 표시되기도 합니다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 smtClean="0"/>
          </a:p>
          <a:p>
            <a:pPr indent="-285750"/>
            <a:r>
              <a:rPr lang="ko-KR" altLang="en-US" dirty="0" smtClean="0"/>
              <a:t>그리고 </a:t>
            </a:r>
            <a:r>
              <a:rPr lang="ko-KR" altLang="en-US" dirty="0"/>
              <a:t>호출된 컴포넌트 </a:t>
            </a:r>
            <a:r>
              <a:rPr lang="en-US" altLang="ko-KR" dirty="0"/>
              <a:t>B</a:t>
            </a:r>
            <a:r>
              <a:rPr lang="ko-KR" altLang="en-US" dirty="0"/>
              <a:t>가 호출한 컴포넌트 </a:t>
            </a:r>
            <a:r>
              <a:rPr lang="en-US" altLang="ko-KR" dirty="0"/>
              <a:t>A</a:t>
            </a:r>
            <a:r>
              <a:rPr lang="ko-KR" altLang="en-US" dirty="0"/>
              <a:t>로 어떠한 결과를 전달할 때도 </a:t>
            </a:r>
            <a:r>
              <a:rPr lang="ko-KR" altLang="en-US" dirty="0" err="1"/>
              <a:t>인텐트가</a:t>
            </a:r>
            <a:r>
              <a:rPr lang="ko-KR" altLang="en-US" dirty="0"/>
              <a:t> 사용이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독립적으로 동작하는 </a:t>
            </a:r>
            <a:r>
              <a:rPr lang="en-US" altLang="ko-KR" dirty="0"/>
              <a:t>4</a:t>
            </a:r>
            <a:r>
              <a:rPr lang="ko-KR" altLang="en-US" dirty="0"/>
              <a:t>가지 컴포넌트들 간의 상호 통신을 위한 장치입니다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컴포넌트에 </a:t>
            </a:r>
            <a:r>
              <a:rPr lang="ko-KR" altLang="en-US" b="1" dirty="0" smtClean="0"/>
              <a:t>액션</a:t>
            </a:r>
            <a:r>
              <a:rPr lang="en-US" altLang="ko-KR" b="1" dirty="0" smtClean="0"/>
              <a:t>(Action), </a:t>
            </a:r>
            <a:r>
              <a:rPr lang="ko-KR" altLang="en-US" b="1" dirty="0" smtClean="0"/>
              <a:t>데이터</a:t>
            </a:r>
            <a:r>
              <a:rPr lang="en-US" altLang="ko-KR" b="1" dirty="0" smtClean="0"/>
              <a:t>(Data)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</a:t>
            </a:r>
            <a:r>
              <a:rPr lang="ko-KR" altLang="en-US" dirty="0"/>
              <a:t>전달합니다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인텐트를 </a:t>
            </a:r>
            <a:r>
              <a:rPr lang="ko-KR" altLang="en-US" dirty="0"/>
              <a:t>통하여 다른 </a:t>
            </a:r>
            <a:r>
              <a:rPr lang="ko-KR" altLang="en-US" dirty="0" smtClean="0"/>
              <a:t>애플리케이션의 </a:t>
            </a:r>
            <a:r>
              <a:rPr lang="ko-KR" altLang="en-US" dirty="0"/>
              <a:t>컴포넌트를 활성화시킬 수 있습니다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tel:01012349876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("https://google.com")</a:t>
                      </a:r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("geo:36.10356, 129.38830")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content://contacts/people")</a:t>
                      </a:r>
                      <a:endParaRPr kumimoji="0" lang="ko-KR" alt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content://contacts/people/2")</a:t>
                      </a:r>
                      <a:endParaRPr kumimoji="0" lang="ko-KR" alt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1384" y="5220489"/>
            <a:ext cx="1114982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("http://google.com"));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startActivity(intent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23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24359</TotalTime>
  <Words>7175</Words>
  <Application>Microsoft Office PowerPoint</Application>
  <PresentationFormat>와이드스크린</PresentationFormat>
  <Paragraphs>1144</Paragraphs>
  <Slides>63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04-3: 인텐트 살펴보기 </vt:lpstr>
      <vt:lpstr>06-1 서비스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 </vt:lpstr>
      <vt:lpstr>Hu062Phone – 한 번 시도해볼만한 실습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HuReceiver.java </vt:lpstr>
      <vt:lpstr>06-2 브로드캐스트 수신자 이해하기 – HuReceiver.java </vt:lpstr>
      <vt:lpstr>06-2 브로드캐스트 수신자 이해하기 – HuReceiver.java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06-5 그래들(Gradle)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1371</cp:revision>
  <dcterms:created xsi:type="dcterms:W3CDTF">2014-02-12T09:15:05Z</dcterms:created>
  <dcterms:modified xsi:type="dcterms:W3CDTF">2021-07-28T01:56:24Z</dcterms:modified>
</cp:coreProperties>
</file>