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9"/>
  </p:notesMasterIdLst>
  <p:sldIdLst>
    <p:sldId id="339" r:id="rId2"/>
    <p:sldId id="1214" r:id="rId3"/>
    <p:sldId id="895" r:id="rId4"/>
    <p:sldId id="1124" r:id="rId5"/>
    <p:sldId id="1123" r:id="rId6"/>
    <p:sldId id="1002" r:id="rId7"/>
    <p:sldId id="962" r:id="rId8"/>
    <p:sldId id="1126" r:id="rId9"/>
    <p:sldId id="1125" r:id="rId10"/>
    <p:sldId id="1003" r:id="rId11"/>
    <p:sldId id="1004" r:id="rId12"/>
    <p:sldId id="1215" r:id="rId13"/>
    <p:sldId id="1216" r:id="rId14"/>
    <p:sldId id="1217" r:id="rId15"/>
    <p:sldId id="1218" r:id="rId16"/>
    <p:sldId id="1008" r:id="rId17"/>
    <p:sldId id="1273" r:id="rId18"/>
    <p:sldId id="1274" r:id="rId19"/>
    <p:sldId id="1275" r:id="rId20"/>
    <p:sldId id="1276" r:id="rId21"/>
    <p:sldId id="1278" r:id="rId22"/>
    <p:sldId id="1157" r:id="rId23"/>
    <p:sldId id="1158" r:id="rId24"/>
    <p:sldId id="1159" r:id="rId25"/>
    <p:sldId id="1160" r:id="rId26"/>
    <p:sldId id="1165" r:id="rId27"/>
    <p:sldId id="1161" r:id="rId28"/>
    <p:sldId id="1222" r:id="rId29"/>
    <p:sldId id="1235" r:id="rId30"/>
    <p:sldId id="1236" r:id="rId31"/>
    <p:sldId id="1237" r:id="rId32"/>
    <p:sldId id="1238" r:id="rId33"/>
    <p:sldId id="1239" r:id="rId34"/>
    <p:sldId id="1240" r:id="rId35"/>
    <p:sldId id="1241" r:id="rId36"/>
    <p:sldId id="1242" r:id="rId37"/>
    <p:sldId id="1243" r:id="rId38"/>
    <p:sldId id="1244" r:id="rId39"/>
    <p:sldId id="1245" r:id="rId40"/>
    <p:sldId id="1246" r:id="rId41"/>
    <p:sldId id="1247" r:id="rId42"/>
    <p:sldId id="1248" r:id="rId43"/>
    <p:sldId id="1249" r:id="rId44"/>
    <p:sldId id="1251" r:id="rId45"/>
    <p:sldId id="1252" r:id="rId46"/>
    <p:sldId id="1253" r:id="rId47"/>
    <p:sldId id="1254" r:id="rId48"/>
    <p:sldId id="1255" r:id="rId49"/>
    <p:sldId id="1256" r:id="rId50"/>
    <p:sldId id="1258" r:id="rId51"/>
    <p:sldId id="1260" r:id="rId52"/>
    <p:sldId id="1261" r:id="rId53"/>
    <p:sldId id="1262" r:id="rId54"/>
    <p:sldId id="1263" r:id="rId55"/>
    <p:sldId id="1264" r:id="rId56"/>
    <p:sldId id="1265" r:id="rId57"/>
    <p:sldId id="1266" r:id="rId58"/>
    <p:sldId id="1267" r:id="rId59"/>
    <p:sldId id="1268" r:id="rId60"/>
    <p:sldId id="1269" r:id="rId61"/>
    <p:sldId id="1270" r:id="rId62"/>
    <p:sldId id="1271" r:id="rId63"/>
    <p:sldId id="1272" r:id="rId64"/>
    <p:sldId id="1111" r:id="rId65"/>
    <p:sldId id="1279" r:id="rId66"/>
    <p:sldId id="1280" r:id="rId67"/>
    <p:sldId id="1281" r:id="rId68"/>
    <p:sldId id="1282" r:id="rId69"/>
    <p:sldId id="1283" r:id="rId70"/>
    <p:sldId id="1284" r:id="rId71"/>
    <p:sldId id="1285" r:id="rId72"/>
    <p:sldId id="1286" r:id="rId73"/>
    <p:sldId id="1287" r:id="rId74"/>
    <p:sldId id="1289" r:id="rId75"/>
    <p:sldId id="1291" r:id="rId76"/>
    <p:sldId id="1292" r:id="rId77"/>
    <p:sldId id="1293" r:id="rId78"/>
    <p:sldId id="1294" r:id="rId79"/>
    <p:sldId id="1295" r:id="rId80"/>
    <p:sldId id="1296" r:id="rId81"/>
    <p:sldId id="1342" r:id="rId82"/>
    <p:sldId id="1343" r:id="rId83"/>
    <p:sldId id="1344" r:id="rId84"/>
    <p:sldId id="1345" r:id="rId85"/>
    <p:sldId id="1346" r:id="rId86"/>
    <p:sldId id="1347" r:id="rId87"/>
    <p:sldId id="1348" r:id="rId88"/>
    <p:sldId id="1349" r:id="rId89"/>
    <p:sldId id="1359" r:id="rId90"/>
    <p:sldId id="1351" r:id="rId91"/>
    <p:sldId id="1352" r:id="rId92"/>
    <p:sldId id="1353" r:id="rId93"/>
    <p:sldId id="1354" r:id="rId94"/>
    <p:sldId id="1355" r:id="rId95"/>
    <p:sldId id="1356" r:id="rId96"/>
    <p:sldId id="1357" r:id="rId97"/>
    <p:sldId id="1358" r:id="rId9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86" autoAdjust="0"/>
    <p:restoredTop sz="93780" autoAdjust="0"/>
  </p:normalViewPr>
  <p:slideViewPr>
    <p:cSldViewPr>
      <p:cViewPr varScale="1">
        <p:scale>
          <a:sx n="48" d="100"/>
          <a:sy n="48" d="100"/>
        </p:scale>
        <p:origin x="67" y="15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-3360"/>
    </p:cViewPr>
  </p:sorter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21-07-24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7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67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39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4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23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38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062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0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21-07-24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21-07-24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21-07-24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tel:010-1000-1000" TargetMode="Externa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잘 실행되는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호출하는 </a:t>
            </a:r>
            <a:r>
              <a:rPr lang="ko-KR" altLang="en-US" dirty="0" smtClean="0">
                <a:sym typeface="Wingdings" panose="05000000000000000000" pitchFamily="2" charset="2"/>
              </a:rPr>
              <a:t>코드 다음으로 옮기십시오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앱을 실행하면 다음과 같이 앱이 중지됩니다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 이유는 바로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객체화되지</a:t>
            </a:r>
            <a:r>
              <a:rPr lang="ko-KR" altLang="en-US" dirty="0" smtClean="0">
                <a:sym typeface="Wingdings" panose="05000000000000000000" pitchFamily="2" charset="2"/>
              </a:rPr>
              <a:t> 않은 버튼 객체를 참조하려고 했기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오류가 발생하면 </a:t>
            </a:r>
            <a:r>
              <a:rPr lang="ko-KR" altLang="en-US" dirty="0" err="1" smtClean="0">
                <a:sym typeface="Wingdings" panose="05000000000000000000" pitchFamily="2" charset="2"/>
              </a:rPr>
              <a:t>안스의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창에 빨간색 오류 로그가 출력됩니다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864" y="2708920"/>
            <a:ext cx="2163595" cy="38109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8" y="3642829"/>
            <a:ext cx="8969517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우리는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기능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사용했는데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화면에 나타낼 뷰를 지정하는 역할</a:t>
            </a:r>
            <a:r>
              <a:rPr lang="ko-KR" altLang="en-US" dirty="0" smtClean="0">
                <a:sym typeface="Wingdings" panose="05000000000000000000" pitchFamily="2" charset="2"/>
              </a:rPr>
              <a:t>도 수행할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smtClean="0">
                <a:sym typeface="Wingdings" panose="05000000000000000000" pitchFamily="2" charset="2"/>
              </a:rPr>
              <a:t>는 화면 전체를 설정하는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반면에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부분 화면을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객체화하려면</a:t>
            </a:r>
            <a:r>
              <a:rPr lang="ko-KR" altLang="en-US" dirty="0" smtClean="0">
                <a:sym typeface="Wingdings" panose="05000000000000000000" pitchFamily="2" charset="2"/>
              </a:rPr>
              <a:t> 인플레이터를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안드로이드는 시스템서비스로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클래스를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이것을 이용하려면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참조해서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2060848"/>
            <a:ext cx="108617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void setContentView(int </a:t>
            </a:r>
            <a:r>
              <a:rPr lang="en-US" altLang="ko-KR" dirty="0" err="1" smtClean="0">
                <a:latin typeface="Consolas" panose="020B0609020204030204" pitchFamily="49" charset="0"/>
              </a:rPr>
              <a:t>layoutResID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setContentView(View view[, </a:t>
            </a:r>
            <a:r>
              <a:rPr lang="en-US" altLang="ko-KR" dirty="0" err="1" smtClean="0">
                <a:latin typeface="Consolas" panose="020B0609020204030204" pitchFamily="49" charset="0"/>
              </a:rPr>
              <a:t>ViewGroup.LayoutParams.params</a:t>
            </a:r>
            <a:r>
              <a:rPr lang="en-US" altLang="ko-KR" dirty="0" smtClean="0">
                <a:latin typeface="Consolas" panose="020B0609020204030204" pitchFamily="49" charset="0"/>
              </a:rPr>
              <a:t>])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416" y="4613066"/>
            <a:ext cx="108621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LayoutInflater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</a:t>
            </a:r>
            <a:r>
              <a:rPr lang="en-US" altLang="ko-KR" dirty="0" smtClean="0">
                <a:latin typeface="Consolas" panose="020B0609020204030204" pitchFamily="49" charset="0"/>
              </a:rPr>
              <a:t> = getSystemService(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Context.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LAYOUT_INFLATOR_SERVICE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 실습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레이아웃에 새로운 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레이아웃에 있는 </a:t>
            </a:r>
            <a:r>
              <a:rPr lang="en-US" altLang="ko-KR" dirty="0">
                <a:sym typeface="Wingdings" panose="05000000000000000000" pitchFamily="2" charset="2"/>
              </a:rPr>
              <a:t>CheckBox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true</a:t>
            </a:r>
            <a:r>
              <a:rPr lang="ko-KR" altLang="en-US" dirty="0">
                <a:sym typeface="Wingdings" panose="05000000000000000000" pitchFamily="2" charset="2"/>
              </a:rPr>
              <a:t>로 설정해보는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1: </a:t>
            </a:r>
            <a:r>
              <a:rPr lang="ko-KR" altLang="en-US" b="1" dirty="0">
                <a:sym typeface="Wingdings" panose="05000000000000000000" pitchFamily="2" charset="2"/>
              </a:rPr>
              <a:t>새 </a:t>
            </a:r>
            <a:r>
              <a:rPr lang="en-US" altLang="ko-KR" b="1" dirty="0">
                <a:sym typeface="Wingdings" panose="05000000000000000000" pitchFamily="2" charset="2"/>
              </a:rPr>
              <a:t>Hu042Inflater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프로젝트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err="1">
                <a:sym typeface="Wingdings" panose="05000000000000000000" pitchFamily="2" charset="2"/>
              </a:rPr>
              <a:t>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54" y="2420888"/>
            <a:ext cx="2561258" cy="43375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83632" y="4653136"/>
            <a:ext cx="4641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 part is displayed by </a:t>
            </a:r>
            <a:r>
              <a:rPr lang="en-US" altLang="ko-KR" b="1" dirty="0" smtClean="0"/>
              <a:t>activity_sub.xml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518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Layout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 </a:t>
            </a:r>
            <a:r>
              <a:rPr lang="en-US" altLang="ko-KR" dirty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탭을 눌러 다음과 같이 화면을 구성합니다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최상위 레이아웃을 </a:t>
            </a:r>
            <a:r>
              <a:rPr lang="en-US" altLang="ko-KR" b="1" dirty="0">
                <a:sym typeface="Wingdings" panose="05000000000000000000" pitchFamily="2" charset="2"/>
              </a:rPr>
              <a:t>LinearLayout</a:t>
            </a:r>
            <a:r>
              <a:rPr lang="ko-KR" altLang="en-US" dirty="0">
                <a:sym typeface="Wingdings" panose="05000000000000000000" pitchFamily="2" charset="2"/>
              </a:rPr>
              <a:t>으로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sym typeface="Wingdings" panose="05000000000000000000" pitchFamily="2" charset="2"/>
              </a:rPr>
              <a:t>[HelloWorld]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속성을 </a:t>
            </a:r>
            <a:r>
              <a:rPr lang="en-US" altLang="ko-KR" dirty="0" smtClean="0">
                <a:sym typeface="Wingdings" panose="05000000000000000000" pitchFamily="2" charset="2"/>
              </a:rPr>
              <a:t>text="</a:t>
            </a:r>
            <a:r>
              <a:rPr lang="ko-KR" altLang="en-US" b="1" dirty="0">
                <a:sym typeface="Wingdings" panose="05000000000000000000" pitchFamily="2" charset="2"/>
              </a:rPr>
              <a:t>버튼을 눌러 부분 화면을 </a:t>
            </a:r>
            <a:r>
              <a:rPr lang="ko-KR" altLang="en-US" b="1" dirty="0" smtClean="0">
                <a:sym typeface="Wingdings" panose="05000000000000000000" pitchFamily="2" charset="2"/>
              </a:rPr>
              <a:t>추가하세요</a:t>
            </a:r>
            <a:r>
              <a:rPr lang="en-US" altLang="ko-KR" dirty="0" smtClean="0">
                <a:sym typeface="Wingdings" panose="05000000000000000000" pitchFamily="2" charset="2"/>
              </a:rPr>
              <a:t>", textSize=24sp, </a:t>
            </a:r>
            <a:r>
              <a:rPr lang="ko-KR" altLang="en-US" dirty="0" smtClean="0">
                <a:sym typeface="Wingdings" panose="05000000000000000000" pitchFamily="2" charset="2"/>
              </a:rPr>
              <a:t>가로로 가운데 배치되도록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또한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id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=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id = "@+id/textView"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 것을 확하십시오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Button</a:t>
            </a:r>
            <a:r>
              <a:rPr lang="ko-KR" altLang="en-US" dirty="0">
                <a:sym typeface="Wingdings" panose="05000000000000000000" pitchFamily="2" charset="2"/>
              </a:rPr>
              <a:t>을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추가하기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 smtClean="0">
                <a:sym typeface="Wingdings" panose="05000000000000000000" pitchFamily="2" charset="2"/>
              </a:rPr>
              <a:t>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컨텐츠를 따로 추가할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Palette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Layouts  LinearLayout (vertical)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layout_width, layout_height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b="1" dirty="0">
                <a:sym typeface="Wingdings" panose="05000000000000000000" pitchFamily="2" charset="2"/>
              </a:rPr>
              <a:t>match_parent </a:t>
            </a:r>
            <a:r>
              <a:rPr lang="ko-KR" altLang="en-US" dirty="0">
                <a:sym typeface="Wingdings" panose="05000000000000000000" pitchFamily="2" charset="2"/>
              </a:rPr>
              <a:t>로 설정하여 아래쪽 화면을 다 채우도록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이곳은 부분 화면이 들어갈 공간을 확보한 것입니다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 </a:t>
            </a:r>
            <a:r>
              <a:rPr lang="ko-KR" altLang="en-US" b="1" dirty="0">
                <a:sym typeface="Wingdings" panose="05000000000000000000" pitchFamily="2" charset="2"/>
              </a:rPr>
              <a:t>로 설정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parent, textView, button </a:t>
            </a:r>
            <a:r>
              <a:rPr lang="ko-KR" altLang="en-US" dirty="0" smtClean="0">
                <a:sym typeface="Wingdings" panose="05000000000000000000" pitchFamily="2" charset="2"/>
              </a:rPr>
              <a:t>뷰들의 </a:t>
            </a:r>
            <a:r>
              <a:rPr lang="en-US" altLang="ko-KR" dirty="0" smtClean="0">
                <a:sym typeface="Wingdings" panose="05000000000000000000" pitchFamily="2" charset="2"/>
              </a:rPr>
              <a:t>layout_margin = 8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4149079"/>
            <a:ext cx="3456385" cy="248814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24916" y="5984977"/>
            <a:ext cx="258139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LinearLayout(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vertical) </a:t>
            </a:r>
          </a:p>
          <a:p>
            <a:r>
              <a:rPr lang="en-US" altLang="ko-KR" sz="1400" b="1" dirty="0" smtClean="0">
                <a:sym typeface="Wingdings" panose="05000000000000000000" pitchFamily="2" charset="2"/>
              </a:rPr>
              <a:t>id = container 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11" y="4149079"/>
            <a:ext cx="3137148" cy="234745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00366" y="4869160"/>
            <a:ext cx="31293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layout_gravity="center_horizontal"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98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325534"/>
            <a:ext cx="9015241" cy="41913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639616" y="5837157"/>
            <a:ext cx="25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LinearLayout(</a:t>
            </a:r>
            <a:r>
              <a:rPr lang="en-US" altLang="ko-KR" b="1" dirty="0" smtClean="0">
                <a:sym typeface="Wingdings" panose="05000000000000000000" pitchFamily="2" charset="2"/>
              </a:rPr>
              <a:t>vertical) id = container 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071664" y="5196637"/>
            <a:ext cx="1" cy="6999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065958" y="4932943"/>
            <a:ext cx="3227222" cy="9636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896199" y="2276872"/>
            <a:ext cx="2750545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3(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):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317516"/>
            <a:ext cx="9299024" cy="40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3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920" y="860046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부분 화면</a:t>
            </a:r>
            <a:r>
              <a:rPr lang="en-US" altLang="ko-KR" sz="1600" dirty="0">
                <a:latin typeface="Consolas" panose="020B0609020204030204" pitchFamily="49" charset="0"/>
              </a:rPr>
              <a:t>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동의합니다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95139" y="2420888"/>
            <a:ext cx="197201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activity_sub.xml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4:  </a:t>
            </a:r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에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추가하도록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코드를 </a:t>
            </a:r>
            <a:r>
              <a:rPr lang="ko-KR" altLang="en-US" dirty="0" smtClean="0">
                <a:sym typeface="Wingdings" panose="05000000000000000000" pitchFamily="2" charset="2"/>
              </a:rPr>
              <a:t>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전체 레이아웃</a:t>
            </a:r>
            <a:r>
              <a:rPr lang="en-US" altLang="ko-KR" dirty="0">
                <a:sym typeface="Wingdings" panose="05000000000000000000" pitchFamily="2" charset="2"/>
              </a:rPr>
              <a:t>(activity_main.xml)</a:t>
            </a:r>
            <a:r>
              <a:rPr lang="ko-KR" altLang="en-US" dirty="0">
                <a:sym typeface="Wingdings" panose="05000000000000000000" pitchFamily="2" charset="2"/>
              </a:rPr>
              <a:t>의 아래 쪽 리니어 레이아웃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b="1" dirty="0">
                <a:latin typeface="Consolas" panose="020B0609020204030204" pitchFamily="49" charset="0"/>
              </a:rPr>
              <a:t>final LinearLayout container = findViewById(</a:t>
            </a:r>
            <a:r>
              <a:rPr lang="en-US" altLang="ko-KR" b="1" dirty="0" err="1">
                <a:latin typeface="Consolas" panose="020B0609020204030204" pitchFamily="49" charset="0"/>
              </a:rPr>
              <a:t>R.id.container</a:t>
            </a:r>
            <a:r>
              <a:rPr lang="en-US" altLang="ko-KR" b="1" dirty="0" smtClean="0">
                <a:latin typeface="Consolas" panose="020B0609020204030204" pitchFamily="49" charset="0"/>
              </a:rPr>
              <a:t>);</a:t>
            </a:r>
            <a:br>
              <a:rPr lang="en-US" altLang="ko-KR" b="1" dirty="0" smtClean="0">
                <a:latin typeface="Consolas" panose="020B0609020204030204" pitchFamily="49" charset="0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</a:t>
            </a:r>
            <a:r>
              <a:rPr lang="ko-KR" altLang="en-US" dirty="0">
                <a:sym typeface="Wingdings" panose="05000000000000000000" pitchFamily="2" charset="2"/>
              </a:rPr>
              <a:t>하면 버튼을 클릭했을 때 호출되는 </a:t>
            </a:r>
            <a:r>
              <a:rPr lang="en-US" altLang="ko-KR" dirty="0">
                <a:sym typeface="Wingdings" panose="05000000000000000000" pitchFamily="2" charset="2"/>
              </a:rPr>
              <a:t>onClick() </a:t>
            </a:r>
            <a:r>
              <a:rPr lang="ko-KR" altLang="en-US" dirty="0">
                <a:sym typeface="Wingdings" panose="05000000000000000000" pitchFamily="2" charset="2"/>
              </a:rPr>
              <a:t>메소드 안에서 </a:t>
            </a:r>
            <a:r>
              <a:rPr lang="en-US" altLang="ko-KR" dirty="0">
                <a:sym typeface="Wingdings" panose="05000000000000000000" pitchFamily="2" charset="2"/>
              </a:rPr>
              <a:t>container </a:t>
            </a:r>
            <a:r>
              <a:rPr lang="ko-KR" altLang="en-US" dirty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설정하고 </a:t>
            </a:r>
            <a:r>
              <a:rPr lang="en-US" altLang="ko-KR" dirty="0" smtClean="0">
                <a:sym typeface="Wingdings" panose="05000000000000000000" pitchFamily="2" charset="2"/>
              </a:rPr>
              <a:t>anonymous inner class </a:t>
            </a:r>
            <a:r>
              <a:rPr lang="ko-KR" altLang="en-US" dirty="0" smtClean="0">
                <a:sym typeface="Wingdings" panose="05000000000000000000" pitchFamily="2" charset="2"/>
              </a:rPr>
              <a:t>를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getSystemService() </a:t>
            </a:r>
            <a:r>
              <a:rPr lang="ko-KR" altLang="en-US" dirty="0">
                <a:sym typeface="Wingdings" panose="05000000000000000000" pitchFamily="2" charset="2"/>
              </a:rPr>
              <a:t>메소드를 이용해서 </a:t>
            </a:r>
            <a:r>
              <a:rPr lang="en-US" altLang="ko-KR" dirty="0" err="1">
                <a:sym typeface="Wingdings" panose="05000000000000000000" pitchFamily="2" charset="2"/>
              </a:rPr>
              <a:t>LayerInflater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smtClean="0">
                <a:sym typeface="Wingdings" panose="05000000000000000000" pitchFamily="2" charset="2"/>
              </a:rPr>
              <a:t>구하여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객체의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inflate()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ym typeface="Wingdings" panose="05000000000000000000" pitchFamily="2" charset="2"/>
              </a:rPr>
              <a:t>R.layout.activity_sub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smtClean="0">
                <a:sym typeface="Wingdings" panose="05000000000000000000" pitchFamily="2" charset="2"/>
              </a:rPr>
              <a:t>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container</a:t>
            </a:r>
            <a:r>
              <a:rPr lang="ko-KR" altLang="en-US" dirty="0" smtClean="0">
                <a:sym typeface="Wingdings" panose="05000000000000000000" pitchFamily="2" charset="2"/>
              </a:rPr>
              <a:t>를 얻게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inflater.inflate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R.layout.activity_sub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latin typeface="Consolas" panose="020B0609020204030204" pitchFamily="49" charset="0"/>
              </a:rPr>
              <a:t>container</a:t>
            </a:r>
            <a:r>
              <a:rPr lang="en-US" altLang="ko-KR" dirty="0">
                <a:latin typeface="Consolas" panose="020B0609020204030204" pitchFamily="49" charset="0"/>
              </a:rPr>
              <a:t>, true);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의 레이아웃을 </a:t>
            </a:r>
            <a:r>
              <a:rPr lang="en-US" altLang="ko-KR" dirty="0">
                <a:sym typeface="Wingdings" panose="05000000000000000000" pitchFamily="2" charset="2"/>
              </a:rPr>
              <a:t>container</a:t>
            </a:r>
            <a:r>
              <a:rPr lang="ko-KR" altLang="en-US" dirty="0">
                <a:sym typeface="Wingdings" panose="05000000000000000000" pitchFamily="2" charset="2"/>
              </a:rPr>
              <a:t>객체에 설정하고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>
                <a:sym typeface="Wingdings" panose="05000000000000000000" pitchFamily="2" charset="2"/>
              </a:rPr>
              <a:t>객체화하게</a:t>
            </a:r>
            <a:r>
              <a:rPr lang="ko-KR" altLang="en-US" dirty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그러면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아래와 같이 </a:t>
            </a:r>
            <a:r>
              <a:rPr lang="en-US" altLang="ko-K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activity_sub</a:t>
            </a:r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에 있는 </a:t>
            </a:r>
            <a:r>
              <a:rPr lang="en-US" altLang="ko-K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참조가 가능하게 됩니다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</a:rPr>
              <a:t>CheckBox </a:t>
            </a: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container.</a:t>
            </a:r>
            <a:r>
              <a:rPr lang="en-US" altLang="ko-KR" dirty="0" err="1">
                <a:latin typeface="Consolas" panose="020B0609020204030204" pitchFamily="49" charset="0"/>
              </a:rPr>
              <a:t>findViewById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R.id.checkBox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385" y="4293096"/>
            <a:ext cx="1352466" cy="229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1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정리하기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리소스를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둘째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부모 컨테이너를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 smtClean="0">
                <a:sym typeface="Wingdings" panose="05000000000000000000" pitchFamily="2" charset="2"/>
              </a:rPr>
              <a:t>객체는 시스템 서비스로 제공되므로</a:t>
            </a:r>
            <a:r>
              <a:rPr lang="en-US" altLang="ko-KR" dirty="0" smtClean="0">
                <a:sym typeface="Wingdings" panose="05000000000000000000" pitchFamily="2" charset="2"/>
              </a:rPr>
              <a:t>, getSystemService()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호출하는 방법을 사용하거나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from()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참조할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9416" y="2726167"/>
            <a:ext cx="864096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getSys</a:t>
            </a:r>
            <a:r>
              <a:rPr lang="en-US" altLang="ko-KR" dirty="0" err="1">
                <a:latin typeface="Consolas" panose="020B0609020204030204" pitchFamily="49" charset="0"/>
              </a:rPr>
              <a:t>temService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Context.LAYOUT_INFLATOR_SERVICE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static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LayoutInflater.from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(Context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context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416" y="1527791"/>
            <a:ext cx="559269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View inflate(int resource,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ViewGroup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root)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129" y="3564770"/>
            <a:ext cx="1778548" cy="304225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31836" y="5069529"/>
            <a:ext cx="213522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로딩하기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전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336" y="3526702"/>
            <a:ext cx="1818901" cy="308032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361251" y="5069529"/>
            <a:ext cx="236606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 smtClean="0">
                <a:sym typeface="Wingdings" panose="05000000000000000000" pitchFamily="2" charset="2"/>
              </a:rPr>
              <a:t>inflater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로딩한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47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레이아웃을 그대로 사용하여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</a:t>
            </a:r>
            <a:r>
              <a:rPr lang="en-US" altLang="ko-KR" dirty="0">
                <a:sym typeface="Wingdings" panose="05000000000000000000" pitchFamily="2" charset="2"/>
              </a:rPr>
              <a:t>Send 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 메시지를 표시하도록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시작하도록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코드를 추가하는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rot="16200000" flipH="1">
            <a:off x="3162494" y="3050138"/>
            <a:ext cx="1330509" cy="122413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038" y="2307939"/>
            <a:ext cx="2292442" cy="393845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flipV="1">
            <a:off x="8357708" y="4420145"/>
            <a:ext cx="1378315" cy="1313111"/>
          </a:xfrm>
          <a:prstGeom prst="bentConnector3">
            <a:avLst>
              <a:gd name="adj1" fmla="val 4567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5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all projects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first </a:t>
            </a:r>
            <a:r>
              <a:rPr lang="en-US" altLang="ko-KR" dirty="0" smtClean="0">
                <a:sym typeface="Wingdings" panose="05000000000000000000" pitchFamily="2" charset="2"/>
              </a:rPr>
              <a:t>(then exit Android Studio if you wish). [Don't x out Android Studio]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en-US" altLang="ko-KR" dirty="0" smtClean="0">
                <a:sym typeface="Wingdings" panose="05000000000000000000" pitchFamily="2" charset="2"/>
              </a:rPr>
              <a:t>opy the whole project folder into a new </a:t>
            </a:r>
            <a:r>
              <a:rPr lang="en-US" altLang="ko-KR" dirty="0"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the renamed or copied project using "Opening an existing project menu".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To change the package name, go to [main]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gradle files] or [Sync now]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Project]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456040" y="5063815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75048" y="3573016"/>
            <a:ext cx="3257623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307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258" y="836712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smtClean="0">
                <a:latin typeface="Consolas" panose="020B0609020204030204" pitchFamily="49" charset="0"/>
              </a:rPr>
              <a:t>MainActivity </a:t>
            </a:r>
            <a:r>
              <a:rPr lang="en-US" altLang="ko-KR" sz="1600" dirty="0">
                <a:latin typeface="Consolas" panose="020B0609020204030204" pitchFamily="49" charset="0"/>
              </a:rPr>
              <a:t>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final LinearLayout </a:t>
            </a:r>
            <a:r>
              <a:rPr lang="en-US" altLang="ko-KR" sz="1600" dirty="0">
                <a:latin typeface="Consolas" panose="020B0609020204030204" pitchFamily="49" charset="0"/>
              </a:rPr>
              <a:t>container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R.id.container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getSystemService for inflation and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inflate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activity_sub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now, you find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/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               CheckBox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container.findViewById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</a:t>
            </a:r>
            <a:r>
              <a:rPr lang="en-US" altLang="ko-KR" sz="1600" dirty="0">
                <a:latin typeface="Consolas" panose="020B0609020204030204" pitchFamily="49" charset="0"/>
              </a:rPr>
              <a:t>your code here: </a:t>
            </a:r>
            <a:r>
              <a:rPr lang="en-US" altLang="ko-KR" sz="1600" dirty="0" err="1">
                <a:latin typeface="Consolas" panose="020B0609020204030204" pitchFamily="49" charset="0"/>
              </a:rPr>
              <a:t>setText</a:t>
            </a:r>
            <a:r>
              <a:rPr lang="en-US" altLang="ko-KR" sz="1600" dirty="0">
                <a:latin typeface="Consolas" panose="020B0609020204030204" pitchFamily="49" charset="0"/>
              </a:rPr>
              <a:t>() &amp; setChecked()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385" y="4293096"/>
            <a:ext cx="1352466" cy="229041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677788" y="1292914"/>
            <a:ext cx="213071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392144" y="1715443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activity_main.xm</a:t>
            </a:r>
            <a:r>
              <a:rPr lang="en-US" altLang="ko-KR" dirty="0">
                <a:latin typeface="Consolas" panose="020B0609020204030204" pitchFamily="49" charset="0"/>
              </a:rPr>
              <a:t>l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832304" y="3797750"/>
            <a:ext cx="221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activity_sub.xml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11423" y="3789040"/>
            <a:ext cx="9593769" cy="1512168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8538214" y="4167082"/>
            <a:ext cx="654130" cy="45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643750" y="2084775"/>
            <a:ext cx="252450" cy="21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69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다시 설명하면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어 레이아웃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 smtClean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라고 입력했습니다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 다음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변수에 할당했습니다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 버튼을 클릭했을 때 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dirty="0" smtClean="0">
                <a:sym typeface="Wingdings" panose="05000000000000000000" pitchFamily="2" charset="2"/>
              </a:rPr>
              <a:t>container </a:t>
            </a:r>
            <a:r>
              <a:rPr lang="ko-KR" altLang="en-US" dirty="0" smtClean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(sub1.xml)</a:t>
            </a:r>
            <a:r>
              <a:rPr lang="ko-KR" altLang="en-US" dirty="0" smtClean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객체화하면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위에서 작성한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LayerInflater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R.layout.activity_sub</a:t>
            </a:r>
            <a:r>
              <a:rPr lang="ko-KR" altLang="en-US" b="1" dirty="0">
                <a:sym typeface="Wingdings" panose="05000000000000000000" pitchFamily="2" charset="2"/>
              </a:rPr>
              <a:t>와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dirty="0" smtClean="0">
                <a:sym typeface="Wingdings" panose="05000000000000000000" pitchFamily="2" charset="2"/>
              </a:rPr>
              <a:t>container id</a:t>
            </a:r>
            <a:r>
              <a:rPr lang="ko-KR" altLang="en-US" dirty="0" smtClean="0">
                <a:sym typeface="Wingdings" panose="05000000000000000000" pitchFamily="2" charset="2"/>
              </a:rPr>
              <a:t>를 갖는 리니어 레이아웃 객체에 </a:t>
            </a:r>
            <a:r>
              <a:rPr lang="en-US" altLang="ko-KR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dirty="0" smtClean="0">
                <a:sym typeface="Wingdings" panose="05000000000000000000" pitchFamily="2" charset="2"/>
              </a:rPr>
              <a:t>파일의 레이아웃을 설정하는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85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Joy041Activity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 </a:t>
            </a:r>
            <a:r>
              <a:rPr lang="ko-KR" altLang="en-US" dirty="0" err="1">
                <a:sym typeface="Wingdings" panose="05000000000000000000" pitchFamily="2" charset="2"/>
              </a:rPr>
              <a:t>스터브를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[Send]</a:t>
            </a:r>
            <a:r>
              <a:rPr lang="ko-KR" altLang="en-US" dirty="0" smtClean="0">
                <a:sym typeface="Wingdings" panose="05000000000000000000" pitchFamily="2" charset="2"/>
              </a:rPr>
              <a:t>버튼이 두 개</a:t>
            </a:r>
            <a:r>
              <a:rPr lang="en-US" altLang="ko-KR" dirty="0" smtClean="0">
                <a:sym typeface="Wingdings" panose="05000000000000000000" pitchFamily="2" charset="2"/>
              </a:rPr>
              <a:t>(button, button2)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(), sendMessage2()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564904"/>
            <a:ext cx="112481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sendMessage2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Do something in response to 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88087" y="4653136"/>
            <a:ext cx="4186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Each one is called </a:t>
            </a:r>
            <a:r>
              <a:rPr lang="en-US" altLang="ko-KR" dirty="0"/>
              <a:t>when the user taps </a:t>
            </a:r>
            <a:r>
              <a:rPr lang="en-US" altLang="ko-KR" dirty="0" smtClean="0"/>
              <a:t>either </a:t>
            </a:r>
            <a:r>
              <a:rPr lang="en-US" altLang="ko-KR" b="1" dirty="0" smtClean="0"/>
              <a:t>[Send] </a:t>
            </a:r>
            <a:r>
              <a:rPr lang="en-US" altLang="ko-KR" b="1" dirty="0"/>
              <a:t>button </a:t>
            </a:r>
            <a:r>
              <a:rPr lang="en-US" altLang="ko-KR" b="1" dirty="0" smtClean="0">
                <a:solidFill>
                  <a:srgbClr val="C00000"/>
                </a:solidFill>
              </a:rPr>
              <a:t>or</a:t>
            </a:r>
            <a:r>
              <a:rPr lang="en-US" altLang="ko-KR" b="1" dirty="0" smtClean="0"/>
              <a:t> button2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800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파일에서 </a:t>
            </a:r>
            <a:r>
              <a:rPr lang="ko-KR" altLang="en-US" dirty="0">
                <a:sym typeface="Wingdings" panose="05000000000000000000" pitchFamily="2" charset="2"/>
              </a:rPr>
              <a:t>다음과 같이 버튼에서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en-US" altLang="ko-KR" b="1" dirty="0" smtClean="0"/>
              <a:t>Attributes</a:t>
            </a:r>
            <a:r>
              <a:rPr lang="ko-KR" altLang="en-US" dirty="0"/>
              <a:t> </a:t>
            </a:r>
            <a:r>
              <a:rPr lang="ko-KR" altLang="en-US" dirty="0" smtClean="0"/>
              <a:t>창에서</a:t>
            </a:r>
            <a:r>
              <a:rPr lang="ko-KR" altLang="en-US" dirty="0"/>
              <a:t> </a:t>
            </a:r>
            <a:r>
              <a:rPr lang="ko-KR" altLang="en-US" dirty="0" smtClean="0"/>
              <a:t>두 개 버튼의 </a:t>
            </a:r>
            <a:r>
              <a:rPr lang="en-US" altLang="ko-KR" b="1" dirty="0" smtClean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찾아</a:t>
            </a:r>
            <a:r>
              <a:rPr lang="ko-KR" altLang="en-US" dirty="0"/>
              <a:t> </a:t>
            </a:r>
            <a:r>
              <a:rPr lang="en-US" altLang="ko-KR" b="1" dirty="0" err="1" smtClean="0"/>
              <a:t>sendMessage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or </a:t>
            </a:r>
            <a:r>
              <a:rPr lang="en-US" altLang="ko-KR" b="1" dirty="0" smtClean="0"/>
              <a:t>sendMessage2</a:t>
            </a:r>
            <a:r>
              <a:rPr lang="ko-KR" altLang="en-US" dirty="0" smtClean="0"/>
              <a:t>를 설정합니다</a:t>
            </a:r>
            <a:r>
              <a:rPr lang="en-US" altLang="ko-KR" dirty="0" smtClean="0"/>
              <a:t>.  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를 활용하지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ActivityMain.java</a:t>
            </a:r>
            <a:r>
              <a:rPr lang="ko-KR" altLang="en-US" dirty="0" smtClean="0">
                <a:sym typeface="Wingdings" panose="05000000000000000000" pitchFamily="2" charset="2"/>
              </a:rPr>
              <a:t>에서 각 버튼에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ko-KR" altLang="en-US" dirty="0" smtClean="0">
                <a:sym typeface="Wingdings" panose="05000000000000000000" pitchFamily="2" charset="2"/>
              </a:rPr>
              <a:t>들을 설정하여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버튼클릭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이벤트를 받아서 처리하는 방법은 다음 프로젝트에서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latin typeface="Consolas" panose="020B0609020204030204" pitchFamily="49" charset="0"/>
              </a:rPr>
              <a:t>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3729" y="5593341"/>
            <a:ext cx="3713437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오류가 나면</a:t>
            </a:r>
            <a:r>
              <a:rPr lang="en-US" altLang="ko-KR" sz="1600" dirty="0" smtClean="0"/>
              <a:t>, activity_main.xml </a:t>
            </a:r>
            <a:r>
              <a:rPr lang="ko-KR" altLang="en-US" sz="1600" dirty="0" smtClean="0"/>
              <a:t>에서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사용한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와 같은지 확인하십시오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7104113" y="5085185"/>
            <a:ext cx="859616" cy="8005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65894" y="4679129"/>
            <a:ext cx="3711272" cy="83099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오류가 나면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ko-KR" altLang="en-US" sz="1600" dirty="0" smtClean="0"/>
              <a:t>다음 단계에서 </a:t>
            </a:r>
            <a:r>
              <a:rPr lang="en-US" altLang="ko-KR" sz="1600" dirty="0" err="1" smtClean="0"/>
              <a:t>DisplayMessageAcitivy</a:t>
            </a:r>
            <a:endParaRPr lang="en-US" altLang="ko-KR" sz="1600" dirty="0" smtClean="0"/>
          </a:p>
          <a:p>
            <a:r>
              <a:rPr lang="ko-KR" altLang="en-US" sz="1600" dirty="0" smtClean="0"/>
              <a:t>클래스를 만들면 사라질 오류입니다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7536160" y="4762395"/>
            <a:ext cx="429734" cy="3322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2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sendMessage()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putExtra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ko-KR" altLang="en-US" dirty="0" err="1">
                <a:sym typeface="Wingdings" panose="05000000000000000000" pitchFamily="2" charset="2"/>
              </a:rPr>
              <a:t>인텐트에</a:t>
            </a:r>
            <a:r>
              <a:rPr lang="ko-KR" altLang="en-US" dirty="0">
                <a:sym typeface="Wingdings" panose="05000000000000000000" pitchFamily="2" charset="2"/>
              </a:rPr>
              <a:t>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클래스를 </a:t>
            </a:r>
            <a:r>
              <a:rPr lang="ko-KR" altLang="en-US" b="1" dirty="0">
                <a:sym typeface="Wingdings" panose="05000000000000000000" pitchFamily="2" charset="2"/>
              </a:rPr>
              <a:t>만들어야 합니다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만들기는 다음과 같이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</a:t>
            </a:r>
            <a:r>
              <a:rPr lang="ko-KR" altLang="en-US" dirty="0" smtClean="0"/>
              <a:t>창</a:t>
            </a:r>
            <a:r>
              <a:rPr lang="ko-KR" altLang="en-US" dirty="0"/>
              <a:t> </a:t>
            </a:r>
            <a:r>
              <a:rPr lang="en-US" altLang="ko-KR" b="1" dirty="0"/>
              <a:t>app</a:t>
            </a:r>
            <a:r>
              <a:rPr lang="ko-KR" altLang="en-US" dirty="0"/>
              <a:t> </a:t>
            </a:r>
            <a:r>
              <a:rPr lang="ko-KR" altLang="en-US" dirty="0" smtClean="0"/>
              <a:t>폴더 위에서 </a:t>
            </a:r>
            <a:r>
              <a:rPr lang="ko-KR" altLang="en-US" dirty="0" err="1" smtClean="0"/>
              <a:t>우클릭하고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New </a:t>
            </a:r>
            <a:r>
              <a:rPr lang="en-US" altLang="ko-KR" b="1" dirty="0"/>
              <a:t>&gt; Activity &gt; 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</a:t>
            </a:r>
            <a:r>
              <a:rPr lang="en-US" altLang="ko-KR" dirty="0" err="1"/>
              <a:t>DisplayMessageActivity</a:t>
            </a:r>
            <a:r>
              <a:rPr lang="en-US" altLang="ko-KR" dirty="0"/>
              <a:t>'</a:t>
            </a:r>
            <a:r>
              <a:rPr lang="ko-KR" altLang="en-US" dirty="0"/>
              <a:t>를 입력합니다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</a:t>
            </a:r>
            <a:r>
              <a:rPr lang="ko-KR" altLang="en-US" dirty="0"/>
              <a:t>모든 속성은 기본값으로 그대로 두고 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이렇게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다음과 같은 세 가지 작업을 해냅니다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400050">
              <a:buFont typeface="+mj-lt"/>
              <a:buAutoNum type="arabicPeriod"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쌍으로 만들어 냅니다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 </a:t>
            </a:r>
          </a:p>
          <a:p>
            <a:pPr marL="400050">
              <a:buFont typeface="+mj-lt"/>
              <a:buAutoNum type="arabicPeriod"/>
            </a:pP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61048"/>
            <a:ext cx="6074948" cy="17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7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메시지를 보여주는 코딩을 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어디에서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DisplayMessageActivity.java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보낸 메시지를 받아서 처리해야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2348880"/>
            <a:ext cx="11253818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activity_display_message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Get the Intent that started this activity and extract the string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MainActivity.EXTRA_MESSAGE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Capture </a:t>
            </a:r>
            <a:r>
              <a:rPr lang="en-US" altLang="ko-KR" sz="1600" dirty="0">
                <a:latin typeface="Consolas" panose="020B0609020204030204" pitchFamily="49" charset="0"/>
              </a:rPr>
              <a:t>the layout's TextView and set the string as its text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07026" y="2176066"/>
            <a:ext cx="342112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DisplayMessageActivity.java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62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Up(</a:t>
            </a:r>
            <a:r>
              <a:rPr lang="ko-KR" altLang="en-US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&lt;activity android:name=".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&lt;activity android:name=".MainActivity"&gt;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. . 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2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다양한 경우들을 </a:t>
            </a:r>
            <a:r>
              <a:rPr lang="en-US" altLang="ko-KR" dirty="0">
                <a:sym typeface="Wingdings" panose="05000000000000000000" pitchFamily="2" charset="2"/>
              </a:rPr>
              <a:t>test</a:t>
            </a:r>
            <a:r>
              <a:rPr lang="ko-KR" altLang="en-US" dirty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 모두 채우고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>
                <a:sym typeface="Wingdings" panose="05000000000000000000" pitchFamily="2" charset="2"/>
              </a:rPr>
              <a:t>탭하면</a:t>
            </a:r>
            <a:r>
              <a:rPr lang="ko-KR" altLang="en-US" dirty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0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과 같은 기능을 수행하되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레이아웃의 </a:t>
            </a:r>
            <a:r>
              <a:rPr lang="en-US" altLang="ko-KR" dirty="0" smtClean="0">
                <a:sym typeface="Wingdings" panose="05000000000000000000" pitchFamily="2" charset="2"/>
              </a:rPr>
              <a:t>onClick</a:t>
            </a:r>
            <a:r>
              <a:rPr lang="ko-KR" altLang="en-US" dirty="0" smtClean="0">
                <a:sym typeface="Wingdings" panose="05000000000000000000" pitchFamily="2" charset="2"/>
              </a:rPr>
              <a:t>속성을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즉 </a:t>
            </a:r>
            <a:r>
              <a:rPr lang="en-US" altLang="ko-KR" dirty="0" err="1">
                <a:sym typeface="Wingdings" panose="05000000000000000000" pitchFamily="2" charset="2"/>
              </a:rPr>
              <a:t>onClickListener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인터페이스를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버튼의 클릭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리스너는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smtClean="0">
                <a:sym typeface="Wingdings" panose="05000000000000000000" pitchFamily="2" charset="2"/>
              </a:rPr>
              <a:t>sendMessage() </a:t>
            </a:r>
            <a:r>
              <a:rPr lang="ko-KR" altLang="en-US" dirty="0" smtClean="0">
                <a:sym typeface="Wingdings" panose="05000000000000000000" pitchFamily="2" charset="2"/>
              </a:rPr>
              <a:t>즉 동일한 함수를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sendMessage()</a:t>
            </a:r>
            <a:r>
              <a:rPr lang="ko-KR" altLang="en-US" dirty="0" smtClean="0">
                <a:sym typeface="Wingdings" panose="05000000000000000000" pitchFamily="2" charset="2"/>
              </a:rPr>
              <a:t>에서 어떤 버튼이 클릭 되었는지 구별하여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구별하여 메시지를 찾아내도록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Joy042Activity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동일하게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&amp;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파일의 각 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설정되어 있는 </a:t>
            </a:r>
            <a:r>
              <a:rPr lang="en-US" altLang="ko-KR" dirty="0" smtClean="0">
                <a:sym typeface="Wingdings" panose="05000000000000000000" pitchFamily="2" charset="2"/>
              </a:rPr>
              <a:t>sendMessage, sendMessage2</a:t>
            </a:r>
            <a:r>
              <a:rPr lang="ko-KR" altLang="en-US" dirty="0" smtClean="0">
                <a:sym typeface="Wingdings" panose="05000000000000000000" pitchFamily="2" charset="2"/>
              </a:rPr>
              <a:t>를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8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간 전환하기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만든 레이아웃은 어떻게 화면에 보여지는 것일까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 인플레이션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화면을 더 추가하기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구성과 화면 간 전환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인텐트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다른 화면으로 데이터 전달하기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데스크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위한 플래그와 부가 데이터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데스크 관리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수명주기에 대하여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액티비티 수명주기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데이터 저장하기와 가져오기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TAG = </a:t>
            </a:r>
            <a:r>
              <a:rPr lang="en-US" altLang="ko-KR" sz="1600" dirty="0" smtClean="0">
                <a:latin typeface="Consolas" panose="020B0609020204030204" pitchFamily="49" charset="0"/>
              </a:rPr>
              <a:t>TAG;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here: two buttons </a:t>
            </a:r>
            <a:r>
              <a:rPr lang="ko-KR" altLang="en-US" sz="1600" dirty="0" smtClean="0">
                <a:latin typeface="Consolas" panose="020B0609020204030204" pitchFamily="49" charset="0"/>
              </a:rPr>
              <a:t>참조 구하기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latin typeface="Consolas" panose="020B0609020204030204" pitchFamily="49" charset="0"/>
              </a:rPr>
              <a:t>two buttons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대한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설정하기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Do </a:t>
            </a:r>
            <a:r>
              <a:rPr lang="en-US" altLang="ko-KR" sz="1600" dirty="0">
                <a:latin typeface="Consolas" panose="020B0609020204030204" pitchFamily="49" charset="0"/>
              </a:rPr>
              <a:t>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6" y="4066605"/>
            <a:ext cx="367240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541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268760"/>
            <a:ext cx="8193331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case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et = find....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"&gt;</a:t>
            </a:r>
            <a:r>
              <a:rPr lang="en-US" altLang="ko-KR" sz="1600" dirty="0">
                <a:latin typeface="Consolas" panose="020B0609020204030204" pitchFamily="49" charset="0"/>
              </a:rPr>
              <a:t>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"&lt;sendMessage");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92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508586"/>
            <a:ext cx="81933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new EditText(this);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R.id.button2: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findViewById(R.id.editText2);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"&gt;sendMessage");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intent.putExtra(EXTRA_MESSAGE,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"&lt;sendMessage");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028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대부분의 앱은 여러 화면으로 구성되어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전환하며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앱을 만들기 위해서는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잘 다루는 것이 필수적입니다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만 알면 앱을 잘 구현할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아닙니다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앱은 다음 네 가지로 구성 요소 중에 하나입니다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갈 길이 멀다고요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한 걸음씩 가면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Service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Broadcast Receiver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Content Provider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만들어 앱에 추가하려면</a:t>
            </a:r>
            <a:r>
              <a:rPr lang="en-US" altLang="ko-KR" dirty="0" smtClean="0">
                <a:sym typeface="Wingdings" panose="05000000000000000000" pitchFamily="2" charset="2"/>
              </a:rPr>
              <a:t>, activity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구성 요소도 같은 방법으로 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Activity</a:t>
            </a:r>
            <a:r>
              <a:rPr lang="ko-KR" altLang="en-US" dirty="0" smtClean="0">
                <a:sym typeface="Wingdings" panose="05000000000000000000" pitchFamily="2" charset="2"/>
              </a:rPr>
              <a:t>를 소스 코드에서 띄울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새로 띄운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다시 원래의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돌아오면서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받아 처리하는 코드가 필요할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416" y="5013176"/>
            <a:ext cx="108617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startActivityForResult</a:t>
            </a:r>
            <a:r>
              <a:rPr lang="en-US" altLang="ko-KR" dirty="0" smtClean="0">
                <a:latin typeface="Consolas" panose="020B0609020204030204" pitchFamily="49" charset="0"/>
              </a:rPr>
              <a:t>(Intent </a:t>
            </a:r>
            <a:r>
              <a:rPr lang="en-US" altLang="ko-KR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</a:rPr>
              <a:t>, int </a:t>
            </a:r>
            <a:r>
              <a:rPr lang="en-US" altLang="ko-KR" dirty="0" err="1" smtClean="0">
                <a:latin typeface="Consolas" panose="020B0609020204030204" pitchFamily="49" charset="0"/>
              </a:rPr>
              <a:t>requestCode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9416" y="5684821"/>
            <a:ext cx="10522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deprecated method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존재는 하지만 올해부터 더 이상 사용하지 않는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메소드라고</a:t>
            </a:r>
            <a:r>
              <a:rPr lang="ko-KR" altLang="en-US" sz="1400" dirty="0" smtClean="0"/>
              <a:t> 공지되었지만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일단 여기서는 사용하기로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631504" y="5382508"/>
            <a:ext cx="0" cy="3023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24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개의 액티비티를 만들고 서로 메시지를 주고 받으며 화면을 전환하는 기능을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단계별로</a:t>
            </a:r>
            <a:r>
              <a:rPr lang="ko-KR" altLang="en-US" dirty="0" smtClean="0">
                <a:sym typeface="Wingdings" panose="05000000000000000000" pitchFamily="2" charset="2"/>
              </a:rPr>
              <a:t>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전달하는 기능을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사용하여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 smtClean="0">
                <a:sym typeface="Wingdings" panose="05000000000000000000" pitchFamily="2" charset="2"/>
              </a:rPr>
              <a:t>이벤트를 재정의하는 방법으로 구현합니다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버튼이나 타이틀 바에 있는 화살표로 돌아갈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메소드를 활용하여 코딩을 단순하게 하는 방법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단계와 기능은 같지만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onClickListener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메소드 이름을 명시하는 방식으로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두 액티비티 사이에 메시지를 주고 받은 것을 확인하고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30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47" y="1836909"/>
            <a:ext cx="2624775" cy="45428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967" y="1836909"/>
            <a:ext cx="2582910" cy="45428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762" y="1836909"/>
            <a:ext cx="2638502" cy="45645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4816" y="1835684"/>
            <a:ext cx="2607897" cy="4565754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3431704" y="5862097"/>
            <a:ext cx="576064" cy="57606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13" idx="2"/>
          </p:cNvCxnSpPr>
          <p:nvPr/>
        </p:nvCxnSpPr>
        <p:spPr>
          <a:xfrm flipH="1" flipV="1">
            <a:off x="2351584" y="5661248"/>
            <a:ext cx="1080120" cy="4888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2947" y="5230361"/>
            <a:ext cx="16305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키보드를 치워버리려면</a:t>
            </a:r>
            <a:r>
              <a:rPr lang="en-US" altLang="ko-KR" sz="1100" dirty="0" smtClean="0"/>
              <a:t>, </a:t>
            </a:r>
          </a:p>
          <a:p>
            <a:r>
              <a:rPr lang="ko-KR" altLang="en-US" sz="1100" dirty="0" smtClean="0"/>
              <a:t>여기를 클릭하세요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96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ko-KR" altLang="en-US" dirty="0" smtClean="0">
                <a:sym typeface="Wingdings" panose="05000000000000000000" pitchFamily="2" charset="2"/>
              </a:rPr>
              <a:t>라는 </a:t>
            </a:r>
            <a:r>
              <a:rPr lang="ko-KR" altLang="en-US" dirty="0">
                <a:sym typeface="Wingdings" panose="05000000000000000000" pitchFamily="2" charset="2"/>
              </a:rPr>
              <a:t>이름으로 새로운 프로젝트를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사용자의 입력을 받을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Plain Text)</a:t>
            </a:r>
            <a:r>
              <a:rPr lang="ko-KR" altLang="en-US" dirty="0" smtClean="0">
                <a:sym typeface="Wingdings" panose="05000000000000000000" pitchFamily="2" charset="2"/>
              </a:rPr>
              <a:t> 하나와 다음 화면으로 전환하기 위한 버튼과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나중에 사용할 텍스트뷰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즉 추가하는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받은 응답을 나타낼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 뷰의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각각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editText, button, textView 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smtClean="0">
                <a:sym typeface="Wingdings" panose="05000000000000000000" pitchFamily="2" charset="2"/>
              </a:rPr>
              <a:t>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(id</a:t>
            </a:r>
            <a:r>
              <a:rPr lang="ko-KR" altLang="en-US" dirty="0" smtClean="0">
                <a:sym typeface="Wingdings" panose="05000000000000000000" pitchFamily="2" charset="2"/>
              </a:rPr>
              <a:t>를 우선적으로 설정하면 좋습니다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개의 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세로로 가운데 위치하며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서로 </a:t>
            </a:r>
            <a:r>
              <a:rPr lang="en-US" altLang="ko-KR" dirty="0" smtClean="0">
                <a:sym typeface="Wingdings" panose="05000000000000000000" pitchFamily="2" charset="2"/>
              </a:rPr>
              <a:t>Chain Vertical</a:t>
            </a:r>
            <a:r>
              <a:rPr lang="ko-KR" altLang="en-US" dirty="0" smtClean="0">
                <a:sym typeface="Wingdings" panose="05000000000000000000" pitchFamily="2" charset="2"/>
              </a:rPr>
              <a:t>로 제어하고</a:t>
            </a:r>
            <a:r>
              <a:rPr lang="en-US" altLang="ko-KR" dirty="0" smtClean="0">
                <a:sym typeface="Wingdings" panose="05000000000000000000" pitchFamily="2" charset="2"/>
              </a:rPr>
              <a:t>, Chain Style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packed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</a:t>
            </a:r>
            <a:r>
              <a:rPr lang="ko-KR" altLang="en-US" dirty="0" smtClean="0">
                <a:sym typeface="Wingdings" panose="05000000000000000000" pitchFamily="2" charset="2"/>
              </a:rPr>
              <a:t> 뷰의 간격을 두기 위해</a:t>
            </a:r>
            <a:r>
              <a:rPr lang="en-US" altLang="ko-KR" dirty="0" smtClean="0"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layout_margin = 18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</a:t>
            </a:r>
            <a:r>
              <a:rPr lang="ko-KR" altLang="en-US" dirty="0" smtClean="0">
                <a:sym typeface="Wingdings" panose="05000000000000000000" pitchFamily="2" charset="2"/>
              </a:rPr>
              <a:t> 뷰의 </a:t>
            </a:r>
            <a:r>
              <a:rPr lang="en-US" altLang="ko-KR" dirty="0" smtClean="0">
                <a:sym typeface="Wingdings" panose="05000000000000000000" pitchFamily="2" charset="2"/>
              </a:rPr>
              <a:t>textSize = 18sp 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"lowercase",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"Received",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Activity2</a:t>
            </a:r>
            <a:r>
              <a:rPr lang="ko-KR" altLang="en-US" b="1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4077072"/>
            <a:ext cx="4735365" cy="26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2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속성을 설정하기 위한 </a:t>
            </a:r>
            <a:r>
              <a:rPr lang="en-US" altLang="ko-KR" dirty="0" smtClean="0">
                <a:sym typeface="Wingdings" panose="05000000000000000000" pitchFamily="2" charset="2"/>
              </a:rPr>
              <a:t>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수정하십시오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1700808"/>
            <a:ext cx="7920880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400" dirty="0" err="1">
                <a:latin typeface="Consolas" panose="020B0609020204030204" pitchFamily="49" charset="0"/>
              </a:rPr>
              <a:t>app_name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"&gt;Hu043ActivityOne&lt;/</a:t>
            </a:r>
            <a:r>
              <a:rPr lang="en-US" altLang="ko-KR" sz="14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="openActivity2</a:t>
            </a:r>
            <a:r>
              <a:rPr lang="en-US" altLang="ko-KR" sz="1400" dirty="0">
                <a:latin typeface="Consolas" panose="020B0609020204030204" pitchFamily="49" charset="0"/>
              </a:rPr>
              <a:t>"&gt;Activity2</a:t>
            </a:r>
            <a:r>
              <a:rPr lang="ko-KR" altLang="en-US" sz="1400" dirty="0">
                <a:latin typeface="Consolas" panose="020B0609020204030204" pitchFamily="49" charset="0"/>
              </a:rPr>
              <a:t>로 가기</a:t>
            </a:r>
            <a:r>
              <a:rPr lang="en-US" altLang="ko-KR" sz="14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="openActivity1</a:t>
            </a:r>
            <a:r>
              <a:rPr lang="en-US" altLang="ko-KR" sz="1400" dirty="0">
                <a:latin typeface="Consolas" panose="020B0609020204030204" pitchFamily="49" charset="0"/>
              </a:rPr>
              <a:t>"&gt;ActivityMain</a:t>
            </a:r>
            <a:r>
              <a:rPr lang="ko-KR" altLang="en-US" sz="1400" dirty="0">
                <a:latin typeface="Consolas" panose="020B0609020204030204" pitchFamily="49" charset="0"/>
              </a:rPr>
              <a:t>으로 가기</a:t>
            </a:r>
            <a:r>
              <a:rPr lang="en-US" altLang="ko-KR" sz="14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&lt;/resources&gt;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996952"/>
            <a:ext cx="1005797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3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5622523" cy="5447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</a:rPr>
              <a:t>    .....</a:t>
            </a:r>
          </a:p>
          <a:p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android:gravity="center_horizontal"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="@string/lowercase"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app:layout_constraintVertical_chainStyle="packed"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android:layout_margin="18dp"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android:text="@string/openActivity2"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app:layout_constraintTop_toBottomOf="@+id/editText"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345370" y="835405"/>
            <a:ext cx="44390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activity_main.xml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5246" y="4372872"/>
            <a:ext cx="5622523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&lt;TextView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="@string/received"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app:layout_constraintTop_toBottomOf="@+id/button" </a:t>
            </a:r>
            <a:r>
              <a:rPr lang="en-US" altLang="ko-KR" sz="1200" dirty="0" smtClean="0"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7143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ko-KR" altLang="en-US" dirty="0">
                <a:sym typeface="Wingdings" panose="05000000000000000000" pitchFamily="2" charset="2"/>
              </a:rPr>
              <a:t>창의 </a:t>
            </a:r>
            <a:r>
              <a:rPr lang="en-US" altLang="ko-KR" dirty="0">
                <a:sym typeface="Wingdings" panose="05000000000000000000" pitchFamily="2" charset="2"/>
              </a:rPr>
              <a:t>[app]</a:t>
            </a:r>
            <a:r>
              <a:rPr lang="ko-KR" altLang="en-US" dirty="0">
                <a:sym typeface="Wingdings" panose="05000000000000000000" pitchFamily="2" charset="2"/>
              </a:rPr>
              <a:t> 폴더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우 클릭 메뉴에서 </a:t>
            </a:r>
            <a:r>
              <a:rPr lang="en-US" altLang="ko-KR" dirty="0">
                <a:sym typeface="Wingdings" panose="05000000000000000000" pitchFamily="2" charset="2"/>
              </a:rPr>
              <a:t>[New  Activity  </a:t>
            </a:r>
            <a:r>
              <a:rPr lang="en-US" altLang="ko-KR" b="1" dirty="0">
                <a:sym typeface="Wingdings" panose="05000000000000000000" pitchFamily="2" charset="2"/>
              </a:rPr>
              <a:t>Empty Activity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를 선택하여 새로운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 생성을 위한 대화상자를 </a:t>
            </a:r>
            <a:r>
              <a:rPr lang="ko-KR" altLang="en-US" dirty="0" smtClean="0">
                <a:sym typeface="Wingdings" panose="05000000000000000000" pitchFamily="2" charset="2"/>
              </a:rPr>
              <a:t>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레이아웃 이름을 다음과 같이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(</a:t>
            </a:r>
            <a:r>
              <a:rPr lang="ko-KR" altLang="en-US" dirty="0" smtClean="0">
                <a:sym typeface="Wingdings" panose="05000000000000000000" pitchFamily="2" charset="2"/>
              </a:rPr>
              <a:t>자동으로 생성된 </a:t>
            </a:r>
            <a:r>
              <a:rPr lang="en-US" altLang="ko-KR" dirty="0" smtClean="0">
                <a:sym typeface="Wingdings" panose="05000000000000000000" pitchFamily="2" charset="2"/>
              </a:rPr>
              <a:t>"_"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삭제하는 것을 추천합니다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자동으로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429000"/>
            <a:ext cx="4372862" cy="30675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804" y="3429000"/>
            <a:ext cx="6372428" cy="306753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11424" y="4221088"/>
            <a:ext cx="1152128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31103" y="4653136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31103" y="5907015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4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5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화면을 세 </a:t>
            </a:r>
            <a:r>
              <a:rPr lang="ko-KR" altLang="en-US" dirty="0">
                <a:sym typeface="Wingdings" panose="05000000000000000000" pitchFamily="2" charset="2"/>
              </a:rPr>
              <a:t>개의 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각각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textView, button, textView2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각 뷰들은 세로로 </a:t>
            </a:r>
            <a:r>
              <a:rPr lang="ko-KR" altLang="en-US" dirty="0">
                <a:sym typeface="Wingdings" panose="05000000000000000000" pitchFamily="2" charset="2"/>
              </a:rPr>
              <a:t>가운데 위치하며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Chain </a:t>
            </a:r>
            <a:r>
              <a:rPr lang="en-US" altLang="ko-KR" dirty="0">
                <a:sym typeface="Wingdings" panose="05000000000000000000" pitchFamily="2" charset="2"/>
              </a:rPr>
              <a:t>Vertical</a:t>
            </a:r>
            <a:r>
              <a:rPr lang="ko-KR" altLang="en-US" dirty="0">
                <a:sym typeface="Wingdings" panose="05000000000000000000" pitchFamily="2" charset="2"/>
              </a:rPr>
              <a:t>로 제어하고</a:t>
            </a:r>
            <a:r>
              <a:rPr lang="en-US" altLang="ko-KR" dirty="0">
                <a:sym typeface="Wingdings" panose="05000000000000000000" pitchFamily="2" charset="2"/>
              </a:rPr>
              <a:t>, Chain Style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packed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 뷰의 간격을 두기 위해</a:t>
            </a:r>
            <a:r>
              <a:rPr lang="en-US" altLang="ko-KR" dirty="0"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layout_margin = 18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 뷰의 </a:t>
            </a:r>
            <a:r>
              <a:rPr lang="en-US" altLang="ko-KR" dirty="0">
                <a:sym typeface="Wingdings" panose="05000000000000000000" pitchFamily="2" charset="2"/>
              </a:rPr>
              <a:t>textSize = 18sp </a:t>
            </a:r>
            <a:r>
              <a:rPr lang="ko-KR" altLang="en-US" dirty="0">
                <a:sym typeface="Wingdings" panose="05000000000000000000" pitchFamily="2" charset="2"/>
              </a:rPr>
              <a:t>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위쪽의 텍스트뷰 </a:t>
            </a:r>
            <a:r>
              <a:rPr lang="en-US" altLang="ko-KR" dirty="0">
                <a:sym typeface="Wingdings" panose="05000000000000000000" pitchFamily="2" charset="2"/>
              </a:rPr>
              <a:t>hint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"Received</a:t>
            </a:r>
            <a:r>
              <a:rPr lang="en-US" altLang="ko-KR" dirty="0">
                <a:sym typeface="Wingdings" panose="05000000000000000000" pitchFamily="2" charset="2"/>
              </a:rPr>
              <a:t>",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>
                <a:sym typeface="Wingdings" panose="05000000000000000000" pitchFamily="2" charset="2"/>
              </a:rPr>
              <a:t>text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>
                <a:sym typeface="Wingdings" panose="05000000000000000000" pitchFamily="2" charset="2"/>
              </a:rPr>
              <a:t>Activity2</a:t>
            </a:r>
            <a:r>
              <a:rPr lang="ko-KR" altLang="en-US" b="1" dirty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", </a:t>
            </a:r>
            <a:r>
              <a:rPr lang="ko-KR" altLang="en-US" dirty="0" smtClean="0">
                <a:sym typeface="Wingdings" panose="05000000000000000000" pitchFamily="2" charset="2"/>
              </a:rPr>
              <a:t>아래쪽 텍스트뷰 </a:t>
            </a:r>
            <a:r>
              <a:rPr lang="en-US" altLang="ko-KR" dirty="0" smtClean="0">
                <a:sym typeface="Wingdings" panose="05000000000000000000" pitchFamily="2" charset="2"/>
              </a:rPr>
              <a:t>hint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"Prepared"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4316282"/>
            <a:ext cx="6950042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6710988" y="1392127"/>
            <a:ext cx="4633362" cy="265199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8686" y="836712"/>
            <a:ext cx="5719322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2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android:id="@+id/textView"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smtClean="0">
                <a:latin typeface="Consolas" panose="020B0609020204030204" pitchFamily="49" charset="0"/>
              </a:rPr>
              <a:t>string/received"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app:layout_constraintVertical_chainStyle="packed"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android:layout_margin="18dp"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     android:text</a:t>
            </a:r>
            <a:r>
              <a:rPr lang="en-US" altLang="ko-KR" sz="1200" dirty="0">
                <a:latin typeface="Consolas" panose="020B0609020204030204" pitchFamily="49" charset="0"/>
              </a:rPr>
              <a:t>="@string/</a:t>
            </a:r>
            <a:r>
              <a:rPr lang="en-US" altLang="ko-KR" sz="1200" dirty="0" err="1">
                <a:latin typeface="Consolas" panose="020B0609020204030204" pitchFamily="49" charset="0"/>
              </a:rPr>
              <a:t>openActivityMain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app:layout_constraintTop_toBottomOf="@+id/textView" 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0985" y="972480"/>
            <a:ext cx="390363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8008" y="4217020"/>
            <a:ext cx="571932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2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="@string/prepared"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app:layout_constraintTop_toBottomOf="@+id/button" /&gt;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59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계속 </a:t>
            </a:r>
            <a:r>
              <a:rPr lang="en-US" altLang="ko-KR" b="1" dirty="0">
                <a:sym typeface="Wingdings" panose="05000000000000000000" pitchFamily="2" charset="2"/>
              </a:rPr>
              <a:t>-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창에서 </a:t>
            </a:r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여십시오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태그의 </a:t>
            </a:r>
            <a:r>
              <a:rPr lang="en-US" altLang="ko-KR" dirty="0" smtClean="0">
                <a:sym typeface="Wingdings" panose="05000000000000000000" pitchFamily="2" charset="2"/>
              </a:rPr>
              <a:t>name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.Activity2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설정된 것을 볼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이것은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자동으로 추가한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화면을 참고하여 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android:label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parentActivityName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22502"/>
            <a:ext cx="8309006" cy="2697362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901372" y="4326557"/>
            <a:ext cx="6840760" cy="79208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7176120" y="4830614"/>
            <a:ext cx="172819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019" y="5217076"/>
            <a:ext cx="214193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돌아가기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화살표가 화면 </a:t>
            </a:r>
            <a:endParaRPr lang="en-US" altLang="ko-KR" sz="1400" dirty="0" smtClean="0"/>
          </a:p>
          <a:p>
            <a:r>
              <a:rPr lang="ko-KR" altLang="en-US" sz="1400" dirty="0" smtClean="0"/>
              <a:t>상단에 표시하게 합니다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003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dirty="0" smtClean="0">
                <a:sym typeface="Wingdings" panose="05000000000000000000" pitchFamily="2" charset="2"/>
              </a:rPr>
              <a:t>: button click event</a:t>
            </a:r>
            <a:r>
              <a:rPr lang="ko-KR" altLang="en-US" dirty="0" smtClean="0">
                <a:sym typeface="Wingdings" panose="05000000000000000000" pitchFamily="2" charset="2"/>
              </a:rPr>
              <a:t>에 반응하도록 </a:t>
            </a:r>
            <a:r>
              <a:rPr lang="en-US" altLang="ko-KR" b="1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b="1" dirty="0" smtClean="0">
                <a:latin typeface="Consolas" panose="020B0609020204030204" pitchFamily="49" charset="0"/>
              </a:rPr>
              <a:t>() </a:t>
            </a:r>
            <a:r>
              <a:rPr lang="ko-KR" altLang="en-US" b="1" dirty="0" smtClean="0">
                <a:latin typeface="Consolas" panose="020B0609020204030204" pitchFamily="49" charset="0"/>
              </a:rPr>
              <a:t>코딩합니다</a:t>
            </a:r>
            <a:endParaRPr lang="en-US" altLang="ko-KR" b="1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 입력을 받아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전달해야 함으로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클래스 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전역변수로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선언합니다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재정의하며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사용자의 입력을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에 저장하여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호출합니다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955716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public static final String </a:t>
            </a:r>
            <a:r>
              <a:rPr lang="en-US" altLang="ko-KR" sz="1600" dirty="0" smtClean="0">
                <a:latin typeface="Consolas" panose="020B0609020204030204" pitchFamily="49" charset="0"/>
              </a:rPr>
              <a:t>UPPER_SERVICE </a:t>
            </a:r>
            <a:r>
              <a:rPr lang="en-US" altLang="ko-KR" sz="1600" dirty="0">
                <a:latin typeface="Consolas" panose="020B0609020204030204" pitchFamily="49" charset="0"/>
              </a:rPr>
              <a:t>=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intent.putExtra(UPPER_SERVICE, ... 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2812095"/>
            <a:ext cx="261321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19736" y="6064162"/>
            <a:ext cx="4421403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user defined key: activity2 will use this </a:t>
            </a:r>
          </a:p>
          <a:p>
            <a:r>
              <a:rPr lang="en-US" altLang="ko-KR" dirty="0" smtClean="0"/>
              <a:t>key to find the value associated with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007768" y="5733256"/>
            <a:ext cx="0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6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button click event</a:t>
            </a:r>
            <a:r>
              <a:rPr lang="ko-KR" altLang="en-US" dirty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코딩합니다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activity2.xml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참조합니다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호출하여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가 보낸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찾아냅니다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인텐트에서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찾아낸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"Received:"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붙여서 보여줍니다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메인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액티티비로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돌아가기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버튼에 반응할 수 있도록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클릭되면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현재 액티비티를 끝내는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883708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>
                <a:latin typeface="Consolas" panose="020B0609020204030204" pitchFamily="49" charset="0"/>
              </a:rPr>
              <a:t>received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getStringExtra</a:t>
            </a:r>
            <a:r>
              <a:rPr lang="en-US" altLang="ko-KR" sz="16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textView.setText("Received: " + received);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finish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41175" y="356888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7104112" y="4365104"/>
            <a:ext cx="630084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734196" y="4117011"/>
            <a:ext cx="3773331" cy="116955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user defined key: activity2 will use this </a:t>
            </a:r>
          </a:p>
          <a:p>
            <a:r>
              <a:rPr lang="en-US" altLang="ko-KR" sz="1400" dirty="0" smtClean="0"/>
              <a:t>key to find the value associated with.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Use &lt;Alt&gt;&lt;Enter&gt; to Import it from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org.joy.activity.MainActivity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575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 </a:t>
            </a: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436578"/>
            <a:ext cx="1136585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setContentView(R.layout.activity2);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received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intent.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getStringExtra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(UPPER_SERVICE);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textView.setText</a:t>
            </a:r>
            <a:r>
              <a:rPr lang="en-US" altLang="ko-KR" sz="1600" dirty="0">
                <a:latin typeface="Consolas" panose="020B0609020204030204" pitchFamily="49" charset="0"/>
              </a:rPr>
              <a:t>("Received: " + received);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198884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702465" y="3236202"/>
            <a:ext cx="3773331" cy="116955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user defined key: activity2 will use this </a:t>
            </a:r>
          </a:p>
          <a:p>
            <a:r>
              <a:rPr lang="en-US" altLang="ko-KR" sz="1400" dirty="0" smtClean="0"/>
              <a:t>key to find the value associated with.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Use &lt;Alt&gt;&lt;Enter&gt; to </a:t>
            </a:r>
            <a:r>
              <a:rPr lang="en-US" altLang="ko-KR" sz="1400" b="1" dirty="0" smtClean="0"/>
              <a:t>Import</a:t>
            </a:r>
            <a:r>
              <a:rPr lang="en-US" altLang="ko-KR" sz="1400" dirty="0" smtClean="0"/>
              <a:t> it from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org.joy.activity.MainActivity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753133" y="3498563"/>
            <a:ext cx="949332" cy="4233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1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결과 </a:t>
            </a:r>
            <a:endParaRPr lang="en-US" altLang="ko-KR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47" y="1836909"/>
            <a:ext cx="2624775" cy="454288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967" y="1836909"/>
            <a:ext cx="2582910" cy="454288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762" y="1836909"/>
            <a:ext cx="2638502" cy="456452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4816" y="1835684"/>
            <a:ext cx="2607897" cy="45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9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</a:t>
            </a:r>
            <a:r>
              <a:rPr lang="ko-KR" altLang="en-US" b="1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</a:t>
            </a:r>
            <a:r>
              <a:rPr lang="ko-KR" altLang="en-US" b="1" dirty="0" smtClean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Hu043ActivityTwo </a:t>
            </a:r>
            <a:r>
              <a:rPr lang="ko-KR" altLang="en-US" b="1" dirty="0" smtClean="0">
                <a:sym typeface="Wingdings" panose="05000000000000000000" pitchFamily="2" charset="2"/>
              </a:rPr>
              <a:t>폴더</a:t>
            </a:r>
            <a:r>
              <a:rPr lang="ko-KR" altLang="en-US" dirty="0" smtClean="0">
                <a:sym typeface="Wingdings" panose="05000000000000000000" pitchFamily="2" charset="2"/>
              </a:rPr>
              <a:t>를 만듭니다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 smtClean="0">
                <a:sym typeface="Wingdings" panose="05000000000000000000" pitchFamily="2" charset="2"/>
              </a:rPr>
              <a:t>Close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안스</a:t>
            </a:r>
            <a:r>
              <a:rPr lang="ko-KR" altLang="en-US" dirty="0" smtClean="0">
                <a:sym typeface="Wingdings" panose="05000000000000000000" pitchFamily="2" charset="2"/>
              </a:rPr>
              <a:t> 시작 메뉴에서 </a:t>
            </a:r>
            <a:r>
              <a:rPr lang="en-US" altLang="ko-KR" dirty="0" smtClean="0">
                <a:sym typeface="Wingdings" panose="05000000000000000000" pitchFamily="2" charset="2"/>
              </a:rPr>
              <a:t>Open an existing project]</a:t>
            </a:r>
            <a:r>
              <a:rPr lang="ko-KR" altLang="en-US" dirty="0" smtClean="0">
                <a:sym typeface="Wingdings" panose="05000000000000000000" pitchFamily="2" charset="2"/>
              </a:rPr>
              <a:t>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history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 아니라 파일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폴더 탐색을 통해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새로 복사해서 만든 폴더</a:t>
            </a:r>
            <a:r>
              <a:rPr lang="en-US" altLang="ko-KR" dirty="0" smtClean="0">
                <a:sym typeface="Wingdings" panose="05000000000000000000" pitchFamily="2" charset="2"/>
              </a:rPr>
              <a:t>) Hu043ActivityTwo </a:t>
            </a:r>
            <a:r>
              <a:rPr lang="ko-KR" altLang="en-US" dirty="0" smtClean="0">
                <a:sym typeface="Wingdings" panose="05000000000000000000" pitchFamily="2" charset="2"/>
              </a:rPr>
              <a:t>선택해서 프로젝트를 시작합니다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Package </a:t>
            </a:r>
            <a:r>
              <a:rPr lang="ko-KR" altLang="en-US" dirty="0" smtClean="0">
                <a:sym typeface="Wingdings" panose="05000000000000000000" pitchFamily="2" charset="2"/>
              </a:rPr>
              <a:t>이름이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같으므로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사실상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strings.xml, </a:t>
            </a:r>
            <a:r>
              <a:rPr lang="en-US" altLang="ko-KR" dirty="0" err="1">
                <a:solidFill>
                  <a:srgbClr val="C00000"/>
                </a:solidFill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파일들만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</a:t>
            </a:r>
            <a:r>
              <a:rPr lang="en-US" altLang="ko-KR" dirty="0" smtClean="0">
                <a:sym typeface="Wingdings" panose="05000000000000000000" pitchFamily="2" charset="2"/>
              </a:rPr>
              <a:t>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전체 과정 설명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는 메시지를 보낼 때</a:t>
            </a:r>
            <a:r>
              <a:rPr lang="en-US" altLang="ko-KR" dirty="0">
                <a:sym typeface="Wingdings" panose="05000000000000000000" pitchFamily="2" charset="2"/>
              </a:rPr>
              <a:t>, Activity2 </a:t>
            </a:r>
            <a:r>
              <a:rPr lang="ko-KR" altLang="en-US" dirty="0">
                <a:sym typeface="Wingdings" panose="05000000000000000000" pitchFamily="2" charset="2"/>
              </a:rPr>
              <a:t>로부터 결과를 받을 것을 기대하며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를 활성화합니다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로부터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를 받은  메시지를 </a:t>
            </a:r>
            <a:r>
              <a:rPr lang="en-US" altLang="ko-KR" dirty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"Received:"</a:t>
            </a:r>
            <a:r>
              <a:rPr lang="ko-KR" altLang="en-US" dirty="0">
                <a:sym typeface="Wingdings" panose="05000000000000000000" pitchFamily="2" charset="2"/>
              </a:rPr>
              <a:t>와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동시에 이를 </a:t>
            </a:r>
            <a:r>
              <a:rPr lang="en-US" altLang="ko-KR" dirty="0">
                <a:sym typeface="Wingdings" panose="05000000000000000000" pitchFamily="2" charset="2"/>
              </a:rPr>
              <a:t>Uppercase</a:t>
            </a:r>
            <a:r>
              <a:rPr lang="ko-KR" altLang="en-US" dirty="0">
                <a:sym typeface="Wingdings" panose="05000000000000000000" pitchFamily="2" charset="2"/>
              </a:rPr>
              <a:t>로 변환하여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"Prepared: "</a:t>
            </a:r>
            <a:r>
              <a:rPr lang="ko-KR" altLang="en-US" dirty="0">
                <a:sym typeface="Wingdings" panose="05000000000000000000" pitchFamily="2" charset="2"/>
              </a:rPr>
              <a:t>과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ym typeface="Wingdings" panose="05000000000000000000" pitchFamily="2" charset="2"/>
              </a:rPr>
              <a:t>[MainActivity</a:t>
            </a:r>
            <a:r>
              <a:rPr lang="ko-KR" altLang="en-US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클릭하면</a:t>
            </a:r>
            <a:r>
              <a:rPr lang="en-US" altLang="ko-KR" dirty="0">
                <a:sym typeface="Wingdings" panose="05000000000000000000" pitchFamily="2" charset="2"/>
              </a:rPr>
              <a:t>, Uppercase</a:t>
            </a:r>
            <a:r>
              <a:rPr lang="ko-KR" altLang="en-US" dirty="0">
                <a:sym typeface="Wingdings" panose="05000000000000000000" pitchFamily="2" charset="2"/>
              </a:rPr>
              <a:t>로 변환된 메시지를 돌려보냅니다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참고로</a:t>
            </a:r>
            <a:r>
              <a:rPr lang="en-US" altLang="ko-KR" dirty="0" smtClean="0">
                <a:sym typeface="Wingdings" panose="05000000000000000000" pitchFamily="2" charset="2"/>
              </a:rPr>
              <a:t>, 3 </a:t>
            </a:r>
            <a:r>
              <a:rPr lang="ko-KR" altLang="en-US" dirty="0" smtClean="0">
                <a:sym typeface="Wingdings" panose="05000000000000000000" pitchFamily="2" charset="2"/>
              </a:rPr>
              <a:t>단계</a:t>
            </a:r>
            <a:r>
              <a:rPr lang="en-US" altLang="ko-KR" dirty="0" smtClean="0">
                <a:sym typeface="Wingdings" panose="05000000000000000000" pitchFamily="2" charset="2"/>
              </a:rPr>
              <a:t>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에서 발생시킨 이벤트로 활성화된 메소드 </a:t>
            </a:r>
            <a:r>
              <a:rPr lang="en-US" altLang="ko-KR" dirty="0" err="1">
                <a:sym typeface="Wingdings" panose="05000000000000000000" pitchFamily="2" charset="2"/>
              </a:rPr>
              <a:t>onActivityResult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를 구현하며 </a:t>
            </a:r>
            <a:r>
              <a:rPr lang="en-US" altLang="ko-KR" dirty="0">
                <a:sym typeface="Wingdings" panose="05000000000000000000" pitchFamily="2" charset="2"/>
              </a:rPr>
              <a:t>intent </a:t>
            </a:r>
            <a:r>
              <a:rPr lang="ko-KR" altLang="en-US" dirty="0">
                <a:sym typeface="Wingdings" panose="05000000000000000000" pitchFamily="2" charset="2"/>
              </a:rPr>
              <a:t>안에 담겨온 메시지를 꺼내서 </a:t>
            </a:r>
            <a:r>
              <a:rPr lang="en-US" altLang="ko-KR" dirty="0">
                <a:sym typeface="Wingdings" panose="05000000000000000000" pitchFamily="2" charset="2"/>
              </a:rPr>
              <a:t>"Received:"</a:t>
            </a:r>
            <a:r>
              <a:rPr lang="ko-KR" altLang="en-US" dirty="0">
                <a:sym typeface="Wingdings" panose="05000000000000000000" pitchFamily="2" charset="2"/>
              </a:rPr>
              <a:t>와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2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</a:t>
            </a:r>
            <a:r>
              <a:rPr lang="ko-KR" altLang="en-US" dirty="0" smtClean="0">
                <a:sym typeface="Wingdings" panose="05000000000000000000" pitchFamily="2" charset="2"/>
              </a:rPr>
              <a:t>호출하고</a:t>
            </a:r>
            <a:r>
              <a:rPr lang="en-US" altLang="ko-KR" dirty="0" smtClean="0">
                <a:sym typeface="Wingdings" panose="05000000000000000000" pitchFamily="2" charset="2"/>
              </a:rPr>
              <a:t>, Activity2.java</a:t>
            </a:r>
            <a:r>
              <a:rPr lang="ko-KR" altLang="en-US" dirty="0"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 부터 받은 결과를 보여주고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보낼 메시지도 준비하여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띄우는 코딩을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실행하고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받을 수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여기에 선언된 상수 </a:t>
            </a:r>
            <a:r>
              <a:rPr lang="en-US" altLang="ko-KR" b="1" dirty="0" smtClean="0">
                <a:sym typeface="Wingdings" panose="05000000000000000000" pitchFamily="2" charset="2"/>
              </a:rPr>
              <a:t>REQUEST_CODE_MENU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를 띄울 때 보낼 요청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코드 값 </a:t>
            </a:r>
            <a:r>
              <a:rPr lang="en-US" altLang="ko-KR" dirty="0" smtClean="0">
                <a:sym typeface="Wingdings" panose="05000000000000000000" pitchFamily="2" charset="2"/>
              </a:rPr>
              <a:t>101 </a:t>
            </a:r>
            <a:r>
              <a:rPr lang="ko-KR" altLang="en-US" dirty="0" smtClean="0">
                <a:sym typeface="Wingdings" panose="05000000000000000000" pitchFamily="2" charset="2"/>
              </a:rPr>
              <a:t>같은 마음대로 정해도 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중복되지 않도록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값은 나중에 새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응답을 받을 때 다시 전달 받을 값입니다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이런 방식으로 어떤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온 응답인지 구분할 수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버튼이 눌렸을 때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객체</a:t>
            </a:r>
            <a:r>
              <a:rPr lang="ko-KR" altLang="en-US" dirty="0" smtClean="0">
                <a:sym typeface="Wingdings" panose="05000000000000000000" pitchFamily="2" charset="2"/>
              </a:rPr>
              <a:t>를 하나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컨텍스트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객체가 전달되는데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대개 </a:t>
            </a: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ko-KR" altLang="en-US" dirty="0" smtClean="0">
                <a:sym typeface="Wingdings" panose="05000000000000000000" pitchFamily="2" charset="2"/>
              </a:rPr>
              <a:t>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가능하지만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여기서는 이벤트 처리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smtClean="0">
                <a:sym typeface="Wingdings" panose="05000000000000000000" pitchFamily="2" charset="2"/>
              </a:rPr>
              <a:t>this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로는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참조할 수 없으므로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이 앱의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 참조를 구해서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00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UPPER_SERVICE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int REQUEST_CODE_MENU = 101;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final 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startActivityForResult(intent, REQUEST_CODE_MENU);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0216" y="652046"/>
            <a:ext cx="274145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029533" y="2573301"/>
            <a:ext cx="359868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res/activity_main.xml </a:t>
            </a:r>
            <a:r>
              <a:rPr lang="ko-KR" altLang="en-US" sz="1400" dirty="0" smtClean="0"/>
              <a:t>객체화 하고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button, </a:t>
            </a:r>
            <a:r>
              <a:rPr lang="en-US" altLang="ko-KR" sz="1400" dirty="0" err="1" smtClean="0"/>
              <a:t>editText</a:t>
            </a:r>
            <a:r>
              <a:rPr lang="en-US" altLang="ko-KR" sz="1400" dirty="0" smtClean="0"/>
              <a:t>, textView2 </a:t>
            </a:r>
            <a:r>
              <a:rPr lang="ko-KR" altLang="en-US" sz="1400" dirty="0" smtClean="0"/>
              <a:t>참조 구하기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049357" y="3588277"/>
            <a:ext cx="359585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전달할 </a:t>
            </a:r>
            <a:r>
              <a:rPr lang="en-US" altLang="ko-KR" sz="1400" dirty="0" err="1" smtClean="0"/>
              <a:t>initent</a:t>
            </a:r>
            <a:r>
              <a:rPr lang="ko-KR" altLang="en-US" sz="1400" dirty="0" smtClean="0"/>
              <a:t>를 생성하고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메시지</a:t>
            </a:r>
            <a:r>
              <a:rPr lang="en-US" altLang="ko-KR" sz="1400" dirty="0" smtClean="0"/>
              <a:t>(value)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UPPER_SERVICE</a:t>
            </a:r>
            <a:r>
              <a:rPr lang="ko-KR" altLang="en-US" sz="1400" dirty="0" smtClean="0"/>
              <a:t>로 함께 저장합니다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060837" y="4865341"/>
            <a:ext cx="35843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startActivity</a:t>
            </a:r>
            <a:r>
              <a:rPr lang="ko-KR" altLang="en-US" sz="1400" dirty="0" smtClean="0"/>
              <a:t>가 아니라 </a:t>
            </a:r>
            <a:endParaRPr lang="en-US" altLang="ko-KR" sz="1400" dirty="0" smtClean="0"/>
          </a:p>
          <a:p>
            <a:r>
              <a:rPr lang="en-US" altLang="ko-KR" sz="1400" dirty="0" smtClean="0"/>
              <a:t>startActivityForResult()</a:t>
            </a:r>
            <a:r>
              <a:rPr lang="ko-KR" altLang="en-US" sz="1400" dirty="0" smtClean="0"/>
              <a:t>를 호출합니다</a:t>
            </a:r>
            <a:r>
              <a:rPr lang="en-US" altLang="ko-KR" sz="1400" dirty="0" smtClean="0"/>
              <a:t>. 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080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659892"/>
            <a:ext cx="2284762" cy="40160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63450" y="3927827"/>
            <a:ext cx="6268790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2000" b="1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829" y="1700808"/>
            <a:ext cx="2389030" cy="497515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2147" y="5511411"/>
            <a:ext cx="2093843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16"/>
              </a:rPr>
              <a:t>activity_main.xml</a:t>
            </a:r>
            <a:endParaRPr lang="en-US" altLang="ko-KR" dirty="0">
              <a:latin typeface="16"/>
            </a:endParaRPr>
          </a:p>
          <a:p>
            <a:r>
              <a:rPr lang="en-US" altLang="ko-KR" dirty="0" smtClean="0">
                <a:latin typeface="16"/>
              </a:rPr>
              <a:t>XML </a:t>
            </a:r>
            <a:r>
              <a:rPr lang="ko-KR" altLang="en-US" dirty="0" smtClean="0">
                <a:latin typeface="16"/>
              </a:rPr>
              <a:t>레이아웃 파일</a:t>
            </a:r>
            <a:endParaRPr lang="ko-KR" altLang="en-US" dirty="0">
              <a:latin typeface="16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044512" y="4857707"/>
            <a:ext cx="3571768" cy="478462"/>
          </a:xfrm>
          <a:prstGeom prst="roundRect">
            <a:avLst/>
          </a:prstGeom>
          <a:solidFill>
            <a:srgbClr val="FFC0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8" idx="3"/>
            <a:endCxn id="9" idx="2"/>
          </p:cNvCxnSpPr>
          <p:nvPr/>
        </p:nvCxnSpPr>
        <p:spPr>
          <a:xfrm flipV="1">
            <a:off x="2635990" y="5336169"/>
            <a:ext cx="4194406" cy="498408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7949736" y="2989033"/>
            <a:ext cx="1368152" cy="7887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88035" y="3083386"/>
            <a:ext cx="2146742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16"/>
              </a:rPr>
              <a:t>MainActivity.Java</a:t>
            </a:r>
            <a:endParaRPr lang="en-US" altLang="ko-KR" dirty="0" smtClean="0">
              <a:latin typeface="16"/>
            </a:endParaRPr>
          </a:p>
          <a:p>
            <a:r>
              <a:rPr lang="ko-KR" altLang="en-US" dirty="0" smtClean="0">
                <a:latin typeface="16"/>
              </a:rPr>
              <a:t>자바 소스 코드 파일</a:t>
            </a:r>
            <a:endParaRPr lang="ko-KR" altLang="en-US" dirty="0">
              <a:latin typeface="16"/>
            </a:endParaRPr>
          </a:p>
        </p:txBody>
      </p:sp>
    </p:spTree>
    <p:extLst>
      <p:ext uri="{BB962C8B-B14F-4D97-AF65-F5344CB8AC3E}">
        <p14:creationId xmlns:p14="http://schemas.microsoft.com/office/powerpoint/2010/main" val="3460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Activity2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getIntent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received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textView.setText("Received: " + received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setResult</a:t>
            </a:r>
            <a:r>
              <a:rPr lang="en-US" altLang="ko-KR" sz="1400" dirty="0" smtClean="0">
                <a:latin typeface="Consolas" panose="020B0609020204030204" pitchFamily="49" charset="0"/>
              </a:rPr>
              <a:t>(RESULT_OK</a:t>
            </a:r>
            <a:r>
              <a:rPr lang="en-US" altLang="ko-KR" sz="1400" dirty="0">
                <a:latin typeface="Consolas" panose="020B0609020204030204" pitchFamily="49" charset="0"/>
              </a:rPr>
              <a:t>, 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finish();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33884" y="580459"/>
            <a:ext cx="23134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571548" y="5408153"/>
            <a:ext cx="162510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smtClean="0">
                <a:sym typeface="Wingdings" panose="05000000000000000000" pitchFamily="2" charset="2"/>
              </a:rPr>
              <a:t>응답 보내기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070516" y="6216226"/>
            <a:ext cx="325020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액티비티 끝내기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441631" y="2310903"/>
            <a:ext cx="3889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언제나 자동으로 부여되는 버튼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확인하세요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14" idx="1"/>
          </p:cNvCxnSpPr>
          <p:nvPr/>
        </p:nvCxnSpPr>
        <p:spPr>
          <a:xfrm flipH="1" flipV="1">
            <a:off x="4439816" y="5356236"/>
            <a:ext cx="630700" cy="4299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70516" y="5416899"/>
            <a:ext cx="4426662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이전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로 인텐트를 전달할 때 사용하는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다음과 같은 형식으로 사용합니다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setResult</a:t>
            </a:r>
            <a:r>
              <a:rPr lang="en-US" altLang="ko-KR" sz="1400" dirty="0" smtClean="0">
                <a:sym typeface="Wingdings" panose="05000000000000000000" pitchFamily="2" charset="2"/>
              </a:rPr>
              <a:t>(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응답코드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143672" y="5727714"/>
            <a:ext cx="1919662" cy="642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80628" y="3184962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메인 액티비티가 보낸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</a:t>
            </a:r>
            <a:r>
              <a:rPr lang="ko-KR" altLang="en-US" sz="1400" dirty="0" smtClean="0">
                <a:sym typeface="Wingdings" panose="05000000000000000000" pitchFamily="2" charset="2"/>
              </a:rPr>
              <a:t>를 구하여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메시지를 찾아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8080628" y="3761115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받은 메시지를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toUpperCase</a:t>
            </a:r>
            <a:r>
              <a:rPr lang="en-US" altLang="ko-KR" sz="1400" dirty="0" smtClean="0">
                <a:sym typeface="Wingdings" panose="05000000000000000000" pitchFamily="2" charset="2"/>
              </a:rPr>
              <a:t>() </a:t>
            </a:r>
            <a:r>
              <a:rPr lang="ko-KR" altLang="en-US" sz="1400" dirty="0" smtClean="0">
                <a:sym typeface="Wingdings" panose="05000000000000000000" pitchFamily="2" charset="2"/>
              </a:rPr>
              <a:t>함수로 변환하여 </a:t>
            </a:r>
            <a:r>
              <a:rPr lang="en-US" altLang="ko-KR" sz="1400" dirty="0" smtClean="0">
                <a:sym typeface="Wingdings" panose="05000000000000000000" pitchFamily="2" charset="2"/>
              </a:rPr>
              <a:t>textView2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456040" y="4643717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새 인텐트 객체</a:t>
            </a:r>
            <a:r>
              <a:rPr lang="en-US" altLang="ko-KR" sz="1400" dirty="0" smtClean="0">
                <a:sym typeface="Wingdings" panose="05000000000000000000" pitchFamily="2" charset="2"/>
              </a:rPr>
              <a:t>(intent)</a:t>
            </a:r>
            <a:r>
              <a:rPr lang="ko-KR" altLang="en-US" sz="1400" dirty="0" smtClean="0">
                <a:sym typeface="Wingdings" panose="05000000000000000000" pitchFamily="2" charset="2"/>
              </a:rPr>
              <a:t> 생성하고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보낼 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값을 부가 데이터로 넣기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54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 이제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앱을 실행해 보십시오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다 끝난 것인가요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 smtClean="0">
                <a:sym typeface="Wingdings" panose="05000000000000000000" pitchFamily="2" charset="2"/>
              </a:rPr>
              <a:t>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>
                <a:sym typeface="Wingdings" panose="05000000000000000000" pitchFamily="2" charset="2"/>
              </a:rPr>
              <a:t>그리고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다음 실습을 계속하십시오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2272582" cy="39211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137529"/>
            <a:ext cx="2239903" cy="39165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327" y="2132856"/>
            <a:ext cx="2280692" cy="39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1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아직 무엇이 부족 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응답을 아직 처리하지 않았습니다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이것을 </a:t>
            </a:r>
            <a:r>
              <a:rPr lang="en-US" altLang="ko-KR" dirty="0" smtClean="0"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ym typeface="Wingdings" panose="05000000000000000000" pitchFamily="2" charset="2"/>
              </a:rPr>
              <a:t>단계에서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단계 실습 </a:t>
            </a:r>
            <a:r>
              <a:rPr lang="en-US" altLang="ko-KR" dirty="0">
                <a:sym typeface="Wingdings" panose="05000000000000000000" pitchFamily="2" charset="2"/>
              </a:rPr>
              <a:t>– 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Hu043ActivityTwo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Hu043ActivityThree </a:t>
            </a:r>
            <a:r>
              <a:rPr lang="ko-KR" altLang="en-US" b="1" dirty="0">
                <a:sym typeface="Wingdings" panose="05000000000000000000" pitchFamily="2" charset="2"/>
              </a:rPr>
              <a:t>폴더</a:t>
            </a:r>
            <a:r>
              <a:rPr lang="ko-KR" altLang="en-US" dirty="0">
                <a:sym typeface="Wingdings" panose="05000000000000000000" pitchFamily="2" charset="2"/>
              </a:rPr>
              <a:t>를 만듭니다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>
                <a:sym typeface="Wingdings" panose="05000000000000000000" pitchFamily="2" charset="2"/>
              </a:rPr>
              <a:t>Close</a:t>
            </a:r>
            <a:r>
              <a:rPr lang="ko-KR" altLang="en-US" dirty="0">
                <a:sym typeface="Wingdings" panose="05000000000000000000" pitchFamily="2" charset="2"/>
              </a:rPr>
              <a:t>하고</a:t>
            </a:r>
            <a:r>
              <a:rPr lang="en-US" altLang="ko-KR" dirty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Hu045ProjectThree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시작합니다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Package </a:t>
            </a:r>
            <a:r>
              <a:rPr lang="ko-KR" altLang="en-US" dirty="0">
                <a:sym typeface="Wingdings" panose="05000000000000000000" pitchFamily="2" charset="2"/>
              </a:rPr>
              <a:t>이름이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로 같으므로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사실상 </a:t>
            </a:r>
            <a:r>
              <a:rPr lang="en-US" altLang="ko-KR" dirty="0">
                <a:sym typeface="Wingdings" panose="05000000000000000000" pitchFamily="2" charset="2"/>
              </a:rPr>
              <a:t>(strings.xml,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파일들만 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보낸 응답을 처리하기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클래스에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커서를 둔 상태에서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팝업 메뉴가 나오는데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Generate  Override Methods …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sym typeface="Wingdings" panose="05000000000000000000" pitchFamily="2" charset="2"/>
              </a:rPr>
              <a:t>Cntl+O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클래스인 </a:t>
            </a:r>
            <a:r>
              <a:rPr lang="en-US" altLang="ko-KR" dirty="0" smtClean="0">
                <a:sym typeface="Wingdings" panose="05000000000000000000" pitchFamily="2" charset="2"/>
              </a:rPr>
              <a:t>AppCompatActivity </a:t>
            </a:r>
            <a:r>
              <a:rPr lang="ko-KR" altLang="en-US" dirty="0" smtClean="0">
                <a:sym typeface="Wingdings" panose="05000000000000000000" pitchFamily="2" charset="2"/>
              </a:rPr>
              <a:t>와 그 외 상속받은 클래스들이 가지고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 중에 </a:t>
            </a:r>
            <a:r>
              <a:rPr lang="en-US" altLang="ko-KR" b="1" dirty="0" err="1">
                <a:sym typeface="Wingdings" panose="05000000000000000000" pitchFamily="2" charset="2"/>
              </a:rPr>
              <a:t>onActivityResult</a:t>
            </a:r>
            <a:r>
              <a:rPr lang="en-US" altLang="ko-KR" b="1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재정의</a:t>
            </a:r>
            <a:r>
              <a:rPr lang="en-US" altLang="ko-KR" dirty="0">
                <a:sym typeface="Wingdings" panose="05000000000000000000" pitchFamily="2" charset="2"/>
              </a:rPr>
              <a:t>(Override)</a:t>
            </a:r>
            <a:r>
              <a:rPr lang="ko-KR" altLang="en-US" dirty="0">
                <a:sym typeface="Wingdings" panose="05000000000000000000" pitchFamily="2" charset="2"/>
              </a:rPr>
              <a:t>해서 우리가 원하는 것을 하게 하려는 </a:t>
            </a:r>
            <a:r>
              <a:rPr lang="ko-KR" altLang="en-US" dirty="0" smtClean="0">
                <a:sym typeface="Wingdings" panose="05000000000000000000" pitchFamily="2" charset="2"/>
              </a:rPr>
              <a:t>겁니다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찾아 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outline</a:t>
            </a:r>
            <a:r>
              <a:rPr lang="ko-KR" altLang="en-US" dirty="0" smtClean="0">
                <a:sym typeface="Wingdings" panose="05000000000000000000" pitchFamily="2" charset="2"/>
              </a:rPr>
              <a:t>이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다음 코드를 삽입하십시오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7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에 클래스의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추가할 코드 </a:t>
            </a:r>
            <a:endParaRPr lang="en-US" altLang="ko-KR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>
                <a:sym typeface="Wingdings" panose="05000000000000000000" pitchFamily="2" charset="2"/>
              </a:rPr>
              <a:t>.  (</a:t>
            </a:r>
            <a:r>
              <a:rPr lang="ko-KR" altLang="en-US" dirty="0">
                <a:sym typeface="Wingdings" panose="05000000000000000000" pitchFamily="2" charset="2"/>
              </a:rPr>
              <a:t>아래 코드도 추가 해야죠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  <a:r>
              <a:rPr lang="ko-KR" altLang="en-US" dirty="0">
                <a:sym typeface="Wingdings" panose="05000000000000000000" pitchFamily="2" charset="2"/>
              </a:rPr>
              <a:t>어디가 좋은가요</a:t>
            </a:r>
            <a:r>
              <a:rPr lang="en-US" altLang="ko-KR" dirty="0">
                <a:sym typeface="Wingdings" panose="05000000000000000000" pitchFamily="2" charset="2"/>
              </a:rPr>
              <a:t>?)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TextView textView2;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textView2 = findViewById(R.id.textView2);</a:t>
            </a:r>
          </a:p>
          <a:p>
            <a:pPr indent="-285750"/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셋째 </a:t>
            </a:r>
            <a:r>
              <a:rPr lang="ko-KR" altLang="en-US" dirty="0" err="1">
                <a:sym typeface="Wingdings" panose="05000000000000000000" pitchFamily="2" charset="2"/>
              </a:rPr>
              <a:t>파라미터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 data </a:t>
            </a:r>
            <a:r>
              <a:rPr lang="ko-KR" altLang="en-US" dirty="0">
                <a:sym typeface="Wingdings" panose="05000000000000000000" pitchFamily="2" charset="2"/>
              </a:rPr>
              <a:t>는 새 </a:t>
            </a:r>
            <a:r>
              <a:rPr lang="ko-KR" altLang="en-US" dirty="0" err="1">
                <a:sym typeface="Wingdings" panose="05000000000000000000" pitchFamily="2" charset="2"/>
              </a:rPr>
              <a:t>액티비티로부터</a:t>
            </a:r>
            <a:r>
              <a:rPr lang="ko-KR" altLang="en-US" dirty="0">
                <a:sym typeface="Wingdings" panose="05000000000000000000" pitchFamily="2" charset="2"/>
              </a:rPr>
              <a:t> 전달받은 </a:t>
            </a:r>
            <a:r>
              <a:rPr lang="ko-KR" altLang="en-US" dirty="0" err="1">
                <a:sym typeface="Wingdings" panose="05000000000000000000" pitchFamily="2" charset="2"/>
              </a:rPr>
              <a:t>인텐트로</a:t>
            </a:r>
            <a:r>
              <a:rPr lang="ko-KR" altLang="en-US" dirty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>
                <a:sym typeface="Wingdings" panose="05000000000000000000" pitchFamily="2" charset="2"/>
              </a:rPr>
              <a:t>putExtra() </a:t>
            </a:r>
            <a:r>
              <a:rPr lang="ko-KR" altLang="en-US" dirty="0" err="1">
                <a:sym typeface="Wingdings" panose="05000000000000000000" pitchFamily="2" charset="2"/>
              </a:rPr>
              <a:t>메소드입니다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Key: Value </a:t>
            </a:r>
            <a:r>
              <a:rPr lang="ko-KR" altLang="en-US" dirty="0">
                <a:sym typeface="Wingdings" panose="05000000000000000000" pitchFamily="2" charset="2"/>
              </a:rPr>
              <a:t>쌍으로 쓰고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>
                <a:sym typeface="Wingdings" panose="05000000000000000000" pitchFamily="2" charset="2"/>
              </a:rPr>
              <a:t>Key</a:t>
            </a:r>
            <a:r>
              <a:rPr lang="ko-KR" altLang="en-US" dirty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// your code here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(int 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int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@</a:t>
            </a:r>
            <a:r>
              <a:rPr lang="en-US" altLang="ko-KR" sz="1400" dirty="0" err="1">
                <a:latin typeface="Consolas" panose="020B0609020204030204" pitchFamily="49" charset="0"/>
              </a:rPr>
              <a:t>Nullable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4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400" dirty="0" smtClean="0">
                <a:latin typeface="Consolas" panose="020B0609020204030204" pitchFamily="49" charset="0"/>
              </a:rPr>
              <a:t>" </a:t>
            </a:r>
            <a:r>
              <a:rPr lang="en-US" altLang="ko-KR" sz="1400" dirty="0"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 == RESULT_OK)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//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your code here: </a:t>
            </a:r>
            <a:r>
              <a:rPr lang="en-US" altLang="ko-KR" sz="1400" dirty="0" smtClean="0">
                <a:latin typeface="Consolas" panose="020B0609020204030204" pitchFamily="49" charset="0"/>
              </a:rPr>
              <a:t>use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() of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intent </a:t>
            </a:r>
            <a:r>
              <a:rPr lang="en-US" altLang="ko-KR" sz="1400" dirty="0" smtClean="0">
                <a:latin typeface="Consolas" panose="020B0609020204030204" pitchFamily="49" charset="0"/>
              </a:rPr>
              <a:t>to retrieve the data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//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your code here: </a:t>
            </a:r>
            <a:r>
              <a:rPr lang="en-US" altLang="ko-KR" sz="1400" dirty="0" smtClean="0">
                <a:latin typeface="Consolas" panose="020B0609020204030204" pitchFamily="49" charset="0"/>
              </a:rPr>
              <a:t>use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() of TextView to display the data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에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클래스의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메소드로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추가할 코드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 smtClean="0">
                <a:sym typeface="Wingdings" panose="05000000000000000000" pitchFamily="2" charset="2"/>
              </a:rPr>
              <a:t>.  (</a:t>
            </a:r>
            <a:r>
              <a:rPr lang="ko-KR" altLang="en-US" dirty="0" smtClean="0">
                <a:sym typeface="Wingdings" panose="05000000000000000000" pitchFamily="2" charset="2"/>
              </a:rPr>
              <a:t>아래 코드도 추가 해야죠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어디가 좋은가요</a:t>
            </a:r>
            <a:r>
              <a:rPr lang="en-US" altLang="ko-KR" dirty="0" smtClean="0">
                <a:sym typeface="Wingdings" panose="05000000000000000000" pitchFamily="2" charset="2"/>
              </a:rPr>
              <a:t>?)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 textView2;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textView2 = findViewById(R.id.textView2</a:t>
            </a:r>
            <a:r>
              <a:rPr lang="en-US" altLang="ko-KR" dirty="0">
                <a:sym typeface="Wingdings" panose="05000000000000000000" pitchFamily="2" charset="2"/>
              </a:rPr>
              <a:t>);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셋째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Intent data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 smtClean="0">
                <a:sym typeface="Wingdings" panose="05000000000000000000" pitchFamily="2" charset="2"/>
              </a:rPr>
              <a:t>putExtra()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Key: Value </a:t>
            </a:r>
            <a:r>
              <a:rPr lang="ko-KR" altLang="en-US" dirty="0" smtClean="0">
                <a:sym typeface="Wingdings" panose="05000000000000000000" pitchFamily="2" charset="2"/>
              </a:rPr>
              <a:t>쌍으로 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(int 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int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@</a:t>
            </a:r>
            <a:r>
              <a:rPr lang="en-US" altLang="ko-KR" sz="1400" dirty="0" err="1">
                <a:latin typeface="Consolas" panose="020B0609020204030204" pitchFamily="49" charset="0"/>
              </a:rPr>
              <a:t>Nullable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4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400" dirty="0" smtClean="0">
                <a:latin typeface="Consolas" panose="020B0609020204030204" pitchFamily="49" charset="0"/>
              </a:rPr>
              <a:t>" </a:t>
            </a:r>
            <a:r>
              <a:rPr lang="en-US" altLang="ko-KR" sz="1400" dirty="0"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 == RESULT_OK)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String </a:t>
            </a:r>
            <a:r>
              <a:rPr lang="en-US" altLang="ko-KR" sz="1400" dirty="0">
                <a:latin typeface="Consolas" panose="020B0609020204030204" pitchFamily="49" charset="0"/>
              </a:rPr>
              <a:t>item = </a:t>
            </a:r>
            <a:r>
              <a:rPr lang="en-US" altLang="ko-KR" sz="1400" dirty="0" err="1">
                <a:latin typeface="Consolas" panose="020B0609020204030204" pitchFamily="49" charset="0"/>
              </a:rPr>
              <a:t>data.getStringExtra</a:t>
            </a:r>
            <a:r>
              <a:rPr lang="en-US" altLang="ko-KR" sz="1400" dirty="0">
                <a:latin typeface="Consolas" panose="020B0609020204030204" pitchFamily="49" charset="0"/>
              </a:rPr>
              <a:t>(UPPER_SERVICE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textView2</a:t>
            </a:r>
            <a:r>
              <a:rPr lang="en-US" altLang="ko-KR" sz="1400" dirty="0" smtClean="0">
                <a:latin typeface="Consolas" panose="020B0609020204030204" pitchFamily="49" charset="0"/>
              </a:rPr>
              <a:t>.setText</a:t>
            </a:r>
            <a:r>
              <a:rPr lang="en-US" altLang="ko-KR" sz="1400" dirty="0">
                <a:latin typeface="Consolas" panose="020B0609020204030204" pitchFamily="49" charset="0"/>
              </a:rPr>
              <a:t>("Received: " + item);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93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2272582" cy="39211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137529"/>
            <a:ext cx="2239903" cy="39165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266" y="2132857"/>
            <a:ext cx="2271906" cy="39211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564" y="2132856"/>
            <a:ext cx="2237884" cy="39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Hu043ActivityThree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Hu043ActivityFour </a:t>
            </a:r>
            <a:r>
              <a:rPr lang="ko-KR" altLang="en-US" dirty="0">
                <a:sym typeface="Wingdings" panose="05000000000000000000" pitchFamily="2" charset="2"/>
              </a:rPr>
              <a:t>폴더를 만듭니다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프로젝트 복사에 </a:t>
            </a:r>
            <a:r>
              <a:rPr lang="ko-KR" altLang="en-US" dirty="0" smtClean="0">
                <a:sym typeface="Wingdings" panose="05000000000000000000" pitchFamily="2" charset="2"/>
              </a:rPr>
              <a:t>따른 필요한 절차를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먼저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리소스 폴더를 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전환에 사용할 애니메이션 파일들을 만들거나 가져다가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위에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Directory]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Animation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slide_in_left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입력하여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내용을 다음과 같이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같은 방법으로 나머지 파일들도 다음과 같이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9647" y="3789040"/>
            <a:ext cx="9971424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&lt;translate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android:fromXDelta</a:t>
            </a:r>
            <a:r>
              <a:rPr lang="en-US" altLang="ko-KR" sz="1600" dirty="0">
                <a:latin typeface="Consolas" panose="020B0609020204030204" pitchFamily="49" charset="0"/>
              </a:rPr>
              <a:t>="-100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android:fromYDelta</a:t>
            </a:r>
            <a:r>
              <a:rPr lang="en-US" altLang="ko-KR" sz="1600" dirty="0">
                <a:latin typeface="Consolas" panose="020B0609020204030204" pitchFamily="49" charset="0"/>
              </a:rPr>
              <a:t>="0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android:toXDelta</a:t>
            </a:r>
            <a:r>
              <a:rPr lang="en-US" altLang="ko-KR" sz="1600" dirty="0">
                <a:latin typeface="Consolas" panose="020B0609020204030204" pitchFamily="49" charset="0"/>
              </a:rPr>
              <a:t>="0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android:toYDelta</a:t>
            </a:r>
            <a:r>
              <a:rPr lang="en-US" altLang="ko-KR" sz="1600" dirty="0">
                <a:latin typeface="Consolas" panose="020B0609020204030204" pitchFamily="49" charset="0"/>
              </a:rPr>
              <a:t>="0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android:integer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sz="16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&lt;/set&gt;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72264" y="3666621"/>
            <a:ext cx="324159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/slide_in_left.xml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3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="100%"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="0%"    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</a:t>
            </a:r>
            <a:r>
              <a:rPr lang="en-US" altLang="ko-KR" dirty="0">
                <a:latin typeface="Consolas" panose="020B0609020204030204" pitchFamily="49" charset="0"/>
              </a:rPr>
              <a:t>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2649653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="-100%"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336983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/slide_in_right.xml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2578266"/>
            <a:ext cx="340349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/slide_out_left.xml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47394" y="4463685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="100%"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56238" y="4427313"/>
            <a:ext cx="353173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/slide_out_right.xml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210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&lt;alpha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="0.0"                 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="1.0"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3837004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  &lt;alpha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="1.0</a:t>
            </a:r>
            <a:r>
              <a:rPr lang="en-US" altLang="ko-KR" dirty="0">
                <a:latin typeface="Consolas" panose="020B0609020204030204" pitchFamily="49" charset="0"/>
              </a:rPr>
              <a:t>"        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="0.0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&lt;/</a:t>
            </a:r>
            <a:r>
              <a:rPr lang="en-US" altLang="ko-KR" dirty="0">
                <a:latin typeface="Consolas" panose="020B0609020204030204" pitchFamily="49" charset="0"/>
              </a:rPr>
              <a:t>set</a:t>
            </a:r>
            <a:r>
              <a:rPr lang="en-US" altLang="ko-KR" dirty="0" smtClean="0">
                <a:latin typeface="Consolas" panose="020B0609020204030204" pitchFamily="49" charset="0"/>
              </a:rPr>
              <a:t>&gt;  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287129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/fadein.xml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3765617"/>
            <a:ext cx="293061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/fadeout.xml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47394" y="5939716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R.anim.fadeout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R.anim.fadein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7394" y="2983518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R.anim.fadein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R.anim.fadeout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9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animation resource file</a:t>
            </a:r>
            <a:r>
              <a:rPr lang="ko-KR" altLang="en-US" dirty="0" smtClean="0">
                <a:sym typeface="Wingdings" panose="05000000000000000000" pitchFamily="2" charset="2"/>
              </a:rPr>
              <a:t>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전환하는 하는 과정의 </a:t>
            </a:r>
            <a:r>
              <a:rPr lang="ko-KR" altLang="en-US" dirty="0" err="1" smtClean="0">
                <a:sym typeface="Wingdings" panose="05000000000000000000" pitchFamily="2" charset="2"/>
              </a:rPr>
              <a:t>애니매이션은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코드로 완성한 후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로 갈 때에 화면전환 </a:t>
            </a:r>
            <a:r>
              <a:rPr lang="en-US" altLang="ko-KR" dirty="0" smtClean="0">
                <a:sym typeface="Wingdings" panose="05000000000000000000" pitchFamily="2" charset="2"/>
              </a:rPr>
              <a:t>sliding </a:t>
            </a:r>
            <a:r>
              <a:rPr lang="ko-KR" altLang="en-US" dirty="0" smtClean="0">
                <a:sym typeface="Wingdings" panose="05000000000000000000" pitchFamily="2" charset="2"/>
              </a:rPr>
              <a:t>애니메이션을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같은 방식으로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돌아가는 것을 부분을 코딩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9270" y="1988840"/>
            <a:ext cx="111498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startActivityForResult(intent, REQUEST_CODE_MENU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b="1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R.anim.slide_in_right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R.anim.slide_out_left</a:t>
            </a:r>
            <a:r>
              <a:rPr lang="en-US" altLang="ko-KR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9270" y="4365104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err="1">
                <a:latin typeface="Consolas" panose="020B0609020204030204" pitchFamily="49" charset="0"/>
              </a:rPr>
              <a:t>setResult</a:t>
            </a:r>
            <a:r>
              <a:rPr lang="en-US" altLang="ko-KR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smtClean="0">
                <a:latin typeface="Consolas" panose="020B0609020204030204" pitchFamily="49" charset="0"/>
              </a:rPr>
              <a:t>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 smtClean="0"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R.anim.slide_in_left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b="1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65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자동으로 생성되는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파일을 연결한다는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파일의 이름은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</a:t>
            </a:r>
            <a:r>
              <a:rPr lang="ko-KR" altLang="en-US" dirty="0" smtClean="0">
                <a:sym typeface="Wingdings" panose="05000000000000000000" pitchFamily="2" charset="2"/>
              </a:rPr>
              <a:t> 없이 다음과 같이 지</a:t>
            </a:r>
            <a:r>
              <a:rPr lang="ko-KR" altLang="en-US" dirty="0">
                <a:sym typeface="Wingdings" panose="05000000000000000000" pitchFamily="2" charset="2"/>
              </a:rPr>
              <a:t>정</a:t>
            </a:r>
            <a:r>
              <a:rPr lang="ko-KR" altLang="en-US" dirty="0" smtClean="0">
                <a:sym typeface="Wingdings" panose="05000000000000000000" pitchFamily="2" charset="2"/>
              </a:rPr>
              <a:t> 하였습니다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R.layout.activity_main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ko-KR" altLang="en-US" b="1" dirty="0" smtClean="0">
                <a:sym typeface="Wingdings" panose="05000000000000000000" pitchFamily="2" charset="2"/>
              </a:rPr>
              <a:t>파일이름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과 같은 형식입니다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</a:t>
            </a:r>
            <a:r>
              <a:rPr lang="ko-KR" altLang="en-US" dirty="0" smtClean="0">
                <a:sym typeface="Wingdings" panose="05000000000000000000" pitchFamily="2" charset="2"/>
              </a:rPr>
              <a:t>은 프로젝트 창에 보이는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의미하고</a:t>
            </a:r>
            <a:r>
              <a:rPr lang="en-US" altLang="ko-KR" dirty="0" smtClean="0">
                <a:sym typeface="Wingdings" panose="05000000000000000000" pitchFamily="2" charset="2"/>
              </a:rPr>
              <a:t>, layout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res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과정을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Inflation </a:t>
            </a:r>
            <a:r>
              <a:rPr lang="ko-KR" altLang="en-US" dirty="0" smtClean="0">
                <a:sym typeface="Wingdings" panose="05000000000000000000" pitchFamily="2" charset="2"/>
              </a:rPr>
              <a:t>이라고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애니메이션이 잘 되고 있죠</a:t>
            </a:r>
            <a:r>
              <a:rPr lang="en-US" altLang="ko-KR" b="1" dirty="0" smtClean="0">
                <a:sym typeface="Wingdings" panose="05000000000000000000" pitchFamily="2" charset="2"/>
              </a:rPr>
              <a:t>?  </a:t>
            </a:r>
            <a:r>
              <a:rPr lang="ko-KR" altLang="en-US" b="1" dirty="0" smtClean="0">
                <a:sym typeface="Wingdings" panose="05000000000000000000" pitchFamily="2" charset="2"/>
              </a:rPr>
              <a:t>대부분 잘 진행이 될 것입니다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전환할 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애니메이션에서 되지 않을 경우가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구현한 버튼 클릭으로 앱을 진행하면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화면 전환 애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메이션이 잘 이루어지지만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 smtClean="0">
                <a:sym typeface="Wingdings" panose="05000000000000000000" pitchFamily="2" charset="2"/>
              </a:rPr>
              <a:t>으로 전환할 때는 애니메이션이 실행되지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왜냐하면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버튼은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실행하지 않기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4734667"/>
            <a:ext cx="3292125" cy="17984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5096" y="4143572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시스템의 </a:t>
            </a:r>
            <a:r>
              <a:rPr lang="en-US" altLang="ko-KR" dirty="0"/>
              <a:t>back </a:t>
            </a:r>
            <a:r>
              <a:rPr lang="ko-KR" altLang="en-US" dirty="0"/>
              <a:t>버튼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559496" y="4605479"/>
            <a:ext cx="216024" cy="7677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348" y="2644884"/>
            <a:ext cx="2271906" cy="392119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9580042" y="6101267"/>
            <a:ext cx="648072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960096" y="5733256"/>
            <a:ext cx="2228495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여기를 클릭해도 </a:t>
            </a:r>
            <a:r>
              <a:rPr lang="en-US" altLang="ko-KR" sz="1200" dirty="0" smtClean="0"/>
              <a:t>animation</a:t>
            </a:r>
            <a:r>
              <a:rPr lang="ko-KR" altLang="en-US" sz="1200" dirty="0" smtClean="0"/>
              <a:t>이 </a:t>
            </a:r>
            <a:endParaRPr lang="en-US" altLang="ko-KR" sz="1200" dirty="0" smtClean="0"/>
          </a:p>
          <a:p>
            <a:r>
              <a:rPr lang="ko-KR" altLang="en-US" sz="1200" dirty="0" smtClean="0"/>
              <a:t>작동이 되는지 확인해보세요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cxnSp>
        <p:nvCxnSpPr>
          <p:cNvPr id="12" name="꺾인 연결선 11"/>
          <p:cNvCxnSpPr>
            <a:stCxn id="11" idx="3"/>
            <a:endCxn id="10" idx="0"/>
          </p:cNvCxnSpPr>
          <p:nvPr/>
        </p:nvCxnSpPr>
        <p:spPr>
          <a:xfrm>
            <a:off x="9188591" y="5964089"/>
            <a:ext cx="715487" cy="13717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(override)"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이름은 </a:t>
            </a:r>
            <a:r>
              <a:rPr lang="en-US" altLang="ko-KR" dirty="0" smtClean="0">
                <a:sym typeface="Wingdings" panose="05000000000000000000" pitchFamily="2" charset="2"/>
              </a:rPr>
              <a:t>finish()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끝난 다음 빈 곳에 우 클릭하면 나타나는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Generate ...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 smtClean="0">
                <a:sym typeface="Wingdings" panose="05000000000000000000" pitchFamily="2" charset="2"/>
              </a:rPr>
              <a:t>Override</a:t>
            </a:r>
            <a:r>
              <a:rPr lang="ko-KR" altLang="en-US" dirty="0" smtClean="0">
                <a:sym typeface="Wingdings" panose="05000000000000000000" pitchFamily="2" charset="2"/>
              </a:rPr>
              <a:t>를 선택해서</a:t>
            </a:r>
            <a:r>
              <a:rPr lang="en-US" altLang="ko-KR" dirty="0" smtClean="0">
                <a:sym typeface="Wingdings" panose="05000000000000000000" pitchFamily="2" charset="2"/>
              </a:rPr>
              <a:t>, finish </a:t>
            </a:r>
            <a:r>
              <a:rPr lang="ko-KR" altLang="en-US" dirty="0" smtClean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96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(override)"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이름은 </a:t>
            </a:r>
            <a:r>
              <a:rPr lang="en-US" altLang="ko-KR" dirty="0">
                <a:sym typeface="Wingdings" panose="05000000000000000000" pitchFamily="2" charset="2"/>
              </a:rPr>
              <a:t>finish()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onCreate() </a:t>
            </a:r>
            <a:r>
              <a:rPr lang="ko-KR" altLang="en-US" dirty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smtClean="0">
                <a:sym typeface="Wingdings" panose="05000000000000000000" pitchFamily="2" charset="2"/>
              </a:rPr>
              <a:t>우 클릭하면 </a:t>
            </a:r>
            <a:r>
              <a:rPr lang="ko-KR" altLang="en-US" dirty="0">
                <a:sym typeface="Wingdings" panose="05000000000000000000" pitchFamily="2" charset="2"/>
              </a:rPr>
              <a:t>나타나는 메뉴에서 </a:t>
            </a:r>
            <a:r>
              <a:rPr lang="en-US" altLang="ko-KR" dirty="0">
                <a:sym typeface="Wingdings" panose="05000000000000000000" pitchFamily="2" charset="2"/>
              </a:rPr>
              <a:t>Generate ... </a:t>
            </a:r>
            <a:r>
              <a:rPr lang="ko-KR" altLang="en-US" dirty="0">
                <a:sym typeface="Wingdings" panose="05000000000000000000" pitchFamily="2" charset="2"/>
              </a:rPr>
              <a:t>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Override</a:t>
            </a:r>
            <a:r>
              <a:rPr lang="ko-KR" altLang="en-US" dirty="0">
                <a:sym typeface="Wingdings" panose="05000000000000000000" pitchFamily="2" charset="2"/>
              </a:rPr>
              <a:t>를 선택해서</a:t>
            </a:r>
            <a:r>
              <a:rPr lang="en-US" altLang="ko-KR" dirty="0">
                <a:sym typeface="Wingdings" panose="05000000000000000000" pitchFamily="2" charset="2"/>
              </a:rPr>
              <a:t>, finish </a:t>
            </a:r>
            <a:r>
              <a:rPr lang="ko-KR" altLang="en-US" dirty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1384" y="4941168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finish()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super.finish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R.anim.slide_in_left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69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2272582" cy="39211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137529"/>
            <a:ext cx="2239903" cy="39165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266" y="2132857"/>
            <a:ext cx="2271906" cy="392119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564" y="2132856"/>
            <a:ext cx="2237884" cy="392119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735960" y="5589240"/>
            <a:ext cx="648072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03819" y="4919575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여기를 클릭해도 </a:t>
            </a:r>
            <a:endParaRPr lang="en-US" altLang="ko-KR" sz="1200" dirty="0" smtClean="0"/>
          </a:p>
          <a:p>
            <a:r>
              <a:rPr lang="en-US" altLang="ko-KR" sz="1200" dirty="0" smtClean="0"/>
              <a:t>animation</a:t>
            </a:r>
            <a:r>
              <a:rPr lang="ko-KR" altLang="en-US" sz="1200" dirty="0" smtClean="0"/>
              <a:t>이 </a:t>
            </a:r>
            <a:endParaRPr lang="en-US" altLang="ko-KR" sz="1200" dirty="0" smtClean="0"/>
          </a:p>
          <a:p>
            <a:r>
              <a:rPr lang="ko-KR" altLang="en-US" sz="1200" dirty="0" smtClean="0"/>
              <a:t>작동이 됩니다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455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- Using styles.xml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Recommended: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 사이의 </a:t>
            </a:r>
            <a:r>
              <a:rPr lang="ko-KR" altLang="en-US" dirty="0">
                <a:sym typeface="Wingdings" panose="05000000000000000000" pitchFamily="2" charset="2"/>
              </a:rPr>
              <a:t>화면 </a:t>
            </a:r>
            <a:r>
              <a:rPr lang="ko-KR" altLang="en-US" dirty="0" smtClean="0">
                <a:sym typeface="Wingdings" panose="05000000000000000000" pitchFamily="2" charset="2"/>
              </a:rPr>
              <a:t>전환 </a:t>
            </a:r>
            <a:r>
              <a:rPr lang="ko-KR" altLang="en-US" dirty="0">
                <a:sym typeface="Wingdings" panose="05000000000000000000" pitchFamily="2" charset="2"/>
              </a:rPr>
              <a:t>애니메이션을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b="1" dirty="0" smtClean="0">
                <a:sym typeface="Wingdings" panose="05000000000000000000" pitchFamily="2" charset="2"/>
              </a:rPr>
              <a:t>전체에 </a:t>
            </a:r>
            <a:r>
              <a:rPr lang="ko-KR" altLang="en-US" dirty="0" smtClean="0">
                <a:sym typeface="Wingdings" panose="05000000000000000000" pitchFamily="2" charset="2"/>
              </a:rPr>
              <a:t>적용할 수 있는 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앱의 모든 화면들 간에 이런 애니메이션을 추가하기가 힘들 때는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앱의 스타일 자체를 설정할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01112"/>
            <a:ext cx="11248112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 Base application theme.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 parent="</a:t>
            </a:r>
            <a:r>
              <a:rPr lang="en-US" altLang="ko-KR" sz="1600" dirty="0" err="1">
                <a:latin typeface="Consolas" panose="020B0609020204030204" pitchFamily="49" charset="0"/>
              </a:rPr>
              <a:t>Theme.AppCompat.Light.DarkActionBar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&lt;!-- Customize your theme here.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android:windowAnimationStyle</a:t>
            </a:r>
            <a:r>
              <a:rPr lang="en-US" altLang="ko-KR" sz="1600" dirty="0">
                <a:latin typeface="Consolas" panose="020B0609020204030204" pitchFamily="49" charset="0"/>
              </a:rPr>
              <a:t>"&gt;@style/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" parent="@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android:style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Animation.Activity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4522" y="4353045"/>
            <a:ext cx="10081120" cy="151216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522" y="3666621"/>
            <a:ext cx="10081120" cy="218543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indent="-285750"/>
            <a:r>
              <a:rPr lang="ko-KR" altLang="en-US" sz="1600" dirty="0"/>
              <a:t>아래 그림은 </a:t>
            </a:r>
            <a:r>
              <a:rPr lang="en-US" altLang="ko-KR" sz="1600" dirty="0"/>
              <a:t>Intent</a:t>
            </a:r>
            <a:r>
              <a:rPr lang="ko-KR" altLang="en-US" sz="1600" dirty="0"/>
              <a:t>를 통해 데이터 전달이 이루어지는 과정을 </a:t>
            </a:r>
            <a:r>
              <a:rPr lang="ko-KR" altLang="en-US" sz="1600" dirty="0" smtClean="0"/>
              <a:t>정리한 </a:t>
            </a:r>
            <a:r>
              <a:rPr lang="ko-KR" altLang="en-US" sz="1600" dirty="0"/>
              <a:t>것입니다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데이터를 </a:t>
            </a:r>
            <a:r>
              <a:rPr lang="ko-KR" altLang="en-US" sz="1600" dirty="0"/>
              <a:t>전달하기 위한 함수의 </a:t>
            </a:r>
            <a:r>
              <a:rPr lang="ko-KR" altLang="en-US" sz="1600" dirty="0" err="1"/>
              <a:t>파라미터를</a:t>
            </a:r>
            <a:r>
              <a:rPr lang="ko-KR" altLang="en-US" sz="1600" dirty="0"/>
              <a:t> 보면 </a:t>
            </a:r>
            <a:r>
              <a:rPr lang="ko-KR" altLang="en-US" sz="1600" dirty="0" smtClean="0"/>
              <a:t>단순히 </a:t>
            </a:r>
            <a:r>
              <a:rPr lang="ko-KR" altLang="en-US" sz="1600" dirty="0"/>
              <a:t>데이터 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만 지정하지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키</a:t>
            </a:r>
            <a:r>
              <a:rPr lang="en-US" altLang="ko-KR" sz="1600" dirty="0"/>
              <a:t>(key)</a:t>
            </a:r>
            <a:r>
              <a:rPr lang="ko-KR" altLang="en-US" sz="1600" dirty="0"/>
              <a:t>와 </a:t>
            </a:r>
            <a:r>
              <a:rPr lang="ko-KR" altLang="en-US" sz="1600" dirty="0" smtClean="0"/>
              <a:t>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으로 구성된 한 쌍의 데이터를 같이 전달하는 </a:t>
            </a:r>
            <a:r>
              <a:rPr lang="ko-KR" altLang="en-US" sz="1600" dirty="0" smtClean="0"/>
              <a:t>것을 </a:t>
            </a:r>
            <a:r>
              <a:rPr lang="ko-KR" altLang="en-US" sz="1600" dirty="0"/>
              <a:t>확인할 수 있습니다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이는 </a:t>
            </a:r>
            <a:r>
              <a:rPr lang="en-US" altLang="ko-KR" sz="1600" dirty="0"/>
              <a:t>Intent</a:t>
            </a:r>
            <a:r>
              <a:rPr lang="ko-KR" altLang="en-US" sz="1600" dirty="0"/>
              <a:t>로 전달된 여러 종류의 데이터를 </a:t>
            </a:r>
            <a:r>
              <a:rPr lang="ko-KR" altLang="en-US" sz="1600" dirty="0" smtClean="0"/>
              <a:t>수신 </a:t>
            </a:r>
            <a:r>
              <a:rPr lang="ko-KR" altLang="en-US" sz="1600" dirty="0"/>
              <a:t>측 </a:t>
            </a:r>
            <a:r>
              <a:rPr lang="en-US" altLang="ko-KR" sz="1600" dirty="0"/>
              <a:t>Activity</a:t>
            </a:r>
            <a:r>
              <a:rPr lang="ko-KR" altLang="en-US" sz="1600" dirty="0"/>
              <a:t>에서 식별할 수 있도록 해주기 </a:t>
            </a:r>
            <a:r>
              <a:rPr lang="ko-KR" altLang="en-US" sz="1600" dirty="0" smtClean="0"/>
              <a:t>위함입니다</a:t>
            </a:r>
            <a:r>
              <a:rPr lang="en-US" altLang="ko-KR" sz="1600" dirty="0"/>
              <a:t>.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67" y="1628800"/>
            <a:ext cx="7515109" cy="40152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5297059"/>
            <a:ext cx="6113819" cy="152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1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android.content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 안에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앱 구성요소 간에 </a:t>
            </a:r>
            <a:r>
              <a:rPr lang="ko-KR" altLang="en-US" b="1" dirty="0" smtClean="0">
                <a:sym typeface="Wingdings" panose="05000000000000000000" pitchFamily="2" charset="2"/>
              </a:rPr>
              <a:t>작업 수행을 위한 정보를 전달합니다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다른 앱 구성 요소에 인텐트를 전달할 수 있는 대표적인 </a:t>
            </a:r>
            <a:r>
              <a:rPr lang="ko-KR" altLang="en-US" dirty="0" err="1" smtClean="0">
                <a:sym typeface="Wingdings" panose="05000000000000000000" pitchFamily="2" charset="2"/>
              </a:rPr>
              <a:t>매소드는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startActivity(), startActivityForResult()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en-US" altLang="ko-KR" dirty="0" err="1" smtClean="0">
                <a:sym typeface="Wingdings" panose="05000000000000000000" pitchFamily="2" charset="2"/>
              </a:rPr>
              <a:t>bindService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broadcastIntent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기본 구성 요소는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액션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(action)'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데이터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(Data)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액션은 수행할 기능이고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데이터는 액션이 수행될 대상의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대표적 액션으로 </a:t>
            </a:r>
            <a:r>
              <a:rPr lang="en-US" altLang="ko-KR" dirty="0" smtClean="0">
                <a:sym typeface="Wingdings" panose="05000000000000000000" pitchFamily="2" charset="2"/>
              </a:rPr>
              <a:t>ACTION_VIEW, ACTION_EDIT </a:t>
            </a:r>
            <a:r>
              <a:rPr lang="ko-KR" altLang="en-US" dirty="0" smtClean="0">
                <a:sym typeface="Wingdings" panose="05000000000000000000" pitchFamily="2" charset="2"/>
              </a:rPr>
              <a:t>등이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ACTION_VIEW</a:t>
            </a:r>
            <a:r>
              <a:rPr lang="ko-KR" altLang="en-US" dirty="0" smtClean="0">
                <a:sym typeface="Wingdings" panose="05000000000000000000" pitchFamily="2" charset="2"/>
              </a:rPr>
              <a:t>와 함께 데이터로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주소를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단말에서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웹브라우저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화면이 뜹니다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71464" y="4509120"/>
            <a:ext cx="92170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Intent </a:t>
            </a:r>
            <a:r>
              <a:rPr lang="en-US" altLang="ko-KR" dirty="0" err="1">
                <a:latin typeface="Consolas" panose="020B0609020204030204" pitchFamily="49" charset="0"/>
              </a:rPr>
              <a:t>intent</a:t>
            </a:r>
            <a:r>
              <a:rPr lang="en-US" altLang="ko-KR" dirty="0">
                <a:latin typeface="Consolas" panose="020B0609020204030204" pitchFamily="49" charset="0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Uri.parse</a:t>
            </a:r>
            <a:r>
              <a:rPr lang="en-US" altLang="ko-KR" dirty="0">
                <a:latin typeface="Consolas" panose="020B0609020204030204" pitchFamily="49" charset="0"/>
              </a:rPr>
              <a:t>(data));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03912" y="1844824"/>
            <a:ext cx="21034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deprecated method</a:t>
            </a:r>
            <a:r>
              <a:rPr lang="en-US" altLang="ko-KR" sz="1400" dirty="0"/>
              <a:t>: 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5015880" y="1844824"/>
            <a:ext cx="288032" cy="1440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2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>
                <a:sym typeface="Wingdings" panose="05000000000000000000" pitchFamily="2" charset="2"/>
              </a:rPr>
              <a:t>인텐트를</a:t>
            </a:r>
            <a:r>
              <a:rPr lang="ko-KR" altLang="en-US" dirty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띄어주는</a:t>
            </a:r>
            <a:r>
              <a:rPr lang="ko-KR" altLang="en-US" dirty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51384" y="1484784"/>
          <a:ext cx="11149828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3632785716"/>
                    </a:ext>
                  </a:extLst>
                </a:gridCol>
                <a:gridCol w="6469308">
                  <a:extLst>
                    <a:ext uri="{9D8B030D-6E8A-4147-A177-3AD203B41FA5}">
                      <a16:colId xmlns:a16="http://schemas.microsoft.com/office/drawing/2014/main" val="358115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7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ACTION_DIAL tel:01012349876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ACTION_VIEW tel:01012349876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URI </a:t>
                      </a:r>
                      <a:r>
                        <a:rPr lang="ko-KR" altLang="en-US" sz="1600" dirty="0" smtClean="0"/>
                        <a:t>값의 유형에 따라 </a:t>
                      </a:r>
                      <a:r>
                        <a:rPr lang="en-US" altLang="ko-KR" sz="1600" dirty="0" smtClean="0"/>
                        <a:t>VIEW </a:t>
                      </a:r>
                      <a:r>
                        <a:rPr lang="ko-KR" altLang="en-US" sz="1600" dirty="0" smtClean="0"/>
                        <a:t>액션이 다른 기능을 수행함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1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content://contacts/people/2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데이터베이스에 있는 정보 중에서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값이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인 정보를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편집하기 위한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1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데이터베이스를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7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86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ko-KR" altLang="en-US" b="1" dirty="0" smtClean="0">
                <a:sym typeface="Wingdings" panose="05000000000000000000" pitchFamily="2" charset="2"/>
              </a:rPr>
              <a:t>인텐트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</a:t>
            </a:r>
            <a:r>
              <a:rPr lang="ko-KR" altLang="en-US" b="1" dirty="0" smtClean="0">
                <a:sym typeface="Wingdings" panose="05000000000000000000" pitchFamily="2" charset="2"/>
              </a:rPr>
              <a:t>액션과 데이터</a:t>
            </a:r>
            <a:r>
              <a:rPr lang="ko-KR" altLang="en-US" dirty="0" smtClean="0">
                <a:sym typeface="Wingdings" panose="05000000000000000000" pitchFamily="2" charset="2"/>
              </a:rPr>
              <a:t>를 인수로 하여 만들 수도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인텐트나</a:t>
            </a:r>
            <a:r>
              <a:rPr lang="ko-KR" altLang="en-US" dirty="0" smtClean="0">
                <a:sym typeface="Wingdings" panose="05000000000000000000" pitchFamily="2" charset="2"/>
              </a:rPr>
              <a:t> 클래스 객체를 인수로 하여 만들기도 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Intent(Intent o)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 [,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])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, 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2279576" y="3645024"/>
            <a:ext cx="36004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39616" y="4002964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071664" y="2005793"/>
            <a:ext cx="360040" cy="34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31704" y="1714163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359696" y="2248294"/>
            <a:ext cx="432048" cy="14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50787" y="2050506"/>
            <a:ext cx="3629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an Intent</a:t>
            </a:r>
            <a:r>
              <a:rPr lang="en-US" altLang="ko-KR" sz="1400" dirty="0" smtClean="0"/>
              <a:t> object or an instance of Intent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839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명시적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인텐트와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암시적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명시적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객체나 컴포넌트 이름을 지정하여 호출할 대상을 확실히 알 수 있는 경우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암시적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데이터는 지정하긴 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대상이 달라질 수 있는 경우이며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 외에 여러 가지 속성을 가지고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범주</a:t>
            </a:r>
            <a:r>
              <a:rPr lang="en-US" altLang="ko-KR" b="1" dirty="0" smtClean="0">
                <a:sym typeface="Wingdings" panose="05000000000000000000" pitchFamily="2" charset="2"/>
              </a:rPr>
              <a:t>(Category)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액션이 실행되는데 필요한 추가적인 정보를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CATEGORY_LAUNCHER </a:t>
            </a:r>
            <a:r>
              <a:rPr lang="ko-KR" altLang="en-US" dirty="0" smtClean="0">
                <a:sym typeface="Wingdings" panose="05000000000000000000" pitchFamily="2" charset="2"/>
              </a:rPr>
              <a:t>는 화면 상위 앱으로 설치된 앱들의 목록을 보여주는 어플리케이션 </a:t>
            </a:r>
            <a:r>
              <a:rPr lang="ko-KR" altLang="en-US" dirty="0" err="1" smtClean="0">
                <a:sym typeface="Wingdings" panose="05000000000000000000" pitchFamily="2" charset="2"/>
              </a:rPr>
              <a:t>런처</a:t>
            </a:r>
            <a:r>
              <a:rPr lang="en-US" altLang="ko-KR" dirty="0" smtClean="0">
                <a:sym typeface="Wingdings" panose="05000000000000000000" pitchFamily="2" charset="2"/>
              </a:rPr>
              <a:t>(Launcher)</a:t>
            </a:r>
            <a:r>
              <a:rPr lang="ko-KR" altLang="en-US" dirty="0" smtClean="0">
                <a:sym typeface="Wingdings" panose="05000000000000000000" pitchFamily="2" charset="2"/>
              </a:rPr>
              <a:t>화면에 이 앱을 보여주어야 한다는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타입</a:t>
            </a:r>
            <a:r>
              <a:rPr lang="en-US" altLang="ko-KR" b="1" dirty="0" smtClean="0">
                <a:sym typeface="Wingdings" panose="05000000000000000000" pitchFamily="2" charset="2"/>
              </a:rPr>
              <a:t>(Type)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인텐트에 들어가는 데이터의 </a:t>
            </a:r>
            <a:r>
              <a:rPr lang="en-US" altLang="ko-KR" dirty="0" smtClean="0">
                <a:sym typeface="Wingdings" panose="05000000000000000000" pitchFamily="2" charset="2"/>
              </a:rPr>
              <a:t>MINE </a:t>
            </a:r>
            <a:r>
              <a:rPr lang="ko-KR" altLang="en-US" dirty="0" smtClean="0">
                <a:sym typeface="Wingdings" panose="05000000000000000000" pitchFamily="2" charset="2"/>
              </a:rPr>
              <a:t>타입을 명시적으로 기정합니다 </a:t>
            </a:r>
            <a:br>
              <a:rPr lang="ko-KR" altLang="en-US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컴포넌트</a:t>
            </a:r>
            <a:r>
              <a:rPr lang="en-US" altLang="ko-KR" b="1" dirty="0" smtClean="0">
                <a:sym typeface="Wingdings" panose="05000000000000000000" pitchFamily="2" charset="2"/>
              </a:rPr>
              <a:t>(Component)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인텐트에 사용될 </a:t>
            </a:r>
            <a:r>
              <a:rPr lang="en-US" altLang="ko-KR" dirty="0" smtClean="0">
                <a:sym typeface="Wingdings" panose="05000000000000000000" pitchFamily="2" charset="2"/>
              </a:rPr>
              <a:t>component class</a:t>
            </a:r>
            <a:r>
              <a:rPr lang="ko-KR" altLang="en-US" dirty="0" smtClean="0">
                <a:sym typeface="Wingdings" panose="05000000000000000000" pitchFamily="2" charset="2"/>
              </a:rPr>
              <a:t>이름으로 명시적으로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err="1" smtClean="0">
                <a:sym typeface="Wingdings" panose="05000000000000000000" pitchFamily="2" charset="2"/>
              </a:rPr>
              <a:t>부가데이터</a:t>
            </a:r>
            <a:r>
              <a:rPr lang="en-US" altLang="ko-KR" b="1" dirty="0" smtClean="0">
                <a:sym typeface="Wingdings" panose="05000000000000000000" pitchFamily="2" charset="2"/>
              </a:rPr>
              <a:t>(Extra Data)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정보를 넣을 수 있도록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(Bundle)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이메일을 보내는 액션이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이메일에 들어갈 제목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내용 등을 부가 데이터로 넣어 전달해야 이메일 앱이 그 데이터를 받아 처리할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1628800"/>
            <a:ext cx="90010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Activity2.class);</a:t>
            </a:r>
          </a:p>
        </p:txBody>
      </p:sp>
    </p:spTree>
    <p:extLst>
      <p:ext uri="{BB962C8B-B14F-4D97-AF65-F5344CB8AC3E}">
        <p14:creationId xmlns:p14="http://schemas.microsoft.com/office/powerpoint/2010/main" val="247792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[Split]</a:t>
            </a:r>
            <a:r>
              <a:rPr lang="ko-KR" altLang="en-US" b="1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아래와 같이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탭 </a:t>
            </a:r>
            <a:r>
              <a:rPr lang="ko-KR" altLang="en-US" dirty="0">
                <a:sym typeface="Wingdings" panose="05000000000000000000" pitchFamily="2" charset="2"/>
              </a:rPr>
              <a:t>대</a:t>
            </a:r>
            <a:r>
              <a:rPr lang="ko-KR" altLang="en-US" dirty="0" smtClean="0">
                <a:sym typeface="Wingdings" panose="05000000000000000000" pitchFamily="2" charset="2"/>
              </a:rPr>
              <a:t>신에 코딩으로 작업을 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디폴트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[HelloWorld] 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 </a:t>
            </a:r>
            <a:r>
              <a:rPr lang="en-US" altLang="ko-KR" dirty="0" smtClean="0">
                <a:sym typeface="Wingdings" panose="05000000000000000000" pitchFamily="2" charset="2"/>
              </a:rPr>
              <a:t>[Button]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&lt;Button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Tap</a:t>
            </a:r>
            <a:r>
              <a:rPr lang="ko-KR" altLang="en-US" dirty="0" smtClean="0">
                <a:sym typeface="Wingdings" panose="05000000000000000000" pitchFamily="2" charset="2"/>
              </a:rPr>
              <a:t>을 입력하면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자동으로 다음과 같이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</a:t>
            </a:r>
            <a:r>
              <a:rPr lang="en-US" altLang="ko-KR" dirty="0" smtClean="0">
                <a:sym typeface="Wingdings" panose="05000000000000000000" pitchFamily="2" charset="2"/>
              </a:rPr>
              <a:t>wrap_content 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layout_width=""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layout_height=""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text="Press me"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pressme_button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창에 버튼이 왼쪽 위쪽에 위치하게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이것을 가운데로 움직이기 위해</a:t>
            </a:r>
            <a:r>
              <a:rPr lang="en-US" altLang="ko-KR" dirty="0" smtClean="0">
                <a:sym typeface="Wingdings" panose="05000000000000000000" pitchFamily="2" charset="2"/>
              </a:rPr>
              <a:t>, LinearLayout </a:t>
            </a:r>
            <a:r>
              <a:rPr lang="ko-KR" altLang="en-US" dirty="0" smtClean="0">
                <a:sym typeface="Wingdings" panose="05000000000000000000" pitchFamily="2" charset="2"/>
              </a:rPr>
              <a:t>태그 안에 다음과 같이 설정하면 버튼이 가운데로 이동합니다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orientation="vertical"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gravity="center"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인텐트에 액션과 데이터를 넣어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다른 앱의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띄우는 경우와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2: </a:t>
            </a:r>
            <a:r>
              <a:rPr lang="ko-KR" altLang="en-US" dirty="0" smtClean="0">
                <a:sym typeface="Wingdings" panose="05000000000000000000" pitchFamily="2" charset="2"/>
              </a:rPr>
              <a:t>컴포넌트 이름을 이용해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시작하게 하는 경우를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17122" y="2510933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336360" y="251093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2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975" y="3286206"/>
            <a:ext cx="1690066" cy="29629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132" y="3286206"/>
            <a:ext cx="1678658" cy="296296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881" y="3286206"/>
            <a:ext cx="1677050" cy="296296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92" y="3286206"/>
            <a:ext cx="1723492" cy="304757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0059" y="3311111"/>
            <a:ext cx="1695330" cy="296139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8341" y="3311111"/>
            <a:ext cx="1715418" cy="30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2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인텐트에 액션과 데이터를 넣어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다른 앱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전화걸기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의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띄우도록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Hu044CallIntent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 직접 작성해보세요</a:t>
            </a:r>
            <a:r>
              <a:rPr lang="en-US" altLang="ko-KR" dirty="0" smtClean="0">
                <a:sym typeface="Wingdings" panose="05000000000000000000" pitchFamily="2" charset="2"/>
              </a:rPr>
              <a:t>. 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결과를 보면서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LinearLayout,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=16, 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(Plain Text)</a:t>
            </a:r>
            <a:r>
              <a:rPr lang="ko-KR" altLang="en-US" dirty="0" smtClean="0">
                <a:sym typeface="Wingdings" panose="05000000000000000000" pitchFamily="2" charset="2"/>
              </a:rPr>
              <a:t>를 다음과 같은 속성으로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id=editText</a:t>
            </a:r>
            <a:r>
              <a:rPr lang="en-US" altLang="ko-KR" dirty="0" smtClean="0">
                <a:sym typeface="Wingdings" panose="05000000000000000000" pitchFamily="2" charset="2"/>
              </a:rPr>
              <a:t>, textSize=24sp, text=</a:t>
            </a:r>
            <a:r>
              <a:rPr lang="en-US" altLang="ko-KR" dirty="0" smtClean="0">
                <a:sym typeface="Wingdings" panose="05000000000000000000" pitchFamily="2" charset="2"/>
                <a:hlinkClick r:id="rId2"/>
              </a:rPr>
              <a:t>010-1000-1000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dirty="0" smtClean="0">
                <a:sym typeface="Wingdings" panose="05000000000000000000" pitchFamily="2" charset="2"/>
              </a:rPr>
              <a:t>=center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버튼을 다음과 같은 속성으로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id=button, textSize=24, text=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38099" y="4094608"/>
            <a:ext cx="1598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ym typeface="Wingdings" panose="05000000000000000000" pitchFamily="2" charset="2"/>
              </a:rPr>
              <a:t>marginTop</a:t>
            </a:r>
            <a:r>
              <a:rPr lang="en-US" altLang="ko-KR" sz="1600" dirty="0">
                <a:sym typeface="Wingdings" panose="05000000000000000000" pitchFamily="2" charset="2"/>
              </a:rPr>
              <a:t>=16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036614" y="4179742"/>
            <a:ext cx="504056" cy="928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4094608"/>
            <a:ext cx="4042046" cy="231329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277898" y="5373216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008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1(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smtClean="0">
                <a:sym typeface="Wingdings" panose="05000000000000000000" pitchFamily="2" charset="2"/>
              </a:rPr>
              <a:t>인텐트에 액션과 데이터를 넣어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다른 앱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전화걸기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의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띄우도록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버튼 클릭 이벤트가 일어날 때마다 다음과 같은 작업이 일어나도록 코딩하면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이는 앱이 처음 만들어질 때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매소드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setOnClickListener() 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구현할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anonymous inner class </a:t>
            </a:r>
            <a:r>
              <a:rPr lang="ko-KR" altLang="en-US" dirty="0" smtClean="0">
                <a:sym typeface="Wingdings" panose="05000000000000000000" pitchFamily="2" charset="2"/>
              </a:rPr>
              <a:t>로 구현하는 방법과 </a:t>
            </a:r>
            <a:r>
              <a:rPr lang="en-US" altLang="ko-KR" dirty="0" smtClean="0">
                <a:sym typeface="Wingdings" panose="05000000000000000000" pitchFamily="2" charset="2"/>
              </a:rPr>
              <a:t>Lambda Expression</a:t>
            </a:r>
            <a:r>
              <a:rPr lang="ko-KR" altLang="en-US" dirty="0" smtClean="0">
                <a:sym typeface="Wingdings" panose="05000000000000000000" pitchFamily="2" charset="2"/>
              </a:rPr>
              <a:t>으로 간단히 구현하는 방법으로 시도하십시오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이벤트 알림을 받으면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작업이 일어나야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 이벤트 호입력상자의 값을 </a:t>
            </a:r>
            <a:r>
              <a:rPr lang="en-US" altLang="ko-KR" dirty="0" smtClean="0">
                <a:sym typeface="Wingdings" panose="05000000000000000000" pitchFamily="2" charset="2"/>
              </a:rPr>
              <a:t>String</a:t>
            </a:r>
            <a:r>
              <a:rPr lang="ko-KR" altLang="en-US" dirty="0" smtClean="0">
                <a:sym typeface="Wingdings" panose="05000000000000000000" pitchFamily="2" charset="2"/>
              </a:rPr>
              <a:t>으로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앞에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sym typeface="Wingdings" panose="05000000000000000000" pitchFamily="2" charset="2"/>
              </a:rPr>
              <a:t>tel</a:t>
            </a:r>
            <a:r>
              <a:rPr lang="en-US" altLang="ko-KR" dirty="0" smtClean="0">
                <a:sym typeface="Wingdings" panose="05000000000000000000" pitchFamily="2" charset="2"/>
              </a:rPr>
              <a:t>:"</a:t>
            </a:r>
            <a:r>
              <a:rPr lang="ko-KR" altLang="en-US" dirty="0" smtClean="0">
                <a:sym typeface="Wingdings" panose="05000000000000000000" pitchFamily="2" charset="2"/>
              </a:rPr>
              <a:t>를 붙입니다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String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dial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= 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:" + ...... ;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다음과 같이 인텐트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 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Intent.ACTION_VIEW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Uri.parse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dial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));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만들어진 인텐트 객체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인자로 </a:t>
            </a:r>
            <a:r>
              <a:rPr lang="en-US" altLang="ko-KR" dirty="0">
                <a:sym typeface="Wingdings" panose="05000000000000000000" pitchFamily="2" charset="2"/>
              </a:rPr>
              <a:t>startActivity() </a:t>
            </a:r>
            <a:r>
              <a:rPr lang="ko-KR" altLang="en-US" dirty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7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Using anonymous inner class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691511"/>
            <a:ext cx="11365852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your code 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// your code 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12387" y="3098958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615038" y="4138700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612387" y="4484189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612387" y="4828466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1458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Lambda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expression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앞에서 </a:t>
            </a:r>
            <a:r>
              <a:rPr lang="en-US" altLang="ko-KR" dirty="0">
                <a:sym typeface="Wingdings" panose="05000000000000000000" pitchFamily="2" charset="2"/>
              </a:rPr>
              <a:t>anonymous inner class </a:t>
            </a:r>
            <a:r>
              <a:rPr lang="ko-KR" altLang="en-US" dirty="0">
                <a:sym typeface="Wingdings" panose="05000000000000000000" pitchFamily="2" charset="2"/>
              </a:rPr>
              <a:t>부분을 코멘트 처리하고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위의 코드를 완성하십시오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689770"/>
            <a:ext cx="1136585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400" dirty="0">
                <a:latin typeface="Consolas" panose="020B0609020204030204" pitchFamily="49" charset="0"/>
              </a:rPr>
              <a:t>your code </a:t>
            </a:r>
            <a:r>
              <a:rPr lang="en-US" altLang="ko-KR" sz="1400" dirty="0" smtClean="0">
                <a:latin typeface="Consolas" panose="020B0609020204030204" pitchFamily="49" charset="0"/>
              </a:rPr>
              <a:t>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button.setOnClickListener( </a:t>
            </a:r>
            <a:endParaRPr lang="en-US" altLang="ko-KR" sz="14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altLang="ko-KR" sz="14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        </a:t>
            </a:r>
            <a:r>
              <a:rPr lang="en-US" altLang="ko-KR" sz="1400" dirty="0">
                <a:latin typeface="Consolas" panose="020B0609020204030204" pitchFamily="49" charset="0"/>
              </a:rPr>
              <a:t> // your code </a:t>
            </a:r>
            <a:r>
              <a:rPr lang="en-US" altLang="ko-KR" sz="1400" dirty="0" smtClean="0">
                <a:latin typeface="Consolas" panose="020B0609020204030204" pitchFamily="49" charset="0"/>
              </a:rPr>
              <a:t>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12387" y="3097217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615038" y="3753848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612387" y="4099337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612387" y="4443614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988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다음과 같은 화면을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 값을 가져와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전달하므로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입력된 전화번호를 바꾸면 다른 번호로 전화를 걸도록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17122" y="2510933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975" y="3286206"/>
            <a:ext cx="1690066" cy="296296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132" y="3286206"/>
            <a:ext cx="1678658" cy="29629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881" y="3286206"/>
            <a:ext cx="1677050" cy="29629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92" y="3286206"/>
            <a:ext cx="1723492" cy="304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6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우 클릭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새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>
                <a:sym typeface="Wingdings" panose="05000000000000000000" pitchFamily="2" charset="2"/>
              </a:rPr>
              <a:t>JoyAc</a:t>
            </a:r>
            <a:r>
              <a:rPr lang="en-US" altLang="ko-KR" b="1" dirty="0" smtClean="0">
                <a:sym typeface="Wingdings" panose="05000000000000000000" pitchFamily="2" charset="2"/>
              </a:rPr>
              <a:t>tivity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activity_joy.xml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812" y="3284983"/>
            <a:ext cx="1826401" cy="320481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825" y="3289214"/>
            <a:ext cx="1814236" cy="320058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935760" y="5157192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087496" y="585147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5087496" y="555643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4440601" y="4672752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94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b="1" dirty="0" smtClean="0">
                <a:sym typeface="Wingdings" panose="05000000000000000000" pitchFamily="2" charset="2"/>
              </a:rPr>
              <a:t>화면 만들기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activity_joy.xml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[Split]</a:t>
            </a:r>
            <a:r>
              <a:rPr lang="ko-KR" altLang="en-US" dirty="0">
                <a:sym typeface="Wingdings" panose="05000000000000000000" pitchFamily="2" charset="2"/>
              </a:rPr>
              <a:t>탭으로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레이아웃을 </a:t>
            </a:r>
            <a:r>
              <a:rPr lang="en-US" altLang="ko-KR" dirty="0">
                <a:sym typeface="Wingdings" panose="05000000000000000000" pitchFamily="2" charset="2"/>
              </a:rPr>
              <a:t>LinearLayout </a:t>
            </a:r>
            <a:r>
              <a:rPr lang="ko-KR" altLang="en-US" dirty="0">
                <a:sym typeface="Wingdings" panose="05000000000000000000" pitchFamily="2" charset="2"/>
              </a:rPr>
              <a:t>으로 변경하고</a:t>
            </a:r>
            <a:r>
              <a:rPr lang="en-US" altLang="ko-KR" dirty="0">
                <a:sym typeface="Wingdings" panose="05000000000000000000" pitchFamily="2" charset="2"/>
              </a:rPr>
              <a:t>, orientation=vertical, gravity=center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를 하나 추가하고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lw</a:t>
            </a:r>
            <a:r>
              <a:rPr lang="en-US" altLang="ko-KR" dirty="0">
                <a:sym typeface="Wingdings" panose="05000000000000000000" pitchFamily="2" charset="2"/>
              </a:rPr>
              <a:t>=wrap_content, </a:t>
            </a:r>
            <a:r>
              <a:rPr lang="en-US" altLang="ko-KR" dirty="0" err="1">
                <a:sym typeface="Wingdings" panose="05000000000000000000" pitchFamily="2" charset="2"/>
              </a:rPr>
              <a:t>lh</a:t>
            </a:r>
            <a:r>
              <a:rPr lang="en-US" altLang="ko-KR" dirty="0">
                <a:sym typeface="Wingdings" panose="05000000000000000000" pitchFamily="2" charset="2"/>
              </a:rPr>
              <a:t>=wrap_content, textSize=24, </a:t>
            </a:r>
            <a:r>
              <a:rPr lang="en-US" altLang="ko-KR" dirty="0" err="1">
                <a:sym typeface="Wingdings" panose="05000000000000000000" pitchFamily="2" charset="2"/>
              </a:rPr>
              <a:t>textColor</a:t>
            </a:r>
            <a:r>
              <a:rPr lang="en-US" altLang="ko-KR" dirty="0">
                <a:sym typeface="Wingdings" panose="05000000000000000000" pitchFamily="2" charset="2"/>
              </a:rPr>
              <a:t>=@color/purple_700", text="Be joyful always!"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[JoyActivity</a:t>
            </a:r>
            <a:r>
              <a:rPr lang="ko-KR" altLang="en-US" dirty="0" smtClean="0"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(id=button2)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 밑에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825" y="3289214"/>
            <a:ext cx="1814236" cy="32005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812" y="3284983"/>
            <a:ext cx="1826401" cy="320481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412925" y="5529836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319816" y="5461301"/>
            <a:ext cx="1947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ym typeface="Wingdings" panose="05000000000000000000" pitchFamily="2" charset="2"/>
              </a:rPr>
              <a:t>main_activity.xml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339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 3: </a:t>
            </a:r>
            <a:r>
              <a:rPr lang="en-US" altLang="ko-KR" b="1" dirty="0">
                <a:sym typeface="Wingdings" panose="05000000000000000000" pitchFamily="2" charset="2"/>
              </a:rPr>
              <a:t>MainActivity.java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파일로 돌아와 </a:t>
            </a:r>
            <a:r>
              <a:rPr lang="en-US" altLang="ko-KR" b="1" dirty="0">
                <a:sym typeface="Wingdings" panose="05000000000000000000" pitchFamily="2" charset="2"/>
              </a:rPr>
              <a:t>[JoyActivity</a:t>
            </a:r>
            <a:r>
              <a:rPr lang="ko-KR" altLang="en-US" b="1" dirty="0">
                <a:sym typeface="Wingdings" panose="05000000000000000000" pitchFamily="2" charset="2"/>
              </a:rPr>
              <a:t> 띄우기</a:t>
            </a:r>
            <a:r>
              <a:rPr lang="en-US" altLang="ko-KR" b="1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누르면 </a:t>
            </a:r>
            <a:r>
              <a:rPr lang="en-US" altLang="ko-KR" b="1" dirty="0">
                <a:sym typeface="Wingdings" panose="05000000000000000000" pitchFamily="2" charset="2"/>
              </a:rPr>
              <a:t>JoyActivity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가 나타나도록 코딩을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Using Lambda Expression &amp; anonymous object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013526"/>
            <a:ext cx="11248112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4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400" dirty="0">
                <a:latin typeface="Consolas" panose="020B0609020204030204" pitchFamily="49" charset="0"/>
              </a:rPr>
              <a:t> name = 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("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org.joy.intent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org.joy.intent.JoyActivity</a:t>
            </a:r>
            <a:r>
              <a:rPr lang="en-US" altLang="ko-KR" sz="1400" dirty="0" smtClean="0">
                <a:latin typeface="Consolas" panose="020B0609020204030204" pitchFamily="49" charset="0"/>
              </a:rPr>
              <a:t>");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intent.setComponent</a:t>
            </a:r>
            <a:r>
              <a:rPr lang="en-US" altLang="ko-KR" sz="1400" dirty="0">
                <a:latin typeface="Consolas" panose="020B0609020204030204" pitchFamily="49" charset="0"/>
              </a:rPr>
              <a:t>(name);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startActivity(intent);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97748" y="3183288"/>
            <a:ext cx="334418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컴포넌트 이름을 지정할 수 있는 객체 생성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097748" y="3822575"/>
            <a:ext cx="235352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객체에 컴포넌트 지정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097748" y="4201899"/>
            <a:ext cx="1412566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띄우기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7464152" y="2781460"/>
            <a:ext cx="432048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56843" y="2328458"/>
            <a:ext cx="3113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MainActivity.java </a:t>
            </a:r>
            <a:r>
              <a:rPr lang="ko-KR" altLang="en-US" sz="1400" dirty="0" smtClean="0"/>
              <a:t>파일 맨 위에 있는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패키지 이름과 동일해야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896200" y="2781460"/>
            <a:ext cx="72008" cy="70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53100" y="5786680"/>
            <a:ext cx="1124811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button2.setOnClickListener(view </a:t>
            </a:r>
            <a:r>
              <a:rPr lang="en-US" altLang="ko-KR" sz="1400" dirty="0" smtClean="0">
                <a:latin typeface="Consolas" panose="020B0609020204030204" pitchFamily="49" charset="0"/>
              </a:rPr>
              <a:t>-&gt; startActivity(new </a:t>
            </a:r>
            <a:r>
              <a:rPr lang="en-US" altLang="ko-KR" sz="1400" dirty="0">
                <a:latin typeface="Consolas" panose="020B0609020204030204" pitchFamily="49" charset="0"/>
              </a:rPr>
              <a:t>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().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setComponent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                  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", 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org.joy.intent.JoyActivity</a:t>
            </a:r>
            <a:r>
              <a:rPr lang="en-US" altLang="ko-KR" sz="1400" dirty="0">
                <a:latin typeface="Consolas" panose="020B0609020204030204" pitchFamily="49" charset="0"/>
              </a:rPr>
              <a:t>"))) </a:t>
            </a:r>
            <a:r>
              <a:rPr lang="en-US" altLang="ko-KR" sz="1400" dirty="0" smtClean="0">
                <a:latin typeface="Consolas" panose="020B0609020204030204" pitchFamily="49" charset="0"/>
              </a:rPr>
              <a:t>);            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2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보기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059" y="3311111"/>
            <a:ext cx="1695330" cy="29613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341" y="3311111"/>
            <a:ext cx="1715418" cy="30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7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95" y="810047"/>
            <a:ext cx="4222874" cy="2330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1066457"/>
            <a:ext cx="6945528" cy="546071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670269" y="2996952"/>
            <a:ext cx="4306051" cy="504056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인텐트 클래스에 정의된 다양한 액션 정보입니다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ACTION_MAIN</a:t>
            </a:r>
            <a:r>
              <a:rPr lang="en-US" altLang="ko-KR" dirty="0" smtClean="0">
                <a:sym typeface="Wingdings" panose="05000000000000000000" pitchFamily="2" charset="2"/>
              </a:rPr>
              <a:t>		ACTION_VIEW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ACTION_ATTACH_DATA	ACTION_ANSWER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ACTION_EDIT</a:t>
            </a:r>
            <a:r>
              <a:rPr lang="en-US" altLang="ko-KR" dirty="0" smtClean="0">
                <a:sym typeface="Wingdings" panose="05000000000000000000" pitchFamily="2" charset="2"/>
              </a:rPr>
              <a:t>		ACTION_INSERT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ACTION_PICK		ACTION_DELETE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ACTION_CHOOSER	ACTION_RUN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ACTION_GET_CONTENT	ACTION_SYNC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ACTION_DIAL		ACTION_PICK_ACTIVITY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ACTION_CALL		ACTION_SEARCH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ACTION_SEND		ACTION_WEB_SEARCH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ACTION_SECOND		ACTION_FACTORY_TEST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58002" y="1268760"/>
            <a:ext cx="513462" cy="4059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30786" y="1443898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많이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사용함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22788" y="1674730"/>
            <a:ext cx="481378" cy="362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앱이 실행되는 도중에 전화가 오면 단말의 통화 앱이 화면에 나타나기 때문에 여러분의 앱 화면은 다른 화면 뒤로 들어가 중지될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이와 같이 액티비티는 처음 실행될 때 메모리에 만들어지는 과정부터 시작해서 실행과 중지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메모리에서 해제되는 여러 과정의 상태를 시스템이 모두 관리하며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각각의 상태에서 해당하는 메시지를 자동으로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액티비티에 기본으로 만들어져 있는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매소드는</a:t>
            </a:r>
            <a:r>
              <a:rPr lang="ko-KR" altLang="en-US" dirty="0" smtClean="0">
                <a:sym typeface="Wingdings" panose="05000000000000000000" pitchFamily="2" charset="2"/>
              </a:rPr>
              <a:t> 액티비티가 만들어질 때 시스템이 자동으로 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매소드입니다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대표적인 액티비티 상태는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39416" y="3601824"/>
          <a:ext cx="10861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415">
                  <a:extLst>
                    <a:ext uri="{9D8B030D-6E8A-4147-A177-3AD203B41FA5}">
                      <a16:colId xmlns:a16="http://schemas.microsoft.com/office/drawing/2014/main" val="4190859709"/>
                    </a:ext>
                  </a:extLst>
                </a:gridCol>
                <a:gridCol w="8439381">
                  <a:extLst>
                    <a:ext uri="{9D8B030D-6E8A-4147-A177-3AD203B41FA5}">
                      <a16:colId xmlns:a16="http://schemas.microsoft.com/office/drawing/2014/main" val="149242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3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</a:t>
                      </a:r>
                      <a:r>
                        <a:rPr lang="en-US" altLang="ko-KR" dirty="0" smtClean="0"/>
                        <a:t>(Running)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상에 액티비티가 보이면서 실행되어 있는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17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일시 정지</a:t>
                      </a:r>
                      <a:r>
                        <a:rPr lang="en-US" altLang="ko-KR" dirty="0" smtClean="0"/>
                        <a:t>(Paused)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사용자에게 보이지만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다른 액티비티가 위에 있어 포커스를 받지 못한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3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중지</a:t>
                      </a:r>
                      <a:r>
                        <a:rPr lang="en-US" altLang="ko-KR" dirty="0" smtClean="0"/>
                        <a:t>(Stopped)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다른 액티비티에 의해 완전히 가려져 보이지 않는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11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액티비티의 상태 정보가 변화하는 것을 액티비티의 수명주기 </a:t>
            </a:r>
            <a:r>
              <a:rPr lang="en-US" altLang="ko-KR" dirty="0" smtClean="0">
                <a:sym typeface="Wingdings" panose="05000000000000000000" pitchFamily="2" charset="2"/>
              </a:rPr>
              <a:t>life cycle</a:t>
            </a:r>
            <a:r>
              <a:rPr lang="ko-KR" altLang="en-US" dirty="0" smtClean="0">
                <a:sym typeface="Wingdings" panose="05000000000000000000" pitchFamily="2" charset="2"/>
              </a:rPr>
              <a:t>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다음과 도식화 </a:t>
            </a:r>
            <a:r>
              <a:rPr lang="ko-KR" altLang="en-US" dirty="0" smtClean="0">
                <a:sym typeface="Wingdings" panose="05000000000000000000" pitchFamily="2" charset="2"/>
              </a:rPr>
              <a:t>해볼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1415480" y="1484784"/>
            <a:ext cx="5845359" cy="4968552"/>
            <a:chOff x="627682" y="1527978"/>
            <a:chExt cx="5845359" cy="496855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766309" y="152797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새로운 액티비티</a:t>
              </a:r>
              <a:endParaRPr lang="ko-KR" altLang="en-US" sz="16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766309" y="282366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실행</a:t>
              </a:r>
              <a:endParaRPr lang="ko-KR" altLang="en-US" sz="16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66309" y="3855934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일시정지</a:t>
              </a:r>
              <a:endParaRPr lang="ko-KR" altLang="en-US" sz="16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766309" y="4888200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중지</a:t>
              </a:r>
              <a:endParaRPr lang="ko-KR" altLang="en-US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766309" y="5920466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소멸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3713560" y="2104042"/>
              <a:ext cx="0" cy="719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2"/>
              <a:endCxn id="9" idx="0"/>
            </p:cNvCxnSpPr>
            <p:nvPr/>
          </p:nvCxnSpPr>
          <p:spPr>
            <a:xfrm>
              <a:off x="3713560" y="4431998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2"/>
              <a:endCxn id="10" idx="0"/>
            </p:cNvCxnSpPr>
            <p:nvPr/>
          </p:nvCxnSpPr>
          <p:spPr>
            <a:xfrm>
              <a:off x="3713560" y="546426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079776" y="343312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3382823" y="3399732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9" idx="1"/>
              <a:endCxn id="7" idx="1"/>
            </p:cNvCxnSpPr>
            <p:nvPr/>
          </p:nvCxnSpPr>
          <p:spPr>
            <a:xfrm rot="10800000">
              <a:off x="2766309" y="3111700"/>
              <a:ext cx="12700" cy="2064532"/>
            </a:xfrm>
            <a:prstGeom prst="bentConnector3">
              <a:avLst>
                <a:gd name="adj1" fmla="val 1472055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4743080" y="208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smtClean="0">
                  <a:sym typeface="Wingdings" panose="05000000000000000000" pitchFamily="2" charset="2"/>
                </a:rPr>
                <a:t>onCreate()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b="1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b="1" dirty="0" smtClean="0">
                  <a:sym typeface="Wingdings" panose="05000000000000000000" pitchFamily="2" charset="2"/>
                </a:rPr>
                <a:t>()</a:t>
              </a:r>
              <a:endParaRPr lang="ko-KR" altLang="en-US" sz="1600" b="1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7682" y="424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b="1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b="1" dirty="0" smtClean="0">
                  <a:sym typeface="Wingdings" panose="05000000000000000000" pitchFamily="2" charset="2"/>
                </a:rPr>
                <a:t>()</a:t>
              </a:r>
              <a:endParaRPr lang="ko-KR" altLang="en-US" sz="1600" b="1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223793" y="3450486"/>
              <a:ext cx="1194558" cy="3385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onPause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19536" y="3450486"/>
              <a:ext cx="1383712" cy="3385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onResume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23793" y="4470266"/>
              <a:ext cx="104067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onStop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23792" y="5478617"/>
              <a:ext cx="133722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onDestroy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 flipH="1">
            <a:off x="7260839" y="2708920"/>
            <a:ext cx="491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752184" y="2570420"/>
            <a:ext cx="26084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사용자와 상호작용 직전에 항상 호출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238616" y="3353806"/>
            <a:ext cx="4281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다른 액티비티를 시작하려고 할 째 호출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현재 앱 </a:t>
            </a:r>
            <a:r>
              <a:rPr lang="en-US" altLang="ko-KR" sz="1200" dirty="0" smtClean="0">
                <a:sym typeface="Wingdings" panose="05000000000000000000" pitchFamily="2" charset="2"/>
              </a:rPr>
              <a:t>data</a:t>
            </a:r>
            <a:r>
              <a:rPr lang="ko-KR" altLang="en-US" sz="1200" dirty="0" smtClean="0">
                <a:sym typeface="Wingdings" panose="05000000000000000000" pitchFamily="2" charset="2"/>
              </a:rPr>
              <a:t>저장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/>
              <a:t>모든 작업을 중지하고 돌아가야 다른 액티비티를 시작할 수 있음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5963598" y="4383341"/>
            <a:ext cx="4238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사용자에게 더 이상 보이지 않을 때 호출됨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소멸되거나 다른 액티비티가 화면을 가릴 때 호출됨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6238616" y="5389272"/>
            <a:ext cx="3098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소멸되어 없어지기 전에 호출됨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마지막으로 받는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매소드로</a:t>
            </a:r>
            <a:r>
              <a:rPr lang="ko-KR" altLang="en-US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호출딤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578913" y="5164797"/>
            <a:ext cx="2930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onRestart</a:t>
            </a:r>
            <a:r>
              <a:rPr lang="en-US" altLang="ko-KR" sz="12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200" dirty="0" smtClean="0">
                <a:sym typeface="Wingdings" panose="05000000000000000000" pitchFamily="2" charset="2"/>
              </a:rPr>
              <a:t>액티비티가 중지된 이후 다시 시작되기 직전에 호출됨</a:t>
            </a:r>
            <a:r>
              <a:rPr lang="en-US" altLang="ko-KR" sz="1200" dirty="0" smtClean="0">
                <a:sym typeface="Wingdings" panose="05000000000000000000" pitchFamily="2" charset="2"/>
              </a:rPr>
              <a:t>. </a:t>
            </a:r>
            <a:r>
              <a:rPr lang="ko-KR" altLang="en-US" sz="1200" dirty="0" smtClean="0">
                <a:sym typeface="Wingdings" panose="05000000000000000000" pitchFamily="2" charset="2"/>
              </a:rPr>
              <a:t>이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매소드</a:t>
            </a:r>
            <a:r>
              <a:rPr lang="ko-KR" altLang="en-US" sz="1200" dirty="0" smtClean="0">
                <a:sym typeface="Wingdings" panose="05000000000000000000" pitchFamily="2" charset="2"/>
              </a:rPr>
              <a:t> 다음에는 항상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sz="1200" dirty="0" smtClean="0">
                <a:sym typeface="Wingdings" panose="05000000000000000000" pitchFamily="2" charset="2"/>
              </a:rPr>
              <a:t>()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매소드가</a:t>
            </a:r>
            <a:r>
              <a:rPr lang="ko-KR" altLang="en-US" sz="1200" dirty="0" smtClean="0">
                <a:sym typeface="Wingdings" panose="05000000000000000000" pitchFamily="2" charset="2"/>
              </a:rPr>
              <a:t> 호출됨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759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확인하기 위해 액티비티에 들어있는 몇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매소드에</a:t>
            </a:r>
            <a:r>
              <a:rPr lang="ko-KR" altLang="en-US" dirty="0" smtClean="0">
                <a:sym typeface="Wingdings" panose="05000000000000000000" pitchFamily="2" charset="2"/>
              </a:rPr>
              <a:t> 토스트 메시지를 넣어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전체 흐름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새로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 smtClean="0">
                <a:sym typeface="Wingdings" panose="05000000000000000000" pitchFamily="2" charset="2"/>
              </a:rPr>
              <a:t>[Start JoyActivity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띄웁니다</a:t>
            </a:r>
            <a:r>
              <a:rPr lang="en-US" altLang="ko-KR" dirty="0" smtClean="0">
                <a:sym typeface="Wingdings" panose="05000000000000000000" pitchFamily="2" charset="2"/>
              </a:rPr>
              <a:t>.  JoyActivity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b="1" dirty="0" smtClean="0">
                <a:sym typeface="Wingdings" panose="05000000000000000000" pitchFamily="2" charset="2"/>
              </a:rPr>
              <a:t>[Return to MainActivity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 이전 화면</a:t>
            </a:r>
            <a:r>
              <a:rPr lang="en-US" altLang="ko-KR" dirty="0" smtClean="0">
                <a:sym typeface="Wingdings" panose="05000000000000000000" pitchFamily="2" charset="2"/>
              </a:rPr>
              <a:t>(MainActivity)</a:t>
            </a:r>
            <a:r>
              <a:rPr lang="ko-KR" altLang="en-US" dirty="0" smtClean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과정에서 액티비티의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 smtClean="0">
                <a:sym typeface="Wingdings" panose="05000000000000000000" pitchFamily="2" charset="2"/>
              </a:rPr>
              <a:t> 확인해 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612" y="3024622"/>
            <a:ext cx="1973825" cy="34719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3024622"/>
            <a:ext cx="1971170" cy="34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sym typeface="Wingdings" panose="05000000000000000000" pitchFamily="2" charset="2"/>
              </a:rPr>
              <a:t>새 프로젝트 생성과 </a:t>
            </a:r>
            <a:r>
              <a:rPr lang="en-US" altLang="ko-KR" b="1" dirty="0" smtClean="0">
                <a:sym typeface="Wingdings" panose="05000000000000000000" pitchFamily="2" charset="2"/>
              </a:rPr>
              <a:t>Layout </a:t>
            </a:r>
            <a:r>
              <a:rPr lang="ko-KR" altLang="en-US" b="1" dirty="0" smtClean="0">
                <a:sym typeface="Wingdings" panose="05000000000000000000" pitchFamily="2" charset="2"/>
              </a:rPr>
              <a:t>설정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Hu046LifeCycle</a:t>
            </a:r>
            <a:r>
              <a:rPr lang="ko-KR" altLang="en-US" dirty="0" smtClean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MainActivity"</a:t>
            </a:r>
            <a:r>
              <a:rPr lang="ko-KR" altLang="en-US" b="1" dirty="0" smtClean="0">
                <a:sym typeface="Wingdings" panose="05000000000000000000" pitchFamily="2" charset="2"/>
              </a:rPr>
              <a:t>로</a:t>
            </a:r>
            <a:r>
              <a:rPr lang="ko-KR" altLang="en-US" dirty="0" smtClean="0">
                <a:sym typeface="Wingdings" panose="05000000000000000000" pitchFamily="2" charset="2"/>
              </a:rPr>
              <a:t> 수정하고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아래에 </a:t>
            </a:r>
            <a:r>
              <a:rPr lang="en-US" altLang="ko-KR" b="1" dirty="0" smtClean="0">
                <a:sym typeface="Wingdings" panose="05000000000000000000" pitchFamily="2" charset="2"/>
              </a:rPr>
              <a:t>[Start JoyActivity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추가한다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두 뷰가 화면 가운데 위치하도록</a:t>
            </a:r>
            <a:r>
              <a:rPr lang="en-US" altLang="ko-KR" dirty="0" smtClean="0">
                <a:sym typeface="Wingdings" panose="05000000000000000000" pitchFamily="2" charset="2"/>
              </a:rPr>
              <a:t>. ConstraintLayout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vertical, chained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packed</a:t>
            </a:r>
            <a:r>
              <a:rPr lang="ko-KR" altLang="en-US" dirty="0" smtClean="0">
                <a:sym typeface="Wingdings" panose="05000000000000000000" pitchFamily="2" charset="2"/>
              </a:rPr>
              <a:t>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 = 24dp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새로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(app  new  activity  Empty Activity)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파일과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생성되어 추가된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activity_joy.xml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b="1" dirty="0" smtClean="0">
                <a:sym typeface="Wingdings" panose="05000000000000000000" pitchFamily="2" charset="2"/>
              </a:rPr>
              <a:t>[Return to MainActivity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410" y="3861538"/>
            <a:ext cx="1498027" cy="26349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854" y="3861048"/>
            <a:ext cx="1496012" cy="26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3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2: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[Start JoyActivity]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스택에 들어가므로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수명주기의</a:t>
            </a:r>
            <a:r>
              <a:rPr lang="ko-KR" altLang="en-US" dirty="0" smtClean="0">
                <a:sym typeface="Wingdings" panose="05000000000000000000" pitchFamily="2" charset="2"/>
              </a:rPr>
              <a:t> 상태 변화가 일어납니다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상태 변화를 확인하기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 몇 개의 </a:t>
            </a:r>
            <a:r>
              <a:rPr lang="ko-KR" altLang="en-US" dirty="0" err="1" smtClean="0">
                <a:sym typeface="Wingdings" panose="05000000000000000000" pitchFamily="2" charset="2"/>
              </a:rPr>
              <a:t>매소드</a:t>
            </a:r>
            <a:r>
              <a:rPr lang="ko-KR" altLang="en-US" dirty="0" smtClean="0">
                <a:sym typeface="Wingdings" panose="05000000000000000000" pitchFamily="2" charset="2"/>
              </a:rPr>
              <a:t> 재정의합니다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코드 </a:t>
            </a:r>
            <a:r>
              <a:rPr lang="ko-KR" altLang="en-US" dirty="0">
                <a:sym typeface="Wingdings" panose="05000000000000000000" pitchFamily="2" charset="2"/>
              </a:rPr>
              <a:t>안</a:t>
            </a:r>
            <a:r>
              <a:rPr lang="ko-KR" altLang="en-US" dirty="0" smtClean="0">
                <a:sym typeface="Wingdings" panose="05000000000000000000" pitchFamily="2" charset="2"/>
              </a:rPr>
              <a:t>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 클릭하여 </a:t>
            </a:r>
            <a:r>
              <a:rPr lang="en-US" altLang="ko-KR" dirty="0" smtClean="0">
                <a:sym typeface="Wingdings" panose="05000000000000000000" pitchFamily="2" charset="2"/>
              </a:rPr>
              <a:t>Generate  Override Methods … </a:t>
            </a:r>
            <a:r>
              <a:rPr lang="ko-KR" altLang="en-US" dirty="0" smtClean="0">
                <a:sym typeface="Wingdings" panose="05000000000000000000" pitchFamily="2" charset="2"/>
              </a:rPr>
              <a:t>메뉴를 누르면 나오는 부모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매소드들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재정의</a:t>
            </a:r>
            <a:r>
              <a:rPr lang="en-US" altLang="ko-KR" dirty="0" smtClean="0">
                <a:sym typeface="Wingdings" panose="05000000000000000000" pitchFamily="2" charset="2"/>
              </a:rPr>
              <a:t>(Override)</a:t>
            </a:r>
            <a:r>
              <a:rPr lang="ko-KR" altLang="en-US" dirty="0" smtClean="0">
                <a:sym typeface="Wingdings" panose="05000000000000000000" pitchFamily="2" charset="2"/>
              </a:rPr>
              <a:t>할 </a:t>
            </a:r>
            <a:r>
              <a:rPr lang="ko-KR" altLang="en-US" dirty="0" err="1" smtClean="0">
                <a:sym typeface="Wingdings" panose="05000000000000000000" pitchFamily="2" charset="2"/>
              </a:rPr>
              <a:t>매소드들을</a:t>
            </a:r>
            <a:r>
              <a:rPr lang="ko-KR" altLang="en-US" dirty="0" smtClean="0">
                <a:sym typeface="Wingdings" panose="05000000000000000000" pitchFamily="2" charset="2"/>
              </a:rPr>
              <a:t> 선택할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smtClean="0">
                <a:sym typeface="Wingdings" panose="05000000000000000000" pitchFamily="2" charset="2"/>
              </a:rPr>
              <a:t>[ctrl]</a:t>
            </a:r>
            <a:r>
              <a:rPr lang="ko-KR" altLang="en-US" dirty="0" smtClean="0">
                <a:sym typeface="Wingdings" panose="05000000000000000000" pitchFamily="2" charset="2"/>
              </a:rPr>
              <a:t>을 눌러서 여러 개를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onStop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onDestory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선택한 </a:t>
            </a:r>
            <a:r>
              <a:rPr lang="ko-KR" altLang="en-US" dirty="0" err="1" smtClean="0">
                <a:sym typeface="Wingdings" panose="05000000000000000000" pitchFamily="2" charset="2"/>
              </a:rPr>
              <a:t>매소드</a:t>
            </a:r>
            <a:r>
              <a:rPr lang="ko-KR" altLang="en-US" dirty="0" smtClean="0">
                <a:sym typeface="Wingdings" panose="05000000000000000000" pitchFamily="2" charset="2"/>
              </a:rPr>
              <a:t> 코드가 자동으로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매소드들이</a:t>
            </a:r>
            <a:r>
              <a:rPr lang="ko-KR" altLang="en-US" dirty="0" smtClean="0">
                <a:sym typeface="Wingdings" panose="05000000000000000000" pitchFamily="2" charset="2"/>
              </a:rPr>
              <a:t> 이제 액티비티의 상태에 따라 호출이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3335665"/>
            <a:ext cx="2088232" cy="322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static final String TAG = 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button.setOnClickListener(new View.OnClickListener()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Intent(getApplicationContext(),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JoyActivity.class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startActivity(intent);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println("onCreate() called");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3100" y="6143157"/>
            <a:ext cx="11365852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 view </a:t>
            </a:r>
            <a:r>
              <a:rPr lang="en-US" altLang="ko-KR" sz="1400" dirty="0">
                <a:latin typeface="Consolas" panose="020B0609020204030204" pitchFamily="49" charset="0"/>
              </a:rPr>
              <a:t>-&gt; startActivity</a:t>
            </a:r>
            <a:r>
              <a:rPr lang="en-US" altLang="ko-KR" sz="1400" dirty="0" smtClean="0">
                <a:latin typeface="Consolas" panose="020B0609020204030204" pitchFamily="49" charset="0"/>
              </a:rPr>
              <a:t>( new </a:t>
            </a:r>
            <a:r>
              <a:rPr lang="en-US" altLang="ko-KR" sz="1400" dirty="0">
                <a:latin typeface="Consolas" panose="020B0609020204030204" pitchFamily="49" charset="0"/>
              </a:rPr>
              <a:t>Intent(getApplicationContext(), </a:t>
            </a:r>
            <a:r>
              <a:rPr lang="en-US" altLang="ko-KR" sz="1400" dirty="0" err="1">
                <a:latin typeface="Consolas" panose="020B0609020204030204" pitchFamily="49" charset="0"/>
              </a:rPr>
              <a:t>JoyActivity.class</a:t>
            </a:r>
            <a:r>
              <a:rPr lang="en-US" altLang="ko-KR" sz="1400" dirty="0" smtClean="0">
                <a:latin typeface="Consolas" panose="020B0609020204030204" pitchFamily="49" charset="0"/>
              </a:rPr>
              <a:t>) ) );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2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println("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OnStart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called");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같은 방법으로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onStop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onDestory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</a:t>
            </a:r>
            <a:r>
              <a:rPr lang="ko-KR" altLang="en-US" sz="1600" dirty="0">
                <a:latin typeface="Consolas" panose="020B0609020204030204" pitchFamily="49" charset="0"/>
              </a:rPr>
              <a:t>여기에 </a:t>
            </a:r>
            <a:r>
              <a:rPr lang="ko-KR" altLang="en-US" sz="1600" dirty="0" smtClean="0">
                <a:latin typeface="Consolas" panose="020B0609020204030204" pitchFamily="49" charset="0"/>
              </a:rPr>
              <a:t>추가하십시오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880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예전에 실습처럼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새로 </a:t>
            </a:r>
            <a:r>
              <a:rPr lang="ko-KR" altLang="en-US" dirty="0" smtClean="0">
                <a:sym typeface="Wingdings" panose="05000000000000000000" pitchFamily="2" charset="2"/>
              </a:rPr>
              <a:t>추가하고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b="1" dirty="0" smtClean="0">
                <a:sym typeface="Wingdings" panose="05000000000000000000" pitchFamily="2" charset="2"/>
              </a:rPr>
              <a:t>[Start JoyActivity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눌렀을 때</a:t>
            </a:r>
            <a:r>
              <a:rPr lang="en-US" altLang="ko-KR" dirty="0">
                <a:sym typeface="Wingdings" panose="05000000000000000000" pitchFamily="2" charset="2"/>
              </a:rPr>
              <a:t>, JoyActivity</a:t>
            </a:r>
            <a:r>
              <a:rPr lang="ko-KR" altLang="en-US" dirty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>
                <a:sym typeface="Wingdings" panose="05000000000000000000" pitchFamily="2" charset="2"/>
              </a:rPr>
              <a:t>.  JoyActivity</a:t>
            </a:r>
            <a:r>
              <a:rPr lang="ko-KR" altLang="en-US" dirty="0">
                <a:sym typeface="Wingdings" panose="05000000000000000000" pitchFamily="2" charset="2"/>
              </a:rPr>
              <a:t>에는 </a:t>
            </a:r>
            <a:r>
              <a:rPr lang="en-US" altLang="ko-KR" b="1" dirty="0">
                <a:sym typeface="Wingdings" panose="05000000000000000000" pitchFamily="2" charset="2"/>
              </a:rPr>
              <a:t>[MainActivity</a:t>
            </a:r>
            <a:r>
              <a:rPr lang="ko-KR" altLang="en-US" b="1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>
                <a:sym typeface="Wingdings" panose="05000000000000000000" pitchFamily="2" charset="2"/>
              </a:rPr>
              <a:t>(MainActivity)</a:t>
            </a:r>
            <a:r>
              <a:rPr lang="ko-KR" altLang="en-US" dirty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폴더 위에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new  activity  empty 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JoyActivity, Layout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activity_joy</a:t>
            </a:r>
            <a:r>
              <a:rPr lang="ko-KR" altLang="en-US" dirty="0" smtClean="0">
                <a:sym typeface="Wingdings" panose="05000000000000000000" pitchFamily="2" charset="2"/>
              </a:rPr>
              <a:t>로 설정된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레이아웃의 중앙에  </a:t>
            </a:r>
            <a:r>
              <a:rPr lang="en-US" altLang="ko-KR" dirty="0" smtClean="0">
                <a:sym typeface="Wingdings" panose="05000000000000000000" pitchFamily="2" charset="2"/>
              </a:rPr>
              <a:t>[Return to MainActivity]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(id=button)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08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JoyActivity.java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Can you do it using Lambda expression?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smtClean="0">
                <a:latin typeface="Consolas" panose="020B0609020204030204" pitchFamily="49" charset="0"/>
              </a:rPr>
              <a:t>JoyActivity </a:t>
            </a:r>
            <a:r>
              <a:rPr lang="en-US" altLang="ko-KR" sz="1600" dirty="0">
                <a:latin typeface="Consolas" panose="020B0609020204030204" pitchFamily="49" charset="0"/>
              </a:rPr>
              <a:t>extends AppCompatActivity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R.layout.activity_joy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invoke </a:t>
            </a:r>
            <a:r>
              <a:rPr lang="en-US" altLang="ko-KR" sz="1600" dirty="0" smtClean="0">
                <a:latin typeface="Consolas" panose="020B0609020204030204" pitchFamily="49" charset="0"/>
              </a:rPr>
              <a:t>setOnClickListener() </a:t>
            </a:r>
            <a:r>
              <a:rPr lang="en-US" altLang="ko-KR" sz="1600" dirty="0" smtClean="0">
                <a:latin typeface="Consolas" panose="020B0609020204030204" pitchFamily="49" charset="0"/>
              </a:rPr>
              <a:t>to get the callback, </a:t>
            </a:r>
            <a:r>
              <a:rPr lang="en-US" altLang="ko-KR" sz="1600" dirty="0" smtClean="0">
                <a:latin typeface="Consolas" panose="020B0609020204030204" pitchFamily="49" charset="0"/>
              </a:rPr>
              <a:t>invoke finish() </a:t>
            </a:r>
            <a:r>
              <a:rPr lang="en-US" altLang="ko-KR" sz="1600" dirty="0" smtClean="0">
                <a:latin typeface="Consolas" panose="020B0609020204030204" pitchFamily="49" charset="0"/>
              </a:rPr>
              <a:t>in </a:t>
            </a:r>
            <a:r>
              <a:rPr lang="en-US" altLang="ko-KR" sz="1600" dirty="0" smtClean="0">
                <a:latin typeface="Consolas" panose="020B0609020204030204" pitchFamily="49" charset="0"/>
              </a:rPr>
              <a:t>onClick()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82745" y="2348880"/>
            <a:ext cx="302433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자동으로 부여 되는 </a:t>
            </a:r>
            <a:r>
              <a:rPr lang="en-US" altLang="ko-KR" sz="1400" dirty="0" smtClean="0">
                <a:sym typeface="Wingdings" panose="05000000000000000000" pitchFamily="2" charset="2"/>
              </a:rPr>
              <a:t>button id </a:t>
            </a:r>
            <a:r>
              <a:rPr lang="ko-KR" altLang="en-US" sz="1400" dirty="0" smtClean="0">
                <a:sym typeface="Wingdings" panose="05000000000000000000" pitchFamily="2" charset="2"/>
              </a:rPr>
              <a:t>와 일치하는지 확인하십시오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663952" y="2610490"/>
            <a:ext cx="1118793" cy="38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60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코드 다음에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아래의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ko-KR" altLang="en-US" dirty="0" smtClean="0">
                <a:sym typeface="Wingdings" panose="05000000000000000000" pitchFamily="2" charset="2"/>
              </a:rPr>
              <a:t>버튼을 찾아 변수에 할당하고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1384" y="1916832"/>
            <a:ext cx="1136585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. . 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onClick(View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view</a:t>
            </a:r>
            <a:r>
              <a:rPr lang="en-US" altLang="ko-KR" dirty="0" smtClean="0">
                <a:latin typeface="Consolas" panose="020B0609020204030204" pitchFamily="49" charset="0"/>
              </a:rPr>
              <a:t>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84974" y="3770188"/>
            <a:ext cx="4824536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new Vi….   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400" dirty="0" err="1" smtClean="0">
                <a:solidFill>
                  <a:schemeClr val="tx1"/>
                </a:solidFill>
              </a:rPr>
              <a:t>View.onClickListner</a:t>
            </a:r>
            <a:r>
              <a:rPr lang="en-US" altLang="ko-KR" sz="1400" dirty="0" smtClean="0">
                <a:solidFill>
                  <a:schemeClr val="tx1"/>
                </a:solidFill>
              </a:rPr>
              <a:t>() { . . . .}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H="1" flipV="1">
            <a:off x="6023992" y="2780929"/>
            <a:ext cx="1260982" cy="13773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136402" y="3713349"/>
            <a:ext cx="4103614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new toast</a:t>
            </a:r>
            <a:r>
              <a:rPr lang="ko-KR" altLang="en-US" sz="1400" dirty="0" smtClean="0">
                <a:solidFill>
                  <a:schemeClr val="tx1"/>
                </a:solidFill>
              </a:rPr>
              <a:t>를 선택함으로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1919536" y="3645025"/>
            <a:ext cx="216866" cy="4564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1384" y="5180999"/>
            <a:ext cx="1136585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view</a:t>
            </a:r>
            <a:r>
              <a:rPr lang="en-US" altLang="ko-KR" dirty="0" smtClean="0">
                <a:latin typeface="Consolas" panose="020B0609020204030204" pitchFamily="49" charset="0"/>
              </a:rPr>
              <a:t>) -&gt;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42772" y="5020929"/>
            <a:ext cx="3666738" cy="585105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Using Java8 – Lambda expression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실행해서 화면 전환과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"onDestroy() called"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확인해 보았나요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단말에서 어떻게 해야 이 메시지가 출력되나요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74" y="4828077"/>
            <a:ext cx="5387807" cy="16917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9264352" y="6165304"/>
            <a:ext cx="2553703" cy="3545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54" y="2276872"/>
            <a:ext cx="1823400" cy="316056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768" y="2276872"/>
            <a:ext cx="1805211" cy="31605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694" y="2282591"/>
            <a:ext cx="1821892" cy="315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3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실행할 때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창을 보면 너무 많은 메시지가 출력되어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출력한 메시지를 찾을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그러한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코딩할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Log.d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의 첫번째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파라마터로</a:t>
            </a:r>
            <a:r>
              <a:rPr lang="ko-KR" altLang="en-US" dirty="0" smtClean="0">
                <a:sym typeface="Wingdings" panose="05000000000000000000" pitchFamily="2" charset="2"/>
              </a:rPr>
              <a:t> 입력한 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HuStart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로 검색할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오른쪽 끝에 </a:t>
            </a:r>
            <a:r>
              <a:rPr lang="ko-KR" altLang="en-US" dirty="0" err="1" smtClean="0">
                <a:sym typeface="Wingdings" panose="05000000000000000000" pitchFamily="2" charset="2"/>
              </a:rPr>
              <a:t>콤보박스를</a:t>
            </a:r>
            <a:r>
              <a:rPr lang="ko-KR" altLang="en-US" dirty="0" smtClean="0">
                <a:sym typeface="Wingdings" panose="05000000000000000000" pitchFamily="2" charset="2"/>
              </a:rPr>
              <a:t> 눌러보면 </a:t>
            </a:r>
            <a:r>
              <a:rPr lang="en-US" altLang="ko-KR" b="1" dirty="0" smtClean="0">
                <a:sym typeface="Wingdings" panose="05000000000000000000" pitchFamily="2" charset="2"/>
              </a:rPr>
              <a:t>Edit Filter Configuration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log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b="1" dirty="0" smtClean="0">
                <a:sym typeface="Wingdings" panose="05000000000000000000" pitchFamily="2" charset="2"/>
              </a:rPr>
              <a:t>HuStar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검색에 </a:t>
            </a:r>
            <a:r>
              <a:rPr lang="en-US" altLang="ko-KR" b="1" dirty="0" smtClean="0">
                <a:sym typeface="Wingdings" panose="05000000000000000000" pitchFamily="2" charset="2"/>
              </a:rPr>
              <a:t>HuStar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 진행 순서가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onCreateonStartonResumeonPauseonStoponDestroy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 것을 알게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701528"/>
            <a:ext cx="3698684" cy="27792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4297574"/>
            <a:ext cx="7549427" cy="2183232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2711624" y="4145345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11074401" y="4194136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이해하기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 안에서 간단한 데이터를 저장하고 복원할 때</a:t>
            </a:r>
            <a:r>
              <a:rPr lang="en-US" altLang="ko-KR" dirty="0" smtClean="0">
                <a:sym typeface="Wingdings" panose="05000000000000000000" pitchFamily="2" charset="2"/>
              </a:rPr>
              <a:t>, 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개발자 입장에서는 그러한 정보를 저장할 파일을 만들고 관리할 필요가 없는 편리함이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매소드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이전에 앱을 사용할 때 입력해 두었던 </a:t>
            </a:r>
            <a:r>
              <a:rPr lang="en-US" altLang="ko-KR" dirty="0" smtClean="0">
                <a:sym typeface="Wingdings" panose="05000000000000000000" pitchFamily="2" charset="2"/>
              </a:rPr>
              <a:t>login name </a:t>
            </a:r>
            <a:r>
              <a:rPr lang="ko-KR" altLang="en-US" dirty="0" smtClean="0">
                <a:sym typeface="Wingdings" panose="05000000000000000000" pitchFamily="2" charset="2"/>
              </a:rPr>
              <a:t>같은 값을 복원해주는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95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Hu046Preference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라고 똑같이 유지할 수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단지 </a:t>
            </a:r>
            <a:r>
              <a:rPr lang="en-US" altLang="ko-KR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여기서는 사용자가 입력하는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내용을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ActivityOne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변수가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매소드</a:t>
            </a:r>
            <a:r>
              <a:rPr lang="ko-KR" altLang="en-US" dirty="0" smtClean="0">
                <a:sym typeface="Wingdings" panose="05000000000000000000" pitchFamily="2" charset="2"/>
              </a:rPr>
              <a:t> 안에 </a:t>
            </a:r>
            <a:r>
              <a:rPr lang="en-US" altLang="ko-KR" dirty="0" smtClean="0">
                <a:sym typeface="Wingdings" panose="05000000000000000000" pitchFamily="2" charset="2"/>
              </a:rPr>
              <a:t>final</a:t>
            </a:r>
            <a:r>
              <a:rPr lang="ko-KR" altLang="en-US" dirty="0" smtClean="0">
                <a:sym typeface="Wingdings" panose="05000000000000000000" pitchFamily="2" charset="2"/>
              </a:rPr>
              <a:t>로 정의되어 있으나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이제는 클래스 변수가 되어야 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</a:t>
            </a:r>
            <a:r>
              <a:rPr lang="en-US" altLang="ko-KR" dirty="0" smtClean="0">
                <a:sym typeface="Wingdings" panose="05000000000000000000" pitchFamily="2" charset="2"/>
              </a:rPr>
              <a:t>, class MainActivity</a:t>
            </a:r>
            <a:r>
              <a:rPr lang="ko-KR" altLang="en-US" dirty="0" smtClean="0">
                <a:sym typeface="Wingdings" panose="05000000000000000000" pitchFamily="2" charset="2"/>
              </a:rPr>
              <a:t>의 전역 변수로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1424" y="3573016"/>
            <a:ext cx="964907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Log.d(TAG, "onCreate() called");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39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greetings </a:t>
            </a:r>
            <a:r>
              <a:rPr lang="ko-KR" altLang="en-US" dirty="0" smtClean="0">
                <a:sym typeface="Wingdings" panose="05000000000000000000" pitchFamily="2" charset="2"/>
              </a:rPr>
              <a:t>참조를 구하고</a:t>
            </a:r>
            <a:r>
              <a:rPr lang="en-US" altLang="ko-KR" dirty="0" smtClean="0">
                <a:sym typeface="Wingdings" panose="05000000000000000000" pitchFamily="2" charset="2"/>
              </a:rPr>
              <a:t>, text </a:t>
            </a:r>
            <a:r>
              <a:rPr lang="ko-KR" altLang="en-US" dirty="0" smtClean="0">
                <a:sym typeface="Wingdings" panose="05000000000000000000" pitchFamily="2" charset="2"/>
              </a:rPr>
              <a:t>속성의 값을 </a:t>
            </a:r>
            <a:r>
              <a:rPr lang="en-US" altLang="ko-KR" b="1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안에서 저장하고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에서 복원하도록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PREF_KEY = "greet"</a:t>
            </a:r>
            <a:r>
              <a:rPr lang="ko-KR" altLang="en-US" dirty="0" smtClean="0">
                <a:sym typeface="Wingdings" panose="05000000000000000000" pitchFamily="2" charset="2"/>
              </a:rPr>
              <a:t>를 정의하여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100" y="2276872"/>
            <a:ext cx="1124811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4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latin typeface="Consolas" panose="020B0609020204030204" pitchFamily="49" charset="0"/>
              </a:rPr>
              <a:t>public static final String UPPER_SERVICE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400" dirty="0">
                <a:latin typeface="Consolas" panose="020B0609020204030204" pitchFamily="49" charset="0"/>
              </a:rPr>
              <a:t>";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static final String TAG = "HuStar";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static final String </a:t>
            </a:r>
            <a:r>
              <a:rPr lang="en-US" altLang="ko-KR" sz="1400" dirty="0">
                <a:latin typeface="Consolas" panose="020B0609020204030204" pitchFamily="49" charset="0"/>
              </a:rPr>
              <a:t>PREF_KEY = "greet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saveState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saveState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().toString().trim();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400" dirty="0">
                <a:latin typeface="Consolas" panose="020B0609020204030204" pitchFamily="49" charset="0"/>
              </a:rPr>
              <a:t>() &gt; 0)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SharedPreferences </a:t>
            </a:r>
            <a:r>
              <a:rPr lang="en-US" altLang="ko-KR" sz="1400" dirty="0" err="1">
                <a:latin typeface="Consolas" panose="020B0609020204030204" pitchFamily="49" charset="0"/>
              </a:rPr>
              <a:t>pref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400" dirty="0">
                <a:latin typeface="Consolas" panose="020B0609020204030204" pitchFamily="49" charset="0"/>
              </a:rPr>
              <a:t>(PREF_KEY , </a:t>
            </a:r>
            <a:r>
              <a:rPr lang="en-US" altLang="ko-KR" sz="14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SharedPreferences.Editor</a:t>
            </a:r>
            <a:r>
              <a:rPr lang="en-US" altLang="ko-KR" sz="1400" dirty="0">
                <a:latin typeface="Consolas" panose="020B0609020204030204" pitchFamily="49" charset="0"/>
              </a:rPr>
              <a:t> editor = </a:t>
            </a:r>
            <a:r>
              <a:rPr lang="en-US" altLang="ko-KR" sz="1400" dirty="0" err="1">
                <a:latin typeface="Consolas" panose="020B0609020204030204" pitchFamily="49" charset="0"/>
              </a:rPr>
              <a:t>pref.edit</a:t>
            </a:r>
            <a:r>
              <a:rPr lang="en-US" altLang="ko-KR" sz="1400" dirty="0">
                <a:latin typeface="Consolas" panose="020B0609020204030204" pitchFamily="49" charset="0"/>
              </a:rPr>
              <a:t>().clear();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editor.putString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PREF_KEY</a:t>
            </a:r>
            <a:r>
              <a:rPr lang="en-US" altLang="ko-KR" sz="1400" dirty="0" smtClean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editor.commit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Log.d(TAG</a:t>
            </a:r>
            <a:r>
              <a:rPr lang="en-US" altLang="ko-KR" sz="1400" dirty="0">
                <a:latin typeface="Consolas" panose="020B0609020204030204" pitchFamily="49" charset="0"/>
              </a:rPr>
              <a:t>, " saved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saveState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ends");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//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매소드도</a:t>
            </a:r>
            <a:r>
              <a:rPr lang="ko-KR" altLang="en-US" sz="1400" dirty="0" smtClean="0">
                <a:latin typeface="Consolas" panose="020B0609020204030204" pitchFamily="49" charset="0"/>
              </a:rPr>
              <a:t> 여기에 코딩합니다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3309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384" y="1292914"/>
            <a:ext cx="11365852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SharedPreferences </a:t>
            </a:r>
            <a:r>
              <a:rPr lang="en-US" altLang="ko-KR" sz="1400" dirty="0" err="1">
                <a:latin typeface="Consolas" panose="020B0609020204030204" pitchFamily="49" charset="0"/>
              </a:rPr>
              <a:t>pref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400" dirty="0">
                <a:latin typeface="Consolas" panose="020B0609020204030204" pitchFamily="49" charset="0"/>
              </a:rPr>
              <a:t>(PREF_KEY , </a:t>
            </a:r>
            <a:r>
              <a:rPr lang="en-US" altLang="ko-KR" sz="14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pref.contains</a:t>
            </a:r>
            <a:r>
              <a:rPr lang="en-US" altLang="ko-KR" sz="1400" dirty="0">
                <a:latin typeface="Consolas" panose="020B0609020204030204" pitchFamily="49" charset="0"/>
              </a:rPr>
              <a:t>("greet"))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pref.getString</a:t>
            </a:r>
            <a:r>
              <a:rPr lang="en-US" altLang="ko-KR" sz="1400" dirty="0">
                <a:latin typeface="Consolas" panose="020B0609020204030204" pitchFamily="49" charset="0"/>
              </a:rPr>
              <a:t>(PREF_KEY, "");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editText.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400" dirty="0">
                <a:latin typeface="Consolas" panose="020B0609020204030204" pitchFamily="49" charset="0"/>
              </a:rPr>
              <a:t>" </a:t>
            </a:r>
            <a:r>
              <a:rPr lang="en-US" altLang="ko-KR" sz="1400" dirty="0" smtClean="0">
                <a:latin typeface="Consolas" panose="020B0609020204030204" pitchFamily="49" charset="0"/>
              </a:rPr>
              <a:t>restored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1400" dirty="0" smtClean="0">
                <a:latin typeface="Consolas" panose="020B0609020204030204" pitchFamily="49" charset="0"/>
              </a:rPr>
              <a:t>: " </a:t>
            </a:r>
            <a:r>
              <a:rPr lang="en-US" altLang="ko-KR" sz="1400" dirty="0"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ends");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onResume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super.onResume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ends");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super.onPause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saveState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ends");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}// end of MainActivity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63952" y="4697605"/>
            <a:ext cx="4721053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smtClean="0">
                <a:latin typeface="Consolas" panose="020B0609020204030204" pitchFamily="49" charset="0"/>
              </a:rPr>
              <a:t>onDestroy()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super.on</a:t>
            </a:r>
            <a:r>
              <a:rPr lang="en-US" altLang="ko-KR" sz="1400" dirty="0" err="1">
                <a:latin typeface="Consolas" panose="020B0609020204030204" pitchFamily="49" charset="0"/>
              </a:rPr>
              <a:t>Destroy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Log.d(TAG</a:t>
            </a:r>
            <a:r>
              <a:rPr lang="en-US" altLang="ko-KR" sz="1400" dirty="0">
                <a:latin typeface="Consolas" panose="020B0609020204030204" pitchFamily="49" charset="0"/>
              </a:rPr>
              <a:t>, "</a:t>
            </a:r>
            <a:r>
              <a:rPr lang="en-US" altLang="ko-KR" sz="1400" dirty="0" smtClean="0">
                <a:latin typeface="Consolas" panose="020B0609020204030204" pitchFamily="49" charset="0"/>
              </a:rPr>
              <a:t>on</a:t>
            </a:r>
            <a:r>
              <a:rPr lang="en-US" altLang="ko-KR" sz="1400" dirty="0">
                <a:latin typeface="Consolas" panose="020B0609020204030204" pitchFamily="49" charset="0"/>
              </a:rPr>
              <a:t>Destroy 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ends");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9120336" y="4416797"/>
            <a:ext cx="216024" cy="2363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680176" y="3871343"/>
            <a:ext cx="3794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onDestroy()</a:t>
            </a:r>
            <a:r>
              <a:rPr lang="ko-KR" altLang="en-US" sz="1400" dirty="0" smtClean="0"/>
              <a:t>도 추가하여 앱이 단말에서 확실히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종료된 것을 </a:t>
            </a:r>
            <a:r>
              <a:rPr lang="en-US" altLang="ko-KR" sz="1400" dirty="0" smtClean="0"/>
              <a:t>logcat</a:t>
            </a:r>
            <a:r>
              <a:rPr lang="ko-KR" altLang="en-US" sz="1400" dirty="0" smtClean="0"/>
              <a:t>을 통해 확인하십시오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352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간에 저장하는 것이 아니라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종료되고</a:t>
            </a:r>
            <a:r>
              <a:rPr lang="en-US" altLang="ko-KR" dirty="0" smtClean="0">
                <a:sym typeface="Wingdings" panose="05000000000000000000" pitchFamily="2" charset="2"/>
              </a:rPr>
              <a:t>(onDestroy</a:t>
            </a:r>
            <a:r>
              <a:rPr lang="en-US" altLang="ko-KR" dirty="0">
                <a:sym typeface="Wingdings" panose="05000000000000000000" pitchFamily="2" charset="2"/>
              </a:rPr>
              <a:t>) , </a:t>
            </a:r>
            <a:r>
              <a:rPr lang="ko-KR" altLang="en-US" b="1" dirty="0" smtClean="0">
                <a:sym typeface="Wingdings" panose="05000000000000000000" pitchFamily="2" charset="2"/>
              </a:rPr>
              <a:t>단말에서 그 앱을</a:t>
            </a:r>
            <a:r>
              <a:rPr lang="ko-KR" altLang="en-US" dirty="0" smtClean="0">
                <a:sym typeface="Wingdings" panose="05000000000000000000" pitchFamily="2" charset="2"/>
              </a:rPr>
              <a:t> 다시 시작할 때</a:t>
            </a:r>
            <a:r>
              <a:rPr lang="en-US" altLang="ko-KR" dirty="0" smtClean="0">
                <a:sym typeface="Wingdings" panose="05000000000000000000" pitchFamily="2" charset="2"/>
              </a:rPr>
              <a:t>(onCreate), </a:t>
            </a:r>
            <a:r>
              <a:rPr lang="ko-KR" altLang="en-US" dirty="0" smtClean="0">
                <a:sym typeface="Wingdings" panose="05000000000000000000" pitchFamily="2" charset="2"/>
              </a:rPr>
              <a:t>지난 번 실행한 앱의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에 있었던 메시지를 복원하여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아래와 같이 액티비티 수명주기에서 배운 </a:t>
            </a:r>
            <a:r>
              <a:rPr lang="ko-KR" altLang="en-US" dirty="0" err="1" smtClean="0">
                <a:sym typeface="Wingdings" panose="05000000000000000000" pitchFamily="2" charset="2"/>
              </a:rPr>
              <a:t>매소드들을</a:t>
            </a:r>
            <a:r>
              <a:rPr lang="ko-KR" altLang="en-US" dirty="0" smtClean="0">
                <a:sym typeface="Wingdings" panose="05000000000000000000" pitchFamily="2" charset="2"/>
              </a:rPr>
              <a:t> 사용하여 확인해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384" y="2850575"/>
            <a:ext cx="2057533" cy="357831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37" y="2395858"/>
            <a:ext cx="2114371" cy="369743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52" y="2891235"/>
            <a:ext cx="5986775" cy="10750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28" y="4391877"/>
            <a:ext cx="6028965" cy="114927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520053" y="2906956"/>
            <a:ext cx="3530273" cy="10593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40643" y="4402677"/>
            <a:ext cx="3336049" cy="6825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58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97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10334" y="4581128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Next Topic: Fragment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24183</TotalTime>
  <Words>10438</Words>
  <Application>Microsoft Office PowerPoint</Application>
  <PresentationFormat>와이드스크린</PresentationFormat>
  <Paragraphs>1497</Paragraphs>
  <Slides>97</Slides>
  <Notes>9</Notes>
  <HiddenSlides>3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97</vt:i4>
      </vt:variant>
    </vt:vector>
  </HeadingPairs>
  <TitlesOfParts>
    <vt:vector size="110" baseType="lpstr">
      <vt:lpstr>16</vt:lpstr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How to rename or copy Android Studio project</vt:lpstr>
      <vt:lpstr>04 여러 화면 간 전환하기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Joy041Activity</vt:lpstr>
      <vt:lpstr>04-1: 레이아웃 인플레이션 이해하기: Inflater 실습하기 </vt:lpstr>
      <vt:lpstr>04-1: 레이아웃 인플레이션 이해하기: Inflater 실습하기 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 - Challenge</vt:lpstr>
      <vt:lpstr>Joy042Activity</vt:lpstr>
      <vt:lpstr>Joy042Activity</vt:lpstr>
      <vt:lpstr>Joy042Activity - Challenge One Solution</vt:lpstr>
      <vt:lpstr>Joy042Activity - Challenge One Solution</vt:lpstr>
      <vt:lpstr>04-2: 여러 화면 만들고 화면 간 전환하기</vt:lpstr>
      <vt:lpstr>04-2: 여러 화면 만들고 화면 간 전환하기: Activity 단계별 실습</vt:lpstr>
      <vt:lpstr>04-2: 여러 화면 만들고 화면 간 전환하기: Activity 단계별 실습을 완성한 결과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 결과</vt:lpstr>
      <vt:lpstr>04-2: 여러 화면 만들고 화면 간 전환하기: Activity 실습 2 단계</vt:lpstr>
      <vt:lpstr>04-2: 여러 화면 만들고 화면 간 전환하기: Activity 실습 2 단계 </vt:lpstr>
      <vt:lpstr>04-2: 여러 화면 만들고 화면 간 전환하기: Activity 실습 2 단계 </vt:lpstr>
      <vt:lpstr>04-2: 여러 화면 만들고 화면 간 전환하기: Activity 실습 2 단계 </vt:lpstr>
      <vt:lpstr>04-2: 여러 화면 만들고 화면 간 전환하기: Activity 실습 2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완성한 결과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완성한 결과</vt:lpstr>
      <vt:lpstr>04-2: 여러 화면 만들고 화면 간 전환하기: Activity 실습 - Using styles.xml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</vt:lpstr>
      <vt:lpstr>04-6: 액티비티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1372</cp:revision>
  <dcterms:created xsi:type="dcterms:W3CDTF">2014-02-12T09:15:05Z</dcterms:created>
  <dcterms:modified xsi:type="dcterms:W3CDTF">2021-07-24T13:01:47Z</dcterms:modified>
</cp:coreProperties>
</file>