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1"/>
  </p:notesMasterIdLst>
  <p:sldIdLst>
    <p:sldId id="339" r:id="rId2"/>
    <p:sldId id="1214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215" r:id="rId13"/>
    <p:sldId id="1216" r:id="rId14"/>
    <p:sldId id="1217" r:id="rId15"/>
    <p:sldId id="1218" r:id="rId16"/>
    <p:sldId id="1008" r:id="rId17"/>
    <p:sldId id="1273" r:id="rId18"/>
    <p:sldId id="1274" r:id="rId19"/>
    <p:sldId id="1276" r:id="rId20"/>
    <p:sldId id="1278" r:id="rId21"/>
    <p:sldId id="1364" r:id="rId22"/>
    <p:sldId id="1365" r:id="rId23"/>
    <p:sldId id="1366" r:id="rId24"/>
    <p:sldId id="1367" r:id="rId25"/>
    <p:sldId id="1368" r:id="rId26"/>
    <p:sldId id="1369" r:id="rId27"/>
    <p:sldId id="1370" r:id="rId28"/>
    <p:sldId id="1371" r:id="rId29"/>
    <p:sldId id="1372" r:id="rId30"/>
    <p:sldId id="1373" r:id="rId31"/>
    <p:sldId id="1374" r:id="rId32"/>
    <p:sldId id="1375" r:id="rId33"/>
    <p:sldId id="1376" r:id="rId34"/>
    <p:sldId id="1377" r:id="rId35"/>
    <p:sldId id="1378" r:id="rId36"/>
    <p:sldId id="1379" r:id="rId37"/>
    <p:sldId id="1380" r:id="rId38"/>
    <p:sldId id="1235" r:id="rId39"/>
    <p:sldId id="1236" r:id="rId40"/>
    <p:sldId id="1363" r:id="rId41"/>
    <p:sldId id="1237" r:id="rId42"/>
    <p:sldId id="1238" r:id="rId43"/>
    <p:sldId id="1360" r:id="rId44"/>
    <p:sldId id="1239" r:id="rId45"/>
    <p:sldId id="1381" r:id="rId46"/>
    <p:sldId id="1240" r:id="rId47"/>
    <p:sldId id="1241" r:id="rId48"/>
    <p:sldId id="1242" r:id="rId49"/>
    <p:sldId id="1243" r:id="rId50"/>
    <p:sldId id="1244" r:id="rId51"/>
    <p:sldId id="1245" r:id="rId52"/>
    <p:sldId id="1246" r:id="rId53"/>
    <p:sldId id="1247" r:id="rId54"/>
    <p:sldId id="1248" r:id="rId55"/>
    <p:sldId id="1249" r:id="rId56"/>
    <p:sldId id="1251" r:id="rId57"/>
    <p:sldId id="1252" r:id="rId58"/>
    <p:sldId id="1253" r:id="rId59"/>
    <p:sldId id="1254" r:id="rId60"/>
    <p:sldId id="1255" r:id="rId61"/>
    <p:sldId id="1256" r:id="rId62"/>
    <p:sldId id="1258" r:id="rId63"/>
    <p:sldId id="1260" r:id="rId64"/>
    <p:sldId id="1261" r:id="rId65"/>
    <p:sldId id="1262" r:id="rId66"/>
    <p:sldId id="1263" r:id="rId67"/>
    <p:sldId id="1264" r:id="rId68"/>
    <p:sldId id="1265" r:id="rId69"/>
    <p:sldId id="1266" r:id="rId70"/>
    <p:sldId id="1267" r:id="rId71"/>
    <p:sldId id="1268" r:id="rId72"/>
    <p:sldId id="1269" r:id="rId73"/>
    <p:sldId id="1270" r:id="rId74"/>
    <p:sldId id="1271" r:id="rId75"/>
    <p:sldId id="1272" r:id="rId76"/>
    <p:sldId id="1111" r:id="rId77"/>
    <p:sldId id="1279" r:id="rId78"/>
    <p:sldId id="1280" r:id="rId79"/>
    <p:sldId id="1281" r:id="rId80"/>
    <p:sldId id="1282" r:id="rId81"/>
    <p:sldId id="1283" r:id="rId82"/>
    <p:sldId id="1284" r:id="rId83"/>
    <p:sldId id="1285" r:id="rId84"/>
    <p:sldId id="1286" r:id="rId85"/>
    <p:sldId id="1287" r:id="rId86"/>
    <p:sldId id="1289" r:id="rId87"/>
    <p:sldId id="1291" r:id="rId88"/>
    <p:sldId id="1292" r:id="rId89"/>
    <p:sldId id="1293" r:id="rId90"/>
    <p:sldId id="1294" r:id="rId91"/>
    <p:sldId id="1295" r:id="rId92"/>
    <p:sldId id="1296" r:id="rId93"/>
    <p:sldId id="1342" r:id="rId94"/>
    <p:sldId id="1343" r:id="rId95"/>
    <p:sldId id="1344" r:id="rId96"/>
    <p:sldId id="1345" r:id="rId97"/>
    <p:sldId id="1346" r:id="rId98"/>
    <p:sldId id="1347" r:id="rId99"/>
    <p:sldId id="1348" r:id="rId100"/>
    <p:sldId id="1349" r:id="rId101"/>
    <p:sldId id="1359" r:id="rId102"/>
    <p:sldId id="1351" r:id="rId103"/>
    <p:sldId id="1352" r:id="rId104"/>
    <p:sldId id="1353" r:id="rId105"/>
    <p:sldId id="1354" r:id="rId106"/>
    <p:sldId id="1355" r:id="rId107"/>
    <p:sldId id="1356" r:id="rId108"/>
    <p:sldId id="1357" r:id="rId109"/>
    <p:sldId id="1358" r:id="rId1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86" autoAdjust="0"/>
    <p:restoredTop sz="93780" autoAdjust="0"/>
  </p:normalViewPr>
  <p:slideViewPr>
    <p:cSldViewPr>
      <p:cViewPr varScale="1">
        <p:scale>
          <a:sx n="60" d="100"/>
          <a:sy n="60" d="100"/>
        </p:scale>
        <p:origin x="48" y="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336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9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38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6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</a:t>
            </a:r>
            <a:r>
              <a:rPr lang="ko-KR" altLang="en-US" dirty="0" smtClean="0">
                <a:sym typeface="Wingdings" panose="05000000000000000000" pitchFamily="2" charset="2"/>
              </a:rPr>
              <a:t>추가하고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JoyActivity,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[Return to MainActivity]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Can you do it using Lambda expression?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JoyActivity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invoke setOnClickListener() to get the callback, invoke finish() in onClick()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"onDestroy() called"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확인해 보았나요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단말에서 어떻게 해야 이 메시지가 출력되나요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74" y="4828077"/>
            <a:ext cx="5387807" cy="16917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264352" y="6165304"/>
            <a:ext cx="2553703" cy="354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4" y="2276872"/>
            <a:ext cx="1823400" cy="31605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768" y="2276872"/>
            <a:ext cx="1805211" cy="31605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694" y="2282591"/>
            <a:ext cx="1821892" cy="31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Hu046Preference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여기서는 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전역 변수로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3573016"/>
            <a:ext cx="964907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"onCreate() called");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b="1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00" y="2276872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final String TAG = "HuStar";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static final String </a:t>
            </a:r>
            <a:r>
              <a:rPr lang="en-US" altLang="ko-KR" sz="1400" dirty="0">
                <a:latin typeface="Consolas" panose="020B0609020204030204" pitchFamily="49" charset="0"/>
              </a:rPr>
              <a:t>PREF_KEY = "greet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4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400" dirty="0">
                <a:latin typeface="Consolas" panose="020B0609020204030204" pitchFamily="49" charset="0"/>
              </a:rPr>
              <a:t> editor = </a:t>
            </a:r>
            <a:r>
              <a:rPr lang="en-US" altLang="ko-KR" sz="1400" dirty="0" err="1">
                <a:latin typeface="Consolas" panose="020B0609020204030204" pitchFamily="49" charset="0"/>
              </a:rPr>
              <a:t>pref.edit</a:t>
            </a:r>
            <a:r>
              <a:rPr lang="en-US" altLang="ko-KR" sz="14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PREF_KEY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 saved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4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30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4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4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restored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 smtClean="0">
                <a:latin typeface="Consolas" panose="020B0609020204030204" pitchFamily="49" charset="0"/>
              </a:rPr>
              <a:t>: 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onResume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MainActivity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3952" y="4697605"/>
            <a:ext cx="472105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onDestroy()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</a:t>
            </a:r>
            <a:r>
              <a:rPr lang="en-US" altLang="ko-KR" sz="1400" dirty="0" err="1">
                <a:latin typeface="Consolas" panose="020B0609020204030204" pitchFamily="49" charset="0"/>
              </a:rPr>
              <a:t>Destroy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smtClean="0">
                <a:latin typeface="Consolas" panose="020B0609020204030204" pitchFamily="49" charset="0"/>
              </a:rPr>
              <a:t>on</a:t>
            </a:r>
            <a:r>
              <a:rPr lang="en-US" altLang="ko-KR" sz="1400" dirty="0">
                <a:latin typeface="Consolas" panose="020B0609020204030204" pitchFamily="49" charset="0"/>
              </a:rPr>
              <a:t>Destroy 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20336" y="4416797"/>
            <a:ext cx="216024" cy="236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80176" y="3871343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onDestroy()</a:t>
            </a:r>
            <a:r>
              <a:rPr lang="ko-KR" altLang="en-US" sz="1400" dirty="0" smtClean="0"/>
              <a:t>도 추가하여 앱이 단말에서 확실히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종료된 것을 </a:t>
            </a:r>
            <a:r>
              <a:rPr lang="en-US" altLang="ko-KR" sz="1400" dirty="0" smtClean="0"/>
              <a:t>logcat</a:t>
            </a:r>
            <a:r>
              <a:rPr lang="ko-KR" altLang="en-US" sz="1400" dirty="0" smtClean="0"/>
              <a:t>을 통해 확인하십시오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5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종료되고</a:t>
            </a:r>
            <a:r>
              <a:rPr lang="en-US" altLang="ko-KR" dirty="0" smtClean="0">
                <a:sym typeface="Wingdings" panose="05000000000000000000" pitchFamily="2" charset="2"/>
              </a:rPr>
              <a:t>(onDestroy</a:t>
            </a:r>
            <a:r>
              <a:rPr lang="en-US" altLang="ko-KR" dirty="0">
                <a:sym typeface="Wingdings" panose="05000000000000000000" pitchFamily="2" charset="2"/>
              </a:rPr>
              <a:t>) , </a:t>
            </a:r>
            <a:r>
              <a:rPr lang="ko-KR" altLang="en-US" b="1" dirty="0" smtClean="0">
                <a:sym typeface="Wingdings" panose="05000000000000000000" pitchFamily="2" charset="2"/>
              </a:rPr>
              <a:t>단말에서 그 앱을</a:t>
            </a:r>
            <a:r>
              <a:rPr lang="ko-KR" altLang="en-US" dirty="0" smtClean="0">
                <a:sym typeface="Wingdings" panose="05000000000000000000" pitchFamily="2" charset="2"/>
              </a:rPr>
              <a:t>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(onCreate), </a:t>
            </a:r>
            <a:r>
              <a:rPr lang="ko-KR" altLang="en-US" dirty="0" smtClean="0">
                <a:sym typeface="Wingdings" panose="05000000000000000000" pitchFamily="2" charset="2"/>
              </a:rPr>
              <a:t>지난 번 실행한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아래와 같이 액티비티 수명주기에서 배운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사용하여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2850575"/>
            <a:ext cx="2057533" cy="3578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7" y="2395858"/>
            <a:ext cx="2114371" cy="36974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891235"/>
            <a:ext cx="5986775" cy="1075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391877"/>
            <a:ext cx="6028965" cy="11492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20053" y="2906956"/>
            <a:ext cx="3530273" cy="105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40643" y="4402677"/>
            <a:ext cx="3336049" cy="68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109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334" y="45811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Next Topic: 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 실습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레이아웃에 새로운 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true</a:t>
            </a:r>
            <a:r>
              <a:rPr lang="ko-KR" altLang="en-US" dirty="0">
                <a:sym typeface="Wingdings" panose="05000000000000000000" pitchFamily="2" charset="2"/>
              </a:rPr>
              <a:t>로 설정해보는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b="1" dirty="0">
                <a:sym typeface="Wingdings" panose="05000000000000000000" pitchFamily="2" charset="2"/>
              </a:rPr>
              <a:t>새 </a:t>
            </a:r>
            <a:r>
              <a:rPr lang="en-US" altLang="ko-KR" b="1" dirty="0">
                <a:sym typeface="Wingdings" panose="05000000000000000000" pitchFamily="2" charset="2"/>
              </a:rPr>
              <a:t>Hu042Inflater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>
                <a:sym typeface="Wingdings" panose="05000000000000000000" pitchFamily="2" charset="2"/>
              </a:rPr>
              <a:t>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4" y="2420888"/>
            <a:ext cx="2561258" cy="43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3632" y="465313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</a:t>
            </a:r>
            <a:r>
              <a:rPr lang="en-US" altLang="ko-KR" b="1" dirty="0" smtClean="0"/>
              <a:t>activity_sub.xml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Layout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[HelloWorld]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속성을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ko-KR" altLang="en-US" b="1" dirty="0">
                <a:sym typeface="Wingdings" panose="05000000000000000000" pitchFamily="2" charset="2"/>
              </a:rPr>
              <a:t>버튼을 눌러 부분 화면을 </a:t>
            </a:r>
            <a:r>
              <a:rPr lang="ko-KR" altLang="en-US" b="1" dirty="0" smtClean="0">
                <a:sym typeface="Wingdings" panose="05000000000000000000" pitchFamily="2" charset="2"/>
              </a:rPr>
              <a:t>추가하세요</a:t>
            </a:r>
            <a:r>
              <a:rPr lang="en-US" altLang="ko-KR" dirty="0" smtClean="0">
                <a:sym typeface="Wingdings" panose="05000000000000000000" pitchFamily="2" charset="2"/>
              </a:rPr>
              <a:t>", textSize=24sp, </a:t>
            </a:r>
            <a:r>
              <a:rPr lang="ko-KR" altLang="en-US" dirty="0" smtClean="0">
                <a:sym typeface="Wingdings" panose="05000000000000000000" pitchFamily="2" charset="2"/>
              </a:rPr>
              <a:t>가로로 </a:t>
            </a:r>
            <a:r>
              <a:rPr lang="ko-KR" altLang="en-US" dirty="0">
                <a:sym typeface="Wingdings" panose="05000000000000000000" pitchFamily="2" charset="2"/>
              </a:rPr>
              <a:t>가운데 있도록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"@+id/textView"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Layouts  LinearLayout (vertical)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parent, textView, button </a:t>
            </a:r>
            <a:r>
              <a:rPr lang="ko-KR" altLang="en-US" dirty="0" smtClean="0">
                <a:sym typeface="Wingdings" panose="05000000000000000000" pitchFamily="2" charset="2"/>
              </a:rPr>
              <a:t>뷰들의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8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149079"/>
            <a:ext cx="3456385" cy="2488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4916" y="5984977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149079"/>
            <a:ext cx="3137148" cy="23474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366" y="4869160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layout_gravity="center_horizontal"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25534"/>
            <a:ext cx="9015241" cy="419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616" y="5837157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71664" y="5196637"/>
            <a:ext cx="1" cy="699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065958" y="4932943"/>
            <a:ext cx="3227222" cy="963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96199" y="2276872"/>
            <a:ext cx="2750545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516"/>
            <a:ext cx="9299024" cy="40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b="1" dirty="0" err="1">
                <a:latin typeface="Consolas" panose="020B0609020204030204" pitchFamily="49" charset="0"/>
              </a:rPr>
              <a:t>R.id.container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  <a:br>
              <a:rPr lang="en-US" altLang="ko-KR" b="1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getSystemService()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구하여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얻게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container</a:t>
            </a:r>
            <a:r>
              <a:rPr lang="en-US" altLang="ko-KR" dirty="0">
                <a:latin typeface="Consolas" panose="020B0609020204030204" pitchFamily="49" charset="0"/>
              </a:rPr>
              <a:t>, true);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레이아웃을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객체에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>
                <a:sym typeface="Wingdings" panose="05000000000000000000" pitchFamily="2" charset="2"/>
              </a:rPr>
              <a:t>객체화하게</a:t>
            </a:r>
            <a:r>
              <a:rPr lang="ko-KR" altLang="en-US" dirty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그러면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아래와 같이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activity_sub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있는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참조가 가능하게 됩니다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CheckBox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29" y="3564770"/>
            <a:ext cx="1778548" cy="3042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3526702"/>
            <a:ext cx="1818901" cy="30803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7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final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>
                <a:latin typeface="Consolas" panose="020B0609020204030204" pitchFamily="49" charset="0"/>
              </a:rPr>
              <a:t>To get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use getSystemService()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         CheckBox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setText</a:t>
            </a:r>
            <a:r>
              <a:rPr lang="en-US" altLang="ko-KR" sz="1600" dirty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11423" y="3789040"/>
            <a:ext cx="9593769" cy="151216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99761" y="290675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activity_main.xm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399761" y="3245756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activity_sub.xml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7680176" y="2566099"/>
            <a:ext cx="1719586" cy="505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8555372" y="3430422"/>
            <a:ext cx="844389" cy="1155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0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다시 설명하면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그러므로</a:t>
            </a:r>
            <a:r>
              <a:rPr lang="en-US" altLang="ko-KR" dirty="0">
                <a:sym typeface="Wingdings" panose="05000000000000000000" pitchFamily="2" charset="2"/>
              </a:rPr>
              <a:t>, container </a:t>
            </a:r>
            <a:r>
              <a:rPr lang="ko-KR" altLang="en-US" dirty="0">
                <a:sym typeface="Wingdings" panose="05000000000000000000" pitchFamily="2" charset="2"/>
              </a:rPr>
              <a:t>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객체를 참조하려면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container.findViewById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(checkBox) </a:t>
            </a:r>
            <a:r>
              <a:rPr lang="ko-KR" altLang="en-US" dirty="0">
                <a:sym typeface="Wingdings" panose="05000000000000000000" pitchFamily="2" charset="2"/>
              </a:rPr>
              <a:t>로 호출해야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이번에는 온전한 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들이 정보를 주고 받는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외에 추가적인 액티비티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만들어 다음과 같은 앱을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자신의 레이아웃에 메시지를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바뀌므로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refactoring</a:t>
            </a:r>
            <a:r>
              <a:rPr lang="ko-KR" altLang="en-US" dirty="0" smtClean="0">
                <a:sym typeface="Wingdings" panose="05000000000000000000" pitchFamily="2" charset="2"/>
              </a:rPr>
              <a:t>을 해야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두 번째 </a:t>
            </a:r>
            <a:r>
              <a:rPr lang="en-US" altLang="ko-KR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activity_display_message.xml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창 </a:t>
            </a:r>
            <a:r>
              <a:rPr lang="en-US" altLang="ko-KR" b="1" dirty="0"/>
              <a:t>app</a:t>
            </a:r>
            <a:r>
              <a:rPr lang="ko-KR" altLang="en-US" dirty="0"/>
              <a:t> 폴더 위에서 우 클릭하고</a:t>
            </a:r>
            <a:r>
              <a:rPr lang="en-US" altLang="ko-KR" dirty="0"/>
              <a:t>, </a:t>
            </a:r>
            <a:r>
              <a:rPr lang="en-US" altLang="ko-KR" b="1" dirty="0"/>
              <a:t>New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Activity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'DisplayMessageActivity'</a:t>
            </a:r>
            <a:r>
              <a:rPr lang="ko-KR" altLang="en-US" dirty="0"/>
              <a:t> 입력하고</a:t>
            </a:r>
            <a:r>
              <a:rPr lang="en-US" altLang="ko-KR" dirty="0"/>
              <a:t>, 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안스는 다음과 같은 세 가지 작업을 해냅니다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을 쌍으로 만들어 냅니다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885829"/>
            <a:ext cx="1510310" cy="26388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890615"/>
            <a:ext cx="1504313" cy="26292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71735" y="4509120"/>
            <a:ext cx="1293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두 번째 </a:t>
            </a:r>
            <a:r>
              <a:rPr lang="en-US" altLang="ko-KR" sz="1200" dirty="0"/>
              <a:t>Activity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050521" y="5406877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050521" y="5776209"/>
            <a:ext cx="271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36" y="4509121"/>
            <a:ext cx="6907276" cy="20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button2)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sendMessage(),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파일에서 다음과 같이 버튼에서 메소드를 호출하도록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/>
              <a:t>Attributes</a:t>
            </a:r>
            <a:r>
              <a:rPr lang="ko-KR" altLang="en-US" dirty="0" smtClean="0"/>
              <a:t> </a:t>
            </a:r>
            <a:r>
              <a:rPr lang="ko-KR" altLang="en-US" dirty="0"/>
              <a:t>창에서 두 개 버튼의 </a:t>
            </a:r>
            <a:r>
              <a:rPr lang="en-US" altLang="ko-KR" b="1" dirty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 각각</a:t>
            </a:r>
            <a:r>
              <a:rPr lang="ko-KR" altLang="en-US" dirty="0"/>
              <a:t> </a:t>
            </a:r>
            <a:r>
              <a:rPr lang="en-US" altLang="ko-KR" b="1" dirty="0"/>
              <a:t>sendMessage </a:t>
            </a:r>
            <a:r>
              <a:rPr lang="en-US" altLang="ko-KR" b="1" dirty="0">
                <a:solidFill>
                  <a:srgbClr val="C00000"/>
                </a:solidFill>
              </a:rPr>
              <a:t>or </a:t>
            </a:r>
            <a:r>
              <a:rPr lang="en-US" altLang="ko-KR" b="1" dirty="0"/>
              <a:t>sendMessage2</a:t>
            </a:r>
            <a:r>
              <a:rPr lang="ko-KR" altLang="en-US" dirty="0"/>
              <a:t>를 설정합니다</a:t>
            </a:r>
            <a:r>
              <a:rPr lang="en-US" altLang="ko-KR" dirty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속성을 활용하지 </a:t>
            </a:r>
            <a:r>
              <a:rPr lang="ko-KR" altLang="en-US" dirty="0">
                <a:sym typeface="Wingdings" panose="05000000000000000000" pitchFamily="2" charset="2"/>
              </a:rPr>
              <a:t>않고</a:t>
            </a:r>
            <a:r>
              <a:rPr lang="en-US" altLang="ko-KR" dirty="0">
                <a:sym typeface="Wingdings" panose="05000000000000000000" pitchFamily="2" charset="2"/>
              </a:rPr>
              <a:t>, ActivityMain.java</a:t>
            </a:r>
            <a:r>
              <a:rPr lang="ko-KR" altLang="en-US" dirty="0">
                <a:sym typeface="Wingdings" panose="05000000000000000000" pitchFamily="2" charset="2"/>
              </a:rPr>
              <a:t>에서 각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설정하여 처리하는 </a:t>
            </a:r>
            <a:r>
              <a:rPr lang="ko-KR" altLang="en-US" dirty="0">
                <a:sym typeface="Wingdings" panose="05000000000000000000" pitchFamily="2" charset="2"/>
              </a:rPr>
              <a:t>방법은 다음 프로젝트에서 진행합니다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852936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인텐트에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460863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activity_main.xml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사용한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와 같은지 확인하십시오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7104113" y="5085185"/>
            <a:ext cx="859616" cy="769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65894" y="4679129"/>
            <a:ext cx="345869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DisplayMessageActivity.java </a:t>
            </a:r>
            <a:r>
              <a:rPr lang="ko-KR" altLang="en-US" sz="1400" dirty="0" smtClean="0"/>
              <a:t>파일이</a:t>
            </a:r>
            <a:endParaRPr lang="en-US" altLang="ko-KR" sz="1400" dirty="0" smtClean="0"/>
          </a:p>
          <a:p>
            <a:r>
              <a:rPr lang="ko-KR" altLang="en-US" sz="1400" dirty="0" smtClean="0"/>
              <a:t>생성되어 있는지 확인하십시</a:t>
            </a:r>
            <a:r>
              <a:rPr lang="ko-KR" altLang="en-US" sz="1400" dirty="0"/>
              <a:t>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536160" y="4762397"/>
            <a:ext cx="429734" cy="28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sendMessage()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putExtra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인텐트에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클래스를 </a:t>
            </a:r>
            <a:r>
              <a:rPr lang="ko-KR" altLang="en-US" b="1" dirty="0">
                <a:sym typeface="Wingdings" panose="05000000000000000000" pitchFamily="2" charset="2"/>
              </a:rPr>
              <a:t>만들어야 합니다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8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textView.setText(message);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2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Up(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돌아가기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버튼을 추가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b="1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android:name=".DisplayMessageActivity"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 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&lt;activity android:name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08" y="2588028"/>
            <a:ext cx="2237004" cy="390850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012484" y="2206039"/>
            <a:ext cx="1263487" cy="1006727"/>
            <a:chOff x="3123996" y="1925949"/>
            <a:chExt cx="1263487" cy="1006727"/>
          </a:xfrm>
        </p:grpSpPr>
        <p:sp>
          <p:nvSpPr>
            <p:cNvPr id="11" name="타원 10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8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Joy042Activity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b="1" dirty="0" smtClean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삭제합니다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4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4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smtClean="0">
                <a:latin typeface="Consolas" panose="020B0609020204030204" pitchFamily="49" charset="0"/>
              </a:rPr>
              <a:t>설정하기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en-US" altLang="ko-KR" sz="14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4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775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400" dirty="0">
                <a:latin typeface="Consolas" panose="020B0609020204030204" pitchFamily="49" charset="0"/>
              </a:rPr>
              <a:t>String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 v)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4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switch(</a:t>
            </a:r>
            <a:r>
              <a:rPr lang="en-US" altLang="ko-KR" sz="1400" dirty="0" err="1">
                <a:latin typeface="Consolas" panose="020B0609020204030204" pitchFamily="49" charset="0"/>
              </a:rPr>
              <a:t>v.getId</a:t>
            </a:r>
            <a:r>
              <a:rPr lang="en-US" altLang="ko-KR" sz="1400" dirty="0">
                <a:latin typeface="Consolas" panose="020B0609020204030204" pitchFamily="49" charset="0"/>
              </a:rPr>
              <a:t>())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"&gt;</a:t>
            </a:r>
            <a:r>
              <a:rPr lang="en-US" altLang="ko-KR" sz="1400" dirty="0">
                <a:latin typeface="Consolas" panose="020B0609020204030204" pitchFamily="49" charset="0"/>
              </a:rPr>
              <a:t>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4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935760" y="1628800"/>
            <a:ext cx="864096" cy="28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6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9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600" dirty="0">
                <a:latin typeface="Consolas" panose="020B0609020204030204" pitchFamily="49" charset="0"/>
              </a:rPr>
              <a:t>, 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"&lt;sendMessage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01317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31504" y="538250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9416" y="568482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2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액티비티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B </a:t>
            </a:r>
            <a:r>
              <a:rPr lang="ko-KR" altLang="en-US" dirty="0" smtClean="0">
                <a:sym typeface="Wingdings" panose="05000000000000000000" pitchFamily="2" charset="2"/>
              </a:rPr>
              <a:t>사이에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정보를 주고 받는 것을 다시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292914"/>
            <a:ext cx="7947930" cy="38448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416" y="540190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416" y="607355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31504" y="577123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1</a:t>
            </a:r>
            <a:r>
              <a:rPr lang="ko-KR" altLang="en-US" dirty="0">
                <a:sym typeface="Wingdings" panose="05000000000000000000" pitchFamily="2" charset="2"/>
              </a:rPr>
              <a:t>단계 메인 액티비티에서 보낸 메시지를 받아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메인 </a:t>
            </a:r>
            <a:r>
              <a:rPr lang="ko-KR" altLang="en-US" dirty="0" err="1">
                <a:sym typeface="Wingdings" panose="05000000000000000000" pitchFamily="2" charset="2"/>
              </a:rPr>
              <a:t>액티티비로</a:t>
            </a:r>
            <a:r>
              <a:rPr lang="ko-KR" altLang="en-US" dirty="0">
                <a:sym typeface="Wingdings" panose="05000000000000000000" pitchFamily="2" charset="2"/>
              </a:rPr>
              <a:t> 보낼 준비를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b="1" dirty="0">
                <a:sym typeface="Wingdings" panose="05000000000000000000" pitchFamily="2" charset="2"/>
              </a:rPr>
              <a:t>두 액티비티 사이에 메시지</a:t>
            </a:r>
            <a:r>
              <a:rPr lang="ko-KR" altLang="en-US" dirty="0">
                <a:sym typeface="Wingdings" panose="05000000000000000000" pitchFamily="2" charset="2"/>
              </a:rPr>
              <a:t>를 주고 받은 것을 서로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애니메이션을 추가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120425" y="3789039"/>
            <a:ext cx="5590907" cy="2707491"/>
            <a:chOff x="6120425" y="3789039"/>
            <a:chExt cx="5590907" cy="27074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0425" y="3789039"/>
              <a:ext cx="5590907" cy="27074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768408" y="4483001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194206" y="448300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</a:t>
              </a:r>
              <a:r>
                <a:rPr lang="en-US" altLang="ko-KR" sz="1400" b="1" dirty="0" smtClean="0"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64352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18194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3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1048" y="867262"/>
            <a:ext cx="1830761" cy="31686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8701" y="865684"/>
            <a:ext cx="1801561" cy="31686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96" y="3717032"/>
            <a:ext cx="1620822" cy="27966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633" y="3720365"/>
            <a:ext cx="1597515" cy="27932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388" y="3717032"/>
            <a:ext cx="1620339" cy="27966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6549" y="3717032"/>
            <a:ext cx="1596075" cy="27966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478403" y="327314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완성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314" y="881955"/>
            <a:ext cx="1809877" cy="316862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431188" y="2208663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72464" y="5157192"/>
            <a:ext cx="122605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0295" y="5313117"/>
            <a:ext cx="1098753" cy="204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9007" y="202399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완성</a:t>
            </a:r>
          </a:p>
        </p:txBody>
      </p:sp>
    </p:spTree>
    <p:extLst>
      <p:ext uri="{BB962C8B-B14F-4D97-AF65-F5344CB8AC3E}">
        <p14:creationId xmlns:p14="http://schemas.microsoft.com/office/powerpoint/2010/main" val="1596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Plain Text)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사용할 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추가하는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받은 응답을 나타낼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editText, button, textView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(id</a:t>
            </a:r>
            <a:r>
              <a:rPr lang="ko-KR" altLang="en-US" dirty="0" smtClean="0">
                <a:sym typeface="Wingdings" panose="05000000000000000000" pitchFamily="2" charset="2"/>
              </a:rPr>
              <a:t>를 우선적으로 설정하면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세로로 가운데 위치하며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서로 </a:t>
            </a:r>
            <a:r>
              <a:rPr lang="en-US" altLang="ko-KR" dirty="0" smtClean="0">
                <a:sym typeface="Wingdings" panose="05000000000000000000" pitchFamily="2" charset="2"/>
              </a:rPr>
              <a:t>Chain Vertical</a:t>
            </a:r>
            <a:r>
              <a:rPr lang="ko-KR" altLang="en-US" dirty="0" smtClean="0">
                <a:sym typeface="Wingdings" panose="05000000000000000000" pitchFamily="2" charset="2"/>
              </a:rPr>
              <a:t>로 제어하고</a:t>
            </a:r>
            <a:r>
              <a:rPr lang="en-US" altLang="ko-KR" dirty="0" smtClean="0">
                <a:sym typeface="Wingdings" panose="05000000000000000000" pitchFamily="2" charset="2"/>
              </a:rPr>
              <a:t>, Chain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간격을 두기 위해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18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</a:t>
            </a:r>
            <a:r>
              <a:rPr lang="en-US" altLang="ko-KR" dirty="0" smtClean="0">
                <a:sym typeface="Wingdings" panose="05000000000000000000" pitchFamily="2" charset="2"/>
              </a:rPr>
              <a:t>textSize = 18sp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"lowercase",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"Received",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77072"/>
            <a:ext cx="4735365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700808"/>
            <a:ext cx="792088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4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400" dirty="0">
                <a:latin typeface="Consolas" panose="020B0609020204030204" pitchFamily="49" charset="0"/>
              </a:rPr>
              <a:t>"&gt;Activity2</a:t>
            </a:r>
            <a:r>
              <a:rPr lang="ko-KR" altLang="en-US" sz="1400" dirty="0">
                <a:latin typeface="Consolas" panose="020B0609020204030204" pitchFamily="49" charset="0"/>
              </a:rPr>
              <a:t>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400" dirty="0">
                <a:latin typeface="Consolas" panose="020B0609020204030204" pitchFamily="49" charset="0"/>
              </a:rPr>
              <a:t>"&gt;ActivityMain</a:t>
            </a:r>
            <a:r>
              <a:rPr lang="ko-KR" altLang="en-US" sz="1400" dirty="0">
                <a:latin typeface="Consolas" panose="020B0609020204030204" pitchFamily="49" charset="0"/>
              </a:rPr>
              <a:t>으로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&lt;/resources&gt;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10057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5622523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.....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android:gravity="center_horizontal"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="@string/lowercase"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app:layout_constraintTop_toBottomOf="@+id/editText"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70" y="835405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246" y="4372872"/>
            <a:ext cx="562252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&lt;TextView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="@string/received"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4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우 클릭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4372862" cy="306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04" y="3429000"/>
            <a:ext cx="6372428" cy="3067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4" y="4221088"/>
            <a:ext cx="115212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31103" y="465313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1103" y="590701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세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textView, button, textView2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뷰들은 세로로 </a:t>
            </a:r>
            <a:r>
              <a:rPr lang="ko-KR" altLang="en-US" dirty="0">
                <a:sym typeface="Wingdings" panose="05000000000000000000" pitchFamily="2" charset="2"/>
              </a:rPr>
              <a:t>가운데 위치하며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Chain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제어하고</a:t>
            </a:r>
            <a:r>
              <a:rPr lang="en-US" altLang="ko-KR" dirty="0">
                <a:sym typeface="Wingdings" panose="05000000000000000000" pitchFamily="2" charset="2"/>
              </a:rPr>
              <a:t>, Chain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packed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간격을 두기 위해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layout_margin = 18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textSize = 18sp 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위쪽의 텍스트뷰 </a:t>
            </a:r>
            <a:r>
              <a:rPr lang="en-US" altLang="ko-KR" dirty="0">
                <a:sym typeface="Wingdings" panose="05000000000000000000" pitchFamily="2" charset="2"/>
              </a:rPr>
              <a:t>hint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</a:t>
            </a:r>
            <a:r>
              <a:rPr lang="en-US" altLang="ko-KR" dirty="0">
                <a:sym typeface="Wingdings" panose="05000000000000000000" pitchFamily="2" charset="2"/>
              </a:rPr>
              <a:t>",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Activity2</a:t>
            </a:r>
            <a:r>
              <a:rPr lang="ko-KR" altLang="en-US" b="1" dirty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 smtClean="0">
                <a:sym typeface="Wingdings" panose="05000000000000000000" pitchFamily="2" charset="2"/>
              </a:rPr>
              <a:t>아래쪽 텍스트뷰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"Prepared"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16282"/>
            <a:ext cx="695004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10988" y="1392127"/>
            <a:ext cx="4633362" cy="26519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57193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smtClean="0">
                <a:latin typeface="Consolas" panose="020B0609020204030204" pitchFamily="49" charset="0"/>
              </a:rPr>
              <a:t>string/received"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android:text</a:t>
            </a:r>
            <a:r>
              <a:rPr lang="en-US" altLang="ko-KR" sz="1200" dirty="0">
                <a:latin typeface="Consolas" panose="020B0609020204030204" pitchFamily="49" charset="0"/>
              </a:rPr>
              <a:t>="@string/</a:t>
            </a:r>
            <a:r>
              <a:rPr lang="en-US" altLang="ko-KR" sz="1200" dirty="0" err="1">
                <a:latin typeface="Consolas" panose="020B0609020204030204" pitchFamily="49" charset="0"/>
              </a:rPr>
              <a:t>openActivityMain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app:layout_constraintTop_toBottomOf="@+id/textView" 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08" y="4217020"/>
            <a:ext cx="5719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="@string/prepared"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22502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4326557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4830614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5217076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0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b="1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b="1" dirty="0" smtClean="0">
                <a:latin typeface="Consolas" panose="020B0609020204030204" pitchFamily="49" charset="0"/>
              </a:rPr>
              <a:t>() </a:t>
            </a:r>
            <a:r>
              <a:rPr lang="ko-KR" altLang="en-US" b="1" dirty="0" smtClean="0">
                <a:latin typeface="Consolas" panose="020B0609020204030204" pitchFamily="49" charset="0"/>
              </a:rPr>
              <a:t>코딩합니다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36578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received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(UPPER_SERVICE);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98884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02465" y="3236202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</a:t>
            </a: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753133" y="3498563"/>
            <a:ext cx="949332" cy="423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결과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en-US" altLang="ko-KR" sz="1900" dirty="0" smtClean="0">
                <a:sym typeface="Wingdings" panose="05000000000000000000" pitchFamily="2" charset="2"/>
              </a:rPr>
              <a:t>–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에서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.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 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sz="1900" dirty="0" smtClean="0">
                <a:sym typeface="Wingdings" panose="05000000000000000000" pitchFamily="2" charset="2"/>
              </a:rPr>
              <a:t> </a:t>
            </a:r>
            <a:r>
              <a:rPr lang="ko-KR" altLang="en-US" sz="1900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Hu043ActivityTwo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폴더</a:t>
            </a:r>
            <a:r>
              <a:rPr lang="ko-KR" altLang="en-US" sz="1900" dirty="0" smtClean="0">
                <a:sym typeface="Wingdings" panose="05000000000000000000" pitchFamily="2" charset="2"/>
              </a:rPr>
              <a:t>를 만듭니다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900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sz="1900" dirty="0" smtClean="0">
                <a:sym typeface="Wingdings" panose="05000000000000000000" pitchFamily="2" charset="2"/>
              </a:rPr>
              <a:t>Close</a:t>
            </a:r>
            <a:r>
              <a:rPr lang="ko-KR" altLang="en-US" sz="1900" dirty="0" smtClean="0">
                <a:sym typeface="Wingdings" panose="05000000000000000000" pitchFamily="2" charset="2"/>
              </a:rPr>
              <a:t>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sz="1900" dirty="0" smtClean="0">
                <a:sym typeface="Wingdings" panose="05000000000000000000" pitchFamily="2" charset="2"/>
              </a:rPr>
              <a:t> 시작 메뉴에서 </a:t>
            </a:r>
            <a:r>
              <a:rPr lang="en-US" altLang="ko-KR" sz="1900" dirty="0" smtClean="0">
                <a:sym typeface="Wingdings" panose="05000000000000000000" pitchFamily="2" charset="2"/>
              </a:rPr>
              <a:t>Open an existing project]</a:t>
            </a:r>
            <a:r>
              <a:rPr lang="ko-KR" altLang="en-US" sz="1900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history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아니라 파일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폴더 탐색을 통해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ko-KR" altLang="en-US" sz="1900" dirty="0" smtClean="0">
                <a:sym typeface="Wingdings" panose="05000000000000000000" pitchFamily="2" charset="2"/>
              </a:rPr>
              <a:t>새로 복사해서 만든 폴더</a:t>
            </a:r>
            <a:r>
              <a:rPr lang="en-US" altLang="ko-KR" sz="1900" dirty="0" smtClean="0">
                <a:sym typeface="Wingdings" panose="05000000000000000000" pitchFamily="2" charset="2"/>
              </a:rPr>
              <a:t>) Hu043ActivityTwo </a:t>
            </a:r>
            <a:r>
              <a:rPr lang="ko-KR" altLang="en-US" sz="1900" dirty="0" smtClean="0">
                <a:sym typeface="Wingdings" panose="05000000000000000000" pitchFamily="2" charset="2"/>
              </a:rPr>
              <a:t>선택해서 프로젝트를 시작합니다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Package </a:t>
            </a:r>
            <a:r>
              <a:rPr lang="ko-KR" altLang="en-US" sz="1900" dirty="0" smtClean="0">
                <a:sym typeface="Wingdings" panose="05000000000000000000" pitchFamily="2" charset="2"/>
              </a:rPr>
              <a:t>이름이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smtClean="0">
                <a:sym typeface="Wingdings" panose="05000000000000000000" pitchFamily="2" charset="2"/>
              </a:rPr>
              <a:t>사실상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en-US" altLang="ko-KR" sz="1900" dirty="0">
                <a:solidFill>
                  <a:srgbClr val="C00000"/>
                </a:solidFill>
                <a:sym typeface="Wingdings" panose="05000000000000000000" pitchFamily="2" charset="2"/>
              </a:rPr>
              <a:t>strings.xml, </a:t>
            </a:r>
            <a:r>
              <a:rPr lang="en-US" altLang="ko-KR" sz="1900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파일들만 </a:t>
            </a:r>
            <a:r>
              <a:rPr lang="ko-KR" altLang="en-US" sz="1900" dirty="0">
                <a:solidFill>
                  <a:srgbClr val="C00000"/>
                </a:solidFill>
                <a:sym typeface="Wingdings" panose="05000000000000000000" pitchFamily="2" charset="2"/>
              </a:rPr>
              <a:t>수정하고</a:t>
            </a:r>
            <a:r>
              <a:rPr lang="en-US" altLang="ko-KR" sz="1900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sz="1900" dirty="0">
                <a:sym typeface="Wingdings" panose="05000000000000000000" pitchFamily="2" charset="2"/>
              </a:rPr>
              <a:t>를 실행하고</a:t>
            </a:r>
            <a:r>
              <a:rPr lang="en-US" altLang="ko-KR" sz="1900" dirty="0">
                <a:sym typeface="Wingdings" panose="05000000000000000000" pitchFamily="2" charset="2"/>
              </a:rPr>
              <a:t>, [Build  Clean </a:t>
            </a:r>
            <a:r>
              <a:rPr lang="en-US" altLang="ko-KR" sz="1900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sz="1900" dirty="0">
                <a:sym typeface="Wingdings" panose="05000000000000000000" pitchFamily="2" charset="2"/>
              </a:rPr>
              <a:t>를 실행합니다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900" b="1" dirty="0" smtClean="0"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sz="1900" dirty="0">
                <a:sym typeface="Wingdings" panose="05000000000000000000" pitchFamily="2" charset="2"/>
              </a:rPr>
              <a:t>, Activity2 </a:t>
            </a:r>
            <a:r>
              <a:rPr lang="ko-KR" altLang="en-US" sz="1900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를 활성화합니다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는</a:t>
            </a:r>
            <a:r>
              <a:rPr lang="ko-KR" altLang="en-US" sz="1900" dirty="0" smtClean="0">
                <a:sym typeface="Wingdings" panose="05000000000000000000" pitchFamily="2" charset="2"/>
              </a:rPr>
              <a:t> </a:t>
            </a:r>
            <a:r>
              <a:rPr lang="en-US" altLang="ko-KR" sz="1900" dirty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로부터 </a:t>
            </a:r>
            <a:r>
              <a:rPr lang="en-US" altLang="ko-KR" sz="1900" dirty="0">
                <a:sym typeface="Wingdings" panose="05000000000000000000" pitchFamily="2" charset="2"/>
              </a:rPr>
              <a:t>intent</a:t>
            </a:r>
            <a:r>
              <a:rPr lang="ko-KR" altLang="en-US" sz="1900" dirty="0">
                <a:sym typeface="Wingdings" panose="05000000000000000000" pitchFamily="2" charset="2"/>
              </a:rPr>
              <a:t>를 받은  메시지를 </a:t>
            </a:r>
            <a:r>
              <a:rPr lang="en-US" altLang="ko-KR" sz="1900" dirty="0">
                <a:sym typeface="Wingdings" panose="05000000000000000000" pitchFamily="2" charset="2"/>
              </a:rPr>
              <a:t>TextView</a:t>
            </a:r>
            <a:r>
              <a:rPr lang="ko-KR" altLang="en-US" sz="1900" dirty="0">
                <a:sym typeface="Wingdings" panose="05000000000000000000" pitchFamily="2" charset="2"/>
              </a:rPr>
              <a:t>에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br>
              <a:rPr lang="en-US" altLang="ko-KR" sz="1900" dirty="0">
                <a:sym typeface="Wingdings" panose="05000000000000000000" pitchFamily="2" charset="2"/>
              </a:rPr>
            </a:br>
            <a:r>
              <a:rPr lang="ko-KR" altLang="en-US" sz="1900" dirty="0">
                <a:sym typeface="Wingdings" panose="05000000000000000000" pitchFamily="2" charset="2"/>
              </a:rPr>
              <a:t>동시에 이를 </a:t>
            </a:r>
            <a:r>
              <a:rPr lang="en-US" altLang="ko-KR" sz="1900" dirty="0">
                <a:sym typeface="Wingdings" panose="05000000000000000000" pitchFamily="2" charset="2"/>
              </a:rPr>
              <a:t>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변환하여</a:t>
            </a:r>
            <a:r>
              <a:rPr lang="en-US" altLang="ko-KR" sz="1900" dirty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ym typeface="Wingdings" panose="05000000000000000000" pitchFamily="2" charset="2"/>
              </a:rPr>
              <a:t>"Prepared: "</a:t>
            </a:r>
            <a:r>
              <a:rPr lang="ko-KR" altLang="en-US" sz="1900" dirty="0">
                <a:sym typeface="Wingdings" panose="05000000000000000000" pitchFamily="2" charset="2"/>
              </a:rPr>
              <a:t>과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900" dirty="0" smtClean="0">
                <a:sym typeface="Wingdings" panose="05000000000000000000" pitchFamily="2" charset="2"/>
              </a:rPr>
              <a:t>즉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[MainActivity</a:t>
            </a:r>
            <a:r>
              <a:rPr lang="ko-KR" altLang="en-US" sz="1900" dirty="0">
                <a:sym typeface="Wingdings" panose="05000000000000000000" pitchFamily="2" charset="2"/>
              </a:rPr>
              <a:t>로 돌아가기</a:t>
            </a:r>
            <a:r>
              <a:rPr lang="en-US" altLang="ko-KR" sz="1900" dirty="0">
                <a:sym typeface="Wingdings" panose="05000000000000000000" pitchFamily="2" charset="2"/>
              </a:rPr>
              <a:t>] </a:t>
            </a:r>
            <a:r>
              <a:rPr lang="ko-KR" altLang="en-US" sz="1900" dirty="0">
                <a:sym typeface="Wingdings" panose="05000000000000000000" pitchFamily="2" charset="2"/>
              </a:rPr>
              <a:t>버튼을 클릭하면</a:t>
            </a:r>
            <a:r>
              <a:rPr lang="en-US" altLang="ko-KR" sz="1900" dirty="0">
                <a:sym typeface="Wingdings" panose="05000000000000000000" pitchFamily="2" charset="2"/>
              </a:rPr>
              <a:t>, 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sz="19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endParaRPr lang="en-US" altLang="ko-KR" sz="1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9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1900" dirty="0" smtClean="0">
                <a:sym typeface="Wingdings" panose="05000000000000000000" pitchFamily="2" charset="2"/>
              </a:rPr>
              <a:t>, 3 </a:t>
            </a:r>
            <a:r>
              <a:rPr lang="ko-KR" altLang="en-US" sz="1900" dirty="0" smtClean="0">
                <a:sym typeface="Wingdings" panose="05000000000000000000" pitchFamily="2" charset="2"/>
              </a:rPr>
              <a:t>단계</a:t>
            </a:r>
            <a:r>
              <a:rPr lang="en-US" altLang="ko-KR" sz="1900" dirty="0" smtClean="0">
                <a:sym typeface="Wingdings" panose="05000000000000000000" pitchFamily="2" charset="2"/>
              </a:rPr>
              <a:t> MainActivity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sz="1900" smtClean="0">
                <a:sym typeface="Wingdings" panose="05000000000000000000" pitchFamily="2" charset="2"/>
              </a:rPr>
              <a:t>onActivityResult</a:t>
            </a:r>
            <a:r>
              <a:rPr lang="en-US" altLang="ko-KR" sz="1900" dirty="0">
                <a:sym typeface="Wingdings" panose="05000000000000000000" pitchFamily="2" charset="2"/>
              </a:rPr>
              <a:t>() </a:t>
            </a:r>
            <a:r>
              <a:rPr lang="ko-KR" altLang="en-US" sz="1900" dirty="0">
                <a:sym typeface="Wingdings" panose="05000000000000000000" pitchFamily="2" charset="2"/>
              </a:rPr>
              <a:t>를 구현하며 </a:t>
            </a:r>
            <a:r>
              <a:rPr lang="en-US" altLang="ko-KR" sz="1900" dirty="0">
                <a:sym typeface="Wingdings" panose="05000000000000000000" pitchFamily="2" charset="2"/>
              </a:rPr>
              <a:t>intent </a:t>
            </a:r>
            <a:r>
              <a:rPr lang="ko-KR" altLang="en-US" sz="1900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Activity2.java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부터 받은 결과를 보여주고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보낼 메시지도 준비하여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5103176"/>
            <a:ext cx="3305944" cy="15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UPPER_SERVICE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7" y="2132856"/>
            <a:ext cx="2280692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부족 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단계에서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단계 실습 </a:t>
            </a:r>
            <a:r>
              <a:rPr lang="en-US" altLang="ko-KR" dirty="0">
                <a:sym typeface="Wingdings" panose="05000000000000000000" pitchFamily="2" charset="2"/>
              </a:rPr>
              <a:t>–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Hu043ActivityTwo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b="1" dirty="0">
                <a:sym typeface="Wingdings" panose="05000000000000000000" pitchFamily="2" charset="2"/>
              </a:rPr>
              <a:t>폴더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사실상 </a:t>
            </a:r>
            <a:r>
              <a:rPr lang="en-US" altLang="ko-KR" dirty="0">
                <a:sym typeface="Wingdings" panose="05000000000000000000" pitchFamily="2" charset="2"/>
              </a:rPr>
              <a:t>(strings.xml,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보낸 응답을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>
                <a:sym typeface="Wingdings" panose="05000000000000000000" pitchFamily="2" charset="2"/>
              </a:rPr>
              <a:t>.  (</a:t>
            </a:r>
            <a:r>
              <a:rPr lang="ko-KR" altLang="en-US" dirty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어디가 좋은가요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textView2 = findViewById(R.id.textView2);</a:t>
            </a:r>
          </a:p>
          <a:p>
            <a:pPr indent="-285750"/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셋째 </a:t>
            </a:r>
            <a:r>
              <a:rPr lang="ko-KR" altLang="en-US" dirty="0" err="1">
                <a:sym typeface="Wingdings" panose="05000000000000000000" pitchFamily="2" charset="2"/>
              </a:rPr>
              <a:t>파라미터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 data </a:t>
            </a:r>
            <a:r>
              <a:rPr lang="ko-KR" altLang="en-US" dirty="0">
                <a:sym typeface="Wingdings" panose="05000000000000000000" pitchFamily="2" charset="2"/>
              </a:rPr>
              <a:t>는 새 </a:t>
            </a:r>
            <a:r>
              <a:rPr lang="ko-KR" altLang="en-US" dirty="0" err="1">
                <a:sym typeface="Wingdings" panose="05000000000000000000" pitchFamily="2" charset="2"/>
              </a:rPr>
              <a:t>액티비티로부터</a:t>
            </a:r>
            <a:r>
              <a:rPr lang="ko-KR" altLang="en-US" dirty="0">
                <a:sym typeface="Wingdings" panose="05000000000000000000" pitchFamily="2" charset="2"/>
              </a:rPr>
              <a:t> 전달받은 </a:t>
            </a:r>
            <a:r>
              <a:rPr lang="ko-KR" altLang="en-US" dirty="0" err="1">
                <a:sym typeface="Wingdings" panose="05000000000000000000" pitchFamily="2" charset="2"/>
              </a:rPr>
              <a:t>인텐트로</a:t>
            </a:r>
            <a:r>
              <a:rPr lang="ko-KR" altLang="en-US" dirty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>
                <a:sym typeface="Wingdings" panose="05000000000000000000" pitchFamily="2" charset="2"/>
              </a:rPr>
              <a:t>putExtra() </a:t>
            </a:r>
            <a:r>
              <a:rPr lang="ko-KR" altLang="en-US" dirty="0" err="1">
                <a:sym typeface="Wingdings" panose="05000000000000000000" pitchFamily="2" charset="2"/>
              </a:rPr>
              <a:t>메소드입니다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Key: Value </a:t>
            </a:r>
            <a:r>
              <a:rPr lang="ko-KR" altLang="en-US" dirty="0">
                <a:sym typeface="Wingdings" panose="05000000000000000000" pitchFamily="2" charset="2"/>
              </a:rPr>
              <a:t>쌍으로 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어디가 좋은가요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textView2 = findViewById(R.id.textView2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smtClean="0">
                <a:sym typeface="Wingdings" panose="05000000000000000000" pitchFamily="2" charset="2"/>
              </a:rPr>
              <a:t>putExtra()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400" dirty="0">
                <a:latin typeface="Consolas" panose="020B0609020204030204" pitchFamily="49" charset="0"/>
              </a:rPr>
              <a:t>item = </a:t>
            </a:r>
            <a:r>
              <a:rPr lang="en-US" altLang="ko-KR" sz="14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4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Hu043ActivityFour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slide_in_left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입력하여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&lt;translate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sz="1600" dirty="0">
                <a:latin typeface="Consolas" panose="020B0609020204030204" pitchFamily="49" charset="0"/>
              </a:rPr>
              <a:t>="-100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android:toYDelta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android:integer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애니매이션은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48" y="2644884"/>
            <a:ext cx="2271906" cy="39211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580042" y="6101267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0096" y="5733256"/>
            <a:ext cx="222849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되는지 확인해보세요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11" idx="3"/>
            <a:endCxn id="10" idx="0"/>
          </p:cNvCxnSpPr>
          <p:nvPr/>
        </p:nvCxnSpPr>
        <p:spPr>
          <a:xfrm>
            <a:off x="9188591" y="5964089"/>
            <a:ext cx="715487" cy="1371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우 클릭하면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35960" y="5589240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3819" y="491957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endParaRPr lang="en-US" altLang="ko-KR" sz="1200" dirty="0" smtClean="0"/>
          </a:p>
          <a:p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5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인텐트를 전달할 수 있는 대표적인 메소드는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startActivity(),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12" y="1844824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015880" y="1844824"/>
            <a:ext cx="288032" cy="144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4779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띄우는 경우와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컴포넌트 이름을 이용해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36360" y="251093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Hu044CallIntent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(Plain Text)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id=editText</a:t>
            </a:r>
            <a:r>
              <a:rPr lang="en-US" altLang="ko-KR" dirty="0" smtClean="0">
                <a:sym typeface="Wingdings" panose="05000000000000000000" pitchFamily="2" charset="2"/>
              </a:rPr>
              <a:t>, textSize=24sp, text=</a:t>
            </a: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010-1000-1000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textSize=24,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099" y="4094608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36614" y="4179742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094608"/>
            <a:ext cx="4042046" cy="23132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77898" y="53732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0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 클릭 이벤트가 일어날 때마다 다음과 같은 작업이 일어나도록 코딩하면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앱이 처음 만들어질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로 구현하는 방법과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간단히 구현하는 방법으로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이벤트 알림을 받으면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작업이 일어나야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이벤트 호입력상자의 값을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앞에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sym typeface="Wingdings" panose="05000000000000000000" pitchFamily="2" charset="2"/>
              </a:rPr>
              <a:t>:"</a:t>
            </a:r>
            <a:r>
              <a:rPr lang="ko-KR" altLang="en-US" dirty="0" smtClean="0">
                <a:sym typeface="Wingdings" panose="05000000000000000000" pitchFamily="2" charset="2"/>
              </a:rPr>
              <a:t>를 붙입니다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+ ...... ;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같이 인텐트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만들어진 인텐트 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인자로 </a:t>
            </a:r>
            <a:r>
              <a:rPr lang="en-US" altLang="ko-KR" dirty="0">
                <a:sym typeface="Wingdings" panose="05000000000000000000" pitchFamily="2" charset="2"/>
              </a:rPr>
              <a:t>startActivity() 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anonymous inner class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91511"/>
            <a:ext cx="113658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8958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4138700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484189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828466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Lambda expression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앞에서 </a:t>
            </a:r>
            <a:r>
              <a:rPr lang="en-US" altLang="ko-KR" dirty="0">
                <a:sym typeface="Wingdings" panose="05000000000000000000" pitchFamily="2" charset="2"/>
              </a:rPr>
              <a:t>anonymous inner class </a:t>
            </a:r>
            <a:r>
              <a:rPr lang="ko-KR" altLang="en-US" dirty="0">
                <a:sym typeface="Wingdings" panose="05000000000000000000" pitchFamily="2" charset="2"/>
              </a:rPr>
              <a:t>부분을 코멘트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위의 코드를 완성하십시오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89770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button.setOnClickListener( </a:t>
            </a:r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     </a:t>
            </a:r>
            <a:r>
              <a:rPr lang="en-US" altLang="ko-KR" sz="1400" dirty="0">
                <a:latin typeface="Consolas" panose="020B0609020204030204" pitchFamily="49" charset="0"/>
              </a:rPr>
              <a:t> // 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7217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3753848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0993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443614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8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우 클릭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>
                <a:sym typeface="Wingdings" panose="05000000000000000000" pitchFamily="2" charset="2"/>
              </a:rPr>
              <a:t>JoyAc</a:t>
            </a:r>
            <a:r>
              <a:rPr lang="en-US" altLang="ko-KR" b="1" dirty="0" smtClean="0">
                <a:sym typeface="Wingdings" panose="05000000000000000000" pitchFamily="2" charset="2"/>
              </a:rPr>
              <a:t>tivity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activity_joy.xml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935760" y="5157192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87496" y="585147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87496" y="555643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440601" y="4672752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9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ym typeface="Wingdings" panose="05000000000000000000" pitchFamily="2" charset="2"/>
              </a:rPr>
              <a:t>화면 만들기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activity_joy.xml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[Split]</a:t>
            </a:r>
            <a:r>
              <a:rPr lang="ko-KR" altLang="en-US" dirty="0">
                <a:sym typeface="Wingdings" panose="05000000000000000000" pitchFamily="2" charset="2"/>
              </a:rPr>
              <a:t>탭으로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레이아웃을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으로 변경하고</a:t>
            </a:r>
            <a:r>
              <a:rPr lang="en-US" altLang="ko-KR" dirty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=wrap_content,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=wrap_content, textSize=24, </a:t>
            </a:r>
            <a:r>
              <a:rPr lang="en-US" altLang="ko-KR" dirty="0" err="1">
                <a:sym typeface="Wingdings" panose="05000000000000000000" pitchFamily="2" charset="2"/>
              </a:rPr>
              <a:t>textColor</a:t>
            </a:r>
            <a:r>
              <a:rPr lang="en-US" altLang="ko-KR" dirty="0">
                <a:sym typeface="Wingdings" panose="05000000000000000000" pitchFamily="2" charset="2"/>
              </a:rPr>
              <a:t>=@color/purple_700", text="Be joyful always!"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2925" y="5529836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319816" y="5461301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main_activity.xml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33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en-US" altLang="ko-KR" b="1" dirty="0">
                <a:sym typeface="Wingdings" panose="05000000000000000000" pitchFamily="2" charset="2"/>
              </a:rPr>
              <a:t>MainActivity.java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>
                <a:sym typeface="Wingdings" panose="05000000000000000000" pitchFamily="2" charset="2"/>
              </a:rPr>
              <a:t>[JoyActivity</a:t>
            </a:r>
            <a:r>
              <a:rPr lang="ko-KR" altLang="en-US" b="1" dirty="0">
                <a:sym typeface="Wingdings" panose="05000000000000000000" pitchFamily="2" charset="2"/>
              </a:rPr>
              <a:t> 띄우기</a:t>
            </a:r>
            <a:r>
              <a:rPr lang="en-US" altLang="ko-KR" b="1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Using Lambda Expression &amp; anonymous object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13526"/>
            <a:ext cx="112481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4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 name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4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startActivity(intent);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3183288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8" y="382257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8" y="420189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64152" y="2781460"/>
            <a:ext cx="43204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6843" y="2328458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MainActivity.java </a:t>
            </a:r>
            <a:r>
              <a:rPr lang="ko-KR" altLang="en-US" sz="1400" dirty="0" smtClean="0"/>
              <a:t>파일 맨 위에 있는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패키지 이름과 동일해야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96200" y="2781460"/>
            <a:ext cx="72008" cy="7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100" y="5786680"/>
            <a:ext cx="1124811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button2.setOnClickListener(view </a:t>
            </a:r>
            <a:r>
              <a:rPr lang="en-US" altLang="ko-KR" sz="1400" dirty="0" smtClean="0">
                <a:latin typeface="Consolas" panose="020B0609020204030204" pitchFamily="49" charset="0"/>
              </a:rPr>
              <a:t>-&gt; startActivity(new </a:t>
            </a:r>
            <a:r>
              <a:rPr lang="en-US" altLang="ko-KR" sz="1400" dirty="0">
                <a:latin typeface="Consolas" panose="020B0609020204030204" pitchFamily="49" charset="0"/>
              </a:rPr>
              <a:t>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setComponent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>
                <a:latin typeface="Consolas" panose="020B0609020204030204" pitchFamily="49" charset="0"/>
              </a:rPr>
              <a:t>")))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    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415480" y="1484784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50486"/>
              <a:ext cx="1194558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9536" y="3450486"/>
              <a:ext cx="1383712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7260839" y="2708920"/>
            <a:ext cx="49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752184" y="2570420"/>
            <a:ext cx="2608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사용자와 상호작용 직전에 항상 호출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238616" y="335380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다른 액티비티를 시작하려고 할 째 호출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현재 앱 </a:t>
            </a:r>
            <a:r>
              <a:rPr lang="en-US" altLang="ko-KR" sz="1200" dirty="0" smtClean="0"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sym typeface="Wingdings" panose="05000000000000000000" pitchFamily="2" charset="2"/>
              </a:rPr>
              <a:t>저장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/>
              <a:t>모든 작업을 중지하고 돌아가야 다른 액티비티를 시작할 수 있음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63598" y="4383341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사용자에게 더 이상 보이지 않을 때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소멸되거나 다른 액티비티가 화면을 가릴 때 호출됨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38616" y="538927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소멸되어 없어지기 전에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마지막으로 받는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호출딤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78913" y="5164797"/>
            <a:ext cx="293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onRestart</a:t>
            </a:r>
            <a:r>
              <a:rPr lang="en-US" altLang="ko-KR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액티비티가 중지된 이후 다시 시작되기 직전에 호출됨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메소드 다음에는 항상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sym typeface="Wingdings" panose="05000000000000000000" pitchFamily="2" charset="2"/>
              </a:rPr>
              <a:t>메소드가 호출됨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과정에서 액티비티의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확인해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12" y="3024622"/>
            <a:ext cx="1973825" cy="347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024622"/>
            <a:ext cx="1971170" cy="3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프로젝트 생성과 </a:t>
            </a:r>
            <a:r>
              <a:rPr lang="en-US" altLang="ko-KR" b="1" dirty="0" smtClean="0">
                <a:sym typeface="Wingdings" panose="05000000000000000000" pitchFamily="2" charset="2"/>
              </a:rPr>
              <a:t>Layout 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Hu046LifeCycle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두 뷰가 화면 가운데 위치하도록</a:t>
            </a:r>
            <a:r>
              <a:rPr lang="en-US" altLang="ko-KR" dirty="0" smtClean="0">
                <a:sym typeface="Wingdings" panose="05000000000000000000" pitchFamily="2" charset="2"/>
              </a:rPr>
              <a:t>. ConstraintLayout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vertical, chained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(app  new  activity  Empty Activity)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생성되어 추가된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10" y="3861538"/>
            <a:ext cx="1498027" cy="2634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54" y="3861048"/>
            <a:ext cx="1496012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[Start JoyActivity]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메소드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코드 </a:t>
            </a:r>
            <a:r>
              <a:rPr lang="ko-KR" altLang="en-US" dirty="0">
                <a:sym typeface="Wingdings" panose="05000000000000000000" pitchFamily="2" charset="2"/>
              </a:rPr>
              <a:t>안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메소드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335665"/>
            <a:ext cx="2088232" cy="3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startActivity(intent);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println("onCreate() called");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6143157"/>
            <a:ext cx="1136585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 view </a:t>
            </a:r>
            <a:r>
              <a:rPr lang="en-US" altLang="ko-KR" sz="1400" dirty="0">
                <a:latin typeface="Consolas" panose="020B0609020204030204" pitchFamily="49" charset="0"/>
              </a:rPr>
              <a:t>-&gt; 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 new </a:t>
            </a:r>
            <a:r>
              <a:rPr lang="en-US" altLang="ko-KR" sz="14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400" dirty="0" err="1">
                <a:latin typeface="Consolas" panose="020B0609020204030204" pitchFamily="49" charset="0"/>
              </a:rPr>
              <a:t>JoyActivity.class</a:t>
            </a:r>
            <a:r>
              <a:rPr lang="en-US" altLang="ko-KR" sz="1400" dirty="0" smtClean="0">
                <a:latin typeface="Consolas" panose="020B0609020204030204" pitchFamily="49" charset="0"/>
              </a:rPr>
              <a:t>) ) 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println("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8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24325</TotalTime>
  <Words>11728</Words>
  <Application>Microsoft Office PowerPoint</Application>
  <PresentationFormat>와이드스크린</PresentationFormat>
  <Paragraphs>1710</Paragraphs>
  <Slides>109</Slides>
  <Notes>10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22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 - Challenge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04-2: 여러 화면 만들고 화면 간 전환하기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1394</cp:revision>
  <dcterms:created xsi:type="dcterms:W3CDTF">2014-02-12T09:15:05Z</dcterms:created>
  <dcterms:modified xsi:type="dcterms:W3CDTF">2021-07-26T05:37:31Z</dcterms:modified>
</cp:coreProperties>
</file>