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5"/>
  </p:notesMasterIdLst>
  <p:sldIdLst>
    <p:sldId id="339" r:id="rId2"/>
    <p:sldId id="1195" r:id="rId3"/>
    <p:sldId id="895" r:id="rId4"/>
    <p:sldId id="1196" r:id="rId5"/>
    <p:sldId id="1197" r:id="rId6"/>
    <p:sldId id="1198" r:id="rId7"/>
    <p:sldId id="1199" r:id="rId8"/>
    <p:sldId id="1200" r:id="rId9"/>
    <p:sldId id="1258" r:id="rId10"/>
    <p:sldId id="1002" r:id="rId11"/>
    <p:sldId id="1255" r:id="rId12"/>
    <p:sldId id="1256" r:id="rId13"/>
    <p:sldId id="1076" r:id="rId14"/>
    <p:sldId id="1273" r:id="rId15"/>
    <p:sldId id="1078" r:id="rId16"/>
    <p:sldId id="1079" r:id="rId17"/>
    <p:sldId id="1080" r:id="rId18"/>
    <p:sldId id="1225" r:id="rId19"/>
    <p:sldId id="1259" r:id="rId20"/>
    <p:sldId id="1227" r:id="rId21"/>
    <p:sldId id="1229" r:id="rId22"/>
    <p:sldId id="1261" r:id="rId23"/>
    <p:sldId id="1260" r:id="rId24"/>
    <p:sldId id="1230" r:id="rId25"/>
    <p:sldId id="1262" r:id="rId26"/>
    <p:sldId id="1231" r:id="rId27"/>
    <p:sldId id="1232" r:id="rId28"/>
    <p:sldId id="1234" r:id="rId29"/>
    <p:sldId id="1264" r:id="rId30"/>
    <p:sldId id="1271" r:id="rId31"/>
    <p:sldId id="1087" r:id="rId32"/>
    <p:sldId id="1088" r:id="rId33"/>
    <p:sldId id="1132" r:id="rId34"/>
    <p:sldId id="1089" r:id="rId35"/>
    <p:sldId id="1090" r:id="rId36"/>
    <p:sldId id="1091" r:id="rId37"/>
    <p:sldId id="1093" r:id="rId38"/>
    <p:sldId id="1094" r:id="rId39"/>
    <p:sldId id="1095" r:id="rId40"/>
    <p:sldId id="1098" r:id="rId41"/>
    <p:sldId id="1275" r:id="rId42"/>
    <p:sldId id="1276" r:id="rId43"/>
    <p:sldId id="1277" r:id="rId44"/>
    <p:sldId id="1099" r:id="rId45"/>
    <p:sldId id="1100" r:id="rId46"/>
    <p:sldId id="1266" r:id="rId47"/>
    <p:sldId id="1268" r:id="rId48"/>
    <p:sldId id="1269" r:id="rId49"/>
    <p:sldId id="1270" r:id="rId50"/>
    <p:sldId id="1101" r:id="rId51"/>
    <p:sldId id="1123" r:id="rId52"/>
    <p:sldId id="1102" r:id="rId53"/>
    <p:sldId id="1107" r:id="rId54"/>
    <p:sldId id="1109" r:id="rId55"/>
    <p:sldId id="1110" r:id="rId56"/>
    <p:sldId id="1111" r:id="rId57"/>
    <p:sldId id="1112" r:id="rId58"/>
    <p:sldId id="1113" r:id="rId59"/>
    <p:sldId id="1114" r:id="rId60"/>
    <p:sldId id="1115" r:id="rId61"/>
    <p:sldId id="1116" r:id="rId62"/>
    <p:sldId id="1118" r:id="rId63"/>
    <p:sldId id="1173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3780" autoAdjust="0"/>
  </p:normalViewPr>
  <p:slideViewPr>
    <p:cSldViewPr>
      <p:cViewPr varScale="1">
        <p:scale>
          <a:sx n="80" d="100"/>
          <a:sy n="80" d="100"/>
        </p:scale>
        <p:origin x="20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0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21-07-28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21-07-28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21-07-28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&amp; Receiver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서비스란 화면이 없이 백그라운드에서 실행되는 앱의 구성요소입니다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당연히 시스템에서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액티비티를 만들 때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등록했던 것처럼 새로 만든 서비스는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,</a:t>
            </a:r>
            <a:r>
              <a:rPr lang="ko-KR" altLang="en-US" b="1" dirty="0" smtClean="0">
                <a:sym typeface="Wingdings" panose="05000000000000000000" pitchFamily="2" charset="2"/>
              </a:rPr>
              <a:t>서비스의 실행 원리와 역할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서비스를 실행하려면 메인 액티비티에서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서비스는 실행된 상태를 계속 유지하기 위해 서비스가 비정상적으로 종료되더라도 시스템이 자동으로 재실행합니다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다음 그림을 통해 이해해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63220" y="3789040"/>
            <a:ext cx="3168352" cy="129614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947396" y="4725144"/>
            <a:ext cx="0" cy="1008112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870819" y="3887760"/>
            <a:ext cx="21531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onCreate() </a:t>
            </a:r>
            <a:r>
              <a:rPr lang="ko-KR" altLang="en-US" b="1" dirty="0"/>
              <a:t>호출됨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58964" y="4072426"/>
            <a:ext cx="2160240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305362" y="3659659"/>
            <a:ext cx="16674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StartService()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918018" y="3844325"/>
            <a:ext cx="12666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/>
              <a:t>시작시키기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7074078" y="5206299"/>
            <a:ext cx="13308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비정상 종료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63220" y="5812454"/>
            <a:ext cx="3168352" cy="56887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34011" y="5912225"/>
            <a:ext cx="8338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시스템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4646724" y="5236294"/>
            <a:ext cx="21948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onDestroy() </a:t>
            </a:r>
            <a:r>
              <a:rPr lang="ko-KR" altLang="en-US" b="1" dirty="0"/>
              <a:t>호출됨</a:t>
            </a:r>
          </a:p>
        </p:txBody>
      </p:sp>
      <p:cxnSp>
        <p:nvCxnSpPr>
          <p:cNvPr id="20" name="구부러진 연결선 19"/>
          <p:cNvCxnSpPr>
            <a:stCxn id="16" idx="3"/>
            <a:endCxn id="5" idx="3"/>
          </p:cNvCxnSpPr>
          <p:nvPr/>
        </p:nvCxnSpPr>
        <p:spPr>
          <a:xfrm flipV="1">
            <a:off x="8531572" y="4437112"/>
            <a:ext cx="12700" cy="1659779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530455" y="3290327"/>
            <a:ext cx="8338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서비스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3457974" y="4100362"/>
            <a:ext cx="10759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인텐트 객체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Hu061Service: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서비스가 동작하는 방식을 이해하기 위해 새로운 프로젝트 안에서 서비스 클래스를 정의하는 실습입니다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서비스로 음악을 재생하기로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Hu061Service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서비스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에서 우 클릭하여</a:t>
            </a:r>
            <a:r>
              <a:rPr lang="en-US" altLang="ko-KR" dirty="0" smtClean="0">
                <a:sym typeface="Wingdings" panose="05000000000000000000" pitchFamily="2" charset="2"/>
              </a:rPr>
              <a:t>, New  Service  Service</a:t>
            </a:r>
            <a:r>
              <a:rPr lang="ko-KR" altLang="en-US" dirty="0" smtClean="0">
                <a:sym typeface="Wingdings" panose="05000000000000000000" pitchFamily="2" charset="2"/>
              </a:rPr>
              <a:t>를 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서비스를 만들 수 있는 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Class 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HuService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디폴트 값으로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HuService.java </a:t>
            </a:r>
            <a:r>
              <a:rPr lang="ko-KR" altLang="en-US" dirty="0" smtClean="0">
                <a:sym typeface="Wingdings" panose="05000000000000000000" pitchFamily="2" charset="2"/>
              </a:rPr>
              <a:t>이 만들어지고 또한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안에 </a:t>
            </a:r>
            <a:r>
              <a:rPr lang="en-US" altLang="ko-KR" b="1" dirty="0" smtClean="0">
                <a:sym typeface="Wingdings" panose="05000000000000000000" pitchFamily="2" charset="2"/>
              </a:rPr>
              <a:t>&lt;service&gt; </a:t>
            </a:r>
            <a:r>
              <a:rPr lang="ko-KR" altLang="en-US" b="1" dirty="0" smtClean="0">
                <a:sym typeface="Wingdings" panose="05000000000000000000" pitchFamily="2" charset="2"/>
              </a:rPr>
              <a:t>태그도 추가 된 것을 확인하십시오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 </a:t>
            </a:r>
            <a:r>
              <a:rPr lang="en-US" altLang="ko-KR" dirty="0" smtClean="0">
                <a:sym typeface="Wingdings" panose="05000000000000000000" pitchFamily="2" charset="2"/>
              </a:rPr>
              <a:t>[res]</a:t>
            </a:r>
            <a:r>
              <a:rPr lang="ko-KR" altLang="en-US" dirty="0" smtClean="0">
                <a:sym typeface="Wingdings" panose="05000000000000000000" pitchFamily="2" charset="2"/>
              </a:rPr>
              <a:t>에서 우 클릭하여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newDirectory</a:t>
            </a:r>
            <a:r>
              <a:rPr lang="ko-KR" altLang="en-US" dirty="0" smtClean="0">
                <a:sym typeface="Wingdings" panose="05000000000000000000" pitchFamily="2" charset="2"/>
              </a:rPr>
              <a:t>를 택하고 폴더 이름을 </a:t>
            </a:r>
            <a:r>
              <a:rPr lang="en-US" altLang="ko-KR" dirty="0" smtClean="0">
                <a:sym typeface="Wingdings" panose="05000000000000000000" pitchFamily="2" charset="2"/>
              </a:rPr>
              <a:t>raw</a:t>
            </a:r>
            <a:r>
              <a:rPr lang="ko-KR" altLang="en-US" dirty="0" smtClean="0">
                <a:sym typeface="Wingdings" panose="05000000000000000000" pitchFamily="2" charset="2"/>
              </a:rPr>
              <a:t>를 입력하여 음원을 저장할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dirty="0" smtClean="0">
                <a:sym typeface="Wingdings" panose="05000000000000000000" pitchFamily="2" charset="2"/>
              </a:rPr>
              <a:t>/images/</a:t>
            </a:r>
            <a:r>
              <a:rPr lang="en-US" altLang="ko-KR" b="1" dirty="0" smtClean="0">
                <a:sym typeface="Wingdings" panose="05000000000000000000" pitchFamily="2" charset="2"/>
              </a:rPr>
              <a:t>music_sample.mp3</a:t>
            </a:r>
            <a:r>
              <a:rPr lang="ko-KR" altLang="en-US" dirty="0" smtClean="0">
                <a:sym typeface="Wingdings" panose="05000000000000000000" pitchFamily="2" charset="2"/>
              </a:rPr>
              <a:t>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raw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ko-KR" altLang="en-US" dirty="0" err="1" smtClean="0">
                <a:sym typeface="Wingdings" panose="05000000000000000000" pitchFamily="2" charset="2"/>
              </a:rPr>
              <a:t>붙여넣기를</a:t>
            </a:r>
            <a:r>
              <a:rPr lang="ko-KR" altLang="en-US" dirty="0" smtClean="0">
                <a:sym typeface="Wingdings" panose="05000000000000000000" pitchFamily="2" charset="2"/>
              </a:rPr>
              <a:t>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Hu061Service: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2: </a:t>
            </a:r>
            <a:r>
              <a:rPr lang="en-US" altLang="ko-KR" dirty="0" smtClean="0">
                <a:sym typeface="Wingdings" panose="05000000000000000000" pitchFamily="2" charset="2"/>
              </a:rPr>
              <a:t>HuService.java </a:t>
            </a:r>
            <a:r>
              <a:rPr lang="ko-KR" altLang="en-US" dirty="0" smtClean="0">
                <a:sym typeface="Wingdings" panose="05000000000000000000" pitchFamily="2" charset="2"/>
              </a:rPr>
              <a:t>에는 자동으로 만들어진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생성자</a:t>
            </a:r>
            <a:r>
              <a:rPr lang="ko-KR" altLang="en-US" dirty="0" err="1" smtClean="0">
                <a:sym typeface="Wingdings" panose="05000000000000000000" pitchFamily="2" charset="2"/>
              </a:rPr>
              <a:t>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onBind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메소드만</a:t>
            </a:r>
            <a:r>
              <a:rPr lang="ko-KR" altLang="en-US" dirty="0" smtClean="0">
                <a:sym typeface="Wingdings" panose="05000000000000000000" pitchFamily="2" charset="2"/>
              </a:rPr>
              <a:t>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서비스의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관리하기 위해 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onCreate(), onDestroy()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메소드와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객체를 전달하기 위한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추가하겠습니다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HuService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우 클릭하여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Methods…] </a:t>
            </a:r>
            <a:r>
              <a:rPr lang="ko-KR" altLang="en-US" dirty="0" smtClean="0">
                <a:sym typeface="Wingdings" panose="05000000000000000000" pitchFamily="2" charset="2"/>
              </a:rPr>
              <a:t>로 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 메소드를 재정의할 수 있는 대화상자가 표시되면</a:t>
            </a:r>
            <a:r>
              <a:rPr lang="en-US" altLang="ko-KR" dirty="0" smtClean="0">
                <a:sym typeface="Wingdings" panose="05000000000000000000" pitchFamily="2" charset="2"/>
              </a:rPr>
              <a:t>, Ctrl</a:t>
            </a:r>
            <a:r>
              <a:rPr lang="ko-KR" altLang="en-US" dirty="0" smtClean="0">
                <a:sym typeface="Wingdings" panose="05000000000000000000" pitchFamily="2" charset="2"/>
              </a:rPr>
              <a:t>를 누른 상태에서 세 개의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onCreate(), onDestroy(),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모두 선택하고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73" y="3933056"/>
            <a:ext cx="4427559" cy="24427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957" y="3329213"/>
            <a:ext cx="4876392" cy="304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레이아웃 디자인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activity_menu.xml</a:t>
            </a:r>
            <a:r>
              <a:rPr lang="ko-KR" altLang="en-US" dirty="0" smtClean="0">
                <a:sym typeface="Wingdings" panose="05000000000000000000" pitchFamily="2" charset="2"/>
              </a:rPr>
              <a:t>에서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기존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첫 번째 버튼은 </a:t>
            </a:r>
            <a:r>
              <a:rPr lang="en-US" altLang="ko-KR" b="1" dirty="0" smtClean="0">
                <a:sym typeface="Wingdings" panose="05000000000000000000" pitchFamily="2" charset="2"/>
              </a:rPr>
              <a:t>'</a:t>
            </a:r>
            <a:r>
              <a:rPr lang="en-US" altLang="ko-KR" b="1" dirty="0" err="1" smtClean="0">
                <a:sym typeface="Wingdings" panose="05000000000000000000" pitchFamily="2" charset="2"/>
              </a:rPr>
              <a:t>HuService</a:t>
            </a:r>
            <a:r>
              <a:rPr lang="en-US" altLang="ko-KR" b="1" dirty="0" smtClean="0">
                <a:sym typeface="Wingdings" panose="05000000000000000000" pitchFamily="2" charset="2"/>
              </a:rPr>
              <a:t>: Start', </a:t>
            </a:r>
            <a:r>
              <a:rPr lang="ko-KR" altLang="en-US" dirty="0" err="1">
                <a:sym typeface="Wingdings" panose="05000000000000000000" pitchFamily="2" charset="2"/>
              </a:rPr>
              <a:t>두번</a:t>
            </a:r>
            <a:r>
              <a:rPr lang="ko-KR" altLang="en-US" dirty="0">
                <a:sym typeface="Wingdings" panose="05000000000000000000" pitchFamily="2" charset="2"/>
              </a:rPr>
              <a:t> 째 버튼은 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b="1" dirty="0" err="1">
                <a:sym typeface="Wingdings" panose="05000000000000000000" pitchFamily="2" charset="2"/>
              </a:rPr>
              <a:t>HuService</a:t>
            </a:r>
            <a:r>
              <a:rPr lang="en-US" altLang="ko-KR" b="1" dirty="0">
                <a:sym typeface="Wingdings" panose="05000000000000000000" pitchFamily="2" charset="2"/>
              </a:rPr>
              <a:t>: Stop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>
                <a:sym typeface="Wingdings" panose="05000000000000000000" pitchFamily="2" charset="2"/>
              </a:rPr>
              <a:t>로 표시하고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각각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button_stop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textSize=24dp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번째 버튼이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 상위 </a:t>
            </a:r>
            <a:r>
              <a:rPr lang="en-US" altLang="ko-KR" dirty="0" smtClean="0">
                <a:sym typeface="Wingdings" panose="05000000000000000000" pitchFamily="2" charset="2"/>
              </a:rPr>
              <a:t>25%</a:t>
            </a:r>
            <a:r>
              <a:rPr lang="ko-KR" altLang="en-US" dirty="0" smtClean="0">
                <a:sym typeface="Wingdings" panose="05000000000000000000" pitchFamily="2" charset="2"/>
              </a:rPr>
              <a:t>에 위치하도록 </a:t>
            </a:r>
            <a:r>
              <a:rPr lang="en-US" altLang="ko-KR" dirty="0" err="1">
                <a:sym typeface="Wingdings" panose="05000000000000000000" pitchFamily="2" charset="2"/>
              </a:rPr>
              <a:t>Vertical_bias</a:t>
            </a:r>
            <a:r>
              <a:rPr lang="en-US" altLang="ko-KR" dirty="0">
                <a:sym typeface="Wingdings" panose="05000000000000000000" pitchFamily="2" charset="2"/>
              </a:rPr>
              <a:t> = </a:t>
            </a:r>
            <a:r>
              <a:rPr lang="en-US" altLang="ko-KR" dirty="0" smtClean="0">
                <a:sym typeface="Wingdings" panose="05000000000000000000" pitchFamily="2" charset="2"/>
              </a:rPr>
              <a:t>0.25, </a:t>
            </a:r>
            <a:r>
              <a:rPr lang="ko-KR" altLang="en-US" dirty="0" smtClean="0">
                <a:sym typeface="Wingdings" panose="05000000000000000000" pitchFamily="2" charset="2"/>
              </a:rPr>
              <a:t>버튼과 함께 </a:t>
            </a:r>
            <a:r>
              <a:rPr lang="en-US" altLang="ko-KR" dirty="0" smtClean="0">
                <a:sym typeface="Wingdings" panose="05000000000000000000" pitchFamily="2" charset="2"/>
              </a:rPr>
              <a:t>Chain</a:t>
            </a:r>
            <a:r>
              <a:rPr lang="ko-KR" altLang="en-US" dirty="0" smtClean="0">
                <a:sym typeface="Wingdings" panose="05000000000000000000" pitchFamily="2" charset="2"/>
              </a:rPr>
              <a:t>으로 엮고</a:t>
            </a:r>
            <a:r>
              <a:rPr lang="en-US" altLang="ko-KR" dirty="0" smtClean="0">
                <a:sym typeface="Wingdings" panose="05000000000000000000" pitchFamily="2" charset="2"/>
              </a:rPr>
              <a:t>, Style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packed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margin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= 12dp</a:t>
            </a:r>
            <a:r>
              <a:rPr lang="ko-KR" altLang="en-US" dirty="0" smtClean="0">
                <a:sym typeface="Wingdings" panose="05000000000000000000" pitchFamily="2" charset="2"/>
              </a:rPr>
              <a:t>로 버튼 사이에 간격이 있도록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서비스에 데이터를 전달할 때는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필요하면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 </a:t>
            </a:r>
            <a:r>
              <a:rPr lang="ko-KR" altLang="en-US" b="1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전달하면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624" y="2651254"/>
            <a:ext cx="2189588" cy="3845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4057790"/>
            <a:ext cx="422969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[Start]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Intent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err="1" smtClean="0">
                <a:sym typeface="Wingdings" panose="05000000000000000000" pitchFamily="2" charset="2"/>
              </a:rPr>
              <a:t>HuService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호출하고</a:t>
            </a:r>
            <a:r>
              <a:rPr lang="en-US" altLang="ko-KR" dirty="0">
                <a:sym typeface="Wingdings" panose="05000000000000000000" pitchFamily="2" charset="2"/>
              </a:rPr>
              <a:t>, [</a:t>
            </a:r>
            <a:r>
              <a:rPr lang="en-US" altLang="ko-KR" dirty="0" smtClean="0">
                <a:sym typeface="Wingdings" panose="05000000000000000000" pitchFamily="2" charset="2"/>
              </a:rPr>
              <a:t>Stop]</a:t>
            </a:r>
            <a:r>
              <a:rPr lang="ko-KR" altLang="en-US" dirty="0">
                <a:sym typeface="Wingdings" panose="05000000000000000000" pitchFamily="2" charset="2"/>
              </a:rPr>
              <a:t>버튼을 누르면</a:t>
            </a:r>
            <a:r>
              <a:rPr lang="en-US" altLang="ko-KR" dirty="0">
                <a:sym typeface="Wingdings" panose="05000000000000000000" pitchFamily="2" charset="2"/>
              </a:rPr>
              <a:t>, Intent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err="1">
                <a:sym typeface="Wingdings" panose="05000000000000000000" pitchFamily="2" charset="2"/>
              </a:rPr>
              <a:t>HuService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stopService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버튼 클릭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988840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AppCompatActivity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Get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button_start</a:t>
            </a:r>
            <a:r>
              <a:rPr lang="en-US" altLang="ko-KR" sz="1600" dirty="0" smtClean="0">
                <a:latin typeface="Consolas" panose="020B0609020204030204" pitchFamily="49" charset="0"/>
              </a:rPr>
              <a:t> and button stop references using findViewById()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your code here</a:t>
            </a:r>
            <a:endParaRPr lang="en-US" altLang="ko-KR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button_start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</a:t>
            </a:r>
            <a:r>
              <a:rPr lang="en-US" altLang="ko-KR" sz="1600" dirty="0" smtClean="0">
                <a:latin typeface="Consolas" panose="020B0609020204030204" pitchFamily="49" charset="0"/>
              </a:rPr>
              <a:t>onClick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리스너에서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r>
              <a:rPr lang="ko-KR" altLang="en-US" sz="1600" dirty="0" smtClean="0">
                <a:latin typeface="Consolas" panose="020B0609020204030204" pitchFamily="49" charset="0"/>
              </a:rPr>
              <a:t>를</a:t>
            </a:r>
            <a:r>
              <a:rPr lang="en-US" altLang="ko-KR" sz="1600" dirty="0" smtClean="0">
                <a:latin typeface="Consolas" panose="020B0609020204030204" pitchFamily="49" charset="0"/>
              </a:rPr>
              <a:t> intent</a:t>
            </a:r>
            <a:r>
              <a:rPr lang="ko-KR" altLang="en-US" sz="1600" dirty="0" smtClean="0">
                <a:latin typeface="Consolas" panose="020B0609020204030204" pitchFamily="49" charset="0"/>
              </a:rPr>
              <a:t>로 호출하도록 설정하십시오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button_end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</a:t>
            </a:r>
            <a:r>
              <a:rPr lang="en-US" altLang="ko-KR" sz="1600" dirty="0">
                <a:latin typeface="Consolas" panose="020B0609020204030204" pitchFamily="49" charset="0"/>
              </a:rPr>
              <a:t>onClick </a:t>
            </a:r>
            <a:r>
              <a:rPr lang="ko-KR" altLang="en-US" sz="1600" dirty="0" err="1">
                <a:latin typeface="Consolas" panose="020B0609020204030204" pitchFamily="49" charset="0"/>
              </a:rPr>
              <a:t>리스너에서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stopService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  <a:r>
              <a:rPr lang="ko-KR" altLang="en-US" sz="1600" dirty="0">
                <a:latin typeface="Consolas" panose="020B0609020204030204" pitchFamily="49" charset="0"/>
              </a:rPr>
              <a:t>를</a:t>
            </a:r>
            <a:r>
              <a:rPr lang="en-US" altLang="ko-KR" sz="1600" dirty="0">
                <a:latin typeface="Consolas" panose="020B0609020204030204" pitchFamily="49" charset="0"/>
              </a:rPr>
              <a:t> intent</a:t>
            </a:r>
            <a:r>
              <a:rPr lang="ko-KR" altLang="en-US" sz="1600" dirty="0">
                <a:latin typeface="Consolas" panose="020B0609020204030204" pitchFamily="49" charset="0"/>
              </a:rPr>
              <a:t>로 호출하도록 설정하십시오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smtClean="0">
                <a:latin typeface="Consolas" panose="020B0609020204030204" pitchFamily="49" charset="0"/>
              </a:rPr>
              <a:t>new </a:t>
            </a:r>
            <a:r>
              <a:rPr lang="en-US" altLang="ko-KR" sz="1600" dirty="0">
                <a:latin typeface="Consolas" panose="020B0609020204030204" pitchFamily="49" charset="0"/>
              </a:rPr>
              <a:t>Intent(getApplicationContext(),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HuService.class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// your code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here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4: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HuService.java </a:t>
            </a:r>
            <a:r>
              <a:rPr lang="ko-KR" altLang="en-US" dirty="0">
                <a:sym typeface="Wingdings" panose="05000000000000000000" pitchFamily="2" charset="2"/>
              </a:rPr>
              <a:t>코딩하기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담은 인텐트 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HuService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7394" y="1917407"/>
            <a:ext cx="1124811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HuService</a:t>
            </a:r>
            <a:r>
              <a:rPr lang="en-US" altLang="ko-KR" sz="1600" dirty="0">
                <a:latin typeface="Consolas" panose="020B0609020204030204" pitchFamily="49" charset="0"/>
              </a:rPr>
              <a:t> extends Service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"</a:t>
            </a:r>
            <a:r>
              <a:rPr lang="en-US" altLang="ko-KR" sz="1600" dirty="0" err="1">
                <a:latin typeface="Consolas" panose="020B0609020204030204" pitchFamily="49" charset="0"/>
              </a:rPr>
              <a:t>HuService</a:t>
            </a:r>
            <a:r>
              <a:rPr lang="en-US" altLang="ko-KR" sz="1600" dirty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MediaPlayer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mediaPlayer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HuService</a:t>
            </a:r>
            <a:r>
              <a:rPr lang="en-US" altLang="ko-KR" sz="1600" dirty="0">
                <a:latin typeface="Consolas" panose="020B0609020204030204" pitchFamily="49" charset="0"/>
              </a:rPr>
              <a:t>()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onCreate()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"onCreate() Service starts</a:t>
            </a:r>
            <a:r>
              <a:rPr lang="en-US" altLang="ko-KR" sz="1600" dirty="0" smtClean="0">
                <a:latin typeface="Consolas" panose="020B0609020204030204" pitchFamily="49" charset="0"/>
              </a:rPr>
              <a:t>...");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mediaPlayer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MediaPlayer.create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R.raw.music_sample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mediaPlayer.setLooping</a:t>
            </a:r>
            <a:r>
              <a:rPr lang="en-US" altLang="ko-KR" sz="1600" dirty="0">
                <a:latin typeface="Consolas" panose="020B0609020204030204" pitchFamily="49" charset="0"/>
              </a:rPr>
              <a:t>(true);  // replay 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... 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84432" y="466212"/>
            <a:ext cx="188224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HuService.java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2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HuService.java </a:t>
            </a:r>
            <a:r>
              <a:rPr lang="ko-KR" altLang="en-US" dirty="0">
                <a:sym typeface="Wingdings" panose="05000000000000000000" pitchFamily="2" charset="2"/>
              </a:rPr>
              <a:t>코딩하기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onStartCommand</a:t>
            </a:r>
            <a:r>
              <a:rPr lang="en-US" altLang="ko-KR" sz="1600" dirty="0">
                <a:latin typeface="Consolas" panose="020B0609020204030204" pitchFamily="49" charset="0"/>
              </a:rPr>
              <a:t>(Intent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, int flags, int </a:t>
            </a:r>
            <a:r>
              <a:rPr lang="en-US" altLang="ko-KR" sz="1600" dirty="0" err="1">
                <a:latin typeface="Consolas" panose="020B0609020204030204" pitchFamily="49" charset="0"/>
              </a:rPr>
              <a:t>startId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</a:t>
            </a:r>
            <a:r>
              <a:rPr lang="en-US" altLang="ko-KR" sz="1600" dirty="0" err="1">
                <a:latin typeface="Consolas" panose="020B0609020204030204" pitchFamily="49" charset="0"/>
              </a:rPr>
              <a:t>onStartCommand</a:t>
            </a:r>
            <a:r>
              <a:rPr lang="en-US" altLang="ko-KR" sz="1600" dirty="0">
                <a:latin typeface="Consolas" panose="020B0609020204030204" pitchFamily="49" charset="0"/>
              </a:rPr>
              <a:t>() - Music starts");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mediaPlayer.start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super.onStartCommand</a:t>
            </a:r>
            <a:r>
              <a:rPr lang="en-US" altLang="ko-KR" sz="1600" dirty="0">
                <a:latin typeface="Consolas" panose="020B0609020204030204" pitchFamily="49" charset="0"/>
              </a:rPr>
              <a:t>(intent, flags, </a:t>
            </a:r>
            <a:r>
              <a:rPr lang="en-US" altLang="ko-KR" sz="1600" dirty="0" err="1">
                <a:latin typeface="Consolas" panose="020B0609020204030204" pitchFamily="49" charset="0"/>
              </a:rPr>
              <a:t>startId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IBinder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onBind</a:t>
            </a:r>
            <a:r>
              <a:rPr lang="en-US" altLang="ko-KR" sz="16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TODO: Return the communication channel to the service.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throw new </a:t>
            </a:r>
            <a:r>
              <a:rPr lang="en-US" altLang="ko-KR" sz="1600" dirty="0" err="1">
                <a:latin typeface="Consolas" panose="020B0609020204030204" pitchFamily="49" charset="0"/>
              </a:rPr>
              <a:t>UnsupportedOperationException</a:t>
            </a:r>
            <a:r>
              <a:rPr lang="en-US" altLang="ko-KR" sz="1600" dirty="0">
                <a:latin typeface="Consolas" panose="020B0609020204030204" pitchFamily="49" charset="0"/>
              </a:rPr>
              <a:t>("Not yet implemented");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onDestroy()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"onDestroy() - Service ends");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mediaPlayer.stop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super.onDestroy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HuService.java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실행하면서 어떤 일이 일어나는지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을 통해서 어떤 일이 일어나는지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으로 설정한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HuService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"HuStar"</a:t>
            </a:r>
            <a:r>
              <a:rPr lang="ko-KR" altLang="en-US" dirty="0" smtClean="0">
                <a:sym typeface="Wingdings" panose="05000000000000000000" pitchFamily="2" charset="2"/>
              </a:rPr>
              <a:t>만 검색해서 출력하도록 콤보박스에서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"Edit Filter Configuration"</a:t>
            </a:r>
            <a:r>
              <a:rPr lang="ko-KR" altLang="en-US" dirty="0" smtClean="0">
                <a:sym typeface="Wingdings" panose="05000000000000000000" pitchFamily="2" charset="2"/>
              </a:rPr>
              <a:t>을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메시지를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dirty="0" err="1">
                <a:sym typeface="Wingdings" panose="05000000000000000000" pitchFamily="2" charset="2"/>
              </a:rPr>
              <a:t>HuService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"HuStar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두 단어를 모두 검색하려면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대한 </a:t>
            </a:r>
            <a:r>
              <a:rPr lang="en-US" altLang="ko-KR" dirty="0" smtClean="0">
                <a:sym typeface="Wingdings" panose="05000000000000000000" pitchFamily="2" charset="2"/>
              </a:rPr>
              <a:t>Regular Expression(Regex)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sym typeface="Wingdings" panose="05000000000000000000" pitchFamily="2" charset="2"/>
              </a:rPr>
              <a:t>HuS</a:t>
            </a:r>
            <a:r>
              <a:rPr lang="en-US" altLang="ko-KR" dirty="0" smtClean="0">
                <a:sym typeface="Wingdings" panose="05000000000000000000" pitchFamily="2" charset="2"/>
              </a:rPr>
              <a:t>*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Hu[</a:t>
            </a:r>
            <a:r>
              <a:rPr lang="en-US" altLang="ko-KR" dirty="0" err="1" smtClean="0">
                <a:sym typeface="Wingdings" panose="05000000000000000000" pitchFamily="2" charset="2"/>
              </a:rPr>
              <a:t>Star|Service</a:t>
            </a:r>
            <a:r>
              <a:rPr lang="en-US" altLang="ko-KR" dirty="0" smtClean="0">
                <a:sym typeface="Wingdings" panose="05000000000000000000" pitchFamily="2" charset="2"/>
              </a:rPr>
              <a:t>], </a:t>
            </a:r>
            <a:r>
              <a:rPr lang="en-US" altLang="ko-KR" dirty="0" err="1" smtClean="0">
                <a:sym typeface="Wingdings" panose="05000000000000000000" pitchFamily="2" charset="2"/>
              </a:rPr>
              <a:t>HuS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tar|ervice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를 입력하면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2" y="4264282"/>
            <a:ext cx="9335677" cy="22322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364" y="2492896"/>
            <a:ext cx="2276848" cy="399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Hu062Phone: </a:t>
            </a:r>
            <a:r>
              <a:rPr lang="ko-KR" altLang="en-US" b="1" dirty="0" smtClean="0">
                <a:sym typeface="Wingdings" panose="05000000000000000000" pitchFamily="2" charset="2"/>
              </a:rPr>
              <a:t>전화번호를 입력 받고 메시지 보내기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+ </a:t>
            </a:r>
            <a:r>
              <a:rPr lang="ko-KR" altLang="en-US" b="1" dirty="0" smtClean="0">
                <a:sym typeface="Wingdings" panose="05000000000000000000" pitchFamily="2" charset="2"/>
              </a:rPr>
              <a:t>권한 요청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프로젝트와 레이아웃 설정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Empty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프로젝트는 </a:t>
            </a:r>
            <a:r>
              <a:rPr lang="en-US" altLang="ko-KR" b="1" dirty="0" smtClean="0">
                <a:sym typeface="Wingdings" panose="05000000000000000000" pitchFamily="2" charset="2"/>
              </a:rPr>
              <a:t>Hu062Phone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패키지는 </a:t>
            </a:r>
            <a:r>
              <a:rPr lang="en-US" altLang="ko-KR" dirty="0">
                <a:sym typeface="Wingdings" panose="05000000000000000000" pitchFamily="2" charset="2"/>
              </a:rPr>
              <a:t>phone </a:t>
            </a:r>
            <a:r>
              <a:rPr lang="ko-KR" altLang="en-US" dirty="0">
                <a:sym typeface="Wingdings" panose="05000000000000000000" pitchFamily="2" charset="2"/>
              </a:rPr>
              <a:t>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레이아웃은 사용하기 편한 것으로 설정할 수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위젯들의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 를 다음과 </a:t>
            </a:r>
            <a:r>
              <a:rPr lang="ko-KR" altLang="en-US" dirty="0" smtClean="0">
                <a:sym typeface="Wingdings" panose="05000000000000000000" pitchFamily="2" charset="2"/>
              </a:rPr>
              <a:t>유지하면 도움이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dirty="0" smtClean="0">
                <a:sym typeface="Wingdings" panose="05000000000000000000" pitchFamily="2" charset="2"/>
              </a:rPr>
              <a:t> id =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button_message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id = </a:t>
            </a:r>
            <a:r>
              <a:rPr lang="en-US" altLang="ko-KR" dirty="0" err="1">
                <a:sym typeface="Wingdings" panose="05000000000000000000" pitchFamily="2" charset="2"/>
              </a:rPr>
              <a:t>editText_message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dirty="0" smtClean="0">
                <a:sym typeface="Wingdings" panose="05000000000000000000" pitchFamily="2" charset="2"/>
              </a:rPr>
              <a:t> id =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button_dialing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id =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editText_dialing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이미지 버튼의 이름은 각각 </a:t>
            </a:r>
            <a:r>
              <a:rPr lang="en-US" altLang="ko-KR" dirty="0" err="1" smtClean="0">
                <a:sym typeface="Wingdings" panose="05000000000000000000" pitchFamily="2" charset="2"/>
              </a:rPr>
              <a:t>ic_dial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ic_message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사용했습니다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968" y="2455522"/>
            <a:ext cx="2302243" cy="40199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3440388"/>
            <a:ext cx="5301316" cy="30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03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Hu062PhoneMessaging: </a:t>
            </a:r>
            <a:r>
              <a:rPr lang="ko-KR" altLang="en-US" b="1" dirty="0" smtClean="0">
                <a:sym typeface="Wingdings" panose="05000000000000000000" pitchFamily="2" charset="2"/>
              </a:rPr>
              <a:t>전화번호를 입력 받고 메시지 보내기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+ </a:t>
            </a:r>
            <a:r>
              <a:rPr lang="ko-KR" altLang="en-US" b="1" dirty="0" smtClean="0">
                <a:sym typeface="Wingdings" panose="05000000000000000000" pitchFamily="2" charset="2"/>
              </a:rPr>
              <a:t>권한 요청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472" y="2217185"/>
            <a:ext cx="2438740" cy="42582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99" y="3140968"/>
            <a:ext cx="5615625" cy="32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5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Service and Broadcast Receiver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서비스는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수신자는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수신자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위험 권한을 위한 코드는 어떻게 추가하나요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위험권한</a:t>
            </a:r>
            <a:r>
              <a:rPr lang="ko-KR" altLang="en-US" dirty="0" smtClean="0">
                <a:sym typeface="Wingdings" panose="05000000000000000000" pitchFamily="2" charset="2"/>
              </a:rPr>
              <a:t> 부여하기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리소스에 대해 더 이해하기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리소스와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그래들이</a:t>
            </a:r>
            <a:r>
              <a:rPr lang="ko-KR" altLang="en-US" dirty="0" smtClean="0">
                <a:sym typeface="Wingdings" panose="05000000000000000000" pitchFamily="2" charset="2"/>
              </a:rPr>
              <a:t> 무엇인가요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099" y="1196752"/>
            <a:ext cx="6218965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</a:rPr>
              <a:t>&lt;?</a:t>
            </a:r>
            <a:r>
              <a:rPr lang="en-US" altLang="ko-KR" sz="1200" dirty="0">
                <a:latin typeface="Consolas" panose="020B0609020204030204" pitchFamily="49" charset="0"/>
              </a:rPr>
              <a:t>xml version="1.0" encoding="utf-8"?&gt;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2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200" dirty="0" err="1">
                <a:latin typeface="Consolas" panose="020B0609020204030204" pitchFamily="49" charset="0"/>
              </a:rPr>
              <a:t>apk</a:t>
            </a:r>
            <a:r>
              <a:rPr lang="en-US" altLang="ko-KR" sz="12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</a:rPr>
              <a:t>xmlns:app</a:t>
            </a:r>
            <a:r>
              <a:rPr lang="en-US" altLang="ko-KR" sz="12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200" dirty="0" err="1">
                <a:latin typeface="Consolas" panose="020B0609020204030204" pitchFamily="49" charset="0"/>
              </a:rPr>
              <a:t>apk</a:t>
            </a:r>
            <a:r>
              <a:rPr lang="en-US" altLang="ko-KR" sz="12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2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200" dirty="0">
                <a:latin typeface="Consolas" panose="020B0609020204030204" pitchFamily="49" charset="0"/>
              </a:rPr>
              <a:t>=".</a:t>
            </a:r>
            <a:r>
              <a:rPr lang="en-US" altLang="ko-KR" sz="1200" dirty="0" err="1">
                <a:latin typeface="Consolas" panose="020B0609020204030204" pitchFamily="49" charset="0"/>
              </a:rPr>
              <a:t>MainActivity</a:t>
            </a:r>
            <a:r>
              <a:rPr lang="en-US" altLang="ko-KR" sz="1200" dirty="0">
                <a:latin typeface="Consolas" panose="020B0609020204030204" pitchFamily="49" charset="0"/>
              </a:rPr>
              <a:t>"&gt;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</a:t>
            </a:r>
            <a:r>
              <a:rPr lang="en-US" altLang="ko-KR" sz="1200" dirty="0" err="1">
                <a:latin typeface="Consolas" panose="020B0609020204030204" pitchFamily="49" charset="0"/>
              </a:rPr>
              <a:t>EditText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editText_dialing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2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 phone number"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2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button_calling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app:layout_constraintTop_toTopOf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app:layout_constraintVertical_chainStyle</a:t>
            </a:r>
            <a:r>
              <a:rPr lang="en-US" altLang="ko-KR" sz="1200" dirty="0">
                <a:latin typeface="Consolas" panose="020B0609020204030204" pitchFamily="49" charset="0"/>
              </a:rPr>
              <a:t>="spread"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79975" y="3645875"/>
            <a:ext cx="582123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button_calling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="@color/white"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button_message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editText_dialing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2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2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app:layout_constraintTop_toTopOf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200" dirty="0">
                <a:latin typeface="Consolas" panose="020B0609020204030204" pitchFamily="49" charset="0"/>
              </a:rPr>
              <a:t>="0"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app:layout_constraintVertical_chainStyle</a:t>
            </a:r>
            <a:r>
              <a:rPr lang="en-US" altLang="ko-KR" sz="12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drawable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ic_dial_foreground</a:t>
            </a:r>
            <a:r>
              <a:rPr lang="en-US" altLang="ko-KR" sz="1200" dirty="0">
                <a:latin typeface="Consolas" panose="020B0609020204030204" pitchFamily="49" charset="0"/>
              </a:rPr>
              <a:t>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20136" y="1700808"/>
            <a:ext cx="43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activity_main.xml </a:t>
            </a:r>
            <a:r>
              <a:rPr lang="ko-KR" altLang="en-US" dirty="0" smtClean="0"/>
              <a:t>파일의 일부분입니다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53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3: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SEND_SNS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권한을 부여합니다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안드로이드에서는 </a:t>
            </a:r>
            <a:r>
              <a:rPr lang="ko-KR" altLang="en-US" dirty="0">
                <a:sym typeface="Wingdings" panose="05000000000000000000" pitchFamily="2" charset="2"/>
              </a:rPr>
              <a:t>개인정보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센서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저장소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카메라 등을 사용하기 위해서는 권한 등록을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SMS </a:t>
            </a:r>
            <a:r>
              <a:rPr lang="ko-KR" altLang="en-US" dirty="0" smtClean="0">
                <a:sym typeface="Wingdings" panose="05000000000000000000" pitchFamily="2" charset="2"/>
              </a:rPr>
              <a:t>발송하는 기능도 여기에 속합니다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등록하십시오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&lt;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uses-permission android:name="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android.permission.SEND_SMS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/&gt;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이 외에 다양한 기능들이 아래와 같이 사용 권한 등록을 필요로 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3184210"/>
            <a:ext cx="10861796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&lt;manifest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package="</a:t>
            </a:r>
            <a:r>
              <a:rPr lang="en-US" altLang="ko-KR" sz="1400" dirty="0" err="1">
                <a:latin typeface="Consolas" panose="020B0609020204030204" pitchFamily="49" charset="0"/>
              </a:rPr>
              <a:t>com.example.permissionexample</a:t>
            </a:r>
            <a:r>
              <a:rPr lang="en-US" altLang="ko-KR" sz="14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&lt;uses-permission android:name="</a:t>
            </a:r>
            <a:r>
              <a:rPr lang="en-US" altLang="ko-KR" sz="1400" dirty="0" err="1">
                <a:latin typeface="Consolas" panose="020B0609020204030204" pitchFamily="49" charset="0"/>
              </a:rPr>
              <a:t>android.permission.INTERNET</a:t>
            </a:r>
            <a:r>
              <a:rPr lang="en-US" altLang="ko-KR" sz="14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&lt;uses-permission android:name="</a:t>
            </a:r>
            <a:r>
              <a:rPr lang="en-US" altLang="ko-KR" sz="1400" dirty="0" err="1">
                <a:latin typeface="Consolas" panose="020B0609020204030204" pitchFamily="49" charset="0"/>
              </a:rPr>
              <a:t>android.permission.ACCESS_FINE_LOCATION</a:t>
            </a:r>
            <a:r>
              <a:rPr lang="en-US" altLang="ko-KR" sz="14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&lt;uses-permission android:name="</a:t>
            </a:r>
            <a:r>
              <a:rPr lang="en-US" altLang="ko-KR" sz="1400" dirty="0" err="1">
                <a:latin typeface="Consolas" panose="020B0609020204030204" pitchFamily="49" charset="0"/>
              </a:rPr>
              <a:t>android.permission.READ_CONTACTS</a:t>
            </a:r>
            <a:r>
              <a:rPr lang="en-US" altLang="ko-KR" sz="14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&lt;uses-permission android:name="</a:t>
            </a:r>
            <a:r>
              <a:rPr lang="en-US" altLang="ko-KR" sz="1400" dirty="0" err="1">
                <a:latin typeface="Consolas" panose="020B0609020204030204" pitchFamily="49" charset="0"/>
              </a:rPr>
              <a:t>android.permission.WRITE_CONTACTS</a:t>
            </a:r>
            <a:r>
              <a:rPr lang="en-US" altLang="ko-KR" sz="14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&lt;uses-permission android:name="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android.permission.SEND_SMS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&lt;uses-permission android:name="</a:t>
            </a:r>
            <a:r>
              <a:rPr lang="en-US" altLang="ko-KR" sz="1400" dirty="0" err="1">
                <a:latin typeface="Consolas" panose="020B0609020204030204" pitchFamily="49" charset="0"/>
              </a:rPr>
              <a:t>android.permission.RECEIVE_SMS</a:t>
            </a:r>
            <a:r>
              <a:rPr lang="en-US" altLang="ko-KR" sz="14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&lt;application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android:allowBackup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android:icon</a:t>
            </a:r>
            <a:r>
              <a:rPr lang="en-US" altLang="ko-KR" sz="1400" dirty="0">
                <a:latin typeface="Consolas" panose="020B0609020204030204" pitchFamily="49" charset="0"/>
              </a:rPr>
              <a:t>="@</a:t>
            </a:r>
            <a:r>
              <a:rPr lang="en-US" altLang="ko-KR" sz="1400" dirty="0" err="1">
                <a:latin typeface="Consolas" panose="020B0609020204030204" pitchFamily="49" charset="0"/>
              </a:rPr>
              <a:t>mipmap</a:t>
            </a:r>
            <a:r>
              <a:rPr lang="en-US" altLang="ko-KR" sz="1400" dirty="0">
                <a:latin typeface="Consolas" panose="020B0609020204030204" pitchFamily="49" charset="0"/>
              </a:rPr>
              <a:t>/</a:t>
            </a:r>
            <a:r>
              <a:rPr lang="en-US" altLang="ko-KR" sz="1400" dirty="0" err="1">
                <a:latin typeface="Consolas" panose="020B0609020204030204" pitchFamily="49" charset="0"/>
              </a:rPr>
              <a:t>ic_launcher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android:label</a:t>
            </a:r>
            <a:r>
              <a:rPr lang="en-US" altLang="ko-KR" sz="1400" dirty="0">
                <a:latin typeface="Consolas" panose="020B0609020204030204" pitchFamily="49" charset="0"/>
              </a:rPr>
              <a:t>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app_name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 . . . . 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7680176" y="5085184"/>
            <a:ext cx="86409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88288" y="4931295"/>
            <a:ext cx="177965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이 한 줄이면 됩니다</a:t>
            </a:r>
            <a:r>
              <a:rPr lang="en-US" altLang="ko-KR" sz="1400" dirty="0" smtClean="0">
                <a:solidFill>
                  <a:srgbClr val="C00000"/>
                </a:solidFill>
              </a:rPr>
              <a:t>. 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47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en-US" altLang="ko-KR" dirty="0" smtClean="0">
                <a:sym typeface="Wingdings" panose="05000000000000000000" pitchFamily="2" charset="2"/>
              </a:rPr>
              <a:t>ActivityMain</a:t>
            </a:r>
            <a:r>
              <a:rPr lang="ko-KR" altLang="en-US" dirty="0" smtClean="0">
                <a:sym typeface="Wingdings" panose="05000000000000000000" pitchFamily="2" charset="2"/>
              </a:rPr>
              <a:t>에서 이미지 버튼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1789184"/>
            <a:ext cx="10312008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dial_number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</a:t>
            </a:r>
            <a:r>
              <a:rPr lang="en-US" altLang="ko-KR" sz="1600" dirty="0" err="1">
                <a:latin typeface="Consolas" panose="020B0609020204030204" pitchFamily="49" charset="0"/>
              </a:rPr>
              <a:t>dial_dumber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전화번호를 입력한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editText_dialing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참조를 구합니다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=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</a:t>
            </a:r>
            <a:r>
              <a:rPr lang="ko-KR" altLang="en-US" sz="1600" dirty="0" smtClean="0">
                <a:latin typeface="Consolas" panose="020B0609020204030204" pitchFamily="49" charset="0"/>
              </a:rPr>
              <a:t>에서 </a:t>
            </a:r>
            <a:r>
              <a:rPr lang="en-US" altLang="ko-KR" sz="1600" dirty="0" smtClean="0">
                <a:latin typeface="Consolas" panose="020B0609020204030204" pitchFamily="49" charset="0"/>
              </a:rPr>
              <a:t>number </a:t>
            </a:r>
            <a:r>
              <a:rPr lang="ko-KR" altLang="en-US" sz="1600" dirty="0" smtClean="0">
                <a:latin typeface="Consolas" panose="020B0609020204030204" pitchFamily="49" charset="0"/>
              </a:rPr>
              <a:t>읽어내어 저장합니다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number </a:t>
            </a:r>
            <a:r>
              <a:rPr lang="en-US" altLang="ko-KR" sz="1600" dirty="0" smtClean="0">
                <a:latin typeface="Consolas" panose="020B0609020204030204" pitchFamily="49" charset="0"/>
              </a:rPr>
              <a:t>=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Create the intent and set the data for the intent as the phone number.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Intent.ACTION_DIAL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tel</a:t>
            </a:r>
            <a:r>
              <a:rPr lang="en-US" altLang="ko-KR" sz="1600" dirty="0">
                <a:latin typeface="Consolas" panose="020B0609020204030204" pitchFamily="49" charset="0"/>
              </a:rPr>
              <a:t>:" + number</a:t>
            </a:r>
            <a:r>
              <a:rPr lang="en-US" altLang="ko-KR" sz="1600" dirty="0" smtClean="0">
                <a:latin typeface="Consolas" panose="020B0609020204030204" pitchFamily="49" charset="0"/>
              </a:rPr>
              <a:t>));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intent</a:t>
            </a:r>
            <a:r>
              <a:rPr lang="ko-KR" altLang="en-US" sz="1600" dirty="0" smtClean="0">
                <a:latin typeface="Consolas" panose="020B0609020204030204" pitchFamily="49" charset="0"/>
              </a:rPr>
              <a:t>로 </a:t>
            </a:r>
            <a:r>
              <a:rPr lang="en-US" altLang="ko-KR" sz="1600" dirty="0" smtClean="0">
                <a:latin typeface="Consolas" panose="020B0609020204030204" pitchFamily="49" charset="0"/>
              </a:rPr>
              <a:t>startActivity()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호출합니다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startActivity(intent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</a:t>
            </a:r>
            <a:r>
              <a:rPr lang="en-US" altLang="ko-KR" sz="1600" dirty="0" err="1">
                <a:latin typeface="Consolas" panose="020B0609020204030204" pitchFamily="49" charset="0"/>
              </a:rPr>
              <a:t>dial_number</a:t>
            </a:r>
            <a:r>
              <a:rPr lang="en-US" altLang="ko-KR" sz="1600" dirty="0">
                <a:latin typeface="Consolas" panose="020B0609020204030204" pitchFamily="49" charset="0"/>
              </a:rPr>
              <a:t>() ends:" + number);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67216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en-US" altLang="ko-KR" dirty="0" smtClean="0">
                <a:sym typeface="Wingdings" panose="05000000000000000000" pitchFamily="2" charset="2"/>
              </a:rPr>
              <a:t>MainActivity.xml &amp; onClick</a:t>
            </a:r>
            <a:r>
              <a:rPr lang="ko-KR" altLang="en-US" dirty="0" smtClean="0">
                <a:sym typeface="Wingdings" panose="05000000000000000000" pitchFamily="2" charset="2"/>
              </a:rPr>
              <a:t>속성의 </a:t>
            </a:r>
            <a:r>
              <a:rPr lang="en-US" altLang="ko-KR" dirty="0" err="1" smtClean="0">
                <a:sym typeface="Wingdings" panose="05000000000000000000" pitchFamily="2" charset="2"/>
              </a:rPr>
              <a:t>send_message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코딩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 err="1" smtClean="0">
                <a:sym typeface="Wingdings" panose="05000000000000000000" pitchFamily="2" charset="2"/>
              </a:rPr>
              <a:t>ActivityMain</a:t>
            </a:r>
            <a:r>
              <a:rPr lang="ko-KR" altLang="en-US" dirty="0" smtClean="0">
                <a:sym typeface="Wingdings" panose="05000000000000000000" pitchFamily="2" charset="2"/>
              </a:rPr>
              <a:t>에서 이미지 버튼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1789184"/>
            <a:ext cx="1124811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send_message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send_message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editText_dialing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참조를 구하고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latin typeface="Consolas" panose="020B0609020204030204" pitchFamily="49" charset="0"/>
              </a:rPr>
              <a:t>그 뷰의 전화번호를 읽어냅니다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endParaRPr lang="en-US" altLang="ko-KR" sz="16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String number =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editText_message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참조를 구하고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latin typeface="Consolas" panose="020B0609020204030204" pitchFamily="49" charset="0"/>
              </a:rPr>
              <a:t>그 뷰의 </a:t>
            </a:r>
            <a:r>
              <a:rPr lang="en-US" altLang="ko-KR" sz="1600" dirty="0" smtClean="0">
                <a:latin typeface="Consolas" panose="020B0609020204030204" pitchFamily="49" charset="0"/>
              </a:rPr>
              <a:t>message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읽어냅니다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editText_message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String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message =</a:t>
            </a:r>
            <a:endParaRPr lang="en-US" altLang="ko-KR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Create the intent and set the data for the intent as the phone number.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Intent.ACTION_SENDTO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 smtClean="0">
                <a:latin typeface="Consolas" panose="020B0609020204030204" pitchFamily="49" charset="0"/>
              </a:rPr>
              <a:t>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smsto</a:t>
            </a:r>
            <a:r>
              <a:rPr lang="en-US" altLang="ko-KR" sz="1600" dirty="0" smtClean="0">
                <a:latin typeface="Consolas" panose="020B0609020204030204" pitchFamily="49" charset="0"/>
              </a:rPr>
              <a:t>:" + number));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Add the message (</a:t>
            </a:r>
            <a:r>
              <a:rPr lang="en-US" altLang="ko-KR" sz="1600" dirty="0" err="1">
                <a:latin typeface="Consolas" panose="020B0609020204030204" pitchFamily="49" charset="0"/>
              </a:rPr>
              <a:t>sms</a:t>
            </a:r>
            <a:r>
              <a:rPr lang="en-US" altLang="ko-KR" sz="1600" dirty="0">
                <a:latin typeface="Consolas" panose="020B0609020204030204" pitchFamily="49" charset="0"/>
              </a:rPr>
              <a:t>) with the key ("</a:t>
            </a:r>
            <a:r>
              <a:rPr lang="en-US" altLang="ko-KR" sz="1600" dirty="0" err="1">
                <a:latin typeface="Consolas" panose="020B0609020204030204" pitchFamily="49" charset="0"/>
              </a:rPr>
              <a:t>sms_body</a:t>
            </a:r>
            <a:r>
              <a:rPr lang="en-US" altLang="ko-KR" sz="1600" dirty="0">
                <a:latin typeface="Consolas" panose="020B0609020204030204" pitchFamily="49" charset="0"/>
              </a:rPr>
              <a:t>").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</a:t>
            </a:r>
            <a:r>
              <a:rPr lang="en-US" altLang="ko-KR" sz="1600" dirty="0" smtClean="0">
                <a:latin typeface="Consolas" panose="020B0609020204030204" pitchFamily="49" charset="0"/>
              </a:rPr>
              <a:t>ntent.putExtra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sms_body</a:t>
            </a:r>
            <a:r>
              <a:rPr lang="en-US" altLang="ko-KR" sz="1600" dirty="0">
                <a:latin typeface="Consolas" panose="020B0609020204030204" pitchFamily="49" charset="0"/>
              </a:rPr>
              <a:t>",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startActivity(</a:t>
            </a:r>
            <a:r>
              <a:rPr lang="en-US" altLang="ko-KR" sz="1600" dirty="0">
                <a:latin typeface="Consolas" panose="020B0609020204030204" pitchFamily="49" charset="0"/>
              </a:rPr>
              <a:t>i</a:t>
            </a:r>
            <a:r>
              <a:rPr lang="en-US" altLang="ko-KR" sz="1600" dirty="0" smtClean="0">
                <a:latin typeface="Consolas" panose="020B0609020204030204" pitchFamily="49" charset="0"/>
              </a:rPr>
              <a:t>ntent);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send_message</a:t>
            </a:r>
            <a:r>
              <a:rPr lang="en-US" altLang="ko-KR" sz="1600" dirty="0">
                <a:latin typeface="Consolas" panose="020B0609020204030204" pitchFamily="49" charset="0"/>
              </a:rPr>
              <a:t>: " +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0373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onCreate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r>
              <a:rPr lang="ko-KR" altLang="en-US" dirty="0" err="1" smtClean="0">
                <a:latin typeface="Consolas" panose="020B0609020204030204" pitchFamily="49" charset="0"/>
              </a:rPr>
              <a:t>메소드에서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두 이미지 버튼이 클릭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탭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에 대한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각각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dial_number</a:t>
            </a:r>
            <a:r>
              <a:rPr lang="en-US" altLang="ko-KR" dirty="0" smtClean="0">
                <a:sym typeface="Wingdings" panose="05000000000000000000" pitchFamily="2" charset="2"/>
              </a:rPr>
              <a:t>(), </a:t>
            </a:r>
            <a:r>
              <a:rPr lang="en-US" altLang="ko-KR" dirty="0" err="1" smtClean="0">
                <a:sym typeface="Wingdings" panose="05000000000000000000" pitchFamily="2" charset="2"/>
              </a:rPr>
              <a:t>send_message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각각 호출해야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Lambda Expression </a:t>
            </a:r>
            <a:r>
              <a:rPr lang="ko-KR" altLang="en-US" dirty="0" smtClean="0">
                <a:sym typeface="Wingdings" panose="05000000000000000000" pitchFamily="2" charset="2"/>
              </a:rPr>
              <a:t>사용하십시오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2206498"/>
            <a:ext cx="1125381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private static final int MY_PERMISSIONS_REQUEST_SEND_SMS = 1;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"&gt;onCreate");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setContentView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</a:t>
            </a:r>
            <a:r>
              <a:rPr lang="en-US" altLang="ko-KR" sz="1600" dirty="0">
                <a:latin typeface="Consolas" panose="020B0609020204030204" pitchFamily="49" charset="0"/>
              </a:rPr>
              <a:t>two 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ImageButtons</a:t>
            </a:r>
            <a:r>
              <a:rPr lang="en-US" altLang="ko-KR" sz="1600" dirty="0">
                <a:latin typeface="Consolas" panose="020B0609020204030204" pitchFamily="49" charset="0"/>
              </a:rPr>
              <a:t> onClick </a:t>
            </a:r>
            <a:r>
              <a:rPr lang="ko-KR" altLang="en-US" sz="1600" dirty="0">
                <a:latin typeface="Consolas" panose="020B0609020204030204" pitchFamily="49" charset="0"/>
              </a:rPr>
              <a:t>이벤트 </a:t>
            </a:r>
            <a:r>
              <a:rPr lang="ko-KR" altLang="en-US" sz="1600" dirty="0" err="1">
                <a:latin typeface="Consolas" panose="020B0609020204030204" pitchFamily="49" charset="0"/>
              </a:rPr>
              <a:t>리스너</a:t>
            </a:r>
            <a:r>
              <a:rPr lang="ko-KR" altLang="en-US" sz="1600" dirty="0">
                <a:latin typeface="Consolas" panose="020B0609020204030204" pitchFamily="49" charset="0"/>
              </a:rPr>
              <a:t> 설정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code here</a:t>
            </a:r>
            <a:endParaRPr lang="en-US" altLang="ko-KR" sz="1600" b="1" dirty="0" smtClean="0">
              <a:latin typeface="Consolas" panose="020B0609020204030204" pitchFamily="49" charset="0"/>
            </a:endParaRPr>
          </a:p>
          <a:p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"&lt;onCreate");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01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onCreate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ko-KR" altLang="en-US" dirty="0" err="1" smtClean="0">
                <a:latin typeface="Consolas" panose="020B0609020204030204" pitchFamily="49" charset="0"/>
              </a:rPr>
              <a:t>메소드에서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SEND_SNS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권한을 체크</a:t>
            </a:r>
            <a:r>
              <a:rPr lang="ko-KR" altLang="en-US" dirty="0" smtClean="0">
                <a:sym typeface="Wingdings" panose="05000000000000000000" pitchFamily="2" charset="2"/>
              </a:rPr>
              <a:t>하기 위한 코드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빨간색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같이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MY_PERMISSIONS_REQUEST_SEND_SMS </a:t>
            </a:r>
            <a:r>
              <a:rPr lang="ko-KR" altLang="en-US" dirty="0" smtClean="0">
                <a:latin typeface="Consolas" panose="020B0609020204030204" pitchFamily="49" charset="0"/>
              </a:rPr>
              <a:t>상수는 다른 권한 요청과 구별하기 위해 임의의 수로 설정합니다</a:t>
            </a:r>
            <a:r>
              <a:rPr lang="en-US" altLang="ko-KR" dirty="0" smtClean="0">
                <a:latin typeface="Consolas" panose="020B0609020204030204" pitchFamily="49" charset="0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2206498"/>
            <a:ext cx="1125381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private static final int MY_PERMISSIONS_REQUEST_SEND_SMS = 1;</a:t>
            </a:r>
          </a:p>
          <a:p>
            <a:endParaRPr lang="en-US" altLang="ko-KR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"&gt;onCreate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setContentView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two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ImageButtons</a:t>
            </a:r>
            <a:r>
              <a:rPr lang="en-US" altLang="ko-KR" sz="1600" dirty="0" smtClean="0">
                <a:latin typeface="Consolas" panose="020B0609020204030204" pitchFamily="49" charset="0"/>
              </a:rPr>
              <a:t> onClick </a:t>
            </a:r>
            <a:r>
              <a:rPr lang="ko-KR" altLang="en-US" sz="1600" dirty="0" smtClean="0">
                <a:latin typeface="Consolas" panose="020B0609020204030204" pitchFamily="49" charset="0"/>
              </a:rPr>
              <a:t>이벤트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리스너</a:t>
            </a:r>
            <a:r>
              <a:rPr lang="ko-KR" altLang="en-US" sz="1600" dirty="0" smtClean="0">
                <a:latin typeface="Consolas" panose="020B0609020204030204" pitchFamily="49" charset="0"/>
              </a:rPr>
              <a:t> 설정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checkForSmsPermission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  <a:endParaRPr lang="en-US" altLang="ko-KR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"&lt;onCreate");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16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ko-KR" altLang="en-US" dirty="0" smtClean="0">
                <a:sym typeface="Wingdings" panose="05000000000000000000" pitchFamily="2" charset="2"/>
              </a:rPr>
              <a:t>권한 설정을 체크하는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SEND_SMS</a:t>
            </a:r>
            <a:r>
              <a:rPr lang="ko-KR" altLang="en-US" dirty="0" smtClean="0">
                <a:sym typeface="Wingdings" panose="05000000000000000000" pitchFamily="2" charset="2"/>
              </a:rPr>
              <a:t> 권한 설정이 되어 있는지 체크하고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만약 설정이 되어 있지 않다면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권한을 요청합니다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7394" y="2020016"/>
            <a:ext cx="1125381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 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ActivityCompat.checkSelfPermission</a:t>
            </a:r>
            <a:r>
              <a:rPr lang="en-US" altLang="ko-KR" sz="1600" dirty="0">
                <a:latin typeface="Consolas" panose="020B0609020204030204" pitchFamily="49" charset="0"/>
              </a:rPr>
              <a:t>(this,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) != </a:t>
            </a:r>
            <a:r>
              <a:rPr lang="en-US" altLang="ko-KR" sz="1600" dirty="0" err="1">
                <a:latin typeface="Consolas" panose="020B0609020204030204" pitchFamily="49" charset="0"/>
              </a:rPr>
              <a:t>PackageManager.PERMISSION_GRANTED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denied");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ActivityCompat.requestPermissions</a:t>
            </a:r>
            <a:r>
              <a:rPr lang="en-US" altLang="ko-KR" sz="1600" dirty="0">
                <a:latin typeface="Consolas" panose="020B0609020204030204" pitchFamily="49" charset="0"/>
              </a:rPr>
              <a:t>(this,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new String[]{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}, MY_PERMISSIONS_REQUEST_SEND_SMS);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// Permission already granted.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already granted");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 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20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 </a:t>
            </a:r>
            <a:r>
              <a:rPr lang="ko-KR" altLang="en-US" dirty="0" err="1">
                <a:sym typeface="Wingdings" panose="05000000000000000000" pitchFamily="2" charset="2"/>
              </a:rPr>
              <a:t>안스가</a:t>
            </a:r>
            <a:r>
              <a:rPr lang="ko-KR" altLang="en-US" dirty="0">
                <a:sym typeface="Wingdings" panose="05000000000000000000" pitchFamily="2" charset="2"/>
              </a:rPr>
              <a:t> 권한 부여 요청이 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이에 대해 답을 사용자로부터 허락을 받고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아니면 이미 저장되어 있다면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답을 </a:t>
            </a:r>
            <a:r>
              <a:rPr lang="en-US" altLang="ko-KR" dirty="0">
                <a:sym typeface="Wingdings" panose="05000000000000000000" pitchFamily="2" charset="2"/>
              </a:rPr>
              <a:t>onRequestPermissionsResult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알려주므로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메소드를 재정의합니다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3352" y="1723195"/>
            <a:ext cx="11665296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String permissions[], int[]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Check if permission is granted or not for the request.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MY_PERMISSIONS_REQUEST_SEND_SMS: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(permissions[0].</a:t>
            </a:r>
            <a:r>
              <a:rPr lang="en-US" altLang="ko-KR" sz="1600" dirty="0" err="1">
                <a:latin typeface="Consolas" panose="020B0609020204030204" pitchFamily="49" charset="0"/>
              </a:rPr>
              <a:t>equalsIgnoreCase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&amp;&amp;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>
                <a:latin typeface="Consolas" panose="020B0609020204030204" pitchFamily="49" charset="0"/>
              </a:rPr>
              <a:t>[0] == </a:t>
            </a:r>
            <a:r>
              <a:rPr lang="en-US" altLang="ko-KR" sz="1600" dirty="0" err="1">
                <a:latin typeface="Consolas" panose="020B0609020204030204" pitchFamily="49" charset="0"/>
              </a:rPr>
              <a:t>PackageManager.PERMISSION_GRANTED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granted");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denied");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"Permission denied",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default: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"Pass - not my request");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화면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46" y="2420888"/>
            <a:ext cx="2251413" cy="39428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351" y="2420888"/>
            <a:ext cx="2227571" cy="39428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935" y="2569850"/>
            <a:ext cx="2121901" cy="381176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128" y="2569850"/>
            <a:ext cx="2168726" cy="3793897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8959038" y="5669057"/>
            <a:ext cx="470905" cy="47090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871946" y="5193744"/>
            <a:ext cx="156966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메시지 보내기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종이 </a:t>
            </a:r>
            <a:endParaRPr lang="en-US" altLang="ko-KR" sz="1200" dirty="0" smtClean="0"/>
          </a:p>
          <a:p>
            <a:r>
              <a:rPr lang="ko-KR" altLang="en-US" sz="1200" dirty="0" smtClean="0"/>
              <a:t>비행기 아이콘 클릭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856" y="1292914"/>
            <a:ext cx="2388274" cy="42131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34441" y="4028666"/>
            <a:ext cx="142539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메시지 입력하고 </a:t>
            </a:r>
            <a:endParaRPr lang="en-US" altLang="ko-KR" sz="1200" dirty="0" smtClean="0"/>
          </a:p>
          <a:p>
            <a:r>
              <a:rPr lang="ko-KR" altLang="en-US" sz="1200" dirty="0" smtClean="0"/>
              <a:t>메시지 아이콘 클릭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92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 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 번 시도해볼만한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다른 </a:t>
            </a:r>
            <a:r>
              <a:rPr lang="en-US" altLang="ko-KR" b="1" dirty="0" smtClean="0">
                <a:sym typeface="Wingdings" panose="05000000000000000000" pitchFamily="2" charset="2"/>
              </a:rPr>
              <a:t>device emulator</a:t>
            </a:r>
            <a:r>
              <a:rPr lang="ko-KR" altLang="en-US" b="1" dirty="0" smtClean="0">
                <a:sym typeface="Wingdings" panose="05000000000000000000" pitchFamily="2" charset="2"/>
              </a:rPr>
              <a:t>에게 전화하기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단말기를 전화하기 위해서는 안스 메뉴에서 </a:t>
            </a:r>
            <a:r>
              <a:rPr lang="en-US" altLang="ko-KR" dirty="0" smtClean="0">
                <a:sym typeface="Wingdings" panose="05000000000000000000" pitchFamily="2" charset="2"/>
              </a:rPr>
              <a:t>AVD Manager</a:t>
            </a:r>
            <a:r>
              <a:rPr lang="ko-KR" altLang="en-US" dirty="0" smtClean="0">
                <a:sym typeface="Wingdings" panose="05000000000000000000" pitchFamily="2" charset="2"/>
              </a:rPr>
              <a:t>로 가서 기기를 하나 더 설치하여 단말기가 추가로 실행하면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단말기</a:t>
            </a:r>
            <a:r>
              <a:rPr lang="en-US" altLang="ko-KR" dirty="0" smtClean="0">
                <a:sym typeface="Wingdings" panose="05000000000000000000" pitchFamily="2" charset="2"/>
              </a:rPr>
              <a:t>(emulator) </a:t>
            </a:r>
            <a:r>
              <a:rPr lang="ko-KR" altLang="en-US" dirty="0" smtClean="0">
                <a:sym typeface="Wingdings" panose="05000000000000000000" pitchFamily="2" charset="2"/>
              </a:rPr>
              <a:t>작동합니다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단말기의 </a:t>
            </a:r>
            <a:r>
              <a:rPr lang="en-US" altLang="ko-KR" b="1" dirty="0" smtClean="0">
                <a:sym typeface="Wingdings" panose="05000000000000000000" pitchFamily="2" charset="2"/>
              </a:rPr>
              <a:t>"</a:t>
            </a:r>
            <a:r>
              <a:rPr lang="ko-KR" altLang="en-US" b="1" dirty="0" smtClean="0">
                <a:sym typeface="Wingdings" panose="05000000000000000000" pitchFamily="2" charset="2"/>
              </a:rPr>
              <a:t>설정</a:t>
            </a:r>
            <a:r>
              <a:rPr lang="en-US" altLang="ko-KR" b="1" dirty="0" smtClean="0">
                <a:sym typeface="Wingdings" panose="05000000000000000000" pitchFamily="2" charset="2"/>
              </a:rPr>
              <a:t>"(Setting)</a:t>
            </a:r>
            <a:r>
              <a:rPr lang="ko-KR" altLang="en-US" dirty="0" smtClean="0">
                <a:sym typeface="Wingdings" panose="05000000000000000000" pitchFamily="2" charset="2"/>
              </a:rPr>
              <a:t>에 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"About emulated </a:t>
            </a:r>
            <a:r>
              <a:rPr lang="en-US" altLang="ko-KR" b="1" smtClean="0">
                <a:sym typeface="Wingdings" panose="05000000000000000000" pitchFamily="2" charset="2"/>
              </a:rPr>
              <a:t>device"</a:t>
            </a:r>
            <a:r>
              <a:rPr lang="ko-KR" altLang="en-US" smtClean="0">
                <a:sym typeface="Wingdings" panose="05000000000000000000" pitchFamily="2" charset="2"/>
              </a:rPr>
              <a:t>에서도 </a:t>
            </a:r>
            <a:r>
              <a:rPr lang="ko-KR" altLang="en-US" dirty="0" smtClean="0">
                <a:sym typeface="Wingdings" panose="05000000000000000000" pitchFamily="2" charset="2"/>
              </a:rPr>
              <a:t>번호를 찾을 </a:t>
            </a:r>
            <a:r>
              <a:rPr lang="ko-KR" altLang="en-US" dirty="0">
                <a:sym typeface="Wingdings" panose="05000000000000000000" pitchFamily="2" charset="2"/>
              </a:rPr>
              <a:t>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대부분 </a:t>
            </a:r>
            <a:r>
              <a:rPr lang="en-US" altLang="ko-KR" dirty="0" smtClean="0">
                <a:sym typeface="Wingdings" panose="05000000000000000000" pitchFamily="2" charset="2"/>
              </a:rPr>
              <a:t>1-555-521-xxxx </a:t>
            </a:r>
            <a:r>
              <a:rPr lang="ko-KR" altLang="en-US" dirty="0" smtClean="0">
                <a:sym typeface="Wingdings" panose="05000000000000000000" pitchFamily="2" charset="2"/>
              </a:rPr>
              <a:t>와 비슷한 번호입니다</a:t>
            </a:r>
            <a:r>
              <a:rPr lang="en-US" altLang="ko-KR" dirty="0" smtClean="0">
                <a:sym typeface="Wingdings" panose="05000000000000000000" pitchFamily="2" charset="2"/>
              </a:rPr>
              <a:t>). Android SDK Platform-Tools</a:t>
            </a:r>
            <a:r>
              <a:rPr lang="ko-KR" altLang="en-US" dirty="0" smtClean="0">
                <a:sym typeface="Wingdings" panose="05000000000000000000" pitchFamily="2" charset="2"/>
              </a:rPr>
              <a:t>를 설치하면 </a:t>
            </a:r>
            <a:r>
              <a:rPr lang="en-US" altLang="ko-KR" dirty="0" smtClean="0">
                <a:sym typeface="Wingdings" panose="05000000000000000000" pitchFamily="2" charset="2"/>
              </a:rPr>
              <a:t>console </a:t>
            </a:r>
            <a:r>
              <a:rPr lang="ko-KR" altLang="en-US" dirty="0">
                <a:sym typeface="Wingdings" panose="05000000000000000000" pitchFamily="2" charset="2"/>
              </a:rPr>
              <a:t>창에서 다음 명령어로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두 단말기의 번호를 찾을 수 </a:t>
            </a:r>
            <a:r>
              <a:rPr lang="ko-KR" altLang="en-US" dirty="0" smtClean="0">
                <a:sym typeface="Wingdings" panose="05000000000000000000" pitchFamily="2" charset="2"/>
              </a:rPr>
              <a:t>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ym typeface="Wingdings" panose="05000000000000000000" pitchFamily="2" charset="2"/>
              </a:rPr>
              <a:t>번호의 끝 </a:t>
            </a:r>
            <a:r>
              <a:rPr lang="en-US" altLang="ko-KR" b="1" dirty="0" smtClean="0">
                <a:sym typeface="Wingdings" panose="05000000000000000000" pitchFamily="2" charset="2"/>
              </a:rPr>
              <a:t>4 </a:t>
            </a:r>
            <a:r>
              <a:rPr lang="ko-KR" altLang="en-US" b="1" dirty="0" smtClean="0">
                <a:sym typeface="Wingdings" panose="05000000000000000000" pitchFamily="2" charset="2"/>
              </a:rPr>
              <a:t>자리만 사용도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5554</a:t>
            </a:r>
            <a:r>
              <a:rPr lang="ko-KR" altLang="en-US" dirty="0" smtClean="0">
                <a:sym typeface="Wingdings" panose="05000000000000000000" pitchFamily="2" charset="2"/>
              </a:rPr>
              <a:t>에서 앱이 실행되고 있으니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번호에 </a:t>
            </a:r>
            <a:r>
              <a:rPr lang="en-US" altLang="ko-KR" dirty="0" smtClean="0">
                <a:sym typeface="Wingdings" panose="05000000000000000000" pitchFamily="2" charset="2"/>
              </a:rPr>
              <a:t>5556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전화 </a:t>
            </a:r>
            <a:r>
              <a:rPr lang="ko-KR" altLang="en-US" dirty="0" err="1" smtClean="0">
                <a:sym typeface="Wingdings" panose="05000000000000000000" pitchFamily="2" charset="2"/>
              </a:rPr>
              <a:t>벨소리도</a:t>
            </a:r>
            <a:r>
              <a:rPr lang="ko-KR" altLang="en-US" dirty="0" smtClean="0">
                <a:sym typeface="Wingdings" panose="05000000000000000000" pitchFamily="2" charset="2"/>
              </a:rPr>
              <a:t> 들을 수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전화를 받는 것도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끊는 것도 시도해보고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 전송도 해보길 바랍니다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관찰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개의 단말기가 있을 때 앱을 실행하면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최근에 생성된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단말기로 앱이 </a:t>
            </a:r>
            <a:r>
              <a:rPr lang="en-US" altLang="ko-KR" dirty="0" smtClean="0">
                <a:sym typeface="Wingdings" panose="05000000000000000000" pitchFamily="2" charset="2"/>
              </a:rPr>
              <a:t>Load</a:t>
            </a:r>
            <a:r>
              <a:rPr lang="ko-KR" altLang="en-US" dirty="0" smtClean="0">
                <a:sym typeface="Wingdings" panose="05000000000000000000" pitchFamily="2" charset="2"/>
              </a:rPr>
              <a:t>되고 실행되는 것을 관찰할 수 있었습니다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056" y="2881041"/>
            <a:ext cx="3847861" cy="32122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793" y="2929338"/>
            <a:ext cx="3490262" cy="12650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552" y="2882692"/>
            <a:ext cx="2160240" cy="1831384"/>
          </a:xfrm>
          <a:prstGeom prst="rect">
            <a:avLst/>
          </a:prstGeom>
        </p:spPr>
      </p:pic>
      <p:sp>
        <p:nvSpPr>
          <p:cNvPr id="7" name="왼쪽 화살표 6"/>
          <p:cNvSpPr/>
          <p:nvPr/>
        </p:nvSpPr>
        <p:spPr>
          <a:xfrm>
            <a:off x="8904312" y="4564586"/>
            <a:ext cx="1296144" cy="720080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Calling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31" y="2929338"/>
            <a:ext cx="896190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앱의 </a:t>
            </a:r>
            <a:r>
              <a:rPr lang="en-US" altLang="ko-KR" b="1" dirty="0" smtClean="0">
                <a:sym typeface="Wingdings" panose="05000000000000000000" pitchFamily="2" charset="2"/>
              </a:rPr>
              <a:t>4</a:t>
            </a:r>
            <a:r>
              <a:rPr lang="ko-KR" altLang="en-US" b="1" dirty="0" smtClean="0">
                <a:sym typeface="Wingdings" panose="05000000000000000000" pitchFamily="2" charset="2"/>
              </a:rPr>
              <a:t>개 구성요소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95600" y="1866420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Activity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608168" y="1866420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Service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608168" y="4509120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Content 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Provider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95600" y="4496524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Broadcast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Receiver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십각형 6"/>
          <p:cNvSpPr/>
          <p:nvPr/>
        </p:nvSpPr>
        <p:spPr>
          <a:xfrm>
            <a:off x="5494784" y="3056364"/>
            <a:ext cx="1440160" cy="1440160"/>
          </a:xfrm>
          <a:prstGeom prst="dec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Intent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3" name="구부러진 연결선 12"/>
          <p:cNvCxnSpPr>
            <a:stCxn id="6" idx="3"/>
            <a:endCxn id="7" idx="8"/>
          </p:cNvCxnSpPr>
          <p:nvPr/>
        </p:nvCxnSpPr>
        <p:spPr>
          <a:xfrm>
            <a:off x="4799856" y="2406480"/>
            <a:ext cx="1192491" cy="649886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9" idx="1"/>
            <a:endCxn id="7" idx="9"/>
          </p:cNvCxnSpPr>
          <p:nvPr/>
        </p:nvCxnSpPr>
        <p:spPr>
          <a:xfrm rot="10800000" flipV="1">
            <a:off x="6437382" y="2406480"/>
            <a:ext cx="1170787" cy="649886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1" idx="3"/>
            <a:endCxn id="7" idx="4"/>
          </p:cNvCxnSpPr>
          <p:nvPr/>
        </p:nvCxnSpPr>
        <p:spPr>
          <a:xfrm flipV="1">
            <a:off x="4799856" y="4496522"/>
            <a:ext cx="1192491" cy="540062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7" idx="3"/>
            <a:endCxn id="10" idx="1"/>
          </p:cNvCxnSpPr>
          <p:nvPr/>
        </p:nvCxnSpPr>
        <p:spPr>
          <a:xfrm rot="16200000" flipH="1">
            <a:off x="6746445" y="4187457"/>
            <a:ext cx="552658" cy="1170787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안드로이드에서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en-US" altLang="ko-KR" dirty="0" smtClean="0">
                <a:sym typeface="Wingdings" panose="05000000000000000000" pitchFamily="2" charset="2"/>
              </a:rPr>
              <a:t>(Broadcasting)</a:t>
            </a:r>
            <a:r>
              <a:rPr lang="ko-KR" altLang="en-US" dirty="0" smtClean="0">
                <a:sym typeface="Wingdings" panose="05000000000000000000" pitchFamily="2" charset="2"/>
              </a:rPr>
              <a:t>이란 메시지를 여러 객체에 전달하는 것을 말합니다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문자를 받았을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문제를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수신 </a:t>
            </a:r>
            <a:r>
              <a:rPr lang="ko-KR" altLang="en-US" dirty="0" err="1" smtClean="0">
                <a:sym typeface="Wingdings" panose="05000000000000000000" pitchFamily="2" charset="2"/>
              </a:rPr>
              <a:t>앱들에게</a:t>
            </a:r>
            <a:r>
              <a:rPr lang="ko-KR" altLang="en-US" dirty="0" smtClean="0">
                <a:sym typeface="Wingdings" panose="05000000000000000000" pitchFamily="2" charset="2"/>
              </a:rPr>
              <a:t> 알려주어야 한다면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브로드캐스팅으로</a:t>
            </a:r>
            <a:r>
              <a:rPr lang="ko-KR" altLang="en-US" dirty="0" smtClean="0">
                <a:sym typeface="Wingdings" panose="05000000000000000000" pitchFamily="2" charset="2"/>
              </a:rPr>
              <a:t>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이벤트를 글로벌 이벤트</a:t>
            </a:r>
            <a:r>
              <a:rPr lang="en-US" altLang="ko-KR" dirty="0" smtClean="0">
                <a:sym typeface="Wingdings" panose="05000000000000000000" pitchFamily="2" charset="2"/>
              </a:rPr>
              <a:t>(Global Event)</a:t>
            </a:r>
            <a:r>
              <a:rPr lang="ko-KR" altLang="en-US" dirty="0" smtClean="0">
                <a:sym typeface="Wingdings" panose="05000000000000000000" pitchFamily="2" charset="2"/>
              </a:rPr>
              <a:t>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ko-KR" altLang="en-US" dirty="0" smtClean="0">
                <a:sym typeface="Wingdings" panose="05000000000000000000" pitchFamily="2" charset="2"/>
              </a:rPr>
              <a:t> 메시지를 받고 싶다면 브로드캐스트 수신자</a:t>
            </a:r>
            <a:r>
              <a:rPr lang="en-US" altLang="ko-KR" dirty="0" smtClean="0">
                <a:sym typeface="Wingdings" panose="05000000000000000000" pitchFamily="2" charset="2"/>
              </a:rPr>
              <a:t>(Broadcast Receiver)</a:t>
            </a:r>
            <a:r>
              <a:rPr lang="ko-KR" altLang="en-US" dirty="0" smtClean="0">
                <a:sym typeface="Wingdings" panose="05000000000000000000" pitchFamily="2" charset="2"/>
              </a:rPr>
              <a:t>를 만들어 앱에 등록을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서비스와 마찬가지로 브로드캐스트 수신자도 앱 구성요소입니다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</a:t>
            </a:r>
            <a:r>
              <a:rPr lang="en-US" altLang="ko-KR" b="1" dirty="0" smtClean="0">
                <a:sym typeface="Wingdings" panose="05000000000000000000" pitchFamily="2" charset="2"/>
              </a:rPr>
              <a:t>Manifest</a:t>
            </a:r>
            <a:r>
              <a:rPr lang="ko-KR" altLang="en-US" b="1" dirty="0" smtClean="0">
                <a:sym typeface="Wingdings" panose="05000000000000000000" pitchFamily="2" charset="2"/>
              </a:rPr>
              <a:t> 파일에 등록해야</a:t>
            </a:r>
            <a:r>
              <a:rPr lang="ko-KR" altLang="en-US" dirty="0" smtClean="0">
                <a:sym typeface="Wingdings" panose="05000000000000000000" pitchFamily="2" charset="2"/>
              </a:rPr>
              <a:t> 시스템이 알 수 있고 화면도 없게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수신자는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등록 방식이 아닌 소스 코드에서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registerReceiver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사용해서 시스템에 등록할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onReceive()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메소드를 정의해야 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원하는 브로드캐스트 메시지 도착하면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자동으로 호출됩니다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모든 메시지를 받을 수 없으니까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원하는 메시지를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특정해야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모든 메시지는 인텐트 안에 넣어 전달되므로 원하는 메시지는 인텐트 필터를 사용해 시스템에 등록합니다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만들어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문자를 받아볼 수 있는 프로젝트를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프로젝트는 </a:t>
            </a:r>
            <a:r>
              <a:rPr lang="en-US" altLang="ko-KR" b="1" dirty="0" smtClean="0">
                <a:sym typeface="Wingdings" panose="05000000000000000000" pitchFamily="2" charset="2"/>
              </a:rPr>
              <a:t>Hu062Receiver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</a:t>
            </a:r>
            <a:r>
              <a:rPr lang="ko-KR" altLang="en-US" dirty="0">
                <a:sym typeface="Wingdings" panose="05000000000000000000" pitchFamily="2" charset="2"/>
              </a:rPr>
              <a:t>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org.joy.receiver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이름으로 새로운 프로젝트를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New  Other  Broadcast Receiver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브로드캐스트 수신자를 만드는 대화상자에서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HuReceiver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입력한 후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[java] </a:t>
            </a:r>
            <a:r>
              <a:rPr lang="ko-KR" altLang="en-US" dirty="0" smtClean="0">
                <a:sym typeface="Wingdings" panose="05000000000000000000" pitchFamily="2" charset="2"/>
              </a:rPr>
              <a:t>폴더 아래의 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b="1" dirty="0" smtClean="0">
                <a:sym typeface="Wingdings" panose="05000000000000000000" pitchFamily="2" charset="2"/>
              </a:rPr>
              <a:t>HuReceiver.java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생성되어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&lt;receiver&gt;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태그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 자동으로 추가 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AndrodiManifest.xml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앱 구성 요소를 등록해야 하며 새로 만들어진 브로드캐스트 수신자도 앱 구성요소이므로 이 파일에 </a:t>
            </a:r>
            <a:r>
              <a:rPr lang="ko-KR" altLang="en-US" b="1" dirty="0" smtClean="0">
                <a:sym typeface="Wingdings" panose="05000000000000000000" pitchFamily="2" charset="2"/>
              </a:rPr>
              <a:t>자동으로 등록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확인해보면 좋습니다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파일을 열어 다음과 같이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&lt;intent-filter&gt;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를 직접 추가 합니다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브로드캐스트 수신자는 </a:t>
            </a:r>
            <a:r>
              <a:rPr lang="en-US" altLang="ko-KR" dirty="0">
                <a:sym typeface="Wingdings" panose="05000000000000000000" pitchFamily="2" charset="2"/>
              </a:rPr>
              <a:t>&lt;receiver&gt;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&lt;intent-filter&gt;</a:t>
            </a:r>
            <a:r>
              <a:rPr lang="ko-KR" altLang="en-US" dirty="0">
                <a:sym typeface="Wingdings" panose="05000000000000000000" pitchFamily="2" charset="2"/>
              </a:rPr>
              <a:t>태그로 어떤 인텐트를 받을 것인지 지정합니다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여기에서는 </a:t>
            </a:r>
            <a:r>
              <a:rPr lang="en-US" altLang="ko-KR" dirty="0">
                <a:sym typeface="Wingdings" panose="05000000000000000000" pitchFamily="2" charset="2"/>
              </a:rPr>
              <a:t>&lt;intent-filter&gt; 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&lt;action&gt; </a:t>
            </a:r>
            <a:r>
              <a:rPr lang="ko-KR" altLang="en-US" dirty="0">
                <a:sym typeface="Wingdings" panose="05000000000000000000" pitchFamily="2" charset="2"/>
              </a:rPr>
              <a:t>태그를 추가하고 </a:t>
            </a:r>
            <a:r>
              <a:rPr lang="en-US" altLang="ko-KR" dirty="0">
                <a:sym typeface="Wingdings" panose="05000000000000000000" pitchFamily="2" charset="2"/>
              </a:rPr>
              <a:t>&lt;action&gt; </a:t>
            </a:r>
            <a:r>
              <a:rPr lang="ko-KR" altLang="en-US" dirty="0">
                <a:sym typeface="Wingdings" panose="05000000000000000000" pitchFamily="2" charset="2"/>
              </a:rPr>
              <a:t>태그의 </a:t>
            </a:r>
            <a:r>
              <a:rPr lang="en-US" altLang="ko-KR" dirty="0">
                <a:sym typeface="Wingdings" panose="05000000000000000000" pitchFamily="2" charset="2"/>
              </a:rPr>
              <a:t>android:name </a:t>
            </a:r>
            <a:r>
              <a:rPr lang="ko-KR" altLang="en-US" dirty="0">
                <a:sym typeface="Wingdings" panose="05000000000000000000" pitchFamily="2" charset="2"/>
              </a:rPr>
              <a:t>속성 값으로 </a:t>
            </a:r>
            <a:r>
              <a:rPr lang="en-US" altLang="ko-KR" dirty="0" err="1">
                <a:sym typeface="Wingdings" panose="05000000000000000000" pitchFamily="2" charset="2"/>
              </a:rPr>
              <a:t>android.provider.Telephony.SMS_RECEIVED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넣습니다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이것은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정보가 들어간 인텐트를 구분하기 위한 액션 정보입니다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즉 단말에서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를 수신했을 때 이 </a:t>
            </a:r>
            <a:r>
              <a:rPr lang="en-US" altLang="ko-KR" dirty="0">
                <a:sym typeface="Wingdings" panose="05000000000000000000" pitchFamily="2" charset="2"/>
              </a:rPr>
              <a:t>action </a:t>
            </a:r>
            <a:r>
              <a:rPr lang="ko-KR" altLang="en-US" dirty="0">
                <a:sym typeface="Wingdings" panose="05000000000000000000" pitchFamily="2" charset="2"/>
              </a:rPr>
              <a:t>정보가 들어간 인텐트를 전달하므로 이 값을 넣어주면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를 받아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19826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android:theme</a:t>
            </a:r>
            <a:r>
              <a:rPr lang="en-US" altLang="ko-KR" sz="1600" dirty="0">
                <a:latin typeface="Consolas" panose="020B0609020204030204" pitchFamily="49" charset="0"/>
              </a:rPr>
              <a:t>="@style/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&lt;receiver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=".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HuReceiver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android:enabled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android:exported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&lt;intent-filter&gt;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&lt;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600" b="1" dirty="0">
                <a:latin typeface="Consolas" panose="020B0609020204030204" pitchFamily="49" charset="0"/>
              </a:rPr>
              <a:t> android:name="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android.provider.Telephony.SMS_RECEIVED</a:t>
            </a:r>
            <a:r>
              <a:rPr lang="en-US" altLang="ko-KR" sz="1600" b="1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7448" y="4882722"/>
            <a:ext cx="288031" cy="72008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52540" y="4077072"/>
            <a:ext cx="6048672" cy="1008112"/>
          </a:xfrm>
          <a:prstGeom prst="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이것은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정보가 들어간 인텐트를 구분하기 위한 액션 정보입니다</a:t>
            </a:r>
            <a:r>
              <a:rPr lang="en-US" altLang="ko-KR" sz="1600" dirty="0">
                <a:solidFill>
                  <a:schemeClr val="tx1"/>
                </a:solidFill>
              </a:rPr>
              <a:t>.  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ko-KR" altLang="en-US" sz="1600" dirty="0">
                <a:solidFill>
                  <a:schemeClr val="tx1"/>
                </a:solidFill>
              </a:rPr>
              <a:t>즉 단말에서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를 수신했을 때 이 </a:t>
            </a:r>
            <a:r>
              <a:rPr lang="en-US" altLang="ko-KR" sz="1600" dirty="0">
                <a:solidFill>
                  <a:schemeClr val="tx1"/>
                </a:solidFill>
              </a:rPr>
              <a:t>action </a:t>
            </a:r>
            <a:r>
              <a:rPr lang="ko-KR" altLang="en-US" sz="1600" dirty="0">
                <a:solidFill>
                  <a:schemeClr val="tx1"/>
                </a:solidFill>
              </a:rPr>
              <a:t>정보가 들어간 </a:t>
            </a:r>
            <a:r>
              <a:rPr lang="ko-KR" altLang="en-US" sz="1600" b="1" dirty="0">
                <a:solidFill>
                  <a:srgbClr val="C00000"/>
                </a:solidFill>
              </a:rPr>
              <a:t>인텐트</a:t>
            </a:r>
            <a:r>
              <a:rPr lang="ko-KR" altLang="en-US" sz="1600" dirty="0">
                <a:solidFill>
                  <a:schemeClr val="tx1"/>
                </a:solidFill>
              </a:rPr>
              <a:t>를 전달하므로 이 값을 넣어주면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를 받아 볼 수 있습니다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976320" y="3294973"/>
            <a:ext cx="246574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AndroidManifest.xml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 </a:t>
            </a:r>
            <a:r>
              <a:rPr lang="ko-KR" altLang="en-US" dirty="0" smtClean="0"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ym typeface="Wingdings" panose="05000000000000000000" pitchFamily="2" charset="2"/>
              </a:rPr>
              <a:t>앱에서 </a:t>
            </a:r>
            <a:r>
              <a:rPr lang="en-US" altLang="ko-KR" b="1" dirty="0">
                <a:sym typeface="Wingdings" panose="05000000000000000000" pitchFamily="2" charset="2"/>
              </a:rPr>
              <a:t>SMS</a:t>
            </a:r>
            <a:r>
              <a:rPr lang="ko-KR" altLang="en-US" b="1" dirty="0">
                <a:sym typeface="Wingdings" panose="05000000000000000000" pitchFamily="2" charset="2"/>
              </a:rPr>
              <a:t>를 수신하려면</a:t>
            </a:r>
            <a:r>
              <a:rPr lang="en-US" altLang="ko-KR" b="1" dirty="0">
                <a:sym typeface="Wingdings" panose="05000000000000000000" pitchFamily="2" charset="2"/>
              </a:rPr>
              <a:t>, RECEIVE_SMS </a:t>
            </a:r>
            <a:r>
              <a:rPr lang="ko-KR" altLang="en-US" b="1" dirty="0">
                <a:sym typeface="Wingdings" panose="05000000000000000000" pitchFamily="2" charset="2"/>
              </a:rPr>
              <a:t>라는 권한이 있어야 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다음과 </a:t>
            </a:r>
            <a:r>
              <a:rPr lang="ko-KR" altLang="en-US" dirty="0">
                <a:sym typeface="Wingdings" panose="05000000000000000000" pitchFamily="2" charset="2"/>
              </a:rPr>
              <a:t>같이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&lt;uses-permission&gt;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을 추가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</a:t>
            </a:r>
            <a:r>
              <a:rPr lang="en-US" altLang="ko-KR" dirty="0">
                <a:sym typeface="Wingdings" panose="05000000000000000000" pitchFamily="2" charset="2"/>
              </a:rPr>
              <a:t>uses-permission&gt;</a:t>
            </a:r>
            <a:r>
              <a:rPr lang="ko-KR" altLang="en-US" dirty="0" smtClean="0">
                <a:sym typeface="Wingdings" panose="05000000000000000000" pitchFamily="2" charset="2"/>
              </a:rPr>
              <a:t>태그는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수신과 관련된 권한을 가질 수 있도록 해줍니다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또한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마시멜로우</a:t>
            </a:r>
            <a:r>
              <a:rPr lang="ko-KR" altLang="en-US" dirty="0">
                <a:sym typeface="Wingdings" panose="05000000000000000000" pitchFamily="2" charset="2"/>
              </a:rPr>
              <a:t> 버전 이후부터는 해당 권한이 위험권한으로 바뀌어 앱 </a:t>
            </a:r>
            <a:r>
              <a:rPr lang="ko-KR" altLang="en-US" dirty="0" smtClean="0">
                <a:sym typeface="Wingdings" panose="05000000000000000000" pitchFamily="2" charset="2"/>
              </a:rPr>
              <a:t>실행할 때 다시 한번 </a:t>
            </a:r>
            <a:r>
              <a:rPr lang="ko-KR" altLang="en-US" dirty="0">
                <a:sym typeface="Wingdings" panose="05000000000000000000" pitchFamily="2" charset="2"/>
              </a:rPr>
              <a:t>사용자에게 </a:t>
            </a:r>
            <a:r>
              <a:rPr lang="ko-KR" altLang="en-US" dirty="0" smtClean="0">
                <a:sym typeface="Wingdings" panose="05000000000000000000" pitchFamily="2" charset="2"/>
              </a:rPr>
              <a:t>권한 요청을 받아야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19826"/>
            <a:ext cx="1124811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&lt;manifest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package="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&lt;uses-permission android:name="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android.permission.RECEIVE_SMS</a:t>
            </a:r>
            <a:r>
              <a:rPr lang="en-US" altLang="ko-KR" sz="1600" b="1" dirty="0">
                <a:latin typeface="Consolas" panose="020B0609020204030204" pitchFamily="49" charset="0"/>
              </a:rPr>
              <a:t>"/&gt;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&lt;application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android:allowBackup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76320" y="3294973"/>
            <a:ext cx="246574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AndroidManifest.xml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760296" y="4312378"/>
            <a:ext cx="2448272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위험 권한 </a:t>
            </a:r>
            <a:r>
              <a:rPr lang="en-US" altLang="ko-KR" sz="1400" dirty="0" smtClean="0">
                <a:sym typeface="Wingdings" panose="05000000000000000000" pitchFamily="2" charset="2"/>
              </a:rPr>
              <a:t>– stay tuned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별도의 추가 코드가 필요함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45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HuReceiver.java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보면 </a:t>
            </a:r>
            <a:r>
              <a:rPr lang="en-US" altLang="ko-KR" dirty="0" smtClean="0">
                <a:sym typeface="Wingdings" panose="05000000000000000000" pitchFamily="2" charset="2"/>
              </a:rPr>
              <a:t>BroadcastReceiver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en-US" altLang="ko-KR" dirty="0" err="1" smtClean="0">
                <a:sym typeface="Wingdings" panose="05000000000000000000" pitchFamily="2" charset="2"/>
              </a:rPr>
              <a:t>HuReceiver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클래스가 정의되어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b="1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4556402"/>
            <a:ext cx="1124811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다음 페이지의 코드를 입력할 때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다음과 같은 사항들을 미리 인지하고 있으면 도움이 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 </a:t>
            </a:r>
          </a:p>
          <a:p>
            <a:pPr latinLnBrk="0"/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와  </a:t>
            </a:r>
            <a:r>
              <a:rPr lang="en-US" altLang="ko-KR" sz="1600" dirty="0">
                <a:sym typeface="Wingdings" panose="05000000000000000000" pitchFamily="2" charset="2"/>
              </a:rPr>
              <a:t>Date </a:t>
            </a:r>
            <a:r>
              <a:rPr lang="ko-KR" altLang="en-US" sz="1600" dirty="0">
                <a:sym typeface="Wingdings" panose="05000000000000000000" pitchFamily="2" charset="2"/>
              </a:rPr>
              <a:t>클래스가 빨간색으로 표시되나요</a:t>
            </a:r>
            <a:r>
              <a:rPr lang="en-US" altLang="ko-KR" sz="1600" dirty="0">
                <a:sym typeface="Wingdings" panose="05000000000000000000" pitchFamily="2" charset="2"/>
              </a:rPr>
              <a:t>? </a:t>
            </a:r>
            <a:r>
              <a:rPr lang="ko-KR" altLang="en-US" sz="1600" dirty="0" smtClean="0">
                <a:sym typeface="Wingdings" panose="05000000000000000000" pitchFamily="2" charset="2"/>
              </a:rPr>
              <a:t>두 </a:t>
            </a:r>
            <a:r>
              <a:rPr lang="ko-KR" altLang="en-US" sz="1600" dirty="0">
                <a:sym typeface="Wingdings" panose="05000000000000000000" pitchFamily="2" charset="2"/>
              </a:rPr>
              <a:t>클래스가 자동으로 </a:t>
            </a:r>
            <a:r>
              <a:rPr lang="en-US" altLang="ko-KR" sz="1600" dirty="0">
                <a:sym typeface="Wingdings" panose="05000000000000000000" pitchFamily="2" charset="2"/>
              </a:rPr>
              <a:t>import </a:t>
            </a:r>
            <a:r>
              <a:rPr lang="ko-KR" altLang="en-US" sz="1600" dirty="0">
                <a:sym typeface="Wingdings" panose="05000000000000000000" pitchFamily="2" charset="2"/>
              </a:rPr>
              <a:t>되지 않아서 그렇습니다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이 클래스 근처에 커서를 가져가서 </a:t>
            </a:r>
            <a:r>
              <a:rPr lang="en-US" altLang="ko-KR" sz="1600" dirty="0">
                <a:sym typeface="Wingdings" panose="05000000000000000000" pitchFamily="2" charset="2"/>
              </a:rPr>
              <a:t>alt + Enter </a:t>
            </a:r>
            <a:r>
              <a:rPr lang="ko-KR" altLang="en-US" sz="1600" dirty="0">
                <a:sym typeface="Wingdings" panose="05000000000000000000" pitchFamily="2" charset="2"/>
              </a:rPr>
              <a:t>를 입력하여 메시지 표시에 나오는 대로 실행하여 해당 클래스를 선택하십시오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ym typeface="Wingdings" panose="05000000000000000000" pitchFamily="2" charset="2"/>
              </a:rPr>
              <a:t>SmsMessage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는 </a:t>
            </a:r>
            <a:r>
              <a:rPr lang="en-US" altLang="ko-KR" sz="1600" dirty="0" err="1">
                <a:sym typeface="Wingdings" panose="05000000000000000000" pitchFamily="2" charset="2"/>
              </a:rPr>
              <a:t>android.telephony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패키지를 선택하고 </a:t>
            </a:r>
            <a:r>
              <a:rPr lang="en-US" altLang="ko-KR" sz="1600" dirty="0" smtClean="0">
                <a:sym typeface="Wingdings" panose="05000000000000000000" pitchFamily="2" charset="2"/>
              </a:rPr>
              <a:t>Date</a:t>
            </a:r>
            <a:r>
              <a:rPr lang="ko-KR" altLang="en-US" sz="1600" dirty="0" smtClean="0">
                <a:sym typeface="Wingdings" panose="05000000000000000000" pitchFamily="2" charset="2"/>
              </a:rPr>
              <a:t>는 </a:t>
            </a:r>
            <a:r>
              <a:rPr lang="en-US" altLang="ko-KR" sz="16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java.util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패키지 </a:t>
            </a:r>
            <a:r>
              <a:rPr lang="ko-KR" altLang="en-US" sz="1600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14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HuReceiver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extends BroadcastReceiver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onReceive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Log.i(TAG, "&gt;onReceive</a:t>
            </a:r>
            <a:r>
              <a:rPr lang="en-US" altLang="ko-KR" sz="1600" dirty="0" smtClean="0">
                <a:latin typeface="Consolas" panose="020B0609020204030204" pitchFamily="49" charset="0"/>
              </a:rPr>
              <a:t>()");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Bundle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bundle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intent.getExtras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(bundle);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(messages != null &amp;&amp; </a:t>
            </a:r>
            <a:r>
              <a:rPr lang="en-US" altLang="ko-KR" sz="1600" dirty="0" err="1">
                <a:latin typeface="Consolas" panose="020B0609020204030204" pitchFamily="49" charset="0"/>
              </a:rPr>
              <a:t>messages.length</a:t>
            </a:r>
            <a:r>
              <a:rPr lang="en-US" altLang="ko-KR" sz="1600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sender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getOriginatingAddress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sender : " + sender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contents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getMessageBody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contents : " + contents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Date receivedDate = new Date(messages[0].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received date : " + receivedDate.toString());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 ...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20470" y="536784"/>
            <a:ext cx="251703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HuReceiver.java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3100" y="5250035"/>
            <a:ext cx="11248113" cy="1246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SMS</a:t>
            </a:r>
            <a:r>
              <a:rPr lang="ko-KR" altLang="en-US" sz="1500" dirty="0"/>
              <a:t>를 받으면 </a:t>
            </a:r>
            <a:r>
              <a:rPr lang="en-US" altLang="ko-KR" sz="1500" dirty="0"/>
              <a:t>onReceive() </a:t>
            </a:r>
            <a:r>
              <a:rPr lang="ko-KR" altLang="en-US" sz="1500" dirty="0"/>
              <a:t>메소드가 자동으로 호출됩니다</a:t>
            </a:r>
            <a:r>
              <a:rPr lang="en-US" altLang="ko-KR" sz="1500" dirty="0"/>
              <a:t>. </a:t>
            </a:r>
            <a:r>
              <a:rPr lang="ko-KR" altLang="en-US" sz="1500" dirty="0" smtClean="0"/>
              <a:t>그리고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파라미터로</a:t>
            </a:r>
            <a:r>
              <a:rPr lang="ko-KR" altLang="en-US" sz="1500" dirty="0"/>
              <a:t> 전달되는 객체 안에 </a:t>
            </a:r>
            <a:r>
              <a:rPr lang="en-US" altLang="ko-KR" sz="1500" dirty="0"/>
              <a:t>SMS </a:t>
            </a:r>
            <a:r>
              <a:rPr lang="ko-KR" altLang="en-US" sz="1500" dirty="0"/>
              <a:t>데이터가 들어 있습니다</a:t>
            </a:r>
            <a:r>
              <a:rPr lang="en-US" altLang="ko-KR" sz="15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onReceive() </a:t>
            </a:r>
            <a:r>
              <a:rPr lang="ko-KR" altLang="en-US" sz="1500" dirty="0"/>
              <a:t>메소드가 호출되면</a:t>
            </a:r>
            <a:r>
              <a:rPr lang="en-US" altLang="ko-KR" sz="1500" dirty="0"/>
              <a:t>, </a:t>
            </a:r>
            <a:r>
              <a:rPr lang="ko-KR" altLang="en-US" sz="1500" dirty="0"/>
              <a:t>인텐트 객체 안에 있는 </a:t>
            </a:r>
            <a:r>
              <a:rPr lang="en-US" altLang="ko-KR" sz="1500" dirty="0"/>
              <a:t>Bundle </a:t>
            </a:r>
            <a:r>
              <a:rPr lang="ko-KR" altLang="en-US" sz="1500" dirty="0"/>
              <a:t>객체를 </a:t>
            </a:r>
            <a:r>
              <a:rPr lang="en-US" altLang="ko-KR" sz="1500" dirty="0" err="1"/>
              <a:t>getExtra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참조합니다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</a:t>
            </a:r>
            <a:r>
              <a:rPr lang="en-US" altLang="ko-KR" sz="1500" dirty="0"/>
              <a:t>Bundle </a:t>
            </a:r>
            <a:r>
              <a:rPr lang="ko-KR" altLang="en-US" sz="1500" dirty="0"/>
              <a:t>객체 안에는 부가 데이터가 들어 있으며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parseSmsMessage</a:t>
            </a:r>
            <a:r>
              <a:rPr lang="en-US" altLang="ko-KR" sz="1500" dirty="0"/>
              <a:t>() </a:t>
            </a:r>
            <a:r>
              <a:rPr lang="ko-KR" altLang="en-US" sz="1500" dirty="0"/>
              <a:t>메소드를 호출하여 </a:t>
            </a:r>
            <a:r>
              <a:rPr lang="en-US" altLang="ko-KR" sz="1500" dirty="0"/>
              <a:t>SMS </a:t>
            </a:r>
            <a:r>
              <a:rPr lang="ko-KR" altLang="en-US" sz="1500" dirty="0"/>
              <a:t>메시지 객체를 만들도록 합니다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/>
              <a:t>parseSmsMessage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메소드는</a:t>
            </a:r>
            <a:r>
              <a:rPr lang="ko-KR" altLang="en-US" sz="1500" dirty="0"/>
              <a:t> 직접 정의한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</a:t>
            </a:r>
            <a:r>
              <a:rPr lang="en-US" altLang="ko-KR" sz="1500" dirty="0" err="1"/>
              <a:t>SmsMessage</a:t>
            </a:r>
            <a:r>
              <a:rPr lang="ko-KR" altLang="en-US" sz="1500" dirty="0"/>
              <a:t>라는 </a:t>
            </a:r>
            <a:r>
              <a:rPr lang="ko-KR" altLang="en-US" sz="1500" dirty="0" err="1"/>
              <a:t>자료형으로</a:t>
            </a:r>
            <a:r>
              <a:rPr lang="ko-KR" altLang="en-US" sz="1500" dirty="0"/>
              <a:t> 된 배열 객체를 반환하도록 되어 있습니다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</a:t>
            </a:r>
            <a:r>
              <a:rPr lang="en-US" altLang="ko-KR" sz="1500" dirty="0" err="1"/>
              <a:t>SmsMessage</a:t>
            </a:r>
            <a:r>
              <a:rPr lang="en-US" altLang="ko-KR" sz="1500" dirty="0"/>
              <a:t> </a:t>
            </a:r>
            <a:r>
              <a:rPr lang="ko-KR" altLang="en-US" sz="1500" dirty="0"/>
              <a:t>객체에는 </a:t>
            </a:r>
            <a:r>
              <a:rPr lang="en-US" altLang="ko-KR" sz="1500" dirty="0"/>
              <a:t>SMS </a:t>
            </a:r>
            <a:r>
              <a:rPr lang="ko-KR" altLang="en-US" sz="1500" dirty="0"/>
              <a:t>데이터를 확인할 수 있는 </a:t>
            </a:r>
            <a:r>
              <a:rPr lang="ko-KR" altLang="en-US" sz="1500" dirty="0" err="1"/>
              <a:t>메소드들이</a:t>
            </a:r>
            <a:r>
              <a:rPr lang="ko-KR" altLang="en-US" sz="1500" dirty="0"/>
              <a:t> 정의 되어 있습니다</a:t>
            </a:r>
            <a:r>
              <a:rPr lang="en-US" altLang="ko-KR" sz="1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9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b="1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b="1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Bundle bundle)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Object[]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 = (Object[])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pdus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new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for 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= 0;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&lt;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;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String </a:t>
            </a:r>
            <a:r>
              <a:rPr lang="en-US" altLang="ko-KR" sz="1600" dirty="0">
                <a:latin typeface="Consolas" panose="020B0609020204030204" pitchFamily="49" charset="0"/>
              </a:rPr>
              <a:t>format =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bundle.getString</a:t>
            </a:r>
            <a:r>
              <a:rPr lang="en-US" altLang="ko-KR" sz="1600" dirty="0">
                <a:latin typeface="Consolas" panose="020B0609020204030204" pitchFamily="49" charset="0"/>
              </a:rPr>
              <a:t>("format");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messages[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], format);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Log.i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</a:t>
            </a:r>
            <a:r>
              <a:rPr lang="en-US" altLang="ko-KR" sz="1600" dirty="0">
                <a:latin typeface="Consolas" panose="020B0609020204030204" pitchFamily="49" charset="0"/>
              </a:rPr>
              <a:t>, "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() ends: " +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messages;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0974" y="5005775"/>
            <a:ext cx="1124799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parseSmsMessage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600" dirty="0" smtClean="0">
                <a:sym typeface="Wingdings" panose="05000000000000000000" pitchFamily="2" charset="2"/>
              </a:rPr>
              <a:t> 한 번 입력해 놓으면 다른 앱을 만들 때도 재사용할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왜냐하면 </a:t>
            </a:r>
            <a:r>
              <a:rPr lang="en-US" altLang="ko-KR" sz="1600" dirty="0" smtClean="0">
                <a:sym typeface="Wingdings" panose="05000000000000000000" pitchFamily="2" charset="2"/>
              </a:rPr>
              <a:t>SMS </a:t>
            </a:r>
            <a:r>
              <a:rPr lang="ko-KR" altLang="en-US" sz="1600" dirty="0" smtClean="0">
                <a:sym typeface="Wingdings" panose="05000000000000000000" pitchFamily="2" charset="2"/>
              </a:rPr>
              <a:t>데이터를 확인할 수 있도록 안드로이드 </a:t>
            </a:r>
            <a:r>
              <a:rPr lang="en-US" altLang="ko-KR" sz="1600" dirty="0" smtClean="0">
                <a:sym typeface="Wingdings" panose="05000000000000000000" pitchFamily="2" charset="2"/>
              </a:rPr>
              <a:t>API</a:t>
            </a:r>
            <a:r>
              <a:rPr lang="ko-KR" altLang="en-US" sz="1600" dirty="0" smtClean="0">
                <a:sym typeface="Wingdings" panose="05000000000000000000" pitchFamily="2" charset="2"/>
              </a:rPr>
              <a:t>에 정해둔 코드를 사용하므로 수정될 일이 거의 없기 때문입니다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80974" y="5740514"/>
            <a:ext cx="1122023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ym typeface="Wingdings" panose="05000000000000000000" pitchFamily="2" charset="2"/>
              </a:rPr>
              <a:t>SmsMessage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와  </a:t>
            </a:r>
            <a:r>
              <a:rPr lang="en-US" altLang="ko-KR" sz="1600" dirty="0">
                <a:sym typeface="Wingdings" panose="05000000000000000000" pitchFamily="2" charset="2"/>
              </a:rPr>
              <a:t>Date </a:t>
            </a:r>
            <a:r>
              <a:rPr lang="ko-KR" altLang="en-US" sz="1600" dirty="0">
                <a:sym typeface="Wingdings" panose="05000000000000000000" pitchFamily="2" charset="2"/>
              </a:rPr>
              <a:t>클래스가 빨간색으로 표시되나요</a:t>
            </a:r>
            <a:r>
              <a:rPr lang="en-US" altLang="ko-KR" sz="1600" dirty="0">
                <a:sym typeface="Wingdings" panose="05000000000000000000" pitchFamily="2" charset="2"/>
              </a:rPr>
              <a:t>? </a:t>
            </a:r>
            <a:r>
              <a:rPr lang="ko-KR" altLang="en-US" sz="1600" dirty="0" smtClean="0">
                <a:sym typeface="Wingdings" panose="05000000000000000000" pitchFamily="2" charset="2"/>
              </a:rPr>
              <a:t>두 </a:t>
            </a:r>
            <a:r>
              <a:rPr lang="ko-KR" altLang="en-US" sz="1600" dirty="0">
                <a:sym typeface="Wingdings" panose="05000000000000000000" pitchFamily="2" charset="2"/>
              </a:rPr>
              <a:t>클래스가 자동으로 </a:t>
            </a:r>
            <a:r>
              <a:rPr lang="en-US" altLang="ko-KR" sz="1600" dirty="0">
                <a:sym typeface="Wingdings" panose="05000000000000000000" pitchFamily="2" charset="2"/>
              </a:rPr>
              <a:t>import </a:t>
            </a:r>
            <a:r>
              <a:rPr lang="ko-KR" altLang="en-US" sz="1600" dirty="0">
                <a:sym typeface="Wingdings" panose="05000000000000000000" pitchFamily="2" charset="2"/>
              </a:rPr>
              <a:t>되지 않아서 그렇습니다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이 클래스 근처에 커서를 가져가서 </a:t>
            </a:r>
            <a:r>
              <a:rPr lang="en-US" altLang="ko-KR" sz="1600" dirty="0">
                <a:sym typeface="Wingdings" panose="05000000000000000000" pitchFamily="2" charset="2"/>
              </a:rPr>
              <a:t>alt + Enter </a:t>
            </a:r>
            <a:r>
              <a:rPr lang="ko-KR" altLang="en-US" sz="1600" dirty="0">
                <a:sym typeface="Wingdings" panose="05000000000000000000" pitchFamily="2" charset="2"/>
              </a:rPr>
              <a:t>를 입력하여 메시지 표시에 나오는 대로 실행하여 해당 클래스를 선택하십시오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ym typeface="Wingdings" panose="05000000000000000000" pitchFamily="2" charset="2"/>
              </a:rPr>
              <a:t>SmsMessage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는 </a:t>
            </a:r>
            <a:r>
              <a:rPr lang="en-US" altLang="ko-KR" sz="1600" dirty="0" err="1">
                <a:sym typeface="Wingdings" panose="05000000000000000000" pitchFamily="2" charset="2"/>
              </a:rPr>
              <a:t>android.telephony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패키지를 선택하고 </a:t>
            </a:r>
            <a:r>
              <a:rPr lang="en-US" altLang="ko-KR" sz="1600" dirty="0" smtClean="0">
                <a:sym typeface="Wingdings" panose="05000000000000000000" pitchFamily="2" charset="2"/>
              </a:rPr>
              <a:t>Date </a:t>
            </a:r>
            <a:r>
              <a:rPr lang="ko-KR" altLang="en-US" sz="1600" dirty="0">
                <a:sym typeface="Wingdings" panose="05000000000000000000" pitchFamily="2" charset="2"/>
              </a:rPr>
              <a:t>는 </a:t>
            </a:r>
            <a:r>
              <a:rPr lang="en-US" altLang="ko-KR" sz="1600" dirty="0" err="1">
                <a:sym typeface="Wingdings" panose="05000000000000000000" pitchFamily="2" charset="2"/>
              </a:rPr>
              <a:t>java.util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패키지 </a:t>
            </a:r>
            <a:r>
              <a:rPr lang="ko-KR" altLang="en-US" sz="1600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420470" y="536784"/>
            <a:ext cx="225574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HuReceiver.java </a:t>
            </a:r>
            <a:r>
              <a:rPr lang="ko-KR" altLang="en-US" sz="1600" dirty="0"/>
              <a:t>코딩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8040479" y="2077974"/>
            <a:ext cx="288032" cy="57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61140" y="1708641"/>
            <a:ext cx="37955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 smtClean="0"/>
              <a:t>빨간 줄이 나오면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다른 버전을 위한 코드를 삽입을</a:t>
            </a:r>
            <a:endParaRPr lang="en-US" altLang="ko-KR" sz="1200" dirty="0" smtClean="0"/>
          </a:p>
          <a:p>
            <a:pPr latinLnBrk="0"/>
            <a:r>
              <a:rPr lang="ko-KR" altLang="en-US" sz="1200" dirty="0" smtClean="0"/>
              <a:t>위해 </a:t>
            </a:r>
            <a:r>
              <a:rPr lang="en-US" altLang="ko-KR" sz="1200" dirty="0" err="1" smtClean="0"/>
              <a:t>alt+Enter</a:t>
            </a:r>
            <a:r>
              <a:rPr lang="ko-KR" altLang="en-US" sz="1200" dirty="0" smtClean="0"/>
              <a:t>로 사용하여 저절로 채울 수 있습니다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0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HuReceiver.java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 안에 </a:t>
            </a:r>
            <a:r>
              <a:rPr lang="ko-KR" altLang="en-US" b="1" dirty="0" smtClean="0">
                <a:sym typeface="Wingdings" panose="05000000000000000000" pitchFamily="2" charset="2"/>
              </a:rPr>
              <a:t>부가 데이터로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createPdu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사용하여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객체로 변환하면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Build.VERSION.SDK_INT</a:t>
            </a:r>
            <a:r>
              <a:rPr lang="ko-KR" altLang="en-US" dirty="0" smtClean="0">
                <a:sym typeface="Wingdings" panose="05000000000000000000" pitchFamily="2" charset="2"/>
              </a:rPr>
              <a:t>는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버전을 확인할 때 사용하기도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는 계속 업데이트되면서 새로운 기능이 추가되어 왔으므로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버전에 따라 코드가 약간씩 달라져야 할 때가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코드가 버전에 따라 다른 코드를 넣을 때 사용하는 전형적인 코드 중 일부 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if (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Build.VERSION.SDK_INT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 &gt;=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Build.VERSION_CODES.M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) …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Build.VERSION_CODES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에는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err="1" smtClean="0">
                <a:sym typeface="Wingdings" panose="05000000000000000000" pitchFamily="2" charset="2"/>
              </a:rPr>
              <a:t>버전별로</a:t>
            </a:r>
            <a:r>
              <a:rPr lang="ko-KR" altLang="en-US" dirty="0" smtClean="0">
                <a:sym typeface="Wingdings" panose="05000000000000000000" pitchFamily="2" charset="2"/>
              </a:rPr>
              <a:t> 상수가 정의되어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앞서 살펴본 코드는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첫글자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M)</a:t>
            </a:r>
            <a:r>
              <a:rPr lang="ko-KR" altLang="en-US" dirty="0" smtClean="0">
                <a:sym typeface="Wingdings" panose="05000000000000000000" pitchFamily="2" charset="2"/>
              </a:rPr>
              <a:t>버전과 같거나 그 이후 버전일 때 중괄호 안의 코드로 실행하겠다는 뜻입니다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 없을 수도 있는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91744" y="5085184"/>
            <a:ext cx="781817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The SMS specification has defined two modes in which a GSM/GPRS modem or mobile phone can operate.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They </a:t>
            </a:r>
            <a:r>
              <a:rPr lang="en-US" altLang="ko-KR" dirty="0"/>
              <a:t>are called SMS text mode and SMS PDU mode.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PDU stands for </a:t>
            </a:r>
            <a:r>
              <a:rPr lang="en-US" altLang="ko-KR" b="1" dirty="0"/>
              <a:t>Protocol Data Unit</a:t>
            </a:r>
            <a:r>
              <a:rPr lang="en-US" altLang="ko-KR" dirty="0"/>
              <a:t>.)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4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3 </a:t>
            </a:r>
            <a:r>
              <a:rPr lang="ko-KR" altLang="en-US" b="1" dirty="0"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ym typeface="Wingdings" panose="05000000000000000000" pitchFamily="2" charset="2"/>
              </a:rPr>
              <a:t>HuReceiver.java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객체에서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확인하기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발신자 번호를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getOriginatingAddress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문자 내용을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getMessageBody</a:t>
            </a:r>
            <a:r>
              <a:rPr lang="en-US" altLang="ko-KR" dirty="0" smtClean="0">
                <a:sym typeface="Wingdings" panose="05000000000000000000" pitchFamily="2" charset="2"/>
              </a:rPr>
              <a:t>().toString() </a:t>
            </a:r>
            <a:r>
              <a:rPr lang="ko-KR" altLang="en-US" dirty="0" smtClean="0">
                <a:sym typeface="Wingdings" panose="05000000000000000000" pitchFamily="2" charset="2"/>
              </a:rPr>
              <a:t>코드를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받은 시각도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일단 이렇게 받은 데이터를 로그로 출력합니다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이러함 메소드를 위해서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앱에서 </a:t>
            </a:r>
            <a:r>
              <a:rPr lang="en-US" altLang="ko-KR" b="1" dirty="0" smtClean="0">
                <a:sym typeface="Wingdings" panose="05000000000000000000" pitchFamily="2" charset="2"/>
              </a:rPr>
              <a:t>SMS</a:t>
            </a:r>
            <a:r>
              <a:rPr lang="ko-KR" altLang="en-US" b="1" dirty="0" smtClean="0">
                <a:sym typeface="Wingdings" panose="05000000000000000000" pitchFamily="2" charset="2"/>
              </a:rPr>
              <a:t>를 수신하려면</a:t>
            </a:r>
            <a:r>
              <a:rPr lang="en-US" altLang="ko-KR" b="1" dirty="0" smtClean="0">
                <a:sym typeface="Wingdings" panose="05000000000000000000" pitchFamily="2" charset="2"/>
              </a:rPr>
              <a:t>, RECEIVE_SMS </a:t>
            </a:r>
            <a:r>
              <a:rPr lang="ko-KR" altLang="en-US" b="1" dirty="0" smtClean="0">
                <a:sym typeface="Wingdings" panose="05000000000000000000" pitchFamily="2" charset="2"/>
              </a:rPr>
              <a:t>라는 권한이 있어야 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권한을 이미 추가했습니다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4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외부 라이브러리 추가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같이 수정하여 외부 라이브러리를 추가하는 새로운 방법을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1600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수정하면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상단에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'Sync Now</a:t>
            </a:r>
            <a:r>
              <a:rPr lang="en-US" altLang="ko-KR" sz="1600" dirty="0" smtClean="0">
                <a:sym typeface="Wingdings" panose="05000000000000000000" pitchFamily="2" charset="2"/>
              </a:rPr>
              <a:t>'</a:t>
            </a:r>
            <a:r>
              <a:rPr lang="ko-KR" altLang="en-US" sz="1600" dirty="0" smtClean="0">
                <a:sym typeface="Wingdings" panose="05000000000000000000" pitchFamily="2" charset="2"/>
              </a:rPr>
              <a:t>라는 파란색 링크가 나타납니다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실행하십시오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자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이제 외부 라이브러리를 사용할 수 있는 준비가 되었으니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열고 다음 코드를 추가합니다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1556792"/>
            <a:ext cx="10861796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err="1" smtClean="0">
                <a:latin typeface="Consolas" panose="020B0609020204030204" pitchFamily="49" charset="0"/>
              </a:rPr>
              <a:t>allprojects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repositories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maven { </a:t>
            </a:r>
            <a:r>
              <a:rPr lang="en-US" altLang="ko-KR" sz="1600" b="1" dirty="0" err="1">
                <a:latin typeface="Consolas" panose="020B0609020204030204" pitchFamily="49" charset="0"/>
              </a:rPr>
              <a:t>url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'https://</a:t>
            </a:r>
            <a:r>
              <a:rPr lang="en-US" altLang="ko-KR" sz="1600" b="1" dirty="0">
                <a:latin typeface="Consolas" panose="020B0609020204030204" pitchFamily="49" charset="0"/>
              </a:rPr>
              <a:t>jitpack.io'}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dependencies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implementation </a:t>
            </a:r>
            <a:r>
              <a:rPr lang="en-US" altLang="ko-KR" sz="1600" b="1" dirty="0">
                <a:latin typeface="Consolas" panose="020B0609020204030204" pitchFamily="49" charset="0"/>
              </a:rPr>
              <a:t>'com.github.pedroSG94:AutoPermissions:1.0.3'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47395" y="2479896"/>
            <a:ext cx="386316" cy="138115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7393" y="4784151"/>
            <a:ext cx="386317" cy="229025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48128" y="1293297"/>
            <a:ext cx="4464495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Hu062Phone</a:t>
            </a:r>
            <a:r>
              <a:rPr lang="ko-KR" altLang="en-US" sz="1400" dirty="0" smtClean="0"/>
              <a:t> 프로젝트에서는 우리는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직접 </a:t>
            </a:r>
            <a:r>
              <a:rPr lang="en-US" altLang="ko-KR" sz="1400" dirty="0" smtClean="0"/>
              <a:t>Permission Checking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하는 코딩을 하였는데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smtClean="0"/>
              <a:t>여기서는 외부 </a:t>
            </a:r>
            <a:r>
              <a:rPr lang="en-US" altLang="ko-KR" sz="1400" dirty="0" smtClean="0"/>
              <a:t>Library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하여 사용합니다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237962" y="3297289"/>
            <a:ext cx="4450257" cy="98488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컴파일 결과로</a:t>
            </a:r>
            <a:r>
              <a:rPr lang="en-US" altLang="ko-KR" sz="1400" dirty="0" smtClean="0"/>
              <a:t>, duplicate ….. error </a:t>
            </a:r>
            <a:r>
              <a:rPr lang="ko-KR" altLang="en-US" sz="1400" dirty="0" smtClean="0"/>
              <a:t>가 나오면</a:t>
            </a:r>
            <a:r>
              <a:rPr lang="en-US" altLang="ko-KR" sz="1400" dirty="0" smtClean="0"/>
              <a:t>, </a:t>
            </a:r>
          </a:p>
          <a:p>
            <a:r>
              <a:rPr lang="en-US" altLang="ko-KR" sz="1400" dirty="0" err="1" smtClean="0"/>
              <a:t>gradle.properties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파일에 아래의 구문을 추가해주세요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</a:t>
            </a:r>
          </a:p>
          <a:p>
            <a:r>
              <a:rPr lang="en-US" altLang="ko-KR" sz="1600" b="1" dirty="0" err="1" smtClean="0">
                <a:latin typeface="Consolas" panose="020B0609020204030204" pitchFamily="49" charset="0"/>
              </a:rPr>
              <a:t>android.enableJetifier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= true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6623990" y="3922134"/>
            <a:ext cx="42188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Activity: </a:t>
            </a:r>
          </a:p>
          <a:p>
            <a:r>
              <a:rPr lang="ko-KR" altLang="en-US" dirty="0"/>
              <a:t>액티비티는 사용자가 애플리케이션과 상호작용하는 </a:t>
            </a:r>
            <a:r>
              <a:rPr lang="ko-KR" altLang="en-US" b="1" dirty="0" smtClean="0"/>
              <a:t>단일 화면</a:t>
            </a:r>
            <a:r>
              <a:rPr lang="ko-KR" altLang="en-US" dirty="0" smtClean="0"/>
              <a:t>을 </a:t>
            </a:r>
            <a:r>
              <a:rPr lang="ko-KR" altLang="en-US" dirty="0"/>
              <a:t>의미하며 모든 안드로이드 애플리케이션은 액티비티로 구성되어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그래서 </a:t>
            </a:r>
            <a:r>
              <a:rPr lang="ko-KR" altLang="en-US" dirty="0"/>
              <a:t>안드로이드 애플리케이션은 반드시 하나 이상의 액티비티를 포함하고 </a:t>
            </a:r>
            <a:r>
              <a:rPr lang="ko-KR" altLang="en-US" dirty="0" smtClean="0"/>
              <a:t>있으며 액티비티는 </a:t>
            </a:r>
            <a:r>
              <a:rPr lang="ko-KR" altLang="en-US" b="1" dirty="0"/>
              <a:t>생명주기</a:t>
            </a:r>
            <a:r>
              <a:rPr lang="en-US" altLang="ko-KR" b="1" dirty="0"/>
              <a:t>(Life Cycle)</a:t>
            </a:r>
            <a:r>
              <a:rPr lang="en-US" altLang="ko-KR" dirty="0"/>
              <a:t> </a:t>
            </a:r>
            <a:r>
              <a:rPr lang="ko-KR" altLang="en-US" dirty="0"/>
              <a:t>관련 </a:t>
            </a:r>
            <a:r>
              <a:rPr lang="ko-KR" altLang="en-US" dirty="0" err="1" smtClean="0"/>
              <a:t>메소드들을</a:t>
            </a:r>
            <a:r>
              <a:rPr lang="ko-KR" altLang="en-US" dirty="0" smtClean="0"/>
              <a:t> </a:t>
            </a:r>
            <a:r>
              <a:rPr lang="ko-KR" altLang="en-US" dirty="0"/>
              <a:t>재정의하여 원하는 기능들을 구현할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인텐트</a:t>
            </a:r>
            <a:r>
              <a:rPr lang="en-US" altLang="ko-KR" dirty="0"/>
              <a:t>(Intent)</a:t>
            </a:r>
            <a:r>
              <a:rPr lang="ko-KR" altLang="en-US" dirty="0"/>
              <a:t>를 통해 다른 애플리케이션의 액티비티를 호출할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/>
              <a:t>개 이상의 액티비티를 동시에 </a:t>
            </a:r>
            <a:r>
              <a:rPr lang="en-US" altLang="ko-KR" dirty="0"/>
              <a:t>Display </a:t>
            </a:r>
            <a:r>
              <a:rPr lang="ko-KR" altLang="en-US" dirty="0"/>
              <a:t>할 수 없습니다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View </a:t>
            </a:r>
            <a:r>
              <a:rPr lang="ko-KR" altLang="en-US" dirty="0"/>
              <a:t>또는 </a:t>
            </a:r>
            <a:r>
              <a:rPr lang="en-US" altLang="ko-KR" dirty="0"/>
              <a:t>ViewGroup</a:t>
            </a:r>
            <a:r>
              <a:rPr lang="ko-KR" altLang="en-US" dirty="0"/>
              <a:t>을 포함합니다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반드시 </a:t>
            </a:r>
            <a:r>
              <a:rPr lang="ko-KR" altLang="en-US" dirty="0"/>
              <a:t>애플리케이션에는 하나 이상의 액티비티가 있어야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액티비티 </a:t>
            </a:r>
            <a:r>
              <a:rPr lang="ko-KR" altLang="en-US" dirty="0"/>
              <a:t>내에 </a:t>
            </a:r>
            <a:r>
              <a:rPr lang="ko-KR" altLang="en-US" b="1" dirty="0" err="1"/>
              <a:t>프래그먼트</a:t>
            </a:r>
            <a:r>
              <a:rPr lang="en-US" altLang="ko-KR" b="1" dirty="0"/>
              <a:t>(Fragment)</a:t>
            </a:r>
            <a:r>
              <a:rPr lang="ko-KR" altLang="en-US" dirty="0"/>
              <a:t>를 추가하여 </a:t>
            </a:r>
            <a:r>
              <a:rPr lang="ko-KR" altLang="en-US" b="1" dirty="0"/>
              <a:t>화면을 </a:t>
            </a:r>
            <a:r>
              <a:rPr lang="ko-KR" altLang="en-US" b="1" dirty="0" smtClean="0"/>
              <a:t>분할</a:t>
            </a:r>
            <a:r>
              <a:rPr lang="ko-KR" altLang="en-US" dirty="0"/>
              <a:t>할</a:t>
            </a:r>
            <a:r>
              <a:rPr lang="ko-KR" altLang="en-US" dirty="0" smtClean="0"/>
              <a:t> </a:t>
            </a:r>
            <a:r>
              <a:rPr lang="ko-KR" altLang="en-US" dirty="0"/>
              <a:t>수 있습니다</a:t>
            </a:r>
          </a:p>
          <a:p>
            <a:pPr marL="5715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5: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위험 권한을 자동으로 부여하는 코드입니다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9377" y="1232168"/>
            <a:ext cx="118093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AutoPermissionsListener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AutoPermissions.Companion.loadAllPermissions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(this,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String permissions[], int[]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AutoPermissions.Companion.parsePermissions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onDenied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String[]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"permissions denied 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strings.length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onGranted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String[]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"permissions granted 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strings.length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1372" y="1916832"/>
            <a:ext cx="3898824" cy="73866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인터페이스 구현을 선언하는 것을 잊지 마십시오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아래는 인터페이스가 요구하는 </a:t>
            </a:r>
            <a:r>
              <a:rPr lang="en-US" altLang="ko-KR" sz="1400" dirty="0" smtClean="0"/>
              <a:t>3 </a:t>
            </a:r>
            <a:r>
              <a:rPr lang="ko-KR" altLang="en-US" sz="1400" dirty="0" smtClean="0"/>
              <a:t>개의 </a:t>
            </a:r>
            <a:r>
              <a:rPr lang="ko-KR" altLang="en-US" sz="1400" dirty="0" err="1" smtClean="0"/>
              <a:t>메소드들을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재정의합니다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  <p:cxnSp>
        <p:nvCxnSpPr>
          <p:cNvPr id="7" name="구부러진 연결선 6"/>
          <p:cNvCxnSpPr>
            <a:stCxn id="5" idx="1"/>
          </p:cNvCxnSpPr>
          <p:nvPr/>
        </p:nvCxnSpPr>
        <p:spPr>
          <a:xfrm rot="10800000">
            <a:off x="7464152" y="1628802"/>
            <a:ext cx="307220" cy="65736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하기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sym typeface="Wingdings" panose="05000000000000000000" pitchFamily="2" charset="2"/>
              </a:rPr>
              <a:t>이제 앱을 실행하면 메인 액티비티가 화면과 더불어 권한을 요청하는 아래와 같이 대화상자가 표시되고</a:t>
            </a:r>
            <a:r>
              <a:rPr lang="en-US" altLang="ko-KR" dirty="0" smtClean="0">
                <a:sym typeface="Wingdings" panose="05000000000000000000" pitchFamily="2" charset="2"/>
              </a:rPr>
              <a:t>, ALLOW</a:t>
            </a:r>
            <a:r>
              <a:rPr lang="ko-KR" altLang="en-US" dirty="0" smtClean="0">
                <a:sym typeface="Wingdings" panose="05000000000000000000" pitchFamily="2" charset="2"/>
              </a:rPr>
              <a:t>하면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준비가 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위험 권한에 관하여 좀 더 자세히 다음 단원에서 다루게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아래 그림과 같이 가상으로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전송할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다음 페이지 설명을 참조하십시오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48" y="3321325"/>
            <a:ext cx="1714671" cy="29523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406" y="3304872"/>
            <a:ext cx="1713559" cy="29523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824" y="3034683"/>
            <a:ext cx="4325182" cy="322251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377390" y="5085184"/>
            <a:ext cx="1080120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65543" y="4488664"/>
            <a:ext cx="1812146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591944" y="2545449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가상으로 </a:t>
            </a:r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전송하기</a:t>
            </a:r>
            <a:endParaRPr lang="en-US" altLang="ko-KR" sz="1200" b="1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36160" y="5805265"/>
            <a:ext cx="1435280" cy="4519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가상으로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전송하기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는 이동통신사에 연결되어 있어야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단말로부터</a:t>
            </a:r>
            <a:r>
              <a:rPr lang="ko-KR" altLang="en-US" dirty="0" smtClean="0">
                <a:sym typeface="Wingdings" panose="05000000000000000000" pitchFamily="2" charset="2"/>
              </a:rPr>
              <a:t> 수신할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에뮬레이터에서는 실제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때문에 에뮬레이터에는 가상으로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전송할 수 있는 기능이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앱을 실행한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 옆에 보이는 아이콘 중에서 가장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 쪽에 있는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[…]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아이콘을 클릭합니다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[Extended controls] </a:t>
            </a:r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왼쪽 메뉴에서 </a:t>
            </a:r>
            <a:r>
              <a:rPr lang="en-US" altLang="ko-KR" dirty="0" smtClean="0">
                <a:sym typeface="Wingdings" panose="05000000000000000000" pitchFamily="2" charset="2"/>
              </a:rPr>
              <a:t>[Phone] 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message </a:t>
            </a:r>
            <a:r>
              <a:rPr lang="ko-KR" altLang="en-US" dirty="0" smtClean="0">
                <a:sym typeface="Wingdings" panose="05000000000000000000" pitchFamily="2" charset="2"/>
              </a:rPr>
              <a:t>입력란에 </a:t>
            </a:r>
            <a:r>
              <a:rPr lang="en-US" altLang="ko-KR" b="1" dirty="0" smtClean="0">
                <a:sym typeface="Wingdings" panose="05000000000000000000" pitchFamily="2" charset="2"/>
              </a:rPr>
              <a:t>'God is good all the time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이라고 입력하고 </a:t>
            </a:r>
            <a:r>
              <a:rPr lang="en-US" altLang="ko-KR" dirty="0" smtClean="0">
                <a:sym typeface="Wingdings" panose="05000000000000000000" pitchFamily="2" charset="2"/>
              </a:rPr>
              <a:t>[SEND MESSAGE]</a:t>
            </a:r>
            <a:r>
              <a:rPr lang="ko-KR" altLang="en-US" dirty="0" smtClean="0">
                <a:sym typeface="Wingdings" panose="05000000000000000000" pitchFamily="2" charset="2"/>
              </a:rPr>
              <a:t>버튼을 누릅니다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에뮬레이터로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문자가 전송되면 상단에 알림 메시지가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여러분이 만든 앱도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받은 후 로그로 출력된 것은 </a:t>
            </a:r>
            <a:r>
              <a:rPr lang="en-US" altLang="ko-KR" dirty="0" smtClean="0">
                <a:sym typeface="Wingdings" panose="05000000000000000000" pitchFamily="2" charset="2"/>
              </a:rPr>
              <a:t>[Logcat] </a:t>
            </a:r>
            <a:r>
              <a:rPr lang="ko-KR" altLang="en-US" dirty="0" smtClean="0">
                <a:sym typeface="Wingdings" panose="05000000000000000000" pitchFamily="2" charset="2"/>
              </a:rPr>
              <a:t>탭에서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3656602"/>
            <a:ext cx="9001000" cy="286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7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결과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sym typeface="Wingdings" panose="05000000000000000000" pitchFamily="2" charset="2"/>
              </a:rPr>
              <a:t>가상 </a:t>
            </a:r>
            <a:r>
              <a:rPr lang="en-US" altLang="ko-KR" dirty="0" smtClean="0">
                <a:sym typeface="Wingdings" panose="05000000000000000000" pitchFamily="2" charset="2"/>
              </a:rPr>
              <a:t>Embedded Control </a:t>
            </a:r>
            <a:r>
              <a:rPr lang="ko-KR" altLang="en-US" dirty="0" smtClean="0">
                <a:sym typeface="Wingdings" panose="05000000000000000000" pitchFamily="2" charset="2"/>
              </a:rPr>
              <a:t>대화상자에서 메시지를 보내면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단말이 메시지를 받고 가상 단말기의 기본 앱에 저장하고 알림을 띄어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사용자도 더 자세히 </a:t>
            </a:r>
            <a:r>
              <a:rPr lang="ko-KR" altLang="en-US" b="1" dirty="0" smtClean="0">
                <a:sym typeface="Wingdings" panose="05000000000000000000" pitchFamily="2" charset="2"/>
              </a:rPr>
              <a:t>추가적인 액티비티 만들어 자신 만의 방법으로 </a:t>
            </a:r>
            <a:r>
              <a:rPr lang="ko-KR" altLang="en-US" dirty="0" smtClean="0">
                <a:sym typeface="Wingdings" panose="05000000000000000000" pitchFamily="2" charset="2"/>
              </a:rPr>
              <a:t>메시지를 보여 줄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부분을 이어서 구현해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060848"/>
            <a:ext cx="1714671" cy="29523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642" y="2044395"/>
            <a:ext cx="1713559" cy="29523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938" y="3789040"/>
            <a:ext cx="2893398" cy="21557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435" y="3200149"/>
            <a:ext cx="1829090" cy="326156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889582" y="4057521"/>
            <a:ext cx="1080120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46236" y="4693743"/>
            <a:ext cx="1283506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92056" y="3485232"/>
            <a:ext cx="1839956" cy="432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744336" y="6108611"/>
            <a:ext cx="783712" cy="432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4183" y="3187391"/>
            <a:ext cx="1870209" cy="329156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933284" y="5512745"/>
            <a:ext cx="783712" cy="432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3314" y="3520559"/>
            <a:ext cx="2790901" cy="1601920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8621129" y="4157386"/>
            <a:ext cx="6050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31818" y="5927407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가상으로 </a:t>
            </a:r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전송하기</a:t>
            </a:r>
            <a:endParaRPr lang="en-US" altLang="ko-KR" sz="1200" b="1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61038" y="5635282"/>
            <a:ext cx="819207" cy="2675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780245" y="2662484"/>
            <a:ext cx="21900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단말기의 기본적인 메시지 알림</a:t>
            </a:r>
            <a:endParaRPr lang="en-US" altLang="ko-KR" sz="1200" b="1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cxnSp>
        <p:nvCxnSpPr>
          <p:cNvPr id="21" name="구부러진 연결선 20"/>
          <p:cNvCxnSpPr>
            <a:stCxn id="20" idx="1"/>
            <a:endCxn id="13" idx="1"/>
          </p:cNvCxnSpPr>
          <p:nvPr/>
        </p:nvCxnSpPr>
        <p:spPr>
          <a:xfrm rot="10800000" flipV="1">
            <a:off x="5692057" y="2800984"/>
            <a:ext cx="88189" cy="900272"/>
          </a:xfrm>
          <a:prstGeom prst="curvedConnector3">
            <a:avLst>
              <a:gd name="adj1" fmla="val 359216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098774" y="2758562"/>
            <a:ext cx="1757212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단말기의 기본 메시지 앱</a:t>
            </a:r>
            <a:endParaRPr lang="en-US" altLang="ko-KR" sz="1200" b="1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56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6: 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액티비티에 나타내기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 내용을 </a:t>
            </a:r>
            <a:r>
              <a:rPr lang="en-US" altLang="ko-KR" b="1" dirty="0" smtClean="0">
                <a:sym typeface="Wingdings" panose="05000000000000000000" pitchFamily="2" charset="2"/>
              </a:rPr>
              <a:t>Logcat</a:t>
            </a:r>
            <a:r>
              <a:rPr lang="ko-KR" altLang="en-US" b="1" dirty="0" smtClean="0">
                <a:sym typeface="Wingdings" panose="05000000000000000000" pitchFamily="2" charset="2"/>
              </a:rPr>
              <a:t>이 아니라 사용자가 보는 화면</a:t>
            </a:r>
            <a:r>
              <a:rPr lang="ko-KR" altLang="en-US" dirty="0" smtClean="0">
                <a:sym typeface="Wingdings" panose="05000000000000000000" pitchFamily="2" charset="2"/>
              </a:rPr>
              <a:t>에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문제는 브로드캐스트 수신자는 </a:t>
            </a:r>
            <a:r>
              <a:rPr lang="ko-KR" altLang="en-US" b="1" dirty="0" smtClean="0">
                <a:sym typeface="Wingdings" panose="05000000000000000000" pitchFamily="2" charset="2"/>
              </a:rPr>
              <a:t>화면이 없으므로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액티비</a:t>
            </a:r>
            <a:r>
              <a:rPr lang="ko-KR" altLang="en-US" dirty="0">
                <a:sym typeface="Wingdings" panose="05000000000000000000" pitchFamily="2" charset="2"/>
              </a:rPr>
              <a:t>티</a:t>
            </a:r>
            <a:r>
              <a:rPr lang="ko-KR" altLang="en-US" dirty="0" smtClean="0">
                <a:sym typeface="Wingdings" panose="05000000000000000000" pitchFamily="2" charset="2"/>
              </a:rPr>
              <a:t>로 화면을 하나 만든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거기에 띄워야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따라서 브로드캐스트 수신자에서 인텐트 객체를 만들고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메소드를 사용해 액티비티 쪽으로 인텐트 객체를 전달</a:t>
            </a:r>
            <a:r>
              <a:rPr lang="ko-KR" altLang="en-US" dirty="0" smtClean="0">
                <a:sym typeface="Wingdings" panose="05000000000000000000" pitchFamily="2" charset="2"/>
              </a:rPr>
              <a:t>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 내용을 화면에 보여 주려면 먼저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액티비티를 만듭니다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 우 클릭하여 메뉴가 나오면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Activity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SmsActivity 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액티비티에 필요한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b="1" dirty="0" smtClean="0">
                <a:sym typeface="Wingdings" panose="05000000000000000000" pitchFamily="2" charset="2"/>
              </a:rPr>
              <a:t>과 소스 파일 </a:t>
            </a: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dirty="0" smtClean="0">
                <a:sym typeface="Wingdings" panose="05000000000000000000" pitchFamily="2" charset="2"/>
              </a:rPr>
              <a:t>가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파일에는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SmsActivity </a:t>
            </a:r>
            <a:r>
              <a:rPr lang="ko-KR" altLang="en-US" dirty="0" smtClean="0">
                <a:sym typeface="Wingdings" panose="05000000000000000000" pitchFamily="2" charset="2"/>
              </a:rPr>
              <a:t>화면에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것이므로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 smtClean="0">
                <a:sym typeface="Wingdings" panose="05000000000000000000" pitchFamily="2" charset="2"/>
              </a:rPr>
              <a:t>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6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activity_sms.xml: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화면의 레이아웃을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디자인 화면에서 텍스트뷰 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"</a:t>
            </a:r>
            <a:r>
              <a:rPr lang="ko-KR" altLang="en-US" b="1" dirty="0" smtClean="0">
                <a:sym typeface="Wingdings" panose="05000000000000000000" pitchFamily="2" charset="2"/>
              </a:rPr>
              <a:t>발신번호</a:t>
            </a:r>
            <a:r>
              <a:rPr lang="en-US" altLang="ko-KR" b="1" dirty="0" smtClean="0">
                <a:sym typeface="Wingdings" panose="05000000000000000000" pitchFamily="2" charset="2"/>
              </a:rPr>
              <a:t>: ", "</a:t>
            </a:r>
            <a:r>
              <a:rPr lang="ko-KR" altLang="en-US" b="1" dirty="0" err="1" smtClean="0">
                <a:sym typeface="Wingdings" panose="05000000000000000000" pitchFamily="2" charset="2"/>
              </a:rPr>
              <a:t>수신시간</a:t>
            </a:r>
            <a:r>
              <a:rPr lang="en-US" altLang="ko-KR" b="1" dirty="0" smtClean="0">
                <a:sym typeface="Wingdings" panose="05000000000000000000" pitchFamily="2" charset="2"/>
              </a:rPr>
              <a:t>: "</a:t>
            </a:r>
            <a:r>
              <a:rPr lang="en-US" altLang="ko-KR" dirty="0" smtClean="0">
                <a:sym typeface="Wingdings" panose="05000000000000000000" pitchFamily="2" charset="2"/>
              </a:rPr>
              <a:t>), 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메시지 표시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하나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("</a:t>
            </a:r>
            <a:r>
              <a:rPr lang="ko-KR" altLang="en-US" b="1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")</a:t>
            </a:r>
            <a:r>
              <a:rPr lang="ko-KR" altLang="en-US" dirty="0" smtClean="0">
                <a:sym typeface="Wingdings" panose="05000000000000000000" pitchFamily="2" charset="2"/>
              </a:rPr>
              <a:t> 하나를 그림과 같이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이같은 화면에 가장 적합하고 쉬운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en-US" altLang="ko-KR" dirty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사용하고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 = 32dp, </a:t>
            </a:r>
            <a:r>
              <a:rPr lang="ko-KR" altLang="en-US" dirty="0" err="1" smtClean="0">
                <a:sym typeface="Wingdings" panose="05000000000000000000" pitchFamily="2" charset="2"/>
              </a:rPr>
              <a:t>그외는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8dp</a:t>
            </a:r>
            <a:r>
              <a:rPr lang="ko-KR" altLang="en-US" dirty="0" smtClean="0">
                <a:sym typeface="Wingdings" panose="05000000000000000000" pitchFamily="2" charset="2"/>
              </a:rPr>
              <a:t>로 설정하여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나중에 시스템의 기본 알림을 위한 약간의 공간을 남겨둡니다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모든 뷰의 </a:t>
            </a:r>
            <a:r>
              <a:rPr lang="en-US" altLang="ko-KR" dirty="0" smtClean="0">
                <a:sym typeface="Wingdings" panose="05000000000000000000" pitchFamily="2" charset="2"/>
              </a:rPr>
              <a:t>width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match_parent,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입력상자를</a:t>
            </a:r>
            <a:r>
              <a:rPr lang="ko-KR" altLang="en-US" dirty="0" smtClean="0">
                <a:sym typeface="Wingdings" panose="05000000000000000000" pitchFamily="2" charset="2"/>
              </a:rPr>
              <a:t> 제외한 뷰들의 </a:t>
            </a:r>
            <a:r>
              <a:rPr lang="en-US" altLang="ko-KR" dirty="0" smtClean="0">
                <a:sym typeface="Wingdings" panose="05000000000000000000" pitchFamily="2" charset="2"/>
              </a:rPr>
              <a:t>height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wrap_content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 뷰의 </a:t>
            </a:r>
            <a:r>
              <a:rPr lang="en-US" altLang="ko-KR" dirty="0" smtClean="0">
                <a:sym typeface="Wingdings" panose="05000000000000000000" pitchFamily="2" charset="2"/>
              </a:rPr>
              <a:t>weight=1</a:t>
            </a:r>
            <a:r>
              <a:rPr lang="ko-KR" altLang="en-US" dirty="0" smtClean="0">
                <a:sym typeface="Wingdings" panose="05000000000000000000" pitchFamily="2" charset="2"/>
              </a:rPr>
              <a:t>로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입력상자는</a:t>
            </a:r>
            <a:r>
              <a:rPr lang="ko-KR" altLang="en-US" dirty="0" smtClean="0">
                <a:sym typeface="Wingdings" panose="05000000000000000000" pitchFamily="2" charset="2"/>
              </a:rPr>
              <a:t> 충분히 크도록 </a:t>
            </a:r>
            <a:r>
              <a:rPr lang="en-US" altLang="ko-KR" dirty="0" smtClean="0">
                <a:sym typeface="Wingdings" panose="05000000000000000000" pitchFamily="2" charset="2"/>
              </a:rPr>
              <a:t>weight = 50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뷰들이 차지하고 남은 공간을 입력상자가 모두 차지하도록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 textSize = 18sp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200" y="3105808"/>
            <a:ext cx="1958510" cy="34140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877" y="3966943"/>
            <a:ext cx="4465707" cy="255292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63686" y="5466361"/>
            <a:ext cx="1409360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>
                <a:sym typeface="Wingdings" panose="05000000000000000000" pitchFamily="2" charset="2"/>
              </a:rPr>
              <a:t>editText_msg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3828015" y="4613592"/>
            <a:ext cx="1463862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sym typeface="Wingdings" panose="05000000000000000000" pitchFamily="2" charset="2"/>
              </a:rPr>
              <a:t>textView_num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3878309" y="4955977"/>
            <a:ext cx="1409360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/>
              <a:t>textView_time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4463686" y="6136168"/>
            <a:ext cx="1409360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button_ok</a:t>
            </a:r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3878309" y="4110065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각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5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6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>
                <a:sym typeface="Wingdings" panose="05000000000000000000" pitchFamily="2" charset="2"/>
              </a:rPr>
              <a:t>activity_sms.xml: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보여줄 화면의 레이아웃을 만듭니다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68760"/>
            <a:ext cx="1124811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android:layout_marginTop="32dp"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android:layout_marginStart="8dp"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400" dirty="0">
                <a:latin typeface="Consolas" panose="020B0609020204030204" pitchFamily="49" charset="0"/>
              </a:rPr>
              <a:t>="8dp"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400" dirty="0">
                <a:latin typeface="Consolas" panose="020B0609020204030204" pitchFamily="49" charset="0"/>
              </a:rPr>
              <a:t>=".SmsActivity"&gt;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textView_num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400" dirty="0">
                <a:latin typeface="Consolas" panose="020B0609020204030204" pitchFamily="49" charset="0"/>
              </a:rPr>
              <a:t>발신번호</a:t>
            </a:r>
            <a:r>
              <a:rPr lang="en-US" altLang="ko-KR" sz="1400" dirty="0">
                <a:latin typeface="Consolas" panose="020B0609020204030204" pitchFamily="49" charset="0"/>
              </a:rPr>
              <a:t>:"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android:textSize="22sp"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400" dirty="0">
                <a:latin typeface="Consolas" panose="020B0609020204030204" pitchFamily="49" charset="0"/>
              </a:rPr>
              <a:t>="1</a:t>
            </a:r>
            <a:r>
              <a:rPr lang="en-US" altLang="ko-KR" sz="1400" dirty="0" smtClean="0">
                <a:latin typeface="Consolas" panose="020B0609020204030204" pitchFamily="49" charset="0"/>
              </a:rPr>
              <a:t>"/&gt;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&lt;!– your layout here --&gt; 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latin typeface="Consolas" panose="020B0609020204030204" pitchFamily="49" charset="0"/>
              </a:rPr>
              <a:t>LinearLayout&gt;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256240" y="3068960"/>
            <a:ext cx="2605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activity_sms.xml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레이아웃 파일의 일부분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7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HuReceiver.java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7: </a:t>
            </a:r>
            <a:r>
              <a:rPr lang="en-US" altLang="ko-KR" b="1" dirty="0" smtClean="0">
                <a:sym typeface="Wingdings" panose="05000000000000000000" pitchFamily="2" charset="2"/>
              </a:rPr>
              <a:t>HuReceiver.java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세 가지</a:t>
            </a:r>
            <a:r>
              <a:rPr lang="en-US" altLang="ko-KR" dirty="0" smtClean="0">
                <a:sym typeface="Wingdings" panose="05000000000000000000" pitchFamily="2" charset="2"/>
              </a:rPr>
              <a:t>(sender, contents, receivedDate)</a:t>
            </a:r>
            <a:r>
              <a:rPr lang="ko-KR" altLang="en-US" dirty="0" smtClean="0">
                <a:sym typeface="Wingdings" panose="05000000000000000000" pitchFamily="2" charset="2"/>
              </a:rPr>
              <a:t>로 분류하여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에 담아서 </a:t>
            </a:r>
            <a:r>
              <a:rPr lang="en-US" altLang="ko-KR" dirty="0" smtClean="0">
                <a:sym typeface="Wingdings" panose="05000000000000000000" pitchFamily="2" charset="2"/>
              </a:rPr>
              <a:t>StartActivity() </a:t>
            </a:r>
            <a:r>
              <a:rPr lang="ko-KR" altLang="en-US" dirty="0" smtClean="0">
                <a:sym typeface="Wingdings" panose="05000000000000000000" pitchFamily="2" charset="2"/>
              </a:rPr>
              <a:t>호출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부분은 앞에서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코딩한대로</a:t>
            </a:r>
            <a:r>
              <a:rPr lang="ko-KR" altLang="en-US" dirty="0" smtClean="0">
                <a:sym typeface="Wingdings" panose="05000000000000000000" pitchFamily="2" charset="2"/>
              </a:rPr>
              <a:t> 그대로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701963"/>
            <a:ext cx="11475548" cy="387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HuReceiver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extends BroadcastReceiver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SimpleDateFormat format = new SimpleDateFormat("</a:t>
            </a:r>
            <a:r>
              <a:rPr lang="en-US" altLang="ko-KR" sz="1600" dirty="0" err="1">
                <a:latin typeface="Consolas" panose="020B0609020204030204" pitchFamily="49" charset="0"/>
              </a:rPr>
              <a:t>yyyy</a:t>
            </a:r>
            <a:r>
              <a:rPr lang="en-US" altLang="ko-KR" sz="1600" dirty="0">
                <a:latin typeface="Consolas" panose="020B0609020204030204" pitchFamily="49" charset="0"/>
              </a:rPr>
              <a:t>-MM-</a:t>
            </a:r>
            <a:r>
              <a:rPr lang="en-US" altLang="ko-KR" sz="1600" dirty="0" err="1">
                <a:latin typeface="Consolas" panose="020B0609020204030204" pitchFamily="49" charset="0"/>
              </a:rPr>
              <a:t>dd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HH:mm:ss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onReceive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da-DK" altLang="ko-KR" sz="1600" dirty="0" smtClean="0">
                <a:latin typeface="Consolas" panose="020B0609020204030204" pitchFamily="49" charset="0"/>
              </a:rPr>
              <a:t>Bundle </a:t>
            </a:r>
            <a:r>
              <a:rPr lang="da-DK" altLang="ko-KR" sz="1600" dirty="0">
                <a:latin typeface="Consolas" panose="020B0609020204030204" pitchFamily="49" charset="0"/>
              </a:rPr>
              <a:t>bundle = intent.getExtras();</a:t>
            </a:r>
          </a:p>
          <a:p>
            <a:r>
              <a:rPr lang="da-DK" altLang="ko-KR" sz="1600" dirty="0">
                <a:latin typeface="Consolas" panose="020B0609020204030204" pitchFamily="49" charset="0"/>
              </a:rPr>
              <a:t>        SmsMessage[] messages = parseSmsMessage(bundle</a:t>
            </a:r>
            <a:r>
              <a:rPr lang="da-DK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if (messages != null &amp;&amp; </a:t>
            </a:r>
            <a:r>
              <a:rPr lang="en-US" altLang="ko-KR" sz="1600" dirty="0" err="1">
                <a:latin typeface="Consolas" panose="020B0609020204030204" pitchFamily="49" charset="0"/>
              </a:rPr>
              <a:t>messages.length</a:t>
            </a:r>
            <a:r>
              <a:rPr lang="en-US" altLang="ko-KR" sz="1600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sender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getOriginatingAddress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contents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getMessageBody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Date receivedDate = new Date(messages[0].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</a:t>
            </a:r>
            <a:r>
              <a:rPr lang="en-US" altLang="ko-KR" sz="1600" dirty="0" smtClean="0">
                <a:latin typeface="Consolas" panose="020B0609020204030204" pitchFamily="49" charset="0"/>
              </a:rPr>
              <a:t>:"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smtClean="0">
                <a:latin typeface="Consolas" panose="020B0609020204030204" pitchFamily="49" charset="0"/>
              </a:rPr>
              <a:t>sender + </a:t>
            </a:r>
            <a:r>
              <a:rPr lang="en-US" altLang="ko-KR" sz="1600" dirty="0">
                <a:latin typeface="Consolas" panose="020B0609020204030204" pitchFamily="49" charset="0"/>
              </a:rPr>
              <a:t>":" + contents + ":" + </a:t>
            </a:r>
            <a:r>
              <a:rPr lang="en-US" altLang="ko-KR" sz="1600" dirty="0" smtClean="0">
                <a:latin typeface="Consolas" panose="020B0609020204030204" pitchFamily="49" charset="0"/>
              </a:rPr>
              <a:t>receivedDate.toString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V="1">
            <a:off x="414399" y="2263937"/>
            <a:ext cx="10660002" cy="44613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28248" y="5754742"/>
            <a:ext cx="360040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smsActivity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로 인텐트를 보내는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8328248" y="2649749"/>
            <a:ext cx="360040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사용자가 알아보기 좋은 날짜 형태로 만들기 위해 자바 클래스를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46458" y="2998107"/>
            <a:ext cx="1296144" cy="402196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0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HuReceiver.java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7(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): </a:t>
            </a:r>
            <a:r>
              <a:rPr lang="en-US" altLang="ko-KR" b="1" dirty="0" smtClean="0">
                <a:sym typeface="Wingdings" panose="05000000000000000000" pitchFamily="2" charset="2"/>
              </a:rPr>
              <a:t>HuReceiver.java </a:t>
            </a:r>
            <a:r>
              <a:rPr lang="ko-KR" altLang="en-US" b="1" dirty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에 담아서 </a:t>
            </a:r>
            <a:r>
              <a:rPr lang="en-US" altLang="ko-KR" dirty="0" smtClean="0">
                <a:sym typeface="Wingdings" panose="05000000000000000000" pitchFamily="2" charset="2"/>
              </a:rPr>
              <a:t>startActivity()</a:t>
            </a:r>
            <a:r>
              <a:rPr lang="ko-KR" altLang="en-US" dirty="0" smtClean="0">
                <a:sym typeface="Wingdings" panose="05000000000000000000" pitchFamily="2" charset="2"/>
              </a:rPr>
              <a:t>를 하여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가 보여줄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startActivity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부분이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7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에서 추가되는 부분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694706"/>
            <a:ext cx="11475548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//// send data to activity, but don't create activity, but just use it.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Intent myIntent = new Intent(context, SmsActivity.class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myIntent.addFlags(Intent.FLAG_ACTIVITY_NEW_TASK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Intent.FLAG_ACTIVITY_SINGLE_TOP|Intent.FLAG_ACTIVITY_CLEAR_TOP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myIntent.putExtra</a:t>
            </a:r>
            <a:r>
              <a:rPr lang="en-US" altLang="ko-KR" sz="1600" dirty="0">
                <a:latin typeface="Consolas" panose="020B0609020204030204" pitchFamily="49" charset="0"/>
              </a:rPr>
              <a:t>("sender", sender);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myIntent.putExtra("contents", contents);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myIntent.putExtra("receivedDate", format.format(receivedDate));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context.startActivity(myIntent);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79651" y="4203085"/>
            <a:ext cx="5760640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브로드캐스트 수신자는 화면이 없으므로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400" dirty="0" smtClean="0">
                <a:sym typeface="Wingdings" panose="05000000000000000000" pitchFamily="2" charset="2"/>
              </a:rPr>
              <a:t>  </a:t>
            </a:r>
            <a:r>
              <a:rPr lang="en-US" altLang="ko-KR" sz="1400" dirty="0" smtClean="0">
                <a:sym typeface="Wingdings" panose="05000000000000000000" pitchFamily="2" charset="2"/>
              </a:rPr>
              <a:t>FLAG_ACTIVITY_NEW_TASK </a:t>
            </a:r>
            <a:r>
              <a:rPr lang="ko-KR" altLang="en-US" sz="1400" dirty="0" smtClean="0">
                <a:sym typeface="Wingdings" panose="05000000000000000000" pitchFamily="2" charset="2"/>
              </a:rPr>
              <a:t>플래그를 추가해야 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이미 메모리에 </a:t>
            </a:r>
            <a:r>
              <a:rPr lang="en-US" altLang="ko-KR" sz="1400" dirty="0" smtClean="0">
                <a:sym typeface="Wingdings" panose="05000000000000000000" pitchFamily="2" charset="2"/>
              </a:rPr>
              <a:t>SmsActivity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가 있으므로 액티비티를 중복해서 만들지 않도록 </a:t>
            </a:r>
            <a:r>
              <a:rPr lang="en-US" altLang="ko-KR" sz="1400" dirty="0" smtClean="0">
                <a:sym typeface="Wingdings" panose="05000000000000000000" pitchFamily="2" charset="2"/>
              </a:rPr>
              <a:t>FLAG_ACTIVITY_SINGLE_TOP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도 추가해야 합니다 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807" y="5293579"/>
            <a:ext cx="113373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이번 실습에서 브로드캐스트 수신자는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 안에 </a:t>
            </a:r>
            <a:r>
              <a:rPr lang="en-US" altLang="ko-KR" sz="1600" dirty="0" smtClean="0">
                <a:sym typeface="Wingdings" panose="05000000000000000000" pitchFamily="2" charset="2"/>
              </a:rPr>
              <a:t>&lt;receiver&gt; </a:t>
            </a:r>
            <a:r>
              <a:rPr lang="ko-KR" altLang="en-US" sz="1600" dirty="0" smtClean="0">
                <a:sym typeface="Wingdings" panose="05000000000000000000" pitchFamily="2" charset="2"/>
              </a:rPr>
              <a:t>태그로 추가되어 있지만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에 등록하지 않고 소스 파일에서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registerReceiver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메소드를 사용해 등록할 수도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이렇게 소스 파일에서 등록하면 화면이 사용자에게 보일 때만 브로드캐스트 수신자에서 메시지를 받도록 만들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따라서 필요에 따라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파일에 등록하거나 또는 소스 파일에서 등록하여 사용합니다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15880" y="1982738"/>
            <a:ext cx="3384376" cy="288032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6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HuReceiver.java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ym typeface="Wingdings" panose="05000000000000000000" pitchFamily="2" charset="2"/>
              </a:rPr>
              <a:t>HuReceiver.java </a:t>
            </a:r>
            <a:r>
              <a:rPr lang="ko-KR" altLang="en-US" b="1" dirty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smtClean="0">
                <a:sym typeface="Wingdings" panose="05000000000000000000" pitchFamily="2" charset="2"/>
              </a:rPr>
              <a:t>Parsing</a:t>
            </a:r>
            <a:r>
              <a:rPr lang="ko-KR" altLang="en-US" dirty="0" smtClean="0">
                <a:sym typeface="Wingdings" panose="05000000000000000000" pitchFamily="2" charset="2"/>
              </a:rPr>
              <a:t>하는 부분으로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앞에 코딩한 아래 부분은 그대로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750164"/>
            <a:ext cx="11248113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(Bundle bundle)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Object[]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 = (Object[])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pdus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new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String </a:t>
            </a:r>
            <a:r>
              <a:rPr lang="en-US" altLang="ko-KR" sz="1600" dirty="0">
                <a:latin typeface="Consolas" panose="020B0609020204030204" pitchFamily="49" charset="0"/>
              </a:rPr>
              <a:t>format =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bundle.getString</a:t>
            </a:r>
            <a:r>
              <a:rPr lang="en-US" altLang="ko-KR" sz="1600" dirty="0">
                <a:latin typeface="Consolas" panose="020B0609020204030204" pitchFamily="49" charset="0"/>
              </a:rPr>
              <a:t>("format");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messages[i</a:t>
            </a:r>
            <a:r>
              <a:rPr lang="en-US" altLang="ko-KR" sz="1600" dirty="0">
                <a:latin typeface="Consolas" panose="020B0609020204030204" pitchFamily="49" charset="0"/>
              </a:rPr>
              <a:t>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[i], format);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messages;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HuReceiver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19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Service: </a:t>
            </a:r>
          </a:p>
          <a:p>
            <a:r>
              <a:rPr lang="ko-KR" altLang="en-US" dirty="0"/>
              <a:t>서비스는 사용자와 직접적으로 상호작용하는 요소는 </a:t>
            </a:r>
            <a:r>
              <a:rPr lang="ko-KR" altLang="en-US" dirty="0" smtClean="0"/>
              <a:t>아니고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흔히 </a:t>
            </a:r>
            <a:r>
              <a:rPr lang="ko-KR" altLang="en-US" b="1" dirty="0"/>
              <a:t>백그라운드</a:t>
            </a:r>
            <a:r>
              <a:rPr lang="en-US" altLang="ko-KR" b="1" dirty="0"/>
              <a:t>(Background)</a:t>
            </a:r>
            <a:r>
              <a:rPr lang="ko-KR" altLang="en-US" b="1" dirty="0"/>
              <a:t>에서 어떠한 작업을 처리하기 </a:t>
            </a:r>
            <a:r>
              <a:rPr lang="ko-KR" altLang="en-US" dirty="0"/>
              <a:t>위해 서비스를 </a:t>
            </a:r>
            <a:r>
              <a:rPr lang="ko-KR" altLang="en-US" dirty="0" smtClean="0"/>
              <a:t>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애플리케이션을 사용하면서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다운로드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유튜브 또는 </a:t>
            </a:r>
            <a:r>
              <a:rPr lang="ko-KR" altLang="en-US" dirty="0" smtClean="0"/>
              <a:t>멜론 음원 </a:t>
            </a:r>
            <a:r>
              <a:rPr lang="ko-KR" altLang="en-US" dirty="0"/>
              <a:t>스트리밍 앱을 </a:t>
            </a:r>
            <a:r>
              <a:rPr lang="ko-KR" altLang="en-US" dirty="0" smtClean="0"/>
              <a:t>사용한다든지 등 다른 작업을 할 때 </a:t>
            </a:r>
            <a:r>
              <a:rPr lang="ko-KR" altLang="en-US" dirty="0"/>
              <a:t>서비스를 주로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서비스 같은 경우 사용자의 인터페이스</a:t>
            </a:r>
            <a:r>
              <a:rPr lang="en-US" altLang="ko-KR" dirty="0"/>
              <a:t>(UI,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  <a:r>
              <a:rPr lang="ko-KR" altLang="en-US" dirty="0"/>
              <a:t>를 방해하지 않고 눈에 보이지 않는 곳에서 작업을 처리하기 때문에 별도의 스레드</a:t>
            </a:r>
            <a:r>
              <a:rPr lang="en-US" altLang="ko-KR" dirty="0"/>
              <a:t>(Thread)</a:t>
            </a:r>
            <a:r>
              <a:rPr lang="ko-KR" altLang="en-US" dirty="0"/>
              <a:t>에서 동작한다고 오해하는 경우가 많습니다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/>
              <a:t>.... </a:t>
            </a:r>
            <a:r>
              <a:rPr lang="ko-KR" altLang="en-US" dirty="0"/>
              <a:t>서비스는 엄연히 메인 스레드에서 동작하기 때문에 서비스 내에서 별도의 스레드를 생성하여 작업을 처리해야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네트워크</a:t>
            </a:r>
            <a:r>
              <a:rPr lang="en-US" altLang="ko-KR" dirty="0"/>
              <a:t>(Network)</a:t>
            </a:r>
            <a:r>
              <a:rPr lang="ko-KR" altLang="en-US" dirty="0"/>
              <a:t>와 연동이 가능합니다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별도의 </a:t>
            </a:r>
            <a:r>
              <a:rPr lang="en-US" altLang="ko-KR" dirty="0"/>
              <a:t>UI</a:t>
            </a:r>
            <a:r>
              <a:rPr lang="ko-KR" altLang="en-US" dirty="0"/>
              <a:t>를 가지지 않으며 백그라운드에서 수행됩니다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/>
              <a:t>서비스는 </a:t>
            </a:r>
            <a:r>
              <a:rPr lang="en-US" altLang="ko-KR" dirty="0"/>
              <a:t>UI </a:t>
            </a:r>
            <a:r>
              <a:rPr lang="ko-KR" altLang="en-US" dirty="0" err="1"/>
              <a:t>스레드라고</a:t>
            </a:r>
            <a:r>
              <a:rPr lang="ko-KR" altLang="en-US" dirty="0"/>
              <a:t> 불리는 동일한 애플리케이션 스레드로 실행됩니다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애플리케이션이 </a:t>
            </a:r>
            <a:r>
              <a:rPr lang="ko-KR" altLang="en-US" dirty="0"/>
              <a:t>종료되어도 이미 시작이 된 서비스</a:t>
            </a:r>
            <a:r>
              <a:rPr lang="en-US" altLang="ko-KR" dirty="0"/>
              <a:t>(Service)</a:t>
            </a:r>
            <a:r>
              <a:rPr lang="ko-KR" altLang="en-US" dirty="0"/>
              <a:t>는 백그라운드</a:t>
            </a:r>
            <a:r>
              <a:rPr lang="en-US" altLang="ko-KR" dirty="0"/>
              <a:t>(Background)</a:t>
            </a:r>
            <a:r>
              <a:rPr lang="ko-KR" altLang="en-US" dirty="0"/>
              <a:t>에서 계속 동작합니다</a:t>
            </a:r>
            <a:r>
              <a:rPr lang="en-US" altLang="ko-KR" dirty="0"/>
              <a:t>.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8: </a:t>
            </a: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HuReceiver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가 보낸 인텐트를 받아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소스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브로드캐스트를</a:t>
            </a:r>
            <a:r>
              <a:rPr lang="ko-KR" altLang="en-US" dirty="0" smtClean="0">
                <a:sym typeface="Wingdings" panose="05000000000000000000" pitchFamily="2" charset="2"/>
              </a:rPr>
              <a:t> 수신자로부터 인텐트를 전달 받은 것이므로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메소드를 재정의하여</a:t>
            </a:r>
            <a:r>
              <a:rPr lang="ko-KR" altLang="en-US" dirty="0" smtClean="0">
                <a:sym typeface="Wingdings" panose="05000000000000000000" pitchFamily="2" charset="2"/>
              </a:rPr>
              <a:t> 이 액티비티가 이미 만들어져 있는 상태에서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인텐트도</a:t>
            </a:r>
            <a:r>
              <a:rPr lang="ko-KR" altLang="en-US" dirty="0" smtClean="0">
                <a:sym typeface="Wingdings" panose="05000000000000000000" pitchFamily="2" charset="2"/>
              </a:rPr>
              <a:t> 처리하도록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 객체 안에 들어 있는 부가 데이터를 꺼내서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b="1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화면에 있는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때는 </a:t>
            </a:r>
            <a:r>
              <a:rPr lang="en-US" altLang="ko-KR" dirty="0" smtClean="0"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화면을 닫아줍니다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2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8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>
                <a:sym typeface="Wingdings" panose="05000000000000000000" pitchFamily="2" charset="2"/>
              </a:rPr>
              <a:t>SmsActivity.java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68760"/>
            <a:ext cx="1124811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b="1" dirty="0">
                <a:latin typeface="Consolas" panose="020B0609020204030204" pitchFamily="49" charset="0"/>
              </a:rPr>
              <a:t>SmsActivity</a:t>
            </a:r>
            <a:r>
              <a:rPr lang="en-US" altLang="ko-KR" sz="1400" dirty="0">
                <a:latin typeface="Consolas" panose="020B0609020204030204" pitchFamily="49" charset="0"/>
              </a:rPr>
              <a:t>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editText_msg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TextView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textView_num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textView_time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onCreate(</a:t>
            </a:r>
            <a:r>
              <a:rPr lang="en-US" altLang="ko-KR" sz="1400" dirty="0">
                <a:latin typeface="Consolas" panose="020B0609020204030204" pitchFamily="49" charset="0"/>
              </a:rPr>
              <a:t>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R.layout.activity_sms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textView_num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R.id.textView_num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textView_time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R.id.textView_time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editText_msg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R.id.editText_msg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button_ok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button_ok.setOnClickListener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 </a:t>
            </a:r>
            <a:r>
              <a:rPr lang="en-US" altLang="ko-KR" sz="1400" dirty="0">
                <a:latin typeface="Consolas" panose="020B0609020204030204" pitchFamily="49" charset="0"/>
              </a:rPr>
              <a:t>finish</a:t>
            </a:r>
            <a:r>
              <a:rPr lang="en-US" altLang="ko-KR" sz="1400" dirty="0" smtClean="0">
                <a:latin typeface="Consolas" panose="020B0609020204030204" pitchFamily="49" charset="0"/>
              </a:rPr>
              <a:t>();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 // end of onCreate()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91030" y="5918539"/>
            <a:ext cx="600736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전달받은 인텐트를 처리하도록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600" dirty="0" smtClean="0">
                <a:sym typeface="Wingdings" panose="05000000000000000000" pitchFamily="2" charset="2"/>
              </a:rPr>
              <a:t> 호출하기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653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8: </a:t>
            </a:r>
            <a:r>
              <a:rPr lang="en-US" altLang="ko-KR" b="1" dirty="0">
                <a:sym typeface="Wingdings" panose="05000000000000000000" pitchFamily="2" charset="2"/>
              </a:rPr>
              <a:t>SmsActivity.java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textView_num</a:t>
            </a:r>
            <a:r>
              <a:rPr lang="ko-KR" altLang="en-US" dirty="0" smtClean="0">
                <a:sym typeface="Wingdings" panose="05000000000000000000" pitchFamily="2" charset="2"/>
              </a:rPr>
              <a:t>에 있는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를 읽고 즉 </a:t>
            </a:r>
            <a:r>
              <a:rPr lang="en-US" altLang="ko-KR" dirty="0" smtClean="0">
                <a:sym typeface="Wingdings" panose="05000000000000000000" pitchFamily="2" charset="2"/>
              </a:rPr>
              <a:t>("</a:t>
            </a:r>
            <a:r>
              <a:rPr lang="ko-KR" altLang="en-US" dirty="0" smtClean="0">
                <a:sym typeface="Wingdings" panose="05000000000000000000" pitchFamily="2" charset="2"/>
              </a:rPr>
              <a:t>발신번호</a:t>
            </a:r>
            <a:r>
              <a:rPr lang="en-US" altLang="ko-KR" dirty="0" smtClean="0">
                <a:sym typeface="Wingdings" panose="05000000000000000000" pitchFamily="2" charset="2"/>
              </a:rPr>
              <a:t>: ")</a:t>
            </a:r>
            <a:r>
              <a:rPr lang="ko-KR" altLang="en-US" dirty="0" smtClean="0">
                <a:sym typeface="Wingdings" panose="05000000000000000000" pitchFamily="2" charset="2"/>
              </a:rPr>
              <a:t>를 읽고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getStringExtra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로 읽은 메시지와 결합하여 다시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textView_num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err="1" smtClean="0">
                <a:sym typeface="Wingdings" panose="05000000000000000000" pitchFamily="2" charset="2"/>
              </a:rPr>
              <a:t>setText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764680"/>
            <a:ext cx="11303387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onNewIntent</a:t>
            </a:r>
            <a:r>
              <a:rPr lang="en-US" altLang="ko-KR" sz="1400" dirty="0">
                <a:latin typeface="Consolas" panose="020B0609020204030204" pitchFamily="49" charset="0"/>
              </a:rPr>
              <a:t>(Intent intent)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(intent);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processIntent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</a:t>
            </a:r>
            <a:r>
              <a:rPr lang="en-US" altLang="ko-KR" sz="14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400" dirty="0">
                <a:latin typeface="Consolas" panose="020B0609020204030204" pitchFamily="49" charset="0"/>
              </a:rPr>
              <a:t>()");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private void </a:t>
            </a:r>
            <a:r>
              <a:rPr lang="en-US" altLang="ko-KR" sz="14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400" dirty="0">
                <a:latin typeface="Consolas" panose="020B0609020204030204" pitchFamily="49" charset="0"/>
              </a:rPr>
              <a:t>(Intent intent)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</a:t>
            </a:r>
            <a:r>
              <a:rPr lang="en-US" altLang="ko-KR" sz="14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400" dirty="0">
                <a:latin typeface="Consolas" panose="020B0609020204030204" pitchFamily="49" charset="0"/>
              </a:rPr>
              <a:t>()");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(intent </a:t>
            </a:r>
            <a:r>
              <a:rPr lang="en-US" altLang="ko-KR" sz="1400" dirty="0" smtClean="0">
                <a:latin typeface="Consolas" panose="020B0609020204030204" pitchFamily="49" charset="0"/>
              </a:rPr>
              <a:t>== </a:t>
            </a:r>
            <a:r>
              <a:rPr lang="en-US" altLang="ko-KR" sz="1400" dirty="0">
                <a:latin typeface="Consolas" panose="020B0609020204030204" pitchFamily="49" charset="0"/>
              </a:rPr>
              <a:t>null) </a:t>
            </a:r>
            <a:r>
              <a:rPr lang="en-US" altLang="ko-KR" sz="1400" dirty="0" smtClean="0">
                <a:latin typeface="Consolas" panose="020B0609020204030204" pitchFamily="49" charset="0"/>
              </a:rPr>
              <a:t>return;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>
                <a:latin typeface="Consolas" panose="020B0609020204030204" pitchFamily="49" charset="0"/>
              </a:rPr>
              <a:t>sender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("sender");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400" dirty="0">
                <a:latin typeface="Consolas" panose="020B0609020204030204" pitchFamily="49" charset="0"/>
              </a:rPr>
              <a:t>contents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("contents");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400" dirty="0">
                <a:latin typeface="Consolas" panose="020B0609020204030204" pitchFamily="49" charset="0"/>
              </a:rPr>
              <a:t>receivedDate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("receivedDate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your code here – use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setText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 for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textView_num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textView_time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editText_msg</a:t>
            </a:r>
            <a:endParaRPr lang="en-US" altLang="ko-KR" sz="14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sz="14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</a:t>
            </a:r>
            <a:r>
              <a:rPr lang="en-US" altLang="ko-KR" sz="14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()");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 // end of SmsActivity.java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40016" y="3193791"/>
            <a:ext cx="396044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err="1">
                <a:sym typeface="Wingdings" panose="05000000000000000000" pitchFamily="2" charset="2"/>
              </a:rPr>
              <a:t>인텐트가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null </a:t>
            </a:r>
            <a:r>
              <a:rPr lang="ko-KR" altLang="en-US" sz="1400" dirty="0">
                <a:sym typeface="Wingdings" panose="05000000000000000000" pitchFamily="2" charset="2"/>
              </a:rPr>
              <a:t>이 아니면 </a:t>
            </a:r>
            <a:r>
              <a:rPr lang="ko-KR" altLang="en-US" sz="1400" dirty="0" smtClean="0">
                <a:sym typeface="Wingdings" panose="05000000000000000000" pitchFamily="2" charset="2"/>
              </a:rPr>
              <a:t>그 안에 들어있는 부가 데이터를 화면에 보여주기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67408" y="1980704"/>
            <a:ext cx="4608512" cy="288032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665" y="3789040"/>
            <a:ext cx="1554288" cy="27308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240016" y="5517232"/>
            <a:ext cx="396044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200" dirty="0" smtClean="0">
                <a:sym typeface="Wingdings" panose="05000000000000000000" pitchFamily="2" charset="2"/>
              </a:rPr>
              <a:t>"</a:t>
            </a:r>
            <a:r>
              <a:rPr lang="ko-KR" altLang="en-US" sz="1200" dirty="0" smtClean="0">
                <a:sym typeface="Wingdings" panose="05000000000000000000" pitchFamily="2" charset="2"/>
              </a:rPr>
              <a:t>발신번호</a:t>
            </a:r>
            <a:r>
              <a:rPr lang="en-US" altLang="ko-KR" sz="1200" dirty="0" smtClean="0">
                <a:sym typeface="Wingdings" panose="05000000000000000000" pitchFamily="2" charset="2"/>
              </a:rPr>
              <a:t>", "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수신시간</a:t>
            </a:r>
            <a:r>
              <a:rPr lang="en-US" altLang="ko-KR" sz="1200" dirty="0" smtClean="0">
                <a:sym typeface="Wingdings" panose="05000000000000000000" pitchFamily="2" charset="2"/>
              </a:rPr>
              <a:t>"</a:t>
            </a:r>
            <a:r>
              <a:rPr lang="ko-KR" altLang="en-US" sz="1200" dirty="0" smtClean="0">
                <a:sym typeface="Wingdings" panose="05000000000000000000" pitchFamily="2" charset="2"/>
              </a:rPr>
              <a:t>을 표시하는 것도 잊지 맙시다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3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화면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초기화면으로 돌아갑니다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812" y="2252389"/>
            <a:ext cx="579170" cy="408467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3757937" y="594900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38126" y="969313"/>
            <a:ext cx="4363086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SMS</a:t>
            </a:r>
            <a:r>
              <a:rPr lang="ko-KR" altLang="en-US" sz="1400" dirty="0" smtClean="0"/>
              <a:t>를 수신하면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단말기의 기본 메시지 앱이 먼저 받아 처리하고 다른 앱으로 넘겨줍니다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단말기의 기본 메시지 앱에 수신이 되었는지도 확인하십시오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04" y="1484784"/>
            <a:ext cx="2009477" cy="35216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335" y="2253644"/>
            <a:ext cx="1893417" cy="334616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043" y="2252389"/>
            <a:ext cx="1940534" cy="33474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4232" y="2252388"/>
            <a:ext cx="2376264" cy="4150943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H="1">
            <a:off x="6214731" y="2469576"/>
            <a:ext cx="673358" cy="3113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657739" y="2046483"/>
            <a:ext cx="1497526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C00000"/>
                </a:solidFill>
              </a:rPr>
              <a:t>단말기 기본 메시지는 </a:t>
            </a:r>
            <a:r>
              <a:rPr lang="en-US" altLang="ko-KR" sz="1100" dirty="0" smtClean="0">
                <a:solidFill>
                  <a:srgbClr val="C00000"/>
                </a:solidFill>
              </a:rPr>
              <a:t/>
            </a:r>
            <a:br>
              <a:rPr lang="en-US" altLang="ko-KR" sz="1100" dirty="0" smtClean="0">
                <a:solidFill>
                  <a:srgbClr val="C00000"/>
                </a:solidFill>
              </a:rPr>
            </a:br>
            <a:r>
              <a:rPr lang="ko-KR" altLang="en-US" sz="1100" dirty="0" smtClean="0">
                <a:solidFill>
                  <a:srgbClr val="C00000"/>
                </a:solidFill>
              </a:rPr>
              <a:t>잠시 후 사라집니다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042" y="5819441"/>
            <a:ext cx="431238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단말기에 우리가 개발한 메시지 앱을 수신자로 지정하고 다른 앱들은 메시지를 받지 못하도록 설정 가능합니다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그런데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에뮬레이터에서 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 기능을 찾지 못하겠네요</a:t>
            </a:r>
            <a:r>
              <a:rPr lang="en-US" altLang="ko-KR" sz="1400" dirty="0" smtClean="0"/>
              <a:t>...)  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>
            <a:endCxn id="18" idx="0"/>
          </p:cNvCxnSpPr>
          <p:nvPr/>
        </p:nvCxnSpPr>
        <p:spPr>
          <a:xfrm flipH="1">
            <a:off x="7406502" y="1707977"/>
            <a:ext cx="273674" cy="338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3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여기서 우리가 구현한 브로드캐스트 수신자가 동작하는 방식을 정리한 도표입니다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단말에서는 다른 사람으로부터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문자를 받았을 때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Telephony </a:t>
            </a:r>
            <a:r>
              <a:rPr lang="ko-KR" altLang="en-US" dirty="0" smtClean="0">
                <a:sym typeface="Wingdings" panose="05000000000000000000" pitchFamily="2" charset="2"/>
              </a:rPr>
              <a:t>모듈이 받아 정보를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ko-KR" altLang="en-US" dirty="0" smtClean="0">
                <a:sym typeface="Wingdings" panose="05000000000000000000" pitchFamily="2" charset="2"/>
              </a:rPr>
              <a:t> 방식으로 다른 앱들에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인텐트를 받을 때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자동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앱에 만들어 둔 브로드캐스트 수신자는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 되었기 때문에 시스템이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이미 알고 있어서 앱으로 인텐트를 전달할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SmartReceiver</a:t>
            </a:r>
            <a:r>
              <a:rPr lang="ko-KR" altLang="en-US" dirty="0" smtClean="0">
                <a:sym typeface="Wingdings" panose="05000000000000000000" pitchFamily="2" charset="2"/>
              </a:rPr>
              <a:t>객체에서는 인텐트 안에 들어 있는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데이터를 확인한 후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로 인텐트를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포함하고 있는 앱의 메인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액티비티가 적어도 한 번 실행되어야 브로드캐스트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수신자가 메시지를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95797" y="3932578"/>
            <a:ext cx="132279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err="1" smtClean="0"/>
              <a:t>HuReceiver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7840" y="1617601"/>
            <a:ext cx="1313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73794" y="4787417"/>
            <a:ext cx="21002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Manifest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앱을 실행되고 있지 않는 상태에서도 인텐트 안에 들어 있는 메시지를 받아볼 수 있다는 점은 브로드캐스트 수신자가 갖고 있는 가장 중요한 특징입니다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95797" y="3932578"/>
            <a:ext cx="132279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err="1" smtClean="0"/>
              <a:t>HuReceiver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7840" y="1617601"/>
            <a:ext cx="1313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73794" y="4787417"/>
            <a:ext cx="21002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Manifest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35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위험 권한 부여하기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알반 권한과 위험 권한의 차이점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ko-KR" altLang="en-US" dirty="0" smtClean="0">
                <a:sym typeface="Wingdings" panose="05000000000000000000" pitchFamily="2" charset="2"/>
              </a:rPr>
              <a:t> 버전부터 권한을 일반 권한</a:t>
            </a:r>
            <a:r>
              <a:rPr lang="en-US" altLang="ko-KR" dirty="0" smtClean="0">
                <a:sym typeface="Wingdings" panose="05000000000000000000" pitchFamily="2" charset="2"/>
              </a:rPr>
              <a:t>(Normal Permission)</a:t>
            </a:r>
            <a:r>
              <a:rPr lang="ko-KR" altLang="en-US" dirty="0" smtClean="0">
                <a:sym typeface="Wingdings" panose="05000000000000000000" pitchFamily="2" charset="2"/>
              </a:rPr>
              <a:t>과 위험 권한</a:t>
            </a:r>
            <a:r>
              <a:rPr lang="en-US" altLang="ko-KR" dirty="0" smtClean="0">
                <a:sym typeface="Wingdings" panose="05000000000000000000" pitchFamily="2" charset="2"/>
              </a:rPr>
              <a:t>(Dangerous Permission)</a:t>
            </a:r>
            <a:r>
              <a:rPr lang="ko-KR" altLang="en-US" dirty="0" smtClean="0">
                <a:sym typeface="Wingdings" panose="05000000000000000000" pitchFamily="2" charset="2"/>
              </a:rPr>
              <a:t>으로 나누었습니다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인터넷을 사용할 때 부여하는 </a:t>
            </a:r>
            <a:r>
              <a:rPr lang="en-US" altLang="ko-KR" dirty="0" smtClean="0">
                <a:sym typeface="Wingdings" panose="05000000000000000000" pitchFamily="2" charset="2"/>
              </a:rPr>
              <a:t>INTERNET </a:t>
            </a:r>
            <a:r>
              <a:rPr lang="ko-KR" altLang="en-US" dirty="0" smtClean="0">
                <a:sym typeface="Wingdings" panose="05000000000000000000" pitchFamily="2" charset="2"/>
              </a:rPr>
              <a:t>권한은 일반 권한입니다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 앱을 설치할 때 사용자에게 권한 부여되어야 함을 알려주고 설치할 것인지 물어봅니다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위험 권한으로 분류되는 </a:t>
            </a:r>
            <a:r>
              <a:rPr lang="en-US" altLang="ko-KR" b="1" dirty="0" smtClean="0">
                <a:sym typeface="Wingdings" panose="05000000000000000000" pitchFamily="2" charset="2"/>
              </a:rPr>
              <a:t>RECEIVE_SMS</a:t>
            </a:r>
            <a:r>
              <a:rPr lang="ko-KR" altLang="en-US" dirty="0" smtClean="0">
                <a:sym typeface="Wingdings" panose="05000000000000000000" pitchFamily="2" charset="2"/>
              </a:rPr>
              <a:t>의 경우에는 설치 시 부여한 권한은 의미가 없으며 실행 시에 사용자에게 권한을 부여할 것인지 물어보게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대표적인 위험 권한은 위치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카메라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마이크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연락처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일정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센서 정보들 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권한 그룹 </a:t>
            </a:r>
            <a:r>
              <a:rPr lang="en-US" altLang="ko-KR" dirty="0" smtClean="0">
                <a:sym typeface="Wingdings" panose="05000000000000000000" pitchFamily="2" charset="2"/>
              </a:rPr>
              <a:t>(Permission Group)</a:t>
            </a:r>
            <a:r>
              <a:rPr lang="ko-KR" altLang="en-US" dirty="0" smtClean="0">
                <a:sym typeface="Wingdings" panose="05000000000000000000" pitchFamily="2" charset="2"/>
              </a:rPr>
              <a:t>은 동일한 기능을 접근하는데 몇 가지 세부 권한을 하나로 묶어주는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주요 위험 권한 외에 </a:t>
            </a:r>
            <a:r>
              <a:rPr lang="en-US" altLang="ko-KR" dirty="0" smtClean="0">
                <a:sym typeface="Wingdings" panose="05000000000000000000" pitchFamily="2" charset="2"/>
              </a:rPr>
              <a:t>SD</a:t>
            </a:r>
            <a:r>
              <a:rPr lang="ko-KR" altLang="en-US" dirty="0" smtClean="0">
                <a:sym typeface="Wingdings" panose="05000000000000000000" pitchFamily="2" charset="2"/>
              </a:rPr>
              <a:t>카드에 접근할 때 사용하는 </a:t>
            </a:r>
            <a:r>
              <a:rPr lang="en-US" altLang="ko-KR" dirty="0" smtClean="0">
                <a:sym typeface="Wingdings" panose="05000000000000000000" pitchFamily="2" charset="2"/>
              </a:rPr>
              <a:t>READ_EXTERNAL_STORAGE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WRITE_EXTERNAL_STORAGE </a:t>
            </a:r>
            <a:r>
              <a:rPr lang="ko-KR" altLang="en-US" dirty="0" smtClean="0">
                <a:sym typeface="Wingdings" panose="05000000000000000000" pitchFamily="2" charset="2"/>
              </a:rPr>
              <a:t>권한도 위험 권한으로 분류되어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7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앱은 크게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자바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코틀린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코드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리소스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구성됩니다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자바 코드</a:t>
            </a:r>
            <a:r>
              <a:rPr lang="ko-KR" altLang="en-US" dirty="0" smtClean="0">
                <a:sym typeface="Wingdings" panose="05000000000000000000" pitchFamily="2" charset="2"/>
              </a:rPr>
              <a:t>에서는 앱의 흐름과 기능을 정의하고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ko-KR" altLang="en-US" dirty="0" smtClean="0">
                <a:sym typeface="Wingdings" panose="05000000000000000000" pitchFamily="2" charset="2"/>
              </a:rPr>
              <a:t>에서는 레이아웃이나 이미지처럼 사용자에게 보여주기 위해 사용하는 파일이나 데이터를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Manifest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가 리소스는 아니지만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설치된 앱의 구성요소가 어떤 것인지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어떤 권한이 부여되어 있는지 시스템에 알려주기 때문에 매우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모든 안드로이드 앱은 가장 상위 폴더에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파일이 있어야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정보는 앱을 실행하기 전에 시스템이 알아야 할 내용을 정의하고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sym typeface="Wingdings" panose="05000000000000000000" pitchFamily="2" charset="2"/>
              </a:rPr>
              <a:t>음은 </a:t>
            </a:r>
            <a:r>
              <a:rPr lang="en-US" altLang="ko-KR" dirty="0" smtClean="0">
                <a:sym typeface="Wingdings" panose="05000000000000000000" pitchFamily="2" charset="2"/>
              </a:rPr>
              <a:t>Manifest </a:t>
            </a:r>
            <a:r>
              <a:rPr lang="ko-KR" altLang="en-US" dirty="0" smtClean="0">
                <a:sym typeface="Wingdings" panose="05000000000000000000" pitchFamily="2" charset="2"/>
              </a:rPr>
              <a:t>에 들어갈 태그 내용들을 정리한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82438"/>
              </p:ext>
            </p:extLst>
          </p:nvPr>
        </p:nvGraphicFramePr>
        <p:xfrm>
          <a:off x="453100" y="4149080"/>
          <a:ext cx="11248112" cy="2231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524">
                  <a:extLst>
                    <a:ext uri="{9D8B030D-6E8A-4147-A177-3AD203B41FA5}">
                      <a16:colId xmlns:a16="http://schemas.microsoft.com/office/drawing/2014/main" val="284041483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14512927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63879767"/>
                    </a:ext>
                  </a:extLst>
                </a:gridCol>
                <a:gridCol w="3372964">
                  <a:extLst>
                    <a:ext uri="{9D8B030D-6E8A-4147-A177-3AD203B41FA5}">
                      <a16:colId xmlns:a16="http://schemas.microsoft.com/office/drawing/2014/main" val="4119276129"/>
                    </a:ext>
                  </a:extLst>
                </a:gridCol>
              </a:tblGrid>
              <a:tr h="403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&lt;meta-data&gt;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&lt;receiver&gt;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0729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&lt;activity&gt;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&lt;grant-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uri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-permission&gt;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&lt;service&gt;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77144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&lt;activity-alias&gt;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&lt;instrumentation&gt;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&lt;permission-group&gt;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&lt;uses-configuration&gt;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6926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&lt;application&gt;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&lt;intent-filter&gt;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&lt;permission-tree&gt;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&lt;uses-library&gt;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20482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&lt;category&gt;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&lt;manifest&gt;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&lt;provider&gt;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&lt;uses-permission&gt;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23515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47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의 주요 역할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앱의 패키지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 구성 </a:t>
            </a:r>
            <a:r>
              <a:rPr lang="ko-KR" altLang="en-US" dirty="0" err="1" smtClean="0">
                <a:sym typeface="Wingdings" panose="05000000000000000000" pitchFamily="2" charset="2"/>
              </a:rPr>
              <a:t>요소애</a:t>
            </a:r>
            <a:r>
              <a:rPr lang="ko-KR" altLang="en-US" dirty="0" smtClean="0">
                <a:sym typeface="Wingdings" panose="05000000000000000000" pitchFamily="2" charset="2"/>
              </a:rPr>
              <a:t> 대한 정보 등록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activity, service, broadcast receiver, content provider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구성 요소를 구현하는 클래스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앱이 가져야 하는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다른 앱이 접근하기 위해 필요한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앱</a:t>
            </a:r>
            <a:r>
              <a:rPr lang="ko-KR" altLang="en-US" dirty="0" smtClean="0">
                <a:sym typeface="Wingdings" panose="05000000000000000000" pitchFamily="2" charset="2"/>
              </a:rPr>
              <a:t> 개발 과정에서 프로파일링을 위해 필요한 </a:t>
            </a:r>
            <a:r>
              <a:rPr lang="en-US" altLang="ko-KR" dirty="0" smtClean="0">
                <a:sym typeface="Wingdings" panose="05000000000000000000" pitchFamily="2" charset="2"/>
              </a:rPr>
              <a:t>instrumentation class </a:t>
            </a:r>
            <a:r>
              <a:rPr lang="ko-KR" altLang="en-US" dirty="0" smtClean="0">
                <a:sym typeface="Wingdings" panose="05000000000000000000" pitchFamily="2" charset="2"/>
              </a:rPr>
              <a:t>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 필요한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API</a:t>
            </a:r>
            <a:r>
              <a:rPr lang="ko-KR" altLang="en-US" dirty="0" smtClean="0">
                <a:sym typeface="Wingdings" panose="05000000000000000000" pitchFamily="2" charset="2"/>
              </a:rPr>
              <a:t>의 레벨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앱에서 사용하는 라이브러리 리소스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파일의 기본 구조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파일에는 타이틀이나 아이콘과 같은 앱 자체의 정보를 속성으로 지정할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이미지 리소스로 포함된 정보들은 </a:t>
            </a:r>
            <a:r>
              <a:rPr lang="en-US" altLang="ko-KR" dirty="0" smtClean="0">
                <a:sym typeface="Wingdings" panose="05000000000000000000" pitchFamily="2" charset="2"/>
              </a:rPr>
              <a:t>'@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/…"</a:t>
            </a:r>
            <a:r>
              <a:rPr lang="ko-KR" altLang="en-US" dirty="0" smtClean="0">
                <a:sym typeface="Wingdings" panose="05000000000000000000" pitchFamily="2" charset="2"/>
              </a:rPr>
              <a:t>과 같이 참조하여 지정할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애플리케이션을 의미하는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</a:t>
            </a:r>
            <a:r>
              <a:rPr lang="ko-KR" altLang="en-US" dirty="0" smtClean="0">
                <a:sym typeface="Wingdings" panose="05000000000000000000" pitchFamily="2" charset="2"/>
              </a:rPr>
              <a:t>태그는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안에 반드시 하나만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안에의 구성요소들은 같은 태그가 여러 번 추가되어도 괜찮습니다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3472" y="1292914"/>
            <a:ext cx="1078978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&lt;manifest ... 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&lt;application ...&gt;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&lt;service android:name="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org.joy:service.HuService</a:t>
            </a:r>
            <a:r>
              <a:rPr lang="en-US" altLang="ko-KR" dirty="0" smtClean="0">
                <a:latin typeface="Consolas" panose="020B0609020204030204" pitchFamily="49" charset="0"/>
              </a:rPr>
              <a:t>" ...&gt;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...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&lt;/service&gt;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&lt;/application ...&gt;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42602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Broadcast </a:t>
            </a:r>
            <a:r>
              <a:rPr lang="en-US" altLang="ko-KR" b="1" dirty="0">
                <a:sym typeface="Wingdings" panose="05000000000000000000" pitchFamily="2" charset="2"/>
              </a:rPr>
              <a:t>Receiver: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방송 수신자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/>
              <a:t>방송 수신자</a:t>
            </a:r>
            <a:r>
              <a:rPr lang="en-US" altLang="ko-KR" dirty="0"/>
              <a:t>(</a:t>
            </a:r>
            <a:r>
              <a:rPr lang="en-US" altLang="ko-KR" dirty="0" smtClean="0"/>
              <a:t>Broadcast </a:t>
            </a:r>
            <a:r>
              <a:rPr lang="en-US" altLang="ko-KR" dirty="0"/>
              <a:t>Receiver)</a:t>
            </a:r>
            <a:r>
              <a:rPr lang="ko-KR" altLang="en-US" dirty="0"/>
              <a:t>는 안드로이드 </a:t>
            </a:r>
            <a:r>
              <a:rPr lang="en-US" altLang="ko-KR" dirty="0"/>
              <a:t>OS</a:t>
            </a:r>
            <a:r>
              <a:rPr lang="ko-KR" altLang="en-US" dirty="0"/>
              <a:t>로부터 발생하는 각종 이벤트와 정보를 받아와 </a:t>
            </a:r>
            <a:r>
              <a:rPr lang="ko-KR" altLang="en-US" dirty="0" err="1"/>
              <a:t>핸들링하는</a:t>
            </a:r>
            <a:r>
              <a:rPr lang="ko-KR" altLang="en-US" dirty="0"/>
              <a:t> 컴포넌트입니다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 </a:t>
            </a:r>
            <a:r>
              <a:rPr lang="ko-KR" altLang="en-US" dirty="0"/>
              <a:t>안드로이드 디바이스의 시스템 </a:t>
            </a:r>
            <a:r>
              <a:rPr lang="ko-KR" altLang="en-US" dirty="0" smtClean="0"/>
              <a:t>부팅 시 </a:t>
            </a:r>
            <a:r>
              <a:rPr lang="ko-KR" altLang="en-US" dirty="0"/>
              <a:t>앱 초기화</a:t>
            </a:r>
            <a:r>
              <a:rPr lang="en-US" altLang="ko-KR" dirty="0"/>
              <a:t>, </a:t>
            </a:r>
            <a:r>
              <a:rPr lang="ko-KR" altLang="en-US" dirty="0"/>
              <a:t>네트워크 끊김 등등 특수한 이벤트에 대한 처리나 배터리 부족 알림 </a:t>
            </a:r>
            <a:r>
              <a:rPr lang="en-US" altLang="ko-KR" dirty="0"/>
              <a:t>,</a:t>
            </a:r>
            <a:r>
              <a:rPr lang="ko-KR" altLang="en-US" dirty="0"/>
              <a:t>문자 수신과 같은 정보를 받아 처리를 해야 할 필요가 있을 때 동작합니다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smtClean="0"/>
              <a:t>안드로이드에서 메신저 앱 </a:t>
            </a:r>
            <a:r>
              <a:rPr lang="ko-KR" altLang="en-US" dirty="0"/>
              <a:t>또는 문자 메시지가 오면 모든 앱에 </a:t>
            </a:r>
            <a:r>
              <a:rPr lang="en-US" altLang="ko-KR" dirty="0"/>
              <a:t>"</a:t>
            </a:r>
            <a:r>
              <a:rPr lang="ko-KR" altLang="en-US" dirty="0"/>
              <a:t>메시지가 왔다</a:t>
            </a:r>
            <a:r>
              <a:rPr lang="en-US" altLang="ko-KR" dirty="0"/>
              <a:t>"</a:t>
            </a:r>
            <a:r>
              <a:rPr lang="ko-KR" altLang="en-US" dirty="0"/>
              <a:t>라는 하나의 정보를 방송</a:t>
            </a:r>
            <a:r>
              <a:rPr lang="en-US" altLang="ko-KR" dirty="0"/>
              <a:t>(</a:t>
            </a:r>
            <a:r>
              <a:rPr lang="en-US" altLang="ko-KR" dirty="0" smtClean="0"/>
              <a:t>Broadcast</a:t>
            </a:r>
            <a:r>
              <a:rPr lang="en-US" altLang="ko-KR" dirty="0"/>
              <a:t>)</a:t>
            </a:r>
            <a:r>
              <a:rPr lang="ko-KR" altLang="en-US" dirty="0"/>
              <a:t>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/>
              <a:t>메시지를 받기 위해 브로드캐스트 리시버를 구현하면 되며 해당 정보가 오면 특정 이벤트를 처리할 수가 있습니다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거의 대부분 </a:t>
            </a:r>
            <a:r>
              <a:rPr lang="en-US" altLang="ko-KR" dirty="0"/>
              <a:t>UI</a:t>
            </a:r>
            <a:r>
              <a:rPr lang="ko-KR" altLang="en-US" dirty="0"/>
              <a:t>를 가지지 않습니다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안드로이드 </a:t>
            </a:r>
            <a:r>
              <a:rPr lang="ko-KR" altLang="en-US" dirty="0"/>
              <a:t>디바이스의 특수한 상황에 대응하기 위해 사용됩니다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특정한 </a:t>
            </a:r>
            <a:r>
              <a:rPr lang="ko-KR" altLang="en-US" dirty="0"/>
              <a:t>상황을 제외하고는 </a:t>
            </a:r>
            <a:r>
              <a:rPr lang="ko-KR" altLang="en-US" dirty="0" err="1"/>
              <a:t>브로드캐스트는</a:t>
            </a:r>
            <a:r>
              <a:rPr lang="ko-KR" altLang="en-US" dirty="0"/>
              <a:t> 시스템에서 시작합니다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메인 액티비티는 항상 다음과 같은 형태로 추가되어야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인텐트 필터에 들어가는 정보는 </a:t>
            </a:r>
            <a:r>
              <a:rPr lang="en-US" altLang="ko-KR" dirty="0" smtClean="0">
                <a:sym typeface="Wingdings" panose="05000000000000000000" pitchFamily="2" charset="2"/>
              </a:rPr>
              <a:t>&lt;action&gt;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MAIN </a:t>
            </a:r>
            <a:r>
              <a:rPr lang="ko-KR" altLang="en-US" dirty="0" smtClean="0">
                <a:sym typeface="Wingdings" panose="05000000000000000000" pitchFamily="2" charset="2"/>
              </a:rPr>
              <a:t>이 되어야 하고</a:t>
            </a:r>
            <a:r>
              <a:rPr lang="en-US" altLang="ko-KR" dirty="0" smtClean="0">
                <a:sym typeface="Wingdings" panose="05000000000000000000" pitchFamily="2" charset="2"/>
              </a:rPr>
              <a:t>, &lt;category&gt;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LAUNCHER </a:t>
            </a:r>
            <a:r>
              <a:rPr lang="ko-KR" altLang="en-US" dirty="0" smtClean="0">
                <a:sym typeface="Wingdings" panose="05000000000000000000" pitchFamily="2" charset="2"/>
              </a:rPr>
              <a:t>가 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2409" y="2261771"/>
            <a:ext cx="1085880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activity android:name</a:t>
            </a:r>
            <a:r>
              <a:rPr lang="en-US" altLang="ko-KR" dirty="0" smtClean="0">
                <a:latin typeface="Consolas" panose="020B0609020204030204" pitchFamily="49" charset="0"/>
              </a:rPr>
              <a:t>="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org.joy.hello.HelloActivity</a:t>
            </a:r>
            <a:r>
              <a:rPr lang="en-US" altLang="ko-KR" dirty="0" smtClean="0">
                <a:latin typeface="Consolas" panose="020B0609020204030204" pitchFamily="49" charset="0"/>
              </a:rPr>
              <a:t>"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android:label</a:t>
            </a:r>
            <a:r>
              <a:rPr lang="en-US" altLang="ko-KR" dirty="0" smtClean="0">
                <a:latin typeface="Consolas" panose="020B0609020204030204" pitchFamily="49" charset="0"/>
              </a:rPr>
              <a:t>="@string/</a:t>
            </a:r>
            <a:r>
              <a:rPr lang="en-US" altLang="ko-KR" dirty="0" err="1" smtClean="0">
                <a:latin typeface="Consolas" panose="020B0609020204030204" pitchFamily="49" charset="0"/>
              </a:rPr>
              <a:t>app_name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&lt;action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&lt;category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activity&gt;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1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사용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프로젝트를 처음 만든 후에는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외에 </a:t>
            </a:r>
            <a:r>
              <a:rPr lang="en-US" altLang="ko-KR" dirty="0" smtClean="0">
                <a:sym typeface="Wingdings" panose="05000000000000000000" pitchFamily="2" charset="2"/>
              </a:rPr>
              <a:t>/app/assets </a:t>
            </a:r>
            <a:r>
              <a:rPr lang="ko-KR" altLang="en-US" dirty="0" smtClean="0">
                <a:sym typeface="Wingdings" panose="05000000000000000000" pitchFamily="2" charset="2"/>
              </a:rPr>
              <a:t>폴더를 따로 만들 수 있는데 두 가지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리소스라고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대부분은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가지 데이터의 차이점은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Assets – </a:t>
            </a:r>
            <a:r>
              <a:rPr lang="ko-KR" altLang="en-US" dirty="0" smtClean="0">
                <a:sym typeface="Wingdings" panose="05000000000000000000" pitchFamily="2" charset="2"/>
              </a:rPr>
              <a:t>동영상이나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웹페이지와</a:t>
            </a:r>
            <a:r>
              <a:rPr lang="ko-KR" altLang="en-US" dirty="0" smtClean="0">
                <a:sym typeface="Wingdings" panose="05000000000000000000" pitchFamily="2" charset="2"/>
              </a:rPr>
              <a:t> 같이 용량이 큰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빌드되어</a:t>
            </a:r>
            <a:r>
              <a:rPr lang="ko-KR" altLang="en-US" dirty="0" smtClean="0">
                <a:sym typeface="Wingdings" panose="05000000000000000000" pitchFamily="2" charset="2"/>
              </a:rPr>
              <a:t> 설치 파일에 추가되지만</a:t>
            </a:r>
            <a:r>
              <a:rPr lang="en-US" altLang="ko-KR" dirty="0" smtClean="0">
                <a:sym typeface="Wingdings" panose="05000000000000000000" pitchFamily="2" charset="2"/>
              </a:rPr>
              <a:t>, Assets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빌드되지</a:t>
            </a:r>
            <a:r>
              <a:rPr lang="ko-KR" altLang="en-US" dirty="0" smtClean="0">
                <a:sym typeface="Wingdings" panose="05000000000000000000" pitchFamily="2" charset="2"/>
              </a:rPr>
              <a:t>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 있는 여러 폴더에 나누어 저장되며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리소스 유형별로 서로 다른 폴더에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리소스가 갱신되면 그 때마다 리소스의 정보가 </a:t>
            </a:r>
            <a:r>
              <a:rPr lang="en-US" altLang="ko-KR" dirty="0" err="1" smtClean="0">
                <a:sym typeface="Wingdings" panose="05000000000000000000" pitchFamily="2" charset="2"/>
              </a:rPr>
              <a:t>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자동으로 기록됩니다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리소스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유형마다</a:t>
            </a:r>
            <a:r>
              <a:rPr lang="ko-KR" altLang="en-US" b="1" dirty="0" smtClean="0">
                <a:sym typeface="Wingdings" panose="05000000000000000000" pitchFamily="2" charset="2"/>
              </a:rPr>
              <a:t> 다른 폴더에 넣어주어야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– </a:t>
            </a:r>
            <a:r>
              <a:rPr lang="ko-KR" altLang="en-US" b="1" dirty="0" smtClean="0">
                <a:sym typeface="Wingdings" panose="05000000000000000000" pitchFamily="2" charset="2"/>
              </a:rPr>
              <a:t>리소스가 유형별로 서로 다른 폴더에서 관리되면 리소스 별로 구별하기 쉽고 유지관리가 편하다는 장점이 있습니다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폴더에는 문자열이나 기타 기본 데이터 타입에 해당하는 정보들이 저장됩니다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폴더에는 이미지를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폴더는 단말의 해상도에 따라 다른 이미지를 보여줄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drawable-xhdpi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drawable-mdpi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등으로 나누어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 정보를 코드에서 사용할 때에는 </a:t>
            </a: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참조하여 리소스를 읽어 들여야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Context.getResources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액티비티 안에서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06-5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그래들은</a:t>
            </a:r>
            <a:r>
              <a:rPr lang="ko-KR" altLang="en-US" dirty="0" smtClean="0">
                <a:sym typeface="Wingdings" panose="05000000000000000000" pitchFamily="2" charset="2"/>
              </a:rPr>
              <a:t> 앱을 실행하거나 앱 스토어에 올리기 위해 소스 파일과 리소스 파일을 빌드하고 및 배포하는 도구입니다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한 앱의 빌드 설정은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넣어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파일은 프로젝트 수준과 모듈 수준으로 나눠 관리하기 때문에 새로운 프로젝트를 </a:t>
            </a:r>
            <a:r>
              <a:rPr lang="ko-KR" altLang="en-US" dirty="0" err="1" smtClean="0">
                <a:sym typeface="Wingdings" panose="05000000000000000000" pitchFamily="2" charset="2"/>
              </a:rPr>
              <a:t>만드면</a:t>
            </a:r>
            <a:r>
              <a:rPr lang="ko-KR" altLang="en-US" dirty="0" smtClean="0">
                <a:sym typeface="Wingdings" panose="05000000000000000000" pitchFamily="2" charset="2"/>
              </a:rPr>
              <a:t> 두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파일이 생깁니다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SamplePermission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b="1" dirty="0" smtClean="0">
                <a:sym typeface="Wingdings" panose="05000000000000000000" pitchFamily="2" charset="2"/>
              </a:rPr>
              <a:t> (</a:t>
            </a:r>
            <a:r>
              <a:rPr lang="en-US" altLang="ko-KR" b="1" dirty="0" err="1" smtClean="0">
                <a:sym typeface="Wingdings" panose="05000000000000000000" pitchFamily="2" charset="2"/>
              </a:rPr>
              <a:t>Project:SamplePermission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파일은 프로젝트 안에 들어 있는 모든 모듈에 적용되는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파일을 수정하는 경우는 거의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파일은 각각의 모듈에 대한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프로젝트가 만들어지면 기본으로 만들어 지는데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파일이 </a:t>
            </a:r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모듈의 설정 정보를 담고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모율을</a:t>
            </a:r>
            <a:r>
              <a:rPr lang="ko-KR" altLang="en-US" dirty="0" smtClean="0">
                <a:sym typeface="Wingdings" panose="05000000000000000000" pitchFamily="2" charset="2"/>
              </a:rPr>
              <a:t> 추가한다면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모율에</a:t>
            </a:r>
            <a:r>
              <a:rPr lang="ko-KR" altLang="en-US" dirty="0" smtClean="0">
                <a:sym typeface="Wingdings" panose="05000000000000000000" pitchFamily="2" charset="2"/>
              </a:rPr>
              <a:t>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파일도 계속 추가됩니다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파일에는 빌드에 필요한 중요한 정보들이 들어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꼭 한번은 살펴볼 필요가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0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&amp; Receiver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6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Content Provider:  </a:t>
            </a:r>
            <a:r>
              <a:rPr lang="ko-KR" altLang="en-US" b="1" dirty="0" smtClean="0">
                <a:sym typeface="Wingdings" panose="05000000000000000000" pitchFamily="2" charset="2"/>
              </a:rPr>
              <a:t>콘텐트 제공자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/>
              <a:t>콘텐트 제공자</a:t>
            </a:r>
            <a:r>
              <a:rPr lang="en-US" altLang="ko-KR" dirty="0"/>
              <a:t>(Content Provider)</a:t>
            </a:r>
            <a:r>
              <a:rPr lang="ko-KR" altLang="en-US" dirty="0"/>
              <a:t>는 데이터를 관리하고 다른 애플리케이션의 데이터를 제공하는 데 사용되는 컴포넌트입니다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특정한 애플리케이션이 사용하고 있는 데이터베이스</a:t>
            </a:r>
            <a:r>
              <a:rPr lang="en-US" altLang="ko-KR" dirty="0"/>
              <a:t>(DB)</a:t>
            </a:r>
            <a:r>
              <a:rPr lang="ko-KR" altLang="en-US" dirty="0"/>
              <a:t>를 공유하기 위해 사용하며 애플리케이션 간의 데이터 공유를 위해 표준화된 인터페이스를 제공합니다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SQLite DB / Web / </a:t>
            </a:r>
            <a:r>
              <a:rPr lang="ko-KR" altLang="en-US" dirty="0"/>
              <a:t>파일 입출력 등을 통해서 데이터를 관리합니다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외부 </a:t>
            </a:r>
            <a:r>
              <a:rPr lang="ko-KR" altLang="en-US" dirty="0"/>
              <a:t>애플리케이션이 현재 실행 중인 애플리케이션 내에 있는 데이터베이스</a:t>
            </a:r>
            <a:r>
              <a:rPr lang="en-US" altLang="ko-KR" dirty="0"/>
              <a:t>(DB)</a:t>
            </a:r>
            <a:r>
              <a:rPr lang="ko-KR" altLang="en-US" dirty="0"/>
              <a:t>에 함부로 접근하지 못하게 할 수 있으면서 나 자신이 공개하고 공유하고 싶은 데이터만 공유할 수 있도록 도와줍니다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작은 </a:t>
            </a:r>
            <a:r>
              <a:rPr lang="ko-KR" altLang="en-US" dirty="0"/>
              <a:t>데이터들은 인텐트</a:t>
            </a:r>
            <a:r>
              <a:rPr lang="en-US" altLang="ko-KR" dirty="0"/>
              <a:t>(Intent)</a:t>
            </a:r>
            <a:r>
              <a:rPr lang="ko-KR" altLang="en-US" dirty="0"/>
              <a:t>로 애플리케이션끼리 데이터를 서로 공유가 가능하지만 </a:t>
            </a:r>
            <a:r>
              <a:rPr lang="ko-KR" altLang="en-US" dirty="0" smtClean="0"/>
              <a:t>콘텐트 </a:t>
            </a:r>
            <a:r>
              <a:rPr lang="ko-KR" altLang="en-US" dirty="0" err="1"/>
              <a:t>프로바이더는</a:t>
            </a:r>
            <a:r>
              <a:rPr lang="ko-KR" altLang="en-US" dirty="0"/>
              <a:t> 음악 또는 사진 파일 등과 같이 용량이 큰 데이터들을 공유하는데 적합합니다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프로바이더는</a:t>
            </a:r>
            <a:r>
              <a:rPr lang="ko-KR" altLang="en-US" dirty="0" smtClean="0"/>
              <a:t> </a:t>
            </a:r>
            <a:r>
              <a:rPr lang="ko-KR" altLang="en-US" dirty="0"/>
              <a:t>데이터의 </a:t>
            </a:r>
            <a:r>
              <a:rPr lang="en-US" altLang="ko-KR" dirty="0"/>
              <a:t>Read(</a:t>
            </a:r>
            <a:r>
              <a:rPr lang="ko-KR" altLang="en-US" dirty="0"/>
              <a:t>읽기</a:t>
            </a:r>
            <a:r>
              <a:rPr lang="en-US" altLang="ko-KR" dirty="0"/>
              <a:t>), Write(</a:t>
            </a:r>
            <a:r>
              <a:rPr lang="ko-KR" altLang="en-US" dirty="0"/>
              <a:t>쓰기</a:t>
            </a:r>
            <a:r>
              <a:rPr lang="en-US" altLang="ko-KR" dirty="0"/>
              <a:t>)</a:t>
            </a:r>
            <a:r>
              <a:rPr lang="ko-KR" altLang="en-US" dirty="0"/>
              <a:t>에 대한 </a:t>
            </a:r>
            <a:r>
              <a:rPr lang="ko-KR" altLang="en-US" dirty="0" smtClean="0"/>
              <a:t>허락이 </a:t>
            </a:r>
            <a:r>
              <a:rPr lang="ko-KR" altLang="en-US" dirty="0"/>
              <a:t>있어야 애플리케이션에 접근이 가능합니다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데이터베이스에서 </a:t>
            </a:r>
            <a:r>
              <a:rPr lang="ko-KR" altLang="en-US" dirty="0"/>
              <a:t>흔히 사용되는 </a:t>
            </a:r>
            <a:r>
              <a:rPr lang="en-US" altLang="ko-KR" dirty="0"/>
              <a:t>CURD(Create, Read, Update, Delete) </a:t>
            </a:r>
            <a:r>
              <a:rPr lang="ko-KR" altLang="en-US" dirty="0"/>
              <a:t>원칙을 준수합니다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Intent:  </a:t>
            </a:r>
          </a:p>
          <a:p>
            <a:pPr indent="-285750"/>
            <a:r>
              <a:rPr lang="ko-KR" altLang="en-US" dirty="0" err="1"/>
              <a:t>인텐트란</a:t>
            </a:r>
            <a:r>
              <a:rPr lang="ko-KR" altLang="en-US" dirty="0"/>
              <a:t> 애플리케이션 </a:t>
            </a:r>
            <a:r>
              <a:rPr lang="ko-KR" altLang="en-US" b="1" dirty="0"/>
              <a:t>컴포넌트</a:t>
            </a:r>
            <a:r>
              <a:rPr lang="en-US" altLang="ko-KR" b="1" dirty="0"/>
              <a:t>(</a:t>
            </a:r>
            <a:r>
              <a:rPr lang="ko-KR" altLang="en-US" b="1" dirty="0"/>
              <a:t>구성요소</a:t>
            </a:r>
            <a:r>
              <a:rPr lang="en-US" altLang="ko-KR" b="1" dirty="0"/>
              <a:t>) </a:t>
            </a:r>
            <a:r>
              <a:rPr lang="ko-KR" altLang="en-US" dirty="0"/>
              <a:t>간에 작업 수행을 위한 정보를 전달하는 역할을 하며 </a:t>
            </a:r>
            <a:r>
              <a:rPr lang="ko-KR" altLang="en-US" dirty="0" err="1"/>
              <a:t>통신수단이라고</a:t>
            </a:r>
            <a:r>
              <a:rPr lang="ko-KR" altLang="en-US" dirty="0"/>
              <a:t> </a:t>
            </a:r>
            <a:r>
              <a:rPr lang="ko-KR" altLang="en-US" dirty="0" smtClean="0"/>
              <a:t>볼 수 있습니다</a:t>
            </a:r>
            <a:r>
              <a:rPr lang="en-US" altLang="ko-KR" dirty="0" smtClean="0"/>
              <a:t>.  </a:t>
            </a:r>
            <a:br>
              <a:rPr lang="en-US" altLang="ko-KR" dirty="0" smtClean="0"/>
            </a:br>
            <a:r>
              <a:rPr lang="ko-KR" altLang="en-US" dirty="0" err="1" smtClean="0"/>
              <a:t>인텐트를</a:t>
            </a:r>
            <a:r>
              <a:rPr lang="ko-KR" altLang="en-US" dirty="0" smtClean="0"/>
              <a:t> </a:t>
            </a:r>
            <a:r>
              <a:rPr lang="ko-KR" altLang="en-US" dirty="0"/>
              <a:t>가장 많이 사용하는 예로는 액티비티 간의 화면 전환</a:t>
            </a:r>
            <a:r>
              <a:rPr lang="en-US" altLang="ko-KR" dirty="0"/>
              <a:t>(</a:t>
            </a:r>
            <a:r>
              <a:rPr lang="ko-KR" altLang="en-US" dirty="0"/>
              <a:t>이동</a:t>
            </a:r>
            <a:r>
              <a:rPr lang="en-US" altLang="ko-KR" dirty="0"/>
              <a:t>)</a:t>
            </a:r>
            <a:r>
              <a:rPr lang="ko-KR" altLang="en-US" dirty="0"/>
              <a:t>이 있습니다</a:t>
            </a:r>
            <a:r>
              <a:rPr lang="en-US" altLang="ko-KR" dirty="0" smtClean="0"/>
              <a:t>.</a:t>
            </a:r>
          </a:p>
          <a:p>
            <a:pPr indent="-285750"/>
            <a:endParaRPr lang="en-US" altLang="ko-KR" dirty="0"/>
          </a:p>
          <a:p>
            <a:pPr indent="-285750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인텐트는</a:t>
            </a:r>
            <a:r>
              <a:rPr lang="ko-KR" altLang="en-US" dirty="0"/>
              <a:t> 컴포넌트 </a:t>
            </a:r>
            <a:r>
              <a:rPr lang="en-US" altLang="ko-KR" dirty="0"/>
              <a:t>A</a:t>
            </a:r>
            <a:r>
              <a:rPr lang="ko-KR" altLang="en-US" dirty="0"/>
              <a:t>가 컴포넌트 </a:t>
            </a:r>
            <a:r>
              <a:rPr lang="en-US" altLang="ko-KR" dirty="0"/>
              <a:t>B</a:t>
            </a:r>
            <a:r>
              <a:rPr lang="ko-KR" altLang="en-US" dirty="0"/>
              <a:t>를 호출할 때 필요한 정보를 가지고 있으며</a:t>
            </a:r>
            <a:r>
              <a:rPr lang="en-US" altLang="ko-KR" dirty="0"/>
              <a:t>, </a:t>
            </a:r>
            <a:r>
              <a:rPr lang="ko-KR" altLang="en-US" dirty="0"/>
              <a:t>이 정보에는 호출 대상이 되는 컴포넌트 </a:t>
            </a:r>
            <a:r>
              <a:rPr lang="en-US" altLang="ko-KR" dirty="0"/>
              <a:t>B</a:t>
            </a:r>
            <a:r>
              <a:rPr lang="ko-KR" altLang="en-US" dirty="0"/>
              <a:t>의 이름이 명시적으로 표시가 됨과 동시에 속성</a:t>
            </a:r>
            <a:r>
              <a:rPr lang="en-US" altLang="ko-KR" dirty="0"/>
              <a:t>(Attribute)</a:t>
            </a:r>
            <a:r>
              <a:rPr lang="ko-KR" altLang="en-US" dirty="0"/>
              <a:t>들이 암시적으로 표시되기도 합니다</a:t>
            </a:r>
            <a:r>
              <a:rPr lang="en-US" altLang="ko-KR" dirty="0" smtClean="0"/>
              <a:t>.</a:t>
            </a:r>
          </a:p>
          <a:p>
            <a:pPr indent="-285750"/>
            <a:endParaRPr lang="en-US" altLang="ko-KR" dirty="0" smtClean="0"/>
          </a:p>
          <a:p>
            <a:pPr indent="-285750"/>
            <a:r>
              <a:rPr lang="ko-KR" altLang="en-US" dirty="0" smtClean="0"/>
              <a:t>그리고 </a:t>
            </a:r>
            <a:r>
              <a:rPr lang="ko-KR" altLang="en-US" dirty="0"/>
              <a:t>호출된 컴포넌트 </a:t>
            </a:r>
            <a:r>
              <a:rPr lang="en-US" altLang="ko-KR" dirty="0"/>
              <a:t>B</a:t>
            </a:r>
            <a:r>
              <a:rPr lang="ko-KR" altLang="en-US" dirty="0"/>
              <a:t>가 호출한 컴포넌트 </a:t>
            </a:r>
            <a:r>
              <a:rPr lang="en-US" altLang="ko-KR" dirty="0"/>
              <a:t>A</a:t>
            </a:r>
            <a:r>
              <a:rPr lang="ko-KR" altLang="en-US" dirty="0"/>
              <a:t>로 어떠한 결과를 전달할 때도 </a:t>
            </a:r>
            <a:r>
              <a:rPr lang="ko-KR" altLang="en-US" dirty="0" err="1"/>
              <a:t>인텐트가</a:t>
            </a:r>
            <a:r>
              <a:rPr lang="ko-KR" altLang="en-US" dirty="0"/>
              <a:t> 사용이 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서로 </a:t>
            </a:r>
            <a:r>
              <a:rPr lang="ko-KR" altLang="en-US" dirty="0"/>
              <a:t>독립적으로 동작하는 </a:t>
            </a:r>
            <a:r>
              <a:rPr lang="en-US" altLang="ko-KR" dirty="0"/>
              <a:t>4</a:t>
            </a:r>
            <a:r>
              <a:rPr lang="ko-KR" altLang="en-US" dirty="0"/>
              <a:t>가지 컴포넌트들 간의 상호 통신을 위한 장치입니다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컴포넌트에 </a:t>
            </a:r>
            <a:r>
              <a:rPr lang="ko-KR" altLang="en-US" b="1" dirty="0" smtClean="0"/>
              <a:t>액션</a:t>
            </a:r>
            <a:r>
              <a:rPr lang="en-US" altLang="ko-KR" b="1" dirty="0" smtClean="0"/>
              <a:t>(Action), </a:t>
            </a:r>
            <a:r>
              <a:rPr lang="ko-KR" altLang="en-US" b="1" dirty="0" smtClean="0"/>
              <a:t>데이터</a:t>
            </a:r>
            <a:r>
              <a:rPr lang="en-US" altLang="ko-KR" b="1" dirty="0" smtClean="0"/>
              <a:t>(Data)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등을 </a:t>
            </a:r>
            <a:r>
              <a:rPr lang="ko-KR" altLang="en-US" dirty="0"/>
              <a:t>전달합니다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인텐트를 </a:t>
            </a:r>
            <a:r>
              <a:rPr lang="ko-KR" altLang="en-US" dirty="0"/>
              <a:t>통하여 다른 </a:t>
            </a:r>
            <a:r>
              <a:rPr lang="ko-KR" altLang="en-US" dirty="0" smtClean="0"/>
              <a:t>애플리케이션의 </a:t>
            </a:r>
            <a:r>
              <a:rPr lang="ko-KR" altLang="en-US" dirty="0"/>
              <a:t>컴포넌트를 활성화시킬 수 있습니다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51384" y="1484784"/>
          <a:ext cx="11149828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("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tel:01012349876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lang="en-US" altLang="ko-KR" sz="16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("https://google.com")</a:t>
                      </a:r>
                    </a:p>
                    <a:p>
                      <a:pPr latinLnBrk="1"/>
                      <a:r>
                        <a:rPr lang="en-US" altLang="ko-KR" sz="1600" dirty="0" err="1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lang="en-US" altLang="ko-KR" sz="16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("geo:36.10356, 129.38830")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("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content://contacts/people")</a:t>
                      </a:r>
                      <a:endParaRPr kumimoji="0" lang="ko-KR" altLang="en-US" sz="16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kumimoji="0" lang="en-US" altLang="ko-KR" sz="16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("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content://contacts/people/2")</a:t>
                      </a:r>
                      <a:endParaRPr kumimoji="0" lang="ko-KR" altLang="en-US" sz="16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6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1384" y="5220489"/>
            <a:ext cx="1114982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("http://google.com"));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startActivity(intent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23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24363</TotalTime>
  <Words>7254</Words>
  <Application>Microsoft Office PowerPoint</Application>
  <PresentationFormat>와이드스크린</PresentationFormat>
  <Paragraphs>1150</Paragraphs>
  <Slides>63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5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04-3: 인텐트 살펴보기 </vt:lpstr>
      <vt:lpstr>06-1 서비스</vt:lpstr>
      <vt:lpstr>06-1 서비스</vt:lpstr>
      <vt:lpstr>06-1 서비스</vt:lpstr>
      <vt:lpstr>06-1 서비스</vt:lpstr>
      <vt:lpstr>06-1 서비스: 서비스의 실행 원리와 역할 실습 계속: MainActivity.java</vt:lpstr>
      <vt:lpstr>06-1 서비스</vt:lpstr>
      <vt:lpstr>06-1 서비스</vt:lpstr>
      <vt:lpstr>06-1 서비스</vt:lpstr>
      <vt:lpstr>Hu062Phone: 메시지 보내기 </vt:lpstr>
      <vt:lpstr>Hu062Phone: 메시지 보내기 </vt:lpstr>
      <vt:lpstr>Hu062Phone: 메시지 보내기 </vt:lpstr>
      <vt:lpstr>Hu062Phone: 메시지 보내기 </vt:lpstr>
      <vt:lpstr>Hu062Phone: 메시지 보내기 </vt:lpstr>
      <vt:lpstr>Hu062Phone: 메시지 보내기 </vt:lpstr>
      <vt:lpstr>Hu062Phone: 메시지 보내기 </vt:lpstr>
      <vt:lpstr>Hu062Phone: 메시지 보내기 </vt:lpstr>
      <vt:lpstr>Hu062Phone: 메시지 보내기 </vt:lpstr>
      <vt:lpstr>Hu062Phone: 메시지 보내기 </vt:lpstr>
      <vt:lpstr>Hu062Phone: 메시지 보내기  </vt:lpstr>
      <vt:lpstr>Hu062Phone – 한 번 시도해볼만한 실습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 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 - activity_sms.xml</vt:lpstr>
      <vt:lpstr>06-2 브로드캐스트 수신자 이해하기 – SmsActivity.java </vt:lpstr>
      <vt:lpstr>06-2 브로드캐스트 수신자 이해하기 – HuReceiver.java </vt:lpstr>
      <vt:lpstr>06-2 브로드캐스트 수신자 이해하기 – HuReceiver.java </vt:lpstr>
      <vt:lpstr>06-2 브로드캐스트 수신자 이해하기 – HuReceiver.java </vt:lpstr>
      <vt:lpstr>06-2 브로드캐스트 수신자 이해하기 – SmsActivity.java </vt:lpstr>
      <vt:lpstr>06-2 브로드캐스트 수신자 이해하기 – SmsActivity.java </vt:lpstr>
      <vt:lpstr>06-2 브로드캐스트 수신자 이해하기 – SmsActivity.java </vt:lpstr>
      <vt:lpstr>06-2 브로드캐스트 수신자 이해하기 </vt:lpstr>
      <vt:lpstr>06-2 브로드캐스트 수신자 동작 방식 정리</vt:lpstr>
      <vt:lpstr>06-2 브로드캐스트 수신자 동작 방식 정리</vt:lpstr>
      <vt:lpstr>06-3 위험 권한 부여하기</vt:lpstr>
      <vt:lpstr>06-4 리소스와 Manifest 이해하기</vt:lpstr>
      <vt:lpstr>06-4 리소스와 Manifest 이해하기</vt:lpstr>
      <vt:lpstr>06-4 리소스와 Manifest 이해하기</vt:lpstr>
      <vt:lpstr>06-4 리소스와 Manifest 이해하기</vt:lpstr>
      <vt:lpstr>06-4 리소스와 Manifest 이해하기</vt:lpstr>
      <vt:lpstr>06-5 그래들(Gradle) 이해하기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1374</cp:revision>
  <dcterms:created xsi:type="dcterms:W3CDTF">2014-02-12T09:15:05Z</dcterms:created>
  <dcterms:modified xsi:type="dcterms:W3CDTF">2021-07-28T05:06:15Z</dcterms:modified>
</cp:coreProperties>
</file>