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7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151" r:id="rId42"/>
    <p:sldId id="1040" r:id="rId43"/>
    <p:sldId id="1037" r:id="rId44"/>
    <p:sldId id="956" r:id="rId45"/>
    <p:sldId id="1041" r:id="rId46"/>
    <p:sldId id="958" r:id="rId47"/>
    <p:sldId id="1042" r:id="rId48"/>
    <p:sldId id="1046" r:id="rId49"/>
    <p:sldId id="957" r:id="rId50"/>
    <p:sldId id="1043" r:id="rId51"/>
    <p:sldId id="1091" r:id="rId52"/>
    <p:sldId id="1152" r:id="rId53"/>
    <p:sldId id="1092" r:id="rId54"/>
    <p:sldId id="1047" r:id="rId55"/>
    <p:sldId id="1089" r:id="rId56"/>
    <p:sldId id="959" r:id="rId57"/>
    <p:sldId id="1010" r:id="rId58"/>
    <p:sldId id="1048" r:id="rId59"/>
    <p:sldId id="960" r:id="rId60"/>
    <p:sldId id="961" r:id="rId61"/>
    <p:sldId id="962" r:id="rId62"/>
    <p:sldId id="963" r:id="rId63"/>
    <p:sldId id="1096" r:id="rId64"/>
    <p:sldId id="964" r:id="rId65"/>
    <p:sldId id="1095" r:id="rId66"/>
    <p:sldId id="965" r:id="rId67"/>
    <p:sldId id="966" r:id="rId68"/>
    <p:sldId id="967" r:id="rId69"/>
    <p:sldId id="1097" r:id="rId70"/>
    <p:sldId id="1098" r:id="rId71"/>
    <p:sldId id="968" r:id="rId72"/>
    <p:sldId id="1011" r:id="rId73"/>
    <p:sldId id="970" r:id="rId74"/>
    <p:sldId id="971" r:id="rId75"/>
    <p:sldId id="972" r:id="rId76"/>
    <p:sldId id="973" r:id="rId77"/>
    <p:sldId id="1049" r:id="rId78"/>
    <p:sldId id="974" r:id="rId79"/>
    <p:sldId id="1012" r:id="rId80"/>
    <p:sldId id="975" r:id="rId81"/>
    <p:sldId id="976" r:id="rId82"/>
    <p:sldId id="1013" r:id="rId83"/>
    <p:sldId id="977" r:id="rId84"/>
    <p:sldId id="1099" r:id="rId85"/>
    <p:sldId id="979" r:id="rId86"/>
    <p:sldId id="1014" r:id="rId87"/>
    <p:sldId id="981" r:id="rId88"/>
    <p:sldId id="983" r:id="rId89"/>
    <p:sldId id="1050" r:id="rId90"/>
    <p:sldId id="984" r:id="rId91"/>
    <p:sldId id="1051" r:id="rId92"/>
    <p:sldId id="986" r:id="rId93"/>
    <p:sldId id="1052" r:id="rId94"/>
    <p:sldId id="1141" r:id="rId95"/>
    <p:sldId id="1142" r:id="rId96"/>
    <p:sldId id="1143" r:id="rId97"/>
    <p:sldId id="987" r:id="rId98"/>
    <p:sldId id="1053" r:id="rId99"/>
    <p:sldId id="1131" r:id="rId100"/>
    <p:sldId id="1054" r:id="rId101"/>
    <p:sldId id="982" r:id="rId102"/>
    <p:sldId id="1055" r:id="rId103"/>
    <p:sldId id="989" r:id="rId104"/>
    <p:sldId id="990" r:id="rId105"/>
    <p:sldId id="992" r:id="rId106"/>
    <p:sldId id="993" r:id="rId107"/>
    <p:sldId id="994" r:id="rId108"/>
    <p:sldId id="1002" r:id="rId109"/>
    <p:sldId id="1056" r:id="rId110"/>
    <p:sldId id="996" r:id="rId111"/>
    <p:sldId id="997" r:id="rId112"/>
    <p:sldId id="998" r:id="rId113"/>
    <p:sldId id="1015" r:id="rId114"/>
    <p:sldId id="1016" r:id="rId115"/>
    <p:sldId id="1108" r:id="rId116"/>
    <p:sldId id="1109" r:id="rId117"/>
    <p:sldId id="1110" r:id="rId118"/>
    <p:sldId id="1111" r:id="rId119"/>
    <p:sldId id="1112" r:id="rId120"/>
    <p:sldId id="1113" r:id="rId121"/>
    <p:sldId id="1114" r:id="rId122"/>
    <p:sldId id="1115" r:id="rId123"/>
    <p:sldId id="1078" r:id="rId124"/>
    <p:sldId id="1133" r:id="rId125"/>
    <p:sldId id="1083" r:id="rId126"/>
    <p:sldId id="1079" r:id="rId127"/>
    <p:sldId id="1080" r:id="rId128"/>
    <p:sldId id="1081" r:id="rId129"/>
    <p:sldId id="1082" r:id="rId130"/>
    <p:sldId id="1116" r:id="rId131"/>
    <p:sldId id="1117" r:id="rId132"/>
    <p:sldId id="1118" r:id="rId133"/>
    <p:sldId id="1119" r:id="rId134"/>
    <p:sldId id="1120" r:id="rId135"/>
    <p:sldId id="999" r:id="rId136"/>
    <p:sldId id="1060" r:id="rId137"/>
    <p:sldId id="1059" r:id="rId138"/>
    <p:sldId id="1061" r:id="rId139"/>
    <p:sldId id="1063" r:id="rId140"/>
    <p:sldId id="1064" r:id="rId141"/>
    <p:sldId id="1065" r:id="rId142"/>
    <p:sldId id="1066" r:id="rId143"/>
    <p:sldId id="1067" r:id="rId144"/>
    <p:sldId id="1068" r:id="rId145"/>
    <p:sldId id="1057" r:id="rId146"/>
    <p:sldId id="1058" r:id="rId147"/>
    <p:sldId id="1069" r:id="rId148"/>
    <p:sldId id="1070" r:id="rId149"/>
    <p:sldId id="1072" r:id="rId150"/>
    <p:sldId id="1073" r:id="rId151"/>
    <p:sldId id="1074" r:id="rId152"/>
    <p:sldId id="1075" r:id="rId153"/>
    <p:sldId id="1076" r:id="rId154"/>
    <p:sldId id="1085" r:id="rId155"/>
    <p:sldId id="1084" r:id="rId1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64" d="100"/>
          <a:sy n="64" d="100"/>
        </p:scale>
        <p:origin x="77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본 강의노트는 내용은 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안드로이드 앱 프로그래밍</a:t>
            </a:r>
            <a:r>
              <a:rPr lang="en-US" altLang="ko-KR" sz="1400" dirty="0" smtClean="0"/>
              <a:t>"(</a:t>
            </a:r>
            <a:r>
              <a:rPr lang="ko-KR" altLang="en-US" sz="1400" dirty="0" err="1" smtClean="0"/>
              <a:t>정재곤</a:t>
            </a:r>
            <a:r>
              <a:rPr lang="en-US" altLang="ko-KR" sz="1400" baseline="0" dirty="0" smtClean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 smtClean="0"/>
              <a:t> 중심으로 재구성되었습니다</a:t>
            </a:r>
            <a:r>
              <a:rPr lang="en-US" altLang="ko-KR" sz="1400" baseline="0" smtClean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결과 화면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앱을 실행하고</a:t>
            </a:r>
            <a:r>
              <a:rPr lang="en-US" altLang="ko-KR" dirty="0" smtClean="0"/>
              <a:t>, [Click here]</a:t>
            </a:r>
            <a:r>
              <a:rPr lang="ko-KR" altLang="en-US" dirty="0" smtClean="0"/>
              <a:t>를 클릭하면 다음 화면이 나타납니다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[Snackbar]</a:t>
            </a:r>
            <a:r>
              <a:rPr lang="ko-KR" altLang="en-US" dirty="0" smtClean="0">
                <a:sym typeface="Wingdings" panose="05000000000000000000" pitchFamily="2" charset="2"/>
              </a:rPr>
              <a:t>버튼도 </a:t>
            </a:r>
            <a:r>
              <a:rPr lang="en-US" altLang="ko-KR" dirty="0" smtClean="0">
                <a:sym typeface="Wingdings" panose="05000000000000000000" pitchFamily="2" charset="2"/>
              </a:rPr>
              <a:t>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같이 유연한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가 되도록 하기 위해</a:t>
            </a:r>
            <a:r>
              <a:rPr lang="en-US" altLang="ko-KR" dirty="0" smtClean="0">
                <a:sym typeface="Wingdings" panose="05000000000000000000" pitchFamily="2" charset="2"/>
              </a:rPr>
              <a:t>, Toast </a:t>
            </a:r>
            <a:r>
              <a:rPr lang="ko-KR" altLang="en-US" dirty="0" smtClean="0">
                <a:sym typeface="Wingdings" panose="05000000000000000000" pitchFamily="2" charset="2"/>
              </a:rPr>
              <a:t>버튼과 </a:t>
            </a:r>
            <a:r>
              <a:rPr lang="en-US" altLang="ko-KR" dirty="0" smtClean="0">
                <a:sym typeface="Wingdings" panose="05000000000000000000" pitchFamily="2" charset="2"/>
              </a:rPr>
              <a:t>left edge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align</a:t>
            </a:r>
            <a:r>
              <a:rPr lang="ko-KR" altLang="en-US" dirty="0" smtClean="0">
                <a:sym typeface="Wingdings" panose="05000000000000000000" pitchFamily="2" charset="2"/>
              </a:rPr>
              <a:t>되도록 설정하고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두 뷰를 선택하고 우 클릭하면 메뉴가 나옴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sym typeface="Wingdings" panose="05000000000000000000" pitchFamily="2" charset="2"/>
              </a:rPr>
              <a:t>오른쪽 </a:t>
            </a:r>
            <a:r>
              <a:rPr lang="en-US" altLang="ko-KR" dirty="0" smtClean="0">
                <a:sym typeface="Wingdings" panose="05000000000000000000" pitchFamily="2" charset="2"/>
              </a:rPr>
              <a:t>parent </a:t>
            </a:r>
            <a:r>
              <a:rPr lang="ko-KR" altLang="en-US" dirty="0" smtClean="0">
                <a:sym typeface="Wingdings" panose="05000000000000000000" pitchFamily="2" charset="2"/>
              </a:rPr>
              <a:t>벽과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layout_width = 0dp</a:t>
            </a:r>
            <a:r>
              <a:rPr lang="ko-KR" altLang="en-US" dirty="0" smtClean="0">
                <a:sym typeface="Wingdings" panose="05000000000000000000" pitchFamily="2" charset="2"/>
              </a:rPr>
              <a:t>로 설정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082946"/>
            <a:ext cx="9350550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button2</a:t>
            </a:r>
            <a:r>
              <a:rPr lang="ko-KR" altLang="en-US" dirty="0" smtClean="0">
                <a:sym typeface="Wingdings" panose="05000000000000000000" pitchFamily="2" charset="2"/>
              </a:rPr>
              <a:t>에 대한 </a:t>
            </a:r>
            <a:r>
              <a:rPr lang="en-US" altLang="ko-KR" dirty="0" smtClean="0">
                <a:sym typeface="Wingdings" panose="05000000000000000000" pitchFamily="2" charset="2"/>
              </a:rPr>
              <a:t>setOnClickClickListener</a:t>
            </a:r>
            <a:r>
              <a:rPr lang="ko-KR" altLang="en-US" dirty="0" smtClean="0">
                <a:sym typeface="Wingdings" panose="05000000000000000000" pitchFamily="2" charset="2"/>
              </a:rPr>
              <a:t>를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smtClean="0">
                <a:sym typeface="Wingdings" panose="05000000000000000000" pitchFamily="2" charset="2"/>
              </a:rPr>
              <a:t>snackbarButtonClicked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3898" y="4581128"/>
            <a:ext cx="10510585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snackbarButtonClicked(View </a:t>
            </a:r>
            <a:r>
              <a:rPr lang="en-US" altLang="ko-KR" sz="1600" dirty="0">
                <a:latin typeface="Consolas" panose="020B0609020204030204" pitchFamily="49" charset="0"/>
              </a:rPr>
              <a:t>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Snackbar.make(v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"Welcome to my Snackbar.",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3099" y="1572352"/>
            <a:ext cx="10510585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button2.setOnClickListener(new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snackbarButtonClicked</a:t>
            </a:r>
            <a:r>
              <a:rPr lang="en-US" altLang="ko-KR" sz="16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4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Snackbar </a:t>
            </a:r>
            <a:r>
              <a:rPr lang="ko-KR" altLang="en-US" dirty="0" smtClean="0">
                <a:sym typeface="Wingdings" panose="05000000000000000000" pitchFamily="2" charset="2"/>
              </a:rPr>
              <a:t>가 빨간색으로 나타나죠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자바 컴파일러가 </a:t>
            </a:r>
            <a:r>
              <a:rPr lang="en-US" altLang="ko-KR" dirty="0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이름을 찾을 없어서 그렇습니다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아래와 같이 첫 번째 옵션을 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필요한 라이브러리가 설치됩니다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이러한 일이 일어나지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과정을 거쳐야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스낵바는</a:t>
            </a:r>
            <a:r>
              <a:rPr lang="ko-KR" altLang="en-US" dirty="0" smtClean="0">
                <a:sym typeface="Wingdings" panose="05000000000000000000" pitchFamily="2" charset="2"/>
              </a:rPr>
              <a:t> 외부 라이브러리이기 때문에 안스 창 상단의 </a:t>
            </a:r>
            <a:r>
              <a:rPr lang="en-US" altLang="ko-KR" dirty="0" smtClean="0">
                <a:sym typeface="Wingdings" panose="05000000000000000000" pitchFamily="2" charset="2"/>
              </a:rPr>
              <a:t>[File  Project Structure ..] 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대화상자가 보이면 왼쪽에서 </a:t>
            </a:r>
            <a:r>
              <a:rPr lang="en-US" altLang="ko-KR" dirty="0" smtClean="0">
                <a:sym typeface="Wingdings" panose="05000000000000000000" pitchFamily="2" charset="2"/>
              </a:rPr>
              <a:t>Dependencies] </a:t>
            </a:r>
            <a:r>
              <a:rPr lang="ko-KR" altLang="en-US" dirty="0" smtClean="0">
                <a:sym typeface="Wingdings" panose="05000000000000000000" pitchFamily="2" charset="2"/>
              </a:rPr>
              <a:t>탭을 누르고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프로젝트에서 사용하는 외부 라이브러리 목록이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새로운 라이브러리를 추가하기 위해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작은 팝업 메뉴가 보이면 </a:t>
            </a:r>
            <a:r>
              <a:rPr lang="en-US" altLang="ko-KR" dirty="0" smtClean="0">
                <a:sym typeface="Wingdings" panose="05000000000000000000" pitchFamily="2" charset="2"/>
              </a:rPr>
              <a:t>[Library Dependencies]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Step 1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com.android.support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Search 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design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 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6492803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실행하고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스낵바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클릭하면 화면 아래쪽에서 메시지가 올라왔다가 사라집니다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576" y="3715030"/>
            <a:ext cx="5029636" cy="2834886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6161814" y="5805264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558383"/>
            <a:ext cx="2834886" cy="4991533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2240336" y="5416886"/>
            <a:ext cx="1008112" cy="3600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아니오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Hu038Dialog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ko-KR" altLang="en-US" dirty="0" smtClean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글자크기는 </a:t>
            </a:r>
            <a:r>
              <a:rPr lang="en-US" altLang="ko-KR" dirty="0" smtClean="0">
                <a:sym typeface="Wingdings" panose="05000000000000000000" pitchFamily="2" charset="2"/>
              </a:rPr>
              <a:t>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아래와 같이 </a:t>
            </a:r>
            <a:r>
              <a:rPr lang="en-US" altLang="ko-KR" sz="1400" dirty="0" err="1" smtClean="0"/>
              <a:t>AlertDialog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입력하면 글자가 빨간색으로 표시되면서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alt+enter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를 입력하라는 메시지가 뜹니다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ko-KR" altLang="en-US" sz="1400" dirty="0" smtClean="0"/>
              <a:t>이것은 클래스가 없거나 여러 개 있을 때 표시됩니다</a:t>
            </a:r>
            <a:r>
              <a:rPr lang="en-US" altLang="ko-KR" sz="1400" dirty="0" smtClean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지시에 따라 적절한 것을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하거나 설치하십시오</a:t>
            </a:r>
            <a:r>
              <a:rPr lang="en-US" altLang="ko-KR" sz="1400" dirty="0" smtClean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latin typeface="Consolas" panose="020B0609020204030204" pitchFamily="49" charset="0"/>
              </a:rPr>
              <a:t>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smtClean="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취소 버튼 추가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아니오 버튼 추가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보여주기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 생성하기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앱을 실행하고 버튼을 누르면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대화상자가 표시되며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버튼을 누르면 대화상자가 닫히면서 </a:t>
            </a:r>
            <a:r>
              <a:rPr lang="ko-KR" altLang="en-US" dirty="0" err="1" smtClean="0"/>
              <a:t>텍스뷰에</a:t>
            </a:r>
            <a:r>
              <a:rPr lang="ko-KR" altLang="en-US" dirty="0" smtClean="0"/>
              <a:t> 결과를 표시합니다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일의 진행 상태를 사용자에게 보여줄 때 사용하며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막대 혹은 원 모양이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 모양은 반복적으로 표시됩니다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/>
              <a:t>새로운 프로젝트 </a:t>
            </a:r>
            <a:r>
              <a:rPr lang="en-US" altLang="ko-KR" b="1" dirty="0"/>
              <a:t>Hu039P</a:t>
            </a:r>
            <a:r>
              <a:rPr lang="en-US" altLang="ko-KR" b="1" dirty="0" smtClean="0"/>
              <a:t>rogress</a:t>
            </a:r>
            <a:r>
              <a:rPr lang="ko-KR" altLang="en-US" dirty="0" smtClean="0"/>
              <a:t> 프로젝트를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/>
              <a:t>widget </a:t>
            </a:r>
            <a:r>
              <a:rPr lang="ko-KR" altLang="en-US" b="1" dirty="0" smtClean="0"/>
              <a:t>으로 입력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Widgets</a:t>
            </a:r>
            <a:r>
              <a:rPr lang="ko-KR" altLang="en-US" dirty="0" smtClean="0"/>
              <a:t>폴더 안에 있는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(Horizontal)</a:t>
            </a:r>
            <a:r>
              <a:rPr lang="ko-KR" altLang="en-US" dirty="0" smtClean="0"/>
              <a:t>을 택하여 화면에 배치합니다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속성값 </a:t>
            </a:r>
            <a:r>
              <a:rPr lang="en-US" altLang="ko-KR" dirty="0" smtClean="0"/>
              <a:t>max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설정합니다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프로그레스바 아래에 두 개의 버튼을 나란히 추가하기 위해 </a:t>
            </a:r>
            <a:r>
              <a:rPr lang="en-US" altLang="ko-KR" dirty="0" smtClean="0"/>
              <a:t>LinearLayout(horizontal)</a:t>
            </a:r>
            <a:r>
              <a:rPr lang="ko-KR" altLang="en-US" dirty="0" smtClean="0"/>
              <a:t>을 추가한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버튼은 각각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보여주기</a:t>
            </a:r>
            <a:r>
              <a:rPr lang="en-US" altLang="ko-KR" b="1" dirty="0" smtClean="0"/>
              <a:t>'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'</a:t>
            </a:r>
            <a:r>
              <a:rPr lang="ko-KR" altLang="en-US" b="1" dirty="0" smtClean="0"/>
              <a:t>닫기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글자가 보이도록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속성을 설정합니다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text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text(</a:t>
            </a:r>
            <a:r>
              <a:rPr lang="ko-KR" altLang="en-US" dirty="0" smtClean="0">
                <a:sym typeface="Wingdings" panose="05000000000000000000" pitchFamily="2" charset="2"/>
              </a:rPr>
              <a:t>문자열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경고가 나옴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과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 smtClean="0">
                <a:sym typeface="Wingdings" panose="05000000000000000000" pitchFamily="2" charset="2"/>
              </a:rPr>
              <a:t>internationalization</a:t>
            </a:r>
            <a:r>
              <a:rPr lang="ko-KR" altLang="en-US" dirty="0" smtClean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 smtClean="0"/>
              <a:t>프로그레스</a:t>
            </a:r>
            <a:r>
              <a:rPr lang="ko-KR" altLang="en-US" sz="1400" dirty="0" smtClean="0"/>
              <a:t> 대화상자 객체 생성하기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프로그레스바 객체 참조 설정하기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앞에 코드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redundant code</a:t>
            </a:r>
            <a:r>
              <a:rPr lang="ko-KR" altLang="en-US" dirty="0" smtClean="0">
                <a:sym typeface="Wingdings" panose="05000000000000000000" pitchFamily="2" charset="2"/>
              </a:rPr>
              <a:t>를 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프로그레스</a:t>
            </a:r>
            <a:r>
              <a:rPr lang="ko-KR" altLang="en-US" dirty="0" smtClean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 smtClean="0">
                <a:sym typeface="Wingdings" panose="05000000000000000000" pitchFamily="2" charset="2"/>
              </a:rPr>
              <a:t>프로그레스바는</a:t>
            </a:r>
            <a:r>
              <a:rPr lang="ko-KR" altLang="en-US" dirty="0" smtClean="0">
                <a:sym typeface="Wingdings" panose="05000000000000000000" pitchFamily="2" charset="2"/>
              </a:rPr>
              <a:t> 사라집니다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닫기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ProgressBar</a:t>
            </a:r>
            <a:r>
              <a:rPr lang="ko-KR" altLang="en-US" dirty="0" smtClean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…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923514"/>
          </a:xfrm>
        </p:spPr>
        <p:txBody>
          <a:bodyPr/>
          <a:lstStyle/>
          <a:p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), a method in Button class, requires an object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as a parameter.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must be an instance made by </a:t>
            </a:r>
            <a:r>
              <a:rPr lang="en-US" altLang="ko-KR" u="sng" dirty="0" smtClean="0">
                <a:sym typeface="Wingdings" panose="05000000000000000000" pitchFamily="2" charset="2"/>
              </a:rPr>
              <a:t>a class that </a:t>
            </a:r>
            <a:r>
              <a:rPr lang="en-US" altLang="ko-KR" b="1" u="sng" dirty="0" smtClean="0">
                <a:sym typeface="Wingdings" panose="05000000000000000000" pitchFamily="2" charset="2"/>
              </a:rPr>
              <a:t>implements the interface </a:t>
            </a:r>
            <a:r>
              <a:rPr lang="en-US" altLang="ko-KR" dirty="0" smtClean="0">
                <a:sym typeface="Wingdings" panose="05000000000000000000" pitchFamily="2" charset="2"/>
              </a:rPr>
              <a:t>called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en-US" altLang="ko-KR" dirty="0" smtClean="0">
                <a:sym typeface="Wingdings" panose="05000000000000000000" pitchFamily="2" charset="2"/>
              </a:rPr>
              <a:t>in this example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Then we need </a:t>
            </a:r>
            <a:r>
              <a:rPr lang="en-US" altLang="ko-KR" b="1" dirty="0" smtClean="0">
                <a:sym typeface="Wingdings" panose="05000000000000000000" pitchFamily="2" charset="2"/>
              </a:rPr>
              <a:t>a class </a:t>
            </a:r>
            <a:r>
              <a:rPr lang="en-US" altLang="ko-KR" dirty="0" smtClean="0">
                <a:sym typeface="Wingdings" panose="05000000000000000000" pitchFamily="2" charset="2"/>
              </a:rPr>
              <a:t>that implements the interface called View.OnClickListener in this example.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The class that implements the interface actually </a:t>
            </a:r>
            <a:r>
              <a:rPr lang="en-US" altLang="ko-KR" b="1" dirty="0" smtClean="0">
                <a:sym typeface="Wingdings" panose="05000000000000000000" pitchFamily="2" charset="2"/>
              </a:rPr>
              <a:t>must code all the methods – this is a strict requirement.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6744072" y="1196752"/>
            <a:ext cx="2376264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576964" y="1720650"/>
            <a:ext cx="284762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interface.</a:t>
            </a:r>
          </a:p>
          <a:p>
            <a:r>
              <a:rPr lang="en-US" altLang="ko-KR" sz="1400" dirty="0" smtClean="0"/>
              <a:t>It is not creating a new object.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3099" y="5013176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err="1" smtClean="0"/>
              <a:t>Thw</a:t>
            </a:r>
            <a:r>
              <a:rPr lang="en-US" altLang="ko-KR" sz="1600" dirty="0" smtClean="0"/>
              <a:t>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411949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33419" y="5744792"/>
            <a:ext cx="576064" cy="44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099" y="5523435"/>
            <a:ext cx="3168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53099" y="6186790"/>
            <a:ext cx="499482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</a:t>
            </a:r>
            <a:r>
              <a:rPr lang="en-US" altLang="ko-KR" sz="1600" dirty="0" err="1">
                <a:latin typeface="Consolas" panose="020B0609020204030204" pitchFamily="49" charset="0"/>
              </a:rPr>
              <a:t>n.setOnClickListener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());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(obj)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setOnClickListener(obj)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53098" y="3219127"/>
            <a:ext cx="708306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27848" y="3924035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22" name="구부러진 연결선 21"/>
          <p:cNvCxnSpPr>
            <a:stCxn id="17" idx="1"/>
            <a:endCxn id="12" idx="1"/>
          </p:cNvCxnSpPr>
          <p:nvPr/>
        </p:nvCxnSpPr>
        <p:spPr>
          <a:xfrm rot="10800000" flipH="1" flipV="1">
            <a:off x="453097" y="3511515"/>
            <a:ext cx="1" cy="2844552"/>
          </a:xfrm>
          <a:prstGeom prst="curvedConnector3">
            <a:avLst>
              <a:gd name="adj1" fmla="val -228600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4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484784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즉 </a:t>
            </a:r>
            <a:r>
              <a:rPr lang="en-US" altLang="ko-KR" dirty="0" smtClean="0">
                <a:sym typeface="Wingdings" panose="05000000000000000000" pitchFamily="2" charset="2"/>
              </a:rPr>
              <a:t>public </a:t>
            </a:r>
            <a:r>
              <a:rPr lang="en-US" altLang="ko-KR" dirty="0">
                <a:sym typeface="Wingdings" panose="05000000000000000000" pitchFamily="2" charset="2"/>
              </a:rPr>
              <a:t>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클래스 객체로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10968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6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/app/res/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strings.xml</a:t>
            </a:r>
            <a:r>
              <a:rPr lang="ko-KR" altLang="en-US" dirty="0" smtClean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단말의 설정</a:t>
            </a:r>
            <a:r>
              <a:rPr lang="en-US" altLang="ko-KR" dirty="0" smtClean="0">
                <a:sym typeface="Wingdings" panose="05000000000000000000" pitchFamily="2" charset="2"/>
              </a:rPr>
              <a:t>(Settings) </a:t>
            </a:r>
            <a:r>
              <a:rPr lang="ko-KR" altLang="en-US" dirty="0" smtClean="0">
                <a:sym typeface="Wingdings" panose="05000000000000000000" pitchFamily="2" charset="2"/>
              </a:rPr>
              <a:t>언어</a:t>
            </a:r>
            <a:r>
              <a:rPr lang="en-US" altLang="ko-KR" dirty="0" smtClean="0">
                <a:sym typeface="Wingdings" panose="05000000000000000000" pitchFamily="2" charset="2"/>
              </a:rPr>
              <a:t>(Languages)</a:t>
            </a:r>
            <a:r>
              <a:rPr lang="ko-KR" altLang="en-US" dirty="0" smtClean="0">
                <a:sym typeface="Wingdings" panose="05000000000000000000" pitchFamily="2" charset="2"/>
              </a:rPr>
              <a:t>가 한국어이면</a:t>
            </a:r>
            <a:r>
              <a:rPr lang="en-US" altLang="ko-KR" dirty="0" smtClean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 smtClean="0">
                <a:sym typeface="Wingdings" panose="05000000000000000000" pitchFamily="2" charset="2"/>
              </a:rPr>
              <a:t>ko</a:t>
            </a:r>
            <a:r>
              <a:rPr lang="en-US" altLang="ko-KR" dirty="0" smtClean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문자열이 화면에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만약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기본 폴더인 </a:t>
            </a:r>
            <a:r>
              <a:rPr lang="en-US" altLang="ko-KR" dirty="0" smtClean="0">
                <a:sym typeface="Wingdings" panose="05000000000000000000" pitchFamily="2" charset="2"/>
              </a:rPr>
              <a:t>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en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values-</a:t>
            </a:r>
            <a:r>
              <a:rPr lang="en-US" altLang="ko-KR" dirty="0" err="1" smtClean="0">
                <a:latin typeface="Consolas" panose="020B0609020204030204" pitchFamily="49" charset="0"/>
              </a:rPr>
              <a:t>ko</a:t>
            </a:r>
            <a:r>
              <a:rPr lang="en-US" altLang="ko-KR" dirty="0" smtClean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1196752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anonymous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obj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Why?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881236"/>
            <a:ext cx="1109687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 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5345" y="2643499"/>
            <a:ext cx="3562503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35793" y="2122327"/>
            <a:ext cx="1656184" cy="33104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MyClass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처럼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 </a:t>
            </a:r>
            <a:r>
              <a:rPr lang="ko-KR" altLang="en-US" dirty="0" smtClean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623392" y="4019089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4509120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3982677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447928" y="1196752"/>
            <a:ext cx="1584176" cy="3096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1559496" y="1916832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3967685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5589240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9476" y="1918449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43204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6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이 프로젝트에서는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b="1" dirty="0">
                <a:sym typeface="Wingdings" panose="05000000000000000000" pitchFamily="2" charset="2"/>
              </a:rPr>
              <a:t>중앙에 </a:t>
            </a:r>
            <a:r>
              <a:rPr lang="ko-KR" altLang="en-US" b="1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b="1" dirty="0">
                <a:sym typeface="Wingdings" panose="05000000000000000000" pitchFamily="2" charset="2"/>
              </a:rPr>
              <a:t>위치로 복귀합니다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3466442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509120"/>
            <a:ext cx="3062262" cy="17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1729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Joy031PlaceHoder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38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516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입력하거나 </a:t>
            </a:r>
            <a:r>
              <a:rPr lang="en-US" altLang="ko-KR" dirty="0" smtClean="0"/>
              <a:t>Design </a:t>
            </a:r>
            <a:r>
              <a:rPr lang="ko-KR" altLang="en-US" dirty="0" smtClean="0"/>
              <a:t>탭에서 추가하십시오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99371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</p:spTree>
    <p:extLst>
      <p:ext uri="{BB962C8B-B14F-4D97-AF65-F5344CB8AC3E}">
        <p14:creationId xmlns:p14="http://schemas.microsoft.com/office/powerpoint/2010/main" val="12161123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err="1" smtClean="0">
                <a:sym typeface="Wingdings" panose="05000000000000000000" pitchFamily="2" charset="2"/>
              </a:rPr>
              <a:t>placholder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070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079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 smtClean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값은 </a:t>
            </a:r>
            <a:r>
              <a:rPr lang="en-US" altLang="ko-KR" dirty="0" smtClean="0">
                <a:sym typeface="Wingdings" panose="05000000000000000000" pitchFamily="2" charset="2"/>
              </a:rPr>
              <a:t>FF(</a:t>
            </a:r>
            <a:r>
              <a:rPr lang="ko-KR" altLang="en-US" dirty="0" smtClean="0">
                <a:sym typeface="Wingdings" panose="05000000000000000000" pitchFamily="2" charset="2"/>
              </a:rPr>
              <a:t>불투명</a:t>
            </a:r>
            <a:r>
              <a:rPr lang="en-US" altLang="ko-KR" dirty="0" smtClean="0">
                <a:sym typeface="Wingdings" panose="05000000000000000000" pitchFamily="2" charset="2"/>
              </a:rPr>
              <a:t>), 00(</a:t>
            </a:r>
            <a:r>
              <a:rPr lang="ko-KR" altLang="en-US" dirty="0" smtClean="0">
                <a:sym typeface="Wingdings" panose="05000000000000000000" pitchFamily="2" charset="2"/>
              </a:rPr>
              <a:t>투명</a:t>
            </a:r>
            <a:r>
              <a:rPr lang="en-US" altLang="ko-KR" dirty="0" smtClean="0">
                <a:sym typeface="Wingdings" panose="05000000000000000000" pitchFamily="2" charset="2"/>
              </a:rPr>
              <a:t>), 88(</a:t>
            </a:r>
            <a:r>
              <a:rPr lang="ko-KR" altLang="en-US" dirty="0" smtClean="0">
                <a:sym typeface="Wingdings" panose="05000000000000000000" pitchFamily="2" charset="2"/>
              </a:rPr>
              <a:t>반투명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 smtClean="0">
                <a:sym typeface="Wingdings" panose="05000000000000000000" pitchFamily="2" charset="2"/>
              </a:rPr>
              <a:t>#FFFF0000 </a:t>
            </a:r>
            <a:r>
              <a:rPr lang="ko-KR" altLang="en-US" dirty="0" smtClean="0">
                <a:sym typeface="Wingdings" panose="05000000000000000000" pitchFamily="2" charset="2"/>
              </a:rPr>
              <a:t>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textSize </a:t>
            </a:r>
            <a:r>
              <a:rPr lang="ko-KR" altLang="en-US" dirty="0" smtClean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단위는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px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1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(anonymous object)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(new ....)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호출하는 </a:t>
            </a:r>
            <a:r>
              <a:rPr lang="ko-KR" altLang="en-US" dirty="0" smtClean="0">
                <a:sym typeface="Wingdings" panose="05000000000000000000" pitchFamily="2" charset="2"/>
              </a:rPr>
              <a:t>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8708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구현하는 </a:t>
            </a:r>
            <a:r>
              <a:rPr lang="ko-KR" altLang="en-US" dirty="0" smtClean="0">
                <a:sym typeface="Wingdings" panose="05000000000000000000" pitchFamily="2" charset="2"/>
              </a:rPr>
              <a:t>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468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3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대신</a:t>
            </a:r>
            <a:r>
              <a:rPr lang="en-US" altLang="ko-KR" dirty="0" smtClean="0">
                <a:sym typeface="Wingdings" panose="05000000000000000000" pitchFamily="2" charset="2"/>
              </a:rPr>
              <a:t>, 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</a:t>
            </a:r>
            <a:r>
              <a:rPr lang="ko-KR" altLang="en-US" b="1" dirty="0" smtClean="0">
                <a:sym typeface="Wingdings" panose="05000000000000000000" pitchFamily="2" charset="2"/>
              </a:rPr>
              <a:t>직접 </a:t>
            </a:r>
            <a:r>
              <a:rPr lang="ko-KR" altLang="en-US" dirty="0" smtClean="0">
                <a:sym typeface="Wingdings" panose="05000000000000000000" pitchFamily="2" charset="2"/>
              </a:rPr>
              <a:t>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27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Not using onClick, but four different methods!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 smtClean="0">
                <a:sym typeface="Wingdings" panose="05000000000000000000" pitchFamily="2" charset="2"/>
              </a:rPr>
              <a:t>Joy0314Placeholder</a:t>
            </a:r>
            <a:r>
              <a:rPr lang="ko-KR" altLang="en-US" dirty="0" smtClean="0">
                <a:sym typeface="Wingdings" panose="05000000000000000000" pitchFamily="2" charset="2"/>
              </a:rPr>
              <a:t>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Package</a:t>
            </a:r>
            <a:r>
              <a:rPr lang="ko-KR" altLang="en-US" dirty="0" smtClean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ko-KR" altLang="en-US" dirty="0" smtClean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Java 8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을 사용하여 구현하는 방법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2942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는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일 경우 사용하면 무난합니다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0383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다음은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 smtClean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ut </a:t>
            </a:r>
            <a:r>
              <a:rPr lang="en-US" altLang="ko-KR" dirty="0"/>
              <a:t>these states as items between a selector tag to create a state list and set it as the background on our Button widget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Just </a:t>
            </a:r>
            <a:r>
              <a:rPr lang="en-US" altLang="ko-KR" dirty="0"/>
              <a:t>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Joy032ButtonImage,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다음의 세 이미지 파일을 </a:t>
            </a:r>
            <a:r>
              <a:rPr lang="en-US" altLang="ko-KR" dirty="0" smtClean="0"/>
              <a:t>images </a:t>
            </a:r>
            <a:r>
              <a:rPr lang="ko-KR" altLang="en-US" dirty="0" smtClean="0"/>
              <a:t>폴더에서 복사하여 안스의 </a:t>
            </a:r>
            <a:r>
              <a:rPr lang="en-US" altLang="ko-KR" dirty="0" smtClean="0"/>
              <a:t>app/res/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 </a:t>
            </a:r>
            <a:r>
              <a:rPr lang="en-US" altLang="ko-KR" dirty="0" smtClean="0"/>
              <a:t>paste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 smtClean="0"/>
              <a:t>Step 3: activity_main.xml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[Code] </a:t>
            </a:r>
            <a:r>
              <a:rPr lang="ko-KR" altLang="en-US" dirty="0" smtClean="0"/>
              <a:t>탭에서 다음과 코딩을 진행합니다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</a:t>
            </a:r>
            <a:r>
              <a:rPr lang="ko-KR" altLang="en-US" dirty="0" smtClean="0"/>
              <a:t>대체 하고</a:t>
            </a:r>
            <a:r>
              <a:rPr lang="en-US" altLang="ko-KR" dirty="0" smtClean="0"/>
              <a:t>, TextView ["HelloWorld"] </a:t>
            </a:r>
            <a:r>
              <a:rPr lang="ko-KR" altLang="en-US" dirty="0" smtClean="0"/>
              <a:t>를 </a:t>
            </a:r>
            <a:r>
              <a:rPr lang="ko-KR" altLang="en-US" dirty="0"/>
              <a:t>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smtClean="0"/>
              <a:t>Linearlayout </a:t>
            </a:r>
            <a:r>
              <a:rPr lang="ko-KR" altLang="en-US" dirty="0" smtClean="0"/>
              <a:t>태그 안에 </a:t>
            </a:r>
            <a:r>
              <a:rPr lang="en-US" altLang="ko-KR" dirty="0" smtClean="0"/>
              <a:t>orientation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= "vertical", gravity = "center" </a:t>
            </a:r>
            <a:r>
              <a:rPr lang="ko-KR" altLang="en-US" dirty="0" smtClean="0"/>
              <a:t>을 설정합니다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&lt;Button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="wrap_content"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custom_button</a:t>
            </a:r>
            <a:r>
              <a:rPr lang="en-US" altLang="ko-KR" dirty="0" smtClean="0">
                <a:sym typeface="Wingdings" panose="05000000000000000000" pitchFamily="2" charset="2"/>
              </a:rPr>
              <a:t>", 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&lt;Switch  /&gt;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</a:t>
            </a:r>
            <a:r>
              <a:rPr lang="en-US" altLang="ko-KR" dirty="0" smtClean="0">
                <a:sym typeface="Wingdings" panose="05000000000000000000" pitchFamily="2" charset="2"/>
              </a:rPr>
              <a:t>id/</a:t>
            </a:r>
            <a:r>
              <a:rPr lang="en-US" altLang="ko-KR" dirty="0" err="1" smtClean="0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smtClean="0">
                <a:sym typeface="Wingdings" panose="05000000000000000000" pitchFamily="2" charset="2"/>
              </a:rPr>
              <a:t>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>
                <a:sym typeface="Wingdings" panose="05000000000000000000" pitchFamily="2" charset="2"/>
              </a:rPr>
              <a:t>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>
                <a:sym typeface="Wingdings" panose="05000000000000000000" pitchFamily="2" charset="2"/>
              </a:rPr>
              <a:t>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보여주어야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대체하여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상태에 따라 선택하도록 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backgroud</a:t>
            </a:r>
            <a:r>
              <a:rPr lang="en-US" altLang="ko-KR" dirty="0" smtClean="0">
                <a:sym typeface="Wingdings" panose="05000000000000000000" pitchFamily="2" charset="2"/>
              </a:rPr>
              <a:t>="@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대체할 </a:t>
            </a:r>
            <a:r>
              <a:rPr lang="en-US" altLang="ko-KR" dirty="0" smtClean="0">
                <a:sym typeface="Wingdings" panose="05000000000000000000" pitchFamily="2" charset="2"/>
              </a:rPr>
              <a:t>reddot_button.xml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[reddot_button.xml]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이러한 </a:t>
            </a:r>
            <a:r>
              <a:rPr lang="en-US" altLang="ko-KR" dirty="0" smtClean="0">
                <a:sym typeface="Wingdings" panose="05000000000000000000" pitchFamily="2" charset="2"/>
              </a:rPr>
              <a:t>drawable xml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/>
              <a:t>StateListDrawable </a:t>
            </a:r>
            <a:r>
              <a:rPr lang="ko-KR" altLang="en-US" dirty="0" smtClean="0"/>
              <a:t>파일이라고 부릅니다</a:t>
            </a:r>
            <a:r>
              <a:rPr lang="en-US" altLang="ko-KR" dirty="0" smtClean="0"/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 smtClean="0">
                <a:sym typeface="Wingdings" panose="05000000000000000000" pitchFamily="2" charset="2"/>
              </a:rPr>
              <a:t>state_... </a:t>
            </a:r>
            <a:r>
              <a:rPr lang="ko-KR" altLang="en-US" dirty="0" smtClean="0">
                <a:sym typeface="Wingdings" panose="05000000000000000000" pitchFamily="2" charset="2"/>
              </a:rPr>
              <a:t>이 없는 </a:t>
            </a:r>
            <a:r>
              <a:rPr lang="en-US" altLang="ko-KR" dirty="0" smtClean="0">
                <a:sym typeface="Wingdings" panose="05000000000000000000" pitchFamily="2" charset="2"/>
              </a:rPr>
              <a:t>default case</a:t>
            </a:r>
            <a:r>
              <a:rPr lang="ko-KR" altLang="en-US" dirty="0" smtClean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 smtClean="0">
                <a:sym typeface="Wingdings" panose="05000000000000000000" pitchFamily="2" charset="2"/>
              </a:rPr>
              <a:t>안스는 위의 </a:t>
            </a:r>
            <a:r>
              <a:rPr lang="en-US" altLang="ko-KR" dirty="0" smtClean="0">
                <a:sym typeface="Wingdings" panose="05000000000000000000" pitchFamily="2" charset="2"/>
              </a:rPr>
              <a:t>item</a:t>
            </a:r>
            <a:r>
              <a:rPr lang="ko-KR" altLang="en-US" dirty="0" smtClean="0">
                <a:sym typeface="Wingdings" panose="05000000000000000000" pitchFamily="2" charset="2"/>
              </a:rPr>
              <a:t>부터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하면서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 것은 찾으면 </a:t>
            </a:r>
            <a:r>
              <a:rPr lang="en-US" altLang="ko-KR" dirty="0" smtClean="0">
                <a:sym typeface="Wingdings" panose="05000000000000000000" pitchFamily="2" charset="2"/>
              </a:rPr>
              <a:t>scan</a:t>
            </a:r>
            <a:r>
              <a:rPr lang="ko-KR" altLang="en-US" dirty="0" smtClean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5: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reddot_buttont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</a:rPr>
              <a:t>클릭될</a:t>
            </a:r>
            <a:r>
              <a:rPr lang="ko-KR" altLang="en-US" dirty="0" smtClean="0">
                <a:latin typeface="Consolas" panose="020B0609020204030204" pitchFamily="49" charset="0"/>
              </a:rPr>
              <a:t> 때</a:t>
            </a:r>
            <a:r>
              <a:rPr lang="en-US" altLang="ko-KR" dirty="0" smtClean="0">
                <a:latin typeface="Consolas" panose="020B0609020204030204" pitchFamily="49" charset="0"/>
              </a:rPr>
              <a:t>, listen</a:t>
            </a:r>
            <a:r>
              <a:rPr lang="ko-KR" altLang="en-US" dirty="0" smtClean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</a:rPr>
              <a:t>를 설정하고 </a:t>
            </a:r>
            <a:r>
              <a:rPr lang="en-US" altLang="ko-KR" dirty="0" smtClean="0">
                <a:latin typeface="Consolas" panose="020B0609020204030204" pitchFamily="49" charset="0"/>
              </a:rPr>
              <a:t>Toast</a:t>
            </a:r>
            <a:r>
              <a:rPr lang="ko-KR" altLang="en-US" dirty="0" smtClean="0">
                <a:latin typeface="Consolas" panose="020B0609020204030204" pitchFamily="49" charset="0"/>
              </a:rPr>
              <a:t>로 </a:t>
            </a:r>
            <a:r>
              <a:rPr lang="en-US" altLang="ko-KR" dirty="0" smtClean="0">
                <a:latin typeface="Consolas" panose="020B0609020204030204" pitchFamily="49" charset="0"/>
              </a:rPr>
              <a:t>"Click"</a:t>
            </a:r>
            <a:r>
              <a:rPr lang="ko-KR" altLang="en-US" dirty="0" smtClean="0">
                <a:latin typeface="Consolas" panose="020B0609020204030204" pitchFamily="49" charset="0"/>
              </a:rPr>
              <a:t>를 나타내십시오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switchEnableButton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변하였을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 smtClean="0">
                <a:sym typeface="Wingdings" panose="05000000000000000000" pitchFamily="2" charset="2"/>
              </a:rPr>
              <a:t>setOnCheckedChangeListener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를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reddotButton.setEnable</a:t>
            </a:r>
            <a:r>
              <a:rPr lang="en-US" altLang="ko-KR" dirty="0" smtClean="0">
                <a:sym typeface="Wingdings" panose="05000000000000000000" pitchFamily="2" charset="2"/>
              </a:rPr>
              <a:t>(true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false)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6: Code </a:t>
            </a:r>
            <a:r>
              <a:rPr lang="en-US" altLang="ko-KR" dirty="0" err="1" smtClean="0">
                <a:sym typeface="Wingdings" panose="05000000000000000000" pitchFamily="2" charset="2"/>
              </a:rPr>
              <a:t>Reivew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Lambda expression since Java 8 (need to set it up, gradle sink required)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public </a:t>
            </a:r>
            <a:r>
              <a:rPr lang="en-US" altLang="ko-KR" sz="14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onCheckedChanged(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view, </a:t>
            </a:r>
            <a:r>
              <a:rPr lang="en-US" altLang="ko-KR" sz="1400" dirty="0">
                <a:latin typeface="Consolas" panose="020B0609020204030204" pitchFamily="49" charset="0"/>
              </a:rPr>
              <a:t>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4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(view, b) -&gt;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if </a:t>
            </a:r>
            <a:r>
              <a:rPr lang="en-US" altLang="ko-KR" sz="1400" dirty="0">
                <a:latin typeface="Consolas" panose="020B0609020204030204" pitchFamily="49" charset="0"/>
              </a:rPr>
              <a:t>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(true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else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.setEnabled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 smtClean="0">
                <a:sym typeface="Wingdings" panose="05000000000000000000" pitchFamily="2" charset="2"/>
              </a:rPr>
              <a:t>Create </a:t>
            </a:r>
            <a:r>
              <a:rPr lang="en-US" altLang="ko-KR" dirty="0">
                <a:sym typeface="Wingdings" panose="05000000000000000000" pitchFamily="2" charset="2"/>
              </a:rPr>
              <a:t>a custom button that uses XML shapes to replace the background of the default Android button.</a:t>
            </a:r>
          </a:p>
          <a:p>
            <a:r>
              <a:rPr lang="en-US" altLang="ko-KR" dirty="0"/>
              <a:t>C</a:t>
            </a:r>
            <a:r>
              <a:rPr lang="en-US" altLang="ko-KR" dirty="0" smtClean="0"/>
              <a:t>reate </a:t>
            </a:r>
            <a:r>
              <a:rPr lang="en-US" altLang="ko-KR" dirty="0"/>
              <a:t>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/>
              <a:t>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Joy033ButtonDrawable,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Step 2: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/>
              <a:t>default, </a:t>
            </a:r>
            <a:r>
              <a:rPr lang="en-US" altLang="ko-KR" dirty="0" smtClean="0"/>
              <a:t>pressed, disabled </a:t>
            </a:r>
            <a:r>
              <a:rPr lang="ko-KR" altLang="en-US" dirty="0" smtClean="0"/>
              <a:t>상태에 대한 각각의 </a:t>
            </a:r>
            <a:r>
              <a:rPr lang="en-US" altLang="ko-KR" b="1" dirty="0" smtClean="0"/>
              <a:t>shape</a:t>
            </a:r>
            <a:r>
              <a:rPr lang="ko-KR" altLang="en-US" b="1" dirty="0"/>
              <a:t> </a:t>
            </a:r>
            <a:r>
              <a:rPr lang="en-US" altLang="ko-KR" b="1" dirty="0" smtClean="0"/>
              <a:t>drawable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xml </a:t>
            </a:r>
            <a:r>
              <a:rPr lang="ko-KR" altLang="en-US" b="1" dirty="0" smtClean="0"/>
              <a:t>파일을 작성합니다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대체하여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 err="1" smtClean="0">
                <a:sym typeface="Wingdings" panose="05000000000000000000" pitchFamily="2" charset="2"/>
              </a:rPr>
              <a:t>greadient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startColor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endColor</a:t>
            </a:r>
            <a:r>
              <a:rPr lang="en-US" altLang="ko-KR" dirty="0" smtClean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dashGap</a:t>
            </a:r>
            <a:r>
              <a:rPr lang="en-US" altLang="ko-KR" dirty="0" smtClean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</a:t>
            </a:r>
            <a:r>
              <a:rPr lang="en-US" altLang="ko-KR" dirty="0" err="1" smtClean="0">
                <a:sym typeface="Wingdings" panose="05000000000000000000" pitchFamily="2" charset="2"/>
              </a:rPr>
              <a:t>dashWidth</a:t>
            </a:r>
            <a:r>
              <a:rPr lang="en-US" altLang="ko-KR" dirty="0" smtClean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</a:t>
            </a:r>
            <a:r>
              <a:rPr lang="en-US" altLang="ko-KR" dirty="0" smtClean="0">
                <a:sym typeface="Wingdings" panose="05000000000000000000" pitchFamily="2" charset="2"/>
              </a:rPr>
              <a:t>/&gt;</a:t>
            </a:r>
          </a:p>
          <a:p>
            <a:pPr lvl="1"/>
            <a:r>
              <a:rPr lang="en-US" altLang="ko-KR" dirty="0" smtClean="0"/>
              <a:t>&lt;corners        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button_pressed.xm</a:t>
            </a:r>
            <a:r>
              <a:rPr lang="en-US" altLang="ko-KR" b="1" dirty="0" smtClean="0">
                <a:sym typeface="Wingdings" panose="05000000000000000000" pitchFamily="2" charset="2"/>
              </a:rPr>
              <a:t> &amp;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button_disabledl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olid</a:t>
            </a:r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</a:t>
            </a:r>
            <a:r>
              <a:rPr lang="en-US" altLang="ko-KR" sz="1400" dirty="0" smtClean="0">
                <a:latin typeface="Consolas" panose="020B0609020204030204" pitchFamily="49" charset="0"/>
              </a:rPr>
              <a:t>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ko-KR" altLang="en-US" dirty="0" smtClean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모두 종료하여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안스 시작 창에서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Open an existing project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project"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ko-KR" altLang="en-US" dirty="0" smtClean="0"/>
              <a:t>이제 </a:t>
            </a:r>
            <a:r>
              <a:rPr lang="en-US" altLang="ko-KR" dirty="0" smtClean="0"/>
              <a:t>state list drawable </a:t>
            </a:r>
            <a:r>
              <a:rPr lang="ko-KR" altLang="en-US" dirty="0" smtClean="0"/>
              <a:t>파일을 작성해야 합니다</a:t>
            </a:r>
            <a:r>
              <a:rPr lang="en-US" altLang="ko-KR" dirty="0" smtClean="0"/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>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[button_default.xml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select</a:t>
            </a:r>
            <a:r>
              <a:rPr lang="ko-KR" altLang="en-US" dirty="0" smtClean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dirty="0" smtClean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button_pressed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 smtClean="0">
                <a:sym typeface="Wingdings" panose="05000000000000000000" pitchFamily="2" charset="2"/>
              </a:rPr>
              <a:t>state_enabled</a:t>
            </a:r>
            <a:r>
              <a:rPr lang="en-US" altLang="ko-KR" dirty="0" smtClean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button_disabled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button_default</a:t>
            </a:r>
            <a:r>
              <a:rPr lang="en-US" altLang="ko-KR" dirty="0" smtClean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</a:t>
            </a:r>
            <a:r>
              <a:rPr lang="en-US" altLang="ko-KR" dirty="0" smtClean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 smtClean="0"/>
              <a:t>Step 4: </a:t>
            </a:r>
            <a:r>
              <a:rPr lang="en-US" altLang="ko-KR" dirty="0" smtClean="0"/>
              <a:t>activity_main.xml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drawable_button</a:t>
            </a:r>
            <a:r>
              <a:rPr lang="ko-KR" altLang="en-US" dirty="0" smtClean="0"/>
              <a:t>을 사용할 수 있도록 화면을 구성합니다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ConstraintLayout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LinearLayout</a:t>
            </a:r>
            <a:r>
              <a:rPr lang="ko-KR" altLang="en-US" dirty="0" smtClean="0"/>
              <a:t>으로 변환하고</a:t>
            </a:r>
            <a:r>
              <a:rPr lang="en-US" altLang="ko-KR" dirty="0" smtClean="0"/>
              <a:t>, orientation=vertical, gravity=center</a:t>
            </a:r>
            <a:r>
              <a:rPr lang="ko-KR" altLang="en-US" dirty="0" smtClean="0"/>
              <a:t>를 하여 버튼을 가운데에 배치할 수 있도록 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</a:t>
            </a:r>
            <a:r>
              <a:rPr lang="ko-KR" altLang="en-US" dirty="0" smtClean="0"/>
              <a:t>삭제합니다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&lt;Button  /&gt;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lw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lh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wrap_content</a:t>
            </a:r>
            <a:r>
              <a:rPr lang="ko-KR" altLang="en-US" dirty="0" smtClean="0"/>
              <a:t>로 설정하고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background = "@</a:t>
            </a:r>
            <a:r>
              <a:rPr lang="en-US" altLang="ko-KR" dirty="0" err="1" smtClean="0"/>
              <a:t>drawable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>"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drawable_button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text = "press me"</a:t>
            </a:r>
          </a:p>
          <a:p>
            <a:r>
              <a:rPr lang="en-US" altLang="ko-KR" dirty="0" smtClean="0"/>
              <a:t>&lt;Switch /&gt; </a:t>
            </a:r>
            <a:r>
              <a:rPr lang="ko-KR" altLang="en-US" dirty="0" smtClean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checked="true"</a:t>
            </a:r>
            <a:br>
              <a:rPr lang="en-US" altLang="ko-KR" dirty="0" smtClean="0"/>
            </a:br>
            <a:r>
              <a:rPr lang="en-US" altLang="ko-KR" dirty="0" smtClean="0"/>
              <a:t>text = "Enabled" </a:t>
            </a:r>
            <a:br>
              <a:rPr lang="en-US" altLang="ko-KR" dirty="0" smtClean="0"/>
            </a:br>
            <a:r>
              <a:rPr lang="en-US" altLang="ko-KR" dirty="0" smtClean="0"/>
              <a:t>id = "@+id/</a:t>
            </a:r>
            <a:r>
              <a:rPr lang="en-US" altLang="ko-KR" dirty="0" err="1" smtClean="0"/>
              <a:t>switch_enable_button</a:t>
            </a:r>
            <a:r>
              <a:rPr lang="en-US" altLang="ko-KR" dirty="0" smtClean="0"/>
              <a:t>"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 </a:t>
            </a:r>
            <a:r>
              <a:rPr lang="en-US" altLang="ko-KR" sz="1600" dirty="0">
                <a:latin typeface="Consolas" panose="020B0609020204030204" pitchFamily="49" charset="0"/>
              </a:rPr>
              <a:t>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smtClean="0">
                <a:latin typeface="Consolas" panose="020B0609020204030204" pitchFamily="49" charset="0"/>
              </a:rPr>
              <a:t>b</a:t>
            </a:r>
            <a:r>
              <a:rPr lang="en-US" altLang="ko-KR" sz="1600" dirty="0">
                <a:latin typeface="Consolas" panose="020B0609020204030204" pitchFamily="49" charset="0"/>
              </a:rPr>
              <a:t>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새 프로젝트 이름을 </a:t>
            </a:r>
            <a:r>
              <a:rPr lang="en-US" altLang="ko-KR" dirty="0" smtClean="0"/>
              <a:t>Joy034ButtonEvent, </a:t>
            </a:r>
            <a:r>
              <a:rPr lang="ko-KR" altLang="en-US" dirty="0" smtClean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 smtClean="0"/>
              <a:t>button</a:t>
            </a:r>
            <a:r>
              <a:rPr lang="ko-KR" altLang="en-US" dirty="0" smtClean="0"/>
              <a:t>로 설정하고 시작 하십시오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dirty="0" smtClean="0">
                <a:sym typeface="Wingdings" panose="05000000000000000000" pitchFamily="2" charset="2"/>
              </a:rPr>
              <a:t>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 smtClean="0">
                <a:sym typeface="Wingdings" panose="05000000000000000000" pitchFamily="2" charset="2"/>
              </a:rPr>
              <a:t>TextView </a:t>
            </a:r>
            <a:r>
              <a:rPr lang="en-US" altLang="ko-KR" dirty="0" err="1" smtClean="0">
                <a:sym typeface="Wingdings" panose="05000000000000000000" pitchFamily="2" charset="2"/>
              </a:rPr>
              <a:t>Backgound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 smtClean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 new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To </a:t>
            </a:r>
            <a:r>
              <a:rPr lang="en-US" altLang="ko-KR" dirty="0">
                <a:sym typeface="Wingdings" panose="05000000000000000000" pitchFamily="2" charset="2"/>
              </a:rPr>
              <a:t>change the package name, go to </a:t>
            </a:r>
            <a:r>
              <a:rPr lang="en-US" altLang="ko-KR" dirty="0" smtClean="0">
                <a:sym typeface="Wingdings" panose="05000000000000000000" pitchFamily="2" charset="2"/>
              </a:rPr>
              <a:t>[src] [main</a:t>
            </a:r>
            <a:r>
              <a:rPr lang="en-US" altLang="ko-KR" dirty="0">
                <a:sym typeface="Wingdings" panose="05000000000000000000" pitchFamily="2" charset="2"/>
              </a:rPr>
              <a:t>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이름을 바꾸지 않는다면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(4) &amp; (6)</a:t>
            </a:r>
            <a:r>
              <a:rPr lang="ko-KR" altLang="en-US" sz="1400" dirty="0" smtClean="0"/>
              <a:t>수정하고</a:t>
            </a:r>
            <a:r>
              <a:rPr lang="en-US" altLang="ko-KR" sz="1400" dirty="0" smtClean="0"/>
              <a:t>, (7)</a:t>
            </a:r>
            <a:r>
              <a:rPr lang="ko-KR" altLang="en-US" sz="1400" dirty="0" smtClean="0"/>
              <a:t>만 실행합니다</a:t>
            </a:r>
            <a:r>
              <a:rPr lang="en-US" altLang="ko-KR" sz="140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log </a:t>
            </a:r>
            <a:r>
              <a:rPr lang="ko-KR" altLang="en-US" dirty="0" smtClean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 smtClean="0">
                <a:sym typeface="Wingdings" panose="05000000000000000000" pitchFamily="2" charset="2"/>
              </a:rPr>
              <a:t>, logcat</a:t>
            </a:r>
            <a:r>
              <a:rPr lang="ko-KR" altLang="en-US" dirty="0" smtClean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Log.d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R.string.my_greeting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 smtClean="0">
                <a:sym typeface="Wingdings" panose="05000000000000000000" pitchFamily="2" charset="2"/>
              </a:rPr>
              <a:t>int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en-US" altLang="ko-KR" dirty="0" smtClean="0">
                <a:sym typeface="Wingdings" panose="05000000000000000000" pitchFamily="2" charset="2"/>
              </a:rPr>
              <a:t>String </a:t>
            </a:r>
            <a:r>
              <a:rPr lang="ko-KR" altLang="en-US" dirty="0" smtClean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en-US" altLang="ko-KR" b="1" dirty="0" smtClean="0">
                <a:sym typeface="Wingdings" panose="05000000000000000000" pitchFamily="2" charset="2"/>
              </a:rPr>
              <a:t>HuStar031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</a:t>
            </a:r>
            <a:r>
              <a:rPr lang="en-US" altLang="ko-KR" dirty="0" smtClean="0">
                <a:sym typeface="Wingdings" panose="05000000000000000000" pitchFamily="2" charset="2"/>
              </a:rPr>
              <a:t>, 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반복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 smtClean="0">
                <a:sym typeface="Wingdings" panose="05000000000000000000" pitchFamily="2" charset="2"/>
              </a:rPr>
              <a:t>u031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textView2.getText().toString();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버튼이나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 위젯을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Drawable(Drawable)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배경 설정하기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만들기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이벤트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대화상자 사용하기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CompoundButton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뷰를 가장 높이 올립니다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 Centers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3:  </a:t>
            </a:r>
            <a:r>
              <a:rPr lang="en-US" altLang="ko-KR" dirty="0" smtClean="0"/>
              <a:t>button.xml </a:t>
            </a:r>
            <a:r>
              <a:rPr lang="ko-KR" altLang="en-US" dirty="0" smtClean="0"/>
              <a:t>의 결과가 다음과 같은지 확인하십시오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 smtClean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상황으로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시작하십시오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아래쪽에 있는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사용하여 우리가 원하는 메시지를 출력할 수 있습니다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>
                <a:latin typeface="Consolas" panose="020B0609020204030204" pitchFamily="49" charset="0"/>
              </a:rPr>
              <a:t>textView2;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"onCreate() ends");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().toString();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Log.d("HuStar",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ends:"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[Click here]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클릭하면</a:t>
            </a:r>
            <a:r>
              <a:rPr lang="en-US" altLang="ko-KR" dirty="0" smtClean="0">
                <a:sym typeface="Wingdings" panose="05000000000000000000" pitchFamily="2" charset="2"/>
              </a:rPr>
              <a:t>, "God is good~"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 나타내고</a:t>
            </a:r>
            <a:r>
              <a:rPr lang="en-US" altLang="ko-KR" dirty="0" smtClean="0">
                <a:sym typeface="Wingdings" panose="05000000000000000000" pitchFamily="2" charset="2"/>
              </a:rPr>
              <a:t>, Snackbar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"All the time~"</a:t>
            </a:r>
            <a:r>
              <a:rPr lang="ko-KR" altLang="en-US" dirty="0" smtClean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Snackbar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for </a:t>
            </a:r>
            <a:r>
              <a:rPr lang="en-US" altLang="ko-KR" sz="1400" dirty="0" err="1" smtClean="0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&lt;</a:t>
            </a:r>
            <a:r>
              <a:rPr lang="en-US" altLang="ko-KR" sz="14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android:checked</a:t>
            </a:r>
            <a:r>
              <a:rPr lang="en-US" altLang="ko-KR" sz="1400" dirty="0" smtClean="0">
                <a:latin typeface="Consolas" panose="020B0609020204030204" pitchFamily="49" charset="0"/>
              </a:rPr>
              <a:t>=true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 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and implement "Genesis" pre-selected programmatically.</a:t>
            </a: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activity_main.xml file.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400" dirty="0">
                <a:latin typeface="Consolas" panose="020B0609020204030204" pitchFamily="49" charset="0"/>
              </a:rPr>
              <a:t>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radioGroup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역할을 하는 </a:t>
            </a:r>
            <a:r>
              <a:rPr lang="en-US" altLang="ko-KR" dirty="0" smtClean="0">
                <a:sym typeface="Wingdings" panose="05000000000000000000" pitchFamily="2" charset="2"/>
              </a:rPr>
              <a:t>EditText(or </a:t>
            </a:r>
            <a:r>
              <a:rPr lang="en-US" altLang="ko-KR" dirty="0" err="1" smtClean="0">
                <a:sym typeface="Wingdings" panose="05000000000000000000" pitchFamily="2" charset="2"/>
              </a:rPr>
              <a:t>PlainText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 smtClean="0">
                <a:sym typeface="Wingdings" panose="05000000000000000000" pitchFamily="2" charset="2"/>
              </a:rPr>
              <a:t>키패드가</a:t>
            </a:r>
            <a:r>
              <a:rPr lang="ko-KR" altLang="en-US" dirty="0" smtClean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한글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영문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inputType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margin=8dp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디자인 </a:t>
            </a:r>
            <a:r>
              <a:rPr lang="en-US" altLang="ko-KR" dirty="0" smtClean="0"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채워지고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Hu031Widget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여세요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&lt;resource&gt;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dirty="0" smtClean="0">
                <a:sym typeface="Wingdings" panose="05000000000000000000" pitchFamily="2" charset="2"/>
              </a:rPr>
              <a:t>&lt;string&gt;</a:t>
            </a:r>
            <a:r>
              <a:rPr lang="ko-KR" altLang="en-US" dirty="0" smtClean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key &amp; value pair</a:t>
            </a:r>
            <a:r>
              <a:rPr lang="ko-KR" altLang="en-US" dirty="0" smtClean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name</a:t>
            </a:r>
            <a:r>
              <a:rPr lang="ko-KR" altLang="en-US" dirty="0" smtClean="0">
                <a:sym typeface="Wingdings" panose="05000000000000000000" pitchFamily="2" charset="2"/>
              </a:rPr>
              <a:t>항목의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 smtClean="0">
                <a:sym typeface="Wingdings" panose="05000000000000000000" pitchFamily="2" charset="2"/>
              </a:rPr>
              <a:t>"God is good"</a:t>
            </a:r>
            <a:r>
              <a:rPr lang="ko-KR" altLang="en-US" dirty="0" smtClean="0">
                <a:sym typeface="Wingdings" panose="05000000000000000000" pitchFamily="2" charset="2"/>
              </a:rPr>
              <a:t>를 사용하는 </a:t>
            </a:r>
            <a:r>
              <a:rPr lang="ko-KR" altLang="en-US" dirty="0">
                <a:sym typeface="Wingdings" panose="05000000000000000000" pitchFamily="2" charset="2"/>
              </a:rPr>
              <a:t>것이 </a:t>
            </a:r>
            <a:r>
              <a:rPr lang="ko-KR" altLang="en-US" dirty="0" smtClean="0">
                <a:sym typeface="Wingdings" panose="05000000000000000000" pitchFamily="2" charset="2"/>
              </a:rPr>
              <a:t>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 smtClean="0"/>
              <a:t>R.string.my_greeting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마찬가지로 </a:t>
            </a:r>
            <a:r>
              <a:rPr lang="en-US" altLang="ko-KR" dirty="0" smtClean="0"/>
              <a:t>"All the time~"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"Click here"</a:t>
            </a:r>
            <a:r>
              <a:rPr lang="ko-KR" altLang="en-US" dirty="0" smtClean="0"/>
              <a:t>를 사용하지 않고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R.string.your_greeting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R.string.click_here</a:t>
            </a:r>
            <a:r>
              <a:rPr lang="ko-KR" altLang="en-US" dirty="0" smtClean="0"/>
              <a:t>를 사용합니다</a:t>
            </a:r>
            <a:r>
              <a:rPr lang="en-US" altLang="ko-KR" dirty="0" smtClean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"&gt;Hu031Widget&lt;/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="my_greeting"&gt;God is good~&lt;/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your_greeting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"&gt;All </a:t>
            </a:r>
            <a:r>
              <a:rPr lang="en-US" altLang="ko-KR" sz="1600" dirty="0">
                <a:latin typeface="Consolas" panose="020B0609020204030204" pitchFamily="49" charset="0"/>
              </a:rPr>
              <a:t>the </a:t>
            </a:r>
            <a:r>
              <a:rPr lang="en-US" altLang="ko-KR" sz="1600" dirty="0" smtClean="0">
                <a:latin typeface="Consolas" panose="020B0609020204030204" pitchFamily="49" charset="0"/>
              </a:rPr>
              <a:t>time~&lt;/</a:t>
            </a:r>
            <a:r>
              <a:rPr lang="en-US" altLang="ko-KR" sz="1600" dirty="0">
                <a:latin typeface="Consolas" panose="020B0609020204030204" pitchFamily="49" charset="0"/>
              </a:rPr>
              <a:t>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&lt;string name="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click_here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latin typeface="Consolas" panose="020B0609020204030204" pitchFamily="49" charset="0"/>
              </a:rPr>
              <a:t>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name, password, email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19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error message for empty fields. for example: "Enter a name:"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your code here: depending 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msg.length</a:t>
            </a:r>
            <a:r>
              <a:rPr lang="en-US" altLang="ko-KR" sz="1600" dirty="0" smtClean="0">
                <a:latin typeface="Consolas" panose="020B0609020204030204" pitchFamily="49" charset="0"/>
              </a:rPr>
              <a:t>()...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이미지뷰와</a:t>
            </a:r>
            <a:r>
              <a:rPr lang="ko-KR" altLang="en-US" dirty="0" smtClean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이미지뷰를</a:t>
            </a:r>
            <a:r>
              <a:rPr lang="ko-KR" altLang="en-US" dirty="0" smtClean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src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속성값을 다음과 같은 방법으로 지정하면 </a:t>
            </a:r>
            <a:r>
              <a:rPr lang="ko-KR" altLang="en-US" dirty="0">
                <a:sym typeface="Wingdings" panose="05000000000000000000" pitchFamily="2" charset="2"/>
              </a:rPr>
              <a:t>됩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     @drawable/</a:t>
            </a:r>
            <a:r>
              <a:rPr lang="ko-KR" altLang="en-US" b="1" dirty="0" smtClean="0">
                <a:sym typeface="Wingdings" panose="05000000000000000000" pitchFamily="2" charset="2"/>
              </a:rPr>
              <a:t>이미지파일명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그 외에 </a:t>
            </a:r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maxWidth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maxHeight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이미지뷰에</a:t>
            </a:r>
            <a:r>
              <a:rPr lang="ko-KR" altLang="en-US" dirty="0" smtClean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색상은 </a:t>
            </a:r>
            <a:r>
              <a:rPr lang="en-US" altLang="ko-KR" dirty="0" smtClean="0">
                <a:sym typeface="Wingdings" panose="05000000000000000000" pitchFamily="2" charset="2"/>
              </a:rPr>
              <a:t>#AARRGGBB 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 smtClean="0">
                <a:sym typeface="Wingdings" panose="05000000000000000000" pitchFamily="2" charset="2"/>
              </a:rPr>
              <a:t>scaleType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dirty="0" smtClean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scale</a:t>
            </a:r>
            <a:r>
              <a:rPr lang="ko-KR" altLang="en-US" dirty="0" smtClean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centerCrop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en-US" altLang="ko-KR" dirty="0" err="1" smtClean="0">
                <a:sym typeface="Wingdings" panose="05000000000000000000" pitchFamily="2" charset="2"/>
              </a:rPr>
              <a:t>centerInside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 알고리즘이 있</a:t>
            </a:r>
            <a:r>
              <a:rPr lang="ko-KR" altLang="en-US" dirty="0">
                <a:sym typeface="Wingdings" panose="05000000000000000000" pitchFamily="2" charset="2"/>
              </a:rPr>
              <a:t>습</a:t>
            </a:r>
            <a:r>
              <a:rPr lang="ko-KR" altLang="en-US" dirty="0" smtClean="0">
                <a:sym typeface="Wingdings" panose="05000000000000000000" pitchFamily="2" charset="2"/>
              </a:rPr>
              <a:t>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layout_height =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이미지들의 중요한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 smtClean="0"/>
                <a:t>텍스트뷰의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text </a:t>
              </a:r>
              <a:r>
                <a:rPr lang="ko-KR" altLang="en-US" sz="1200" dirty="0" smtClean="0"/>
                <a:t>속성이 아니라 </a:t>
              </a:r>
              <a:r>
                <a:rPr lang="en-US" altLang="ko-KR" sz="1200" dirty="0" smtClean="0"/>
                <a:t>hint </a:t>
              </a:r>
              <a:r>
                <a:rPr lang="ko-KR" altLang="en-US" sz="1200" dirty="0" smtClean="0"/>
                <a:t>속성을 사용하세요</a:t>
              </a:r>
              <a:r>
                <a:rPr lang="en-US" altLang="ko-KR" sz="1200" dirty="0" smtClean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3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// your code here fore instance variables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finding ids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 smtClean="0">
                <a:latin typeface="Consolas" panose="020B0609020204030204" pitchFamily="49" charset="0"/>
              </a:rPr>
              <a:t>()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</a:t>
            </a:r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ImageButton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clear, submit;</a:t>
            </a:r>
          </a:p>
          <a:p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    EditText name, password, email;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name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findViewById(R.id.editText1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findViewById(R.id.editText2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email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findViewById(R.id.editText3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clear = </a:t>
            </a:r>
            <a:r>
              <a:rPr lang="en-US" altLang="ko-KR" sz="13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300" dirty="0" err="1" smtClean="0">
                <a:latin typeface="Consolas" panose="020B0609020204030204" pitchFamily="49" charset="0"/>
              </a:rPr>
              <a:t>R.id.imageButtonClear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solidFill>
                  <a:srgbClr val="C00000"/>
                </a:solidFill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submit </a:t>
            </a:r>
            <a:r>
              <a:rPr lang="en-US" altLang="ko-KR" sz="1300" dirty="0" smtClean="0">
                <a:latin typeface="Consolas" panose="020B0609020204030204" pitchFamily="49" charset="0"/>
              </a:rPr>
              <a:t>= </a:t>
            </a:r>
            <a:r>
              <a:rPr lang="en-US" altLang="ko-KR" sz="1300" dirty="0">
                <a:latin typeface="Consolas" panose="020B0609020204030204" pitchFamily="49" charset="0"/>
              </a:rPr>
              <a:t>findViewById(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>
                <a:solidFill>
                  <a:srgbClr val="C00000"/>
                </a:solidFill>
                <a:latin typeface="Consolas" panose="020B0609020204030204" pitchFamily="49" charset="0"/>
              </a:rPr>
              <a:t>show_message();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9134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300" dirty="0">
                <a:latin typeface="Consolas" panose="020B0609020204030204" pitchFamily="49" charset="0"/>
              </a:rPr>
              <a:t>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smtClean="0">
                <a:latin typeface="Consolas" panose="020B0609020204030204" pitchFamily="49" charset="0"/>
              </a:rPr>
              <a:t>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 smtClean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smtClean="0">
                <a:latin typeface="Consolas" panose="020B0609020204030204" pitchFamily="49" charset="0"/>
              </a:rPr>
              <a:t>   }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...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if (view != null)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 smtClean="0">
                <a:sym typeface="Wingdings" panose="05000000000000000000" pitchFamily="2" charset="2"/>
              </a:rPr>
              <a:t>뷰의 </a:t>
            </a:r>
            <a:r>
              <a:rPr lang="en-US" altLang="ko-KR" b="1" dirty="0" smtClean="0">
                <a:sym typeface="Wingdings" panose="05000000000000000000" pitchFamily="2" charset="2"/>
              </a:rPr>
              <a:t>background </a:t>
            </a:r>
            <a:r>
              <a:rPr lang="ko-KR" altLang="en-US" b="1" dirty="0" smtClean="0">
                <a:sym typeface="Wingdings" panose="05000000000000000000" pitchFamily="2" charset="2"/>
              </a:rPr>
              <a:t>속성</a:t>
            </a:r>
            <a:r>
              <a:rPr lang="ko-KR" altLang="en-US" dirty="0" smtClean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만약 버튼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ym typeface="Wingdings" panose="05000000000000000000" pitchFamily="2" charset="2"/>
              </a:rPr>
              <a:t>이미지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 smtClean="0">
                <a:sym typeface="Wingdings" panose="05000000000000000000" pitchFamily="2" charset="2"/>
              </a:rPr>
              <a:t>Hu035Drawable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b="1" dirty="0" smtClean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Paste(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 </a:t>
            </a:r>
            <a:r>
              <a:rPr lang="ko-KR" altLang="en-US" dirty="0" smtClean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 smtClean="0">
                <a:sym typeface="Wingdings" panose="05000000000000000000" pitchFamily="2" charset="2"/>
              </a:rPr>
              <a:t>(background)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찾아 </a:t>
            </a:r>
            <a:r>
              <a:rPr lang="en-US" altLang="ko-KR" b="1" dirty="0" smtClean="0">
                <a:sym typeface="Wingdings" panose="05000000000000000000" pitchFamily="2" charset="2"/>
              </a:rPr>
              <a:t>[](Pick a resource] </a:t>
            </a:r>
            <a:r>
              <a:rPr lang="ko-KR" altLang="en-US" dirty="0" smtClean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 smtClean="0">
                <a:sym typeface="Wingdings" panose="05000000000000000000" pitchFamily="2" charset="2"/>
              </a:rPr>
              <a:t>, 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 smtClean="0">
                <a:sym typeface="Wingdings" panose="05000000000000000000" pitchFamily="2" charset="2"/>
              </a:rPr>
              <a:t>finger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</a:t>
            </a:r>
            <a:r>
              <a:rPr lang="en-US" altLang="ko-KR" sz="1600" dirty="0" smtClean="0">
                <a:solidFill>
                  <a:srgbClr val="C00000"/>
                </a:solidFill>
              </a:rPr>
              <a:t>]</a:t>
            </a:r>
            <a:r>
              <a:rPr lang="ko-KR" altLang="en-US" sz="1600" dirty="0" smtClean="0">
                <a:solidFill>
                  <a:srgbClr val="C00000"/>
                </a:solidFill>
              </a:rPr>
              <a:t>버튼</a:t>
            </a:r>
            <a:r>
              <a:rPr lang="en-US" altLang="ko-KR" sz="1600" dirty="0" smtClean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삭제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 smtClean="0"/>
              <a:t>텍스트뷰의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onClick </a:t>
            </a:r>
            <a:r>
              <a:rPr lang="ko-KR" altLang="en-US" dirty="0" smtClean="0"/>
              <a:t>속성에 </a:t>
            </a:r>
            <a:r>
              <a:rPr lang="en-US" altLang="ko-KR" dirty="0" smtClean="0"/>
              <a:t>hard coded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, Event Driven Programming</a:t>
            </a:r>
            <a:r>
              <a:rPr lang="ko-KR" altLang="en-US" dirty="0" smtClean="0"/>
              <a:t>으로 문제를 다룹니다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b="1" dirty="0" smtClean="0"/>
              <a:t>MainActivity.java</a:t>
            </a:r>
            <a:r>
              <a:rPr lang="ko-KR" altLang="en-US" b="1" dirty="0" smtClean="0"/>
              <a:t>에서 </a:t>
            </a:r>
            <a:r>
              <a:rPr lang="en-US" altLang="ko-KR" b="1" dirty="0" err="1" smtClean="0"/>
              <a:t>setOnClicklistener</a:t>
            </a:r>
            <a:r>
              <a:rPr lang="en-US" altLang="ko-KR" b="1" dirty="0" smtClean="0"/>
              <a:t>() </a:t>
            </a:r>
            <a:r>
              <a:rPr lang="ko-KR" altLang="en-US" b="1" dirty="0" smtClean="0"/>
              <a:t>를 사용하여 </a:t>
            </a:r>
            <a:r>
              <a:rPr lang="ko-KR" altLang="en-US" b="1" dirty="0" err="1" smtClean="0"/>
              <a:t>텍스트뷰의</a:t>
            </a:r>
            <a:r>
              <a:rPr lang="ko-KR" altLang="en-US" b="1" dirty="0" smtClean="0"/>
              <a:t> 클릭 이벤트가 일어날 때 호출해야 하는 메소드를 직접 정의합니다</a:t>
            </a:r>
            <a:r>
              <a:rPr lang="en-US" altLang="ko-KR" b="1" dirty="0" smtClean="0"/>
              <a:t>. </a:t>
            </a:r>
          </a:p>
          <a:p>
            <a:pPr lvl="1"/>
            <a:r>
              <a:rPr lang="ko-KR" altLang="en-US" dirty="0" smtClean="0"/>
              <a:t>예를 들면</a:t>
            </a:r>
            <a:r>
              <a:rPr lang="en-US" altLang="ko-KR" dirty="0" smtClean="0"/>
              <a:t>, [Click here] </a:t>
            </a:r>
            <a:r>
              <a:rPr lang="ko-KR" altLang="en-US" dirty="0" smtClean="0"/>
              <a:t>텍스트뷰 대하여</a:t>
            </a:r>
            <a:r>
              <a:rPr lang="en-US" altLang="ko-KR" dirty="0" smtClean="0"/>
              <a:t>, MainActivity.java</a:t>
            </a:r>
            <a:r>
              <a:rPr lang="ko-KR" altLang="en-US" dirty="0" smtClean="0"/>
              <a:t>에 다음과 같이 할 수 있습니다</a:t>
            </a:r>
            <a:r>
              <a:rPr lang="en-US" altLang="ko-KR" dirty="0" smtClean="0"/>
              <a:t>. </a:t>
            </a:r>
          </a:p>
          <a:p>
            <a:pPr marL="457200" lvl="1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[Click here] TextView id</a:t>
            </a:r>
            <a:r>
              <a:rPr lang="ko-KR" altLang="en-US" sz="1400" dirty="0" smtClean="0"/>
              <a:t>를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smtClean="0">
                <a:solidFill>
                  <a:schemeClr val="tx1"/>
                </a:solidFill>
              </a:rPr>
              <a:t>Java 8 Lambda expression</a:t>
            </a:r>
            <a:r>
              <a:rPr lang="ko-KR" altLang="en-US" sz="1400" dirty="0" smtClean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new Vi</a:t>
            </a:r>
            <a:r>
              <a:rPr lang="en-US" altLang="ko-KR" sz="1400" dirty="0" smtClean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위에 그래픽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파일은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비트맵 </a:t>
                      </a:r>
                      <a:r>
                        <a:rPr lang="en-US" altLang="ko-KR" dirty="0" smtClean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파일을 보여줄 때 사용함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비트맵 그래픽 파일을 사용해서 생성함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상태 </a:t>
                      </a:r>
                      <a:r>
                        <a:rPr lang="en-US" altLang="ko-KR" b="1" dirty="0" smtClean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 smtClean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  <a:endParaRPr lang="ko-KR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전환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TransitionDrawable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두 개의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서로 전환할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쉐이프</a:t>
                      </a:r>
                      <a:r>
                        <a:rPr lang="ko-KR" altLang="en-US" b="1" dirty="0" smtClean="0"/>
                        <a:t> </a:t>
                      </a:r>
                      <a:r>
                        <a:rPr lang="en-US" altLang="ko-KR" b="1" dirty="0" smtClean="0"/>
                        <a:t>Drawable(</a:t>
                      </a:r>
                      <a:r>
                        <a:rPr lang="en-US" altLang="ko-KR" b="1" dirty="0" err="1" smtClean="0"/>
                        <a:t>ShapeDrawable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색상과 </a:t>
                      </a:r>
                      <a:r>
                        <a:rPr lang="ko-KR" altLang="en-US" b="1" dirty="0" err="1" smtClean="0"/>
                        <a:t>그라디이센을</a:t>
                      </a:r>
                      <a:r>
                        <a:rPr lang="ko-KR" altLang="en-US" b="1" dirty="0" smtClean="0"/>
                        <a:t> 포함하여 도형의 모양을 정의할 수 있음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인셋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InsetDrawable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지정된 거리만큼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들어서 보여줄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클립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ClipDrawable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</a:t>
                      </a:r>
                      <a:r>
                        <a:rPr lang="ko-KR" altLang="en-US" dirty="0" err="1" smtClean="0"/>
                        <a:t>클립핑할</a:t>
                      </a:r>
                      <a:r>
                        <a:rPr lang="ko-KR" altLang="en-US" dirty="0" smtClean="0"/>
                        <a:t> 수 있음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스케일 </a:t>
                      </a:r>
                      <a:r>
                        <a:rPr lang="en-US" altLang="ko-KR" dirty="0" smtClean="0"/>
                        <a:t>Drawable(</a:t>
                      </a:r>
                      <a:r>
                        <a:rPr lang="en-US" altLang="ko-KR" dirty="0" err="1" smtClean="0"/>
                        <a:t>ScaleDrawable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레벨 값을 기준으로 다른 </a:t>
                      </a:r>
                      <a:r>
                        <a:rPr lang="en-US" altLang="ko-KR" dirty="0" smtClean="0"/>
                        <a:t>Drawable</a:t>
                      </a:r>
                      <a:r>
                        <a:rPr lang="ko-KR" altLang="en-US" dirty="0" smtClean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</a:t>
            </a:r>
            <a:r>
              <a:rPr lang="en-US" altLang="ko-KR" dirty="0" smtClean="0"/>
              <a:t>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상태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[finger_drawable.xml]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ko-KR" altLang="en-US" dirty="0" smtClean="0">
                <a:sym typeface="Wingdings" panose="05000000000000000000" pitchFamily="2" charset="2"/>
              </a:rPr>
              <a:t>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 smtClean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간단한 예로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state_pressed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 smtClean="0">
                <a:sym typeface="Wingdings" panose="05000000000000000000" pitchFamily="2" charset="2"/>
              </a:rPr>
              <a:t>&lt;item&gt;</a:t>
            </a:r>
            <a:r>
              <a:rPr lang="ko-KR" altLang="en-US" dirty="0" smtClean="0">
                <a:sym typeface="Wingdings" panose="05000000000000000000" pitchFamily="2" charset="2"/>
              </a:rPr>
              <a:t>태그에는 </a:t>
            </a:r>
            <a:r>
              <a:rPr lang="en-US" altLang="ko-KR" dirty="0" smtClean="0">
                <a:sym typeface="Wingdings" panose="05000000000000000000" pitchFamily="2" charset="2"/>
              </a:rPr>
              <a:t>drawable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</a:t>
            </a:r>
            <a:r>
              <a:rPr lang="ko-KR" altLang="en-US" dirty="0" smtClean="0">
                <a:sym typeface="Wingdings" panose="05000000000000000000" pitchFamily="2" charset="2"/>
              </a:rPr>
              <a:t>를 입력했으니까 </a:t>
            </a:r>
            <a:r>
              <a:rPr lang="en-US" altLang="ko-KR" dirty="0" smtClean="0">
                <a:sym typeface="Wingdings" panose="05000000000000000000" pitchFamily="2" charset="2"/>
              </a:rPr>
              <a:t>finger.png </a:t>
            </a:r>
            <a:r>
              <a:rPr lang="ko-KR" altLang="en-US" dirty="0" smtClean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만든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파일은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/finger  </a:t>
            </a:r>
            <a:r>
              <a:rPr lang="ko-KR" altLang="en-US" dirty="0" smtClean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 smtClean="0">
                <a:sym typeface="Wingdings" panose="05000000000000000000" pitchFamily="2" charset="2"/>
              </a:rPr>
              <a:t>입력하거나 </a:t>
            </a:r>
            <a:r>
              <a:rPr lang="en-US" altLang="ko-KR" dirty="0" smtClean="0">
                <a:sym typeface="Wingdings" panose="05000000000000000000" pitchFamily="2" charset="2"/>
              </a:rPr>
              <a:t>[Pick a resource]</a:t>
            </a:r>
            <a:r>
              <a:rPr lang="ko-KR" altLang="en-US" dirty="0" smtClean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이용하여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 smtClean="0">
                <a:sym typeface="Wingdings" panose="05000000000000000000" pitchFamily="2" charset="2"/>
              </a:rPr>
              <a:t>Shape Drawable</a:t>
            </a:r>
            <a:r>
              <a:rPr lang="ko-KR" altLang="en-US" dirty="0" smtClean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선택하세요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[rect_drawable.xml]</a:t>
            </a:r>
            <a:r>
              <a:rPr lang="ko-KR" altLang="en-US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selector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으로 대체하고</a:t>
            </a:r>
            <a:r>
              <a:rPr lang="en-US" altLang="ko-KR" dirty="0" smtClean="0">
                <a:sym typeface="Wingdings" panose="05000000000000000000" pitchFamily="2" charset="2"/>
              </a:rPr>
              <a:t>, rectangle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size</a:t>
            </a:r>
            <a:r>
              <a:rPr lang="ko-KR" altLang="en-US" dirty="0" smtClean="0">
                <a:sym typeface="Wingdings" panose="05000000000000000000" pitchFamily="2" charset="2"/>
              </a:rPr>
              <a:t>를 생략하면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 smtClean="0">
                <a:sym typeface="Wingdings" panose="05000000000000000000" pitchFamily="2" charset="2"/>
              </a:rPr>
              <a:t>표시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solid vs gradient, stroke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shape</a:t>
            </a:r>
            <a:r>
              <a:rPr lang="ko-KR" altLang="en-US" dirty="0" smtClean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@drawable/</a:t>
            </a:r>
            <a:r>
              <a:rPr lang="en-US" altLang="ko-KR" dirty="0" err="1" smtClean="0">
                <a:sym typeface="Wingdings" panose="05000000000000000000" pitchFamily="2" charset="2"/>
              </a:rPr>
              <a:t>rect_drawable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버튼을 확인할 수 있습니다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2936"/>
            <a:ext cx="907372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2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</a:t>
            </a:r>
            <a:r>
              <a:rPr lang="en-US" altLang="ko-KR" dirty="0" smtClean="0">
                <a:sym typeface="Wingdings" panose="05000000000000000000" pitchFamily="2" charset="2"/>
              </a:rPr>
              <a:t>8: </a:t>
            </a:r>
            <a:r>
              <a:rPr lang="ko-KR" altLang="en-US" dirty="0" smtClean="0">
                <a:sym typeface="Wingdings" panose="05000000000000000000" pitchFamily="2" charset="2"/>
              </a:rPr>
              <a:t>이제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able.xml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 smtClean="0">
                <a:sym typeface="Wingdings" panose="05000000000000000000" pitchFamily="2" charset="2"/>
              </a:rPr>
              <a:t>그라데이션을</a:t>
            </a:r>
            <a:r>
              <a:rPr lang="ko-KR" altLang="en-US" dirty="0" smtClean="0">
                <a:sym typeface="Wingdings" panose="05000000000000000000" pitchFamily="2" charset="2"/>
              </a:rPr>
              <a:t> 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back_drawable.xml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</a:t>
            </a:r>
            <a:r>
              <a:rPr lang="en-US" altLang="ko-KR" dirty="0" smtClean="0">
                <a:latin typeface="Consolas" panose="020B0609020204030204" pitchFamily="49" charset="0"/>
              </a:rPr>
              <a:t>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activivity_main.xml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 smtClean="0">
                <a:sym typeface="Wingdings" panose="05000000000000000000" pitchFamily="2" charset="2"/>
              </a:rPr>
              <a:t>Component Tee </a:t>
            </a:r>
            <a:r>
              <a:rPr lang="ko-KR" altLang="en-US" dirty="0" smtClean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 smtClean="0">
                <a:sym typeface="Wingdings" panose="05000000000000000000" pitchFamily="2" charset="2"/>
              </a:rPr>
              <a:t>ConstraintLayout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dirty="0" smtClean="0">
                <a:sym typeface="Wingdings" panose="05000000000000000000" pitchFamily="2" charset="2"/>
              </a:rPr>
              <a:t>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en-US" altLang="ko-KR" dirty="0" err="1" smtClean="0">
                <a:sym typeface="Wingdings" panose="05000000000000000000" pitchFamily="2" charset="2"/>
              </a:rPr>
              <a:t>back_drawable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9: </a:t>
            </a:r>
            <a:r>
              <a:rPr lang="ko-KR" altLang="en-US" dirty="0" smtClean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</a:rPr>
              <a:t>3 </a:t>
            </a:r>
            <a:r>
              <a:rPr lang="ko-KR" altLang="en-US" b="1" dirty="0" smtClean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는 다음과 같이 사용합니다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Snackbar</a:t>
            </a:r>
            <a:r>
              <a:rPr lang="ko-KR" altLang="en-US" dirty="0" smtClean="0"/>
              <a:t>를 사용하려고 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빨간 전구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표시되기도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빨간 전구를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여러 가지 해결 방안을 제시하게 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제안된 방안들 중에 </a:t>
            </a:r>
            <a:r>
              <a:rPr lang="en-US" altLang="ko-KR" dirty="0" smtClean="0"/>
              <a:t>Snackbar</a:t>
            </a:r>
            <a:r>
              <a:rPr lang="ko-KR" altLang="en-US" dirty="0" smtClean="0"/>
              <a:t>를 추가할 수 있는 방안을 선택하십시오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AutoComplete</a:t>
            </a:r>
            <a:r>
              <a:rPr lang="ko-KR" altLang="en-US" dirty="0" smtClean="0"/>
              <a:t>을 자주 사용하면 코딩에 도움이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show_greeting(View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Toast.makeText(this,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Snackbar.make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9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&lt;layer-list&gt;</a:t>
            </a:r>
            <a:r>
              <a:rPr lang="ko-KR" altLang="en-US" dirty="0" smtClean="0">
                <a:sym typeface="Wingdings" panose="05000000000000000000" pitchFamily="2" charset="2"/>
              </a:rPr>
              <a:t>태그를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err="1" smtClean="0">
                <a:sym typeface="Wingdings" panose="05000000000000000000" pitchFamily="2" charset="2"/>
              </a:rPr>
              <a:t>border_drawable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만들고</a:t>
            </a:r>
            <a:r>
              <a:rPr lang="en-US" altLang="ko-KR" dirty="0" smtClean="0">
                <a:sym typeface="Wingdings" panose="05000000000000000000" pitchFamily="2" charset="2"/>
              </a:rPr>
              <a:t>, [Split] </a:t>
            </a:r>
            <a:r>
              <a:rPr lang="ko-KR" altLang="en-US" dirty="0" smtClean="0">
                <a:sym typeface="Wingdings" panose="05000000000000000000" pitchFamily="2" charset="2"/>
              </a:rPr>
              <a:t>탭을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border_drawable.xml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 smtClean="0">
                <a:latin typeface="Consolas" panose="020B0609020204030204" pitchFamily="49" charset="0"/>
              </a:rPr>
              <a:t>="5dp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 smtClean="0">
                <a:latin typeface="Consolas" panose="020B0609020204030204" pitchFamily="49" charset="0"/>
              </a:rPr>
              <a:t>="30dp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가지 예를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Touch Event</a:t>
            </a:r>
            <a:r>
              <a:rPr lang="ko-KR" altLang="en-US" dirty="0" smtClean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Key Event, Click Event </a:t>
            </a:r>
            <a:r>
              <a:rPr lang="ko-KR" altLang="en-US" dirty="0" smtClean="0">
                <a:sym typeface="Wingdings" panose="05000000000000000000" pitchFamily="2" charset="2"/>
              </a:rPr>
              <a:t>등이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이 속성 값에 </a:t>
            </a:r>
            <a:r>
              <a:rPr lang="ko-KR" altLang="en-US" dirty="0" smtClean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 smtClean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err="1" smtClean="0"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 smtClean="0">
                <a:sym typeface="Wingdings" panose="05000000000000000000" pitchFamily="2" charset="2"/>
              </a:rPr>
              <a:t>(Listen)</a:t>
            </a:r>
            <a:r>
              <a:rPr lang="ko-KR" altLang="en-US" dirty="0" smtClean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sym typeface="Wingdings" panose="05000000000000000000" pitchFamily="2" charset="2"/>
              </a:rPr>
              <a:t>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onKeyDown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onKeyUp</a:t>
            </a:r>
            <a:r>
              <a:rPr lang="en-US" altLang="ko-KR" dirty="0" smtClean="0">
                <a:sym typeface="Wingdings" panose="05000000000000000000" pitchFamily="2" charset="2"/>
              </a:rPr>
              <a:t>(int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Listener</a:t>
            </a:r>
            <a:r>
              <a:rPr lang="ko-KR" altLang="en-US" dirty="0" smtClean="0">
                <a:sym typeface="Wingdings" panose="05000000000000000000" pitchFamily="2" charset="2"/>
              </a:rPr>
              <a:t>들은 모두 </a:t>
            </a:r>
            <a:r>
              <a:rPr lang="en-US" altLang="ko-KR" dirty="0" smtClean="0">
                <a:sym typeface="Wingdings" panose="05000000000000000000" pitchFamily="2" charset="2"/>
              </a:rPr>
              <a:t>Listener Interface </a:t>
            </a:r>
            <a:r>
              <a:rPr lang="ko-KR" altLang="en-US" dirty="0" smtClean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View.OnTouchListener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en-US" altLang="ko-KR" dirty="0" smtClean="0">
                <a:sym typeface="Wingdings" panose="05000000000000000000" pitchFamily="2" charset="2"/>
              </a:rPr>
              <a:t>(View v, </a:t>
            </a:r>
            <a:r>
              <a:rPr lang="en-US" altLang="ko-KR" dirty="0" err="1" smtClean="0">
                <a:sym typeface="Wingdings" panose="05000000000000000000" pitchFamily="2" charset="2"/>
              </a:rPr>
              <a:t>MotionEvent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View.OnKeyListener</a:t>
            </a:r>
            <a:r>
              <a:rPr lang="en-US" altLang="ko-KR" dirty="0" smtClean="0">
                <a:sym typeface="Wingdings" panose="05000000000000000000" pitchFamily="2" charset="2"/>
              </a:rPr>
              <a:t> :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onKey</a:t>
            </a:r>
            <a:r>
              <a:rPr lang="en-US" altLang="ko-KR" dirty="0" smtClean="0">
                <a:sym typeface="Wingdings" panose="05000000000000000000" pitchFamily="2" charset="2"/>
              </a:rPr>
              <a:t>(View v, int </a:t>
            </a:r>
            <a:r>
              <a:rPr lang="en-US" altLang="ko-KR" dirty="0" err="1" smtClean="0">
                <a:sym typeface="Wingdings" panose="05000000000000000000" pitchFamily="2" charset="2"/>
              </a:rPr>
              <a:t>keyCode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KeyEvent</a:t>
            </a:r>
            <a:r>
              <a:rPr lang="en-US" altLang="ko-KR" dirty="0" smtClean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View.OnClickListener: boolean onClick(View v)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View.OnFocusChangeListener</a:t>
            </a:r>
            <a:r>
              <a:rPr lang="en-US" altLang="ko-KR" dirty="0" smtClean="0">
                <a:sym typeface="Wingdings" panose="05000000000000000000" pitchFamily="2" charset="2"/>
              </a:rPr>
              <a:t>: void </a:t>
            </a:r>
            <a:r>
              <a:rPr lang="en-US" altLang="ko-KR" dirty="0" err="1" smtClean="0">
                <a:sym typeface="Wingdings" panose="05000000000000000000" pitchFamily="2" charset="2"/>
              </a:rPr>
              <a:t>onFocusChange</a:t>
            </a:r>
            <a:r>
              <a:rPr lang="en-US" altLang="ko-KR" dirty="0" smtClean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 smtClean="0">
                <a:sym typeface="Wingdings" panose="05000000000000000000" pitchFamily="2" charset="2"/>
              </a:rPr>
              <a:t>hasFocus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화면을 손가락으로 누를 때 발생하는 이벤트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키 이벤트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키패드나</a:t>
                      </a:r>
                      <a:r>
                        <a:rPr lang="ko-KR" altLang="en-US" b="1" dirty="0" smtClean="0"/>
                        <a:t> 하드웨어 버튼을 누를 때 발생하는 이벤트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제스처 이벤트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터치 이벤트 중에서 스크롤과 같이 일정 패턴으로 구분되는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/>
                        <a:t>포커스 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 smtClean="0"/>
                        <a:t>뷰마다</a:t>
                      </a:r>
                      <a:r>
                        <a:rPr lang="ko-KR" altLang="en-US" b="1" dirty="0" smtClean="0"/>
                        <a:t> 순서대로 주어지는 포커스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방향 전환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화면의 방향이 가로와 세로로 바뀜에 따라 발생하는 이벤트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 smtClean="0">
                <a:sym typeface="Wingdings" panose="05000000000000000000" pitchFamily="2" charset="2"/>
              </a:rPr>
              <a:t>라고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이벤트 유형 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onDown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화면이 눌렸을 경우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onSinglePress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onSingleTapUp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눌렸다 떼어지는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onSingleTapConfirmed</a:t>
                      </a:r>
                      <a:r>
                        <a:rPr lang="en-US" altLang="ko-KR" b="0" dirty="0" smtClean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한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화면이 두 손가락으로 눌려지는 경우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 smtClean="0"/>
                        <a:t>onDoubleTapEvent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onScroll</a:t>
                      </a:r>
                      <a:r>
                        <a:rPr lang="en-US" altLang="ko-KR" b="0" dirty="0" smtClean="0"/>
                        <a:t>(), </a:t>
                      </a:r>
                      <a:r>
                        <a:rPr lang="en-US" altLang="ko-KR" b="0" dirty="0" err="1" smtClean="0"/>
                        <a:t>onFling</a:t>
                      </a:r>
                      <a:r>
                        <a:rPr lang="en-US" altLang="ko-KR" b="0" dirty="0" smtClean="0"/>
                        <a:t>(),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en-US" altLang="ko-KR" b="0" baseline="0" dirty="0" err="1" smtClean="0"/>
                        <a:t>onLongPressed</a:t>
                      </a:r>
                      <a:r>
                        <a:rPr lang="en-US" altLang="ko-KR" b="0" baseline="0" dirty="0" smtClean="0"/>
                        <a:t>() </a:t>
                      </a:r>
                      <a:r>
                        <a:rPr lang="ko-KR" altLang="en-US" b="0" baseline="0" dirty="0" smtClean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Hu036Event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 smtClean="0">
                <a:sym typeface="Wingdings" panose="05000000000000000000" pitchFamily="2" charset="2"/>
              </a:rPr>
              <a:t>event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LinearLayout </a:t>
            </a:r>
            <a:r>
              <a:rPr lang="ko-KR" altLang="en-US" dirty="0" smtClean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 값을 </a:t>
            </a:r>
            <a:r>
              <a:rPr lang="en-US" altLang="ko-KR" b="1" dirty="0" smtClean="0"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"HelloWorld"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팔레트의 </a:t>
            </a:r>
            <a:r>
              <a:rPr lang="en-US" altLang="ko-KR" dirty="0" smtClean="0">
                <a:sym typeface="Wingdings" panose="05000000000000000000" pitchFamily="2" charset="2"/>
              </a:rPr>
              <a:t>widgets</a:t>
            </a:r>
            <a:r>
              <a:rPr lang="ko-KR" altLang="en-US" dirty="0" smtClean="0">
                <a:sym typeface="Wingdings" panose="05000000000000000000" pitchFamily="2" charset="2"/>
              </a:rPr>
              <a:t>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를</a:t>
            </a:r>
            <a:r>
              <a:rPr lang="en-US" altLang="ko-KR" dirty="0" smtClean="0">
                <a:sym typeface="Wingdings" panose="05000000000000000000" pitchFamily="2" charset="2"/>
              </a:rPr>
              <a:t>, containers</a:t>
            </a:r>
            <a:r>
              <a:rPr lang="ko-KR" altLang="en-US" dirty="0" smtClean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를 추가하세요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세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안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안에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 smtClean="0">
                <a:sym typeface="Wingdings" panose="05000000000000000000" pitchFamily="2" charset="2"/>
              </a:rPr>
              <a:t>.(</a:t>
            </a:r>
            <a:r>
              <a:rPr lang="en-US" altLang="ko-KR" dirty="0" err="1" smtClean="0">
                <a:sym typeface="Wingdings" panose="05000000000000000000" pitchFamily="2" charset="2"/>
              </a:rPr>
              <a:t>holo_blue_bright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holo_orange_light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/>
              <a:t>activity_main.xml (ScrollView </a:t>
            </a:r>
            <a:r>
              <a:rPr lang="ko-KR" altLang="en-US" b="1" dirty="0" smtClean="0"/>
              <a:t>부분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view, </a:t>
            </a:r>
            <a:r>
              <a:rPr lang="ko-KR" altLang="en-US" dirty="0" smtClean="0">
                <a:sym typeface="Wingdings" panose="05000000000000000000" pitchFamily="2" charset="2"/>
              </a:rPr>
              <a:t>둘째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view2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 smtClean="0">
                <a:sym typeface="Wingdings" panose="05000000000000000000" pitchFamily="2" charset="2"/>
              </a:rPr>
              <a:t>,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textView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는 다음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쪽</a:t>
            </a:r>
            <a:r>
              <a:rPr lang="ko-KR" altLang="en-US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있습니다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});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println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smtClean="0"/>
              <a:t>화면 위에 배치한 뷰</a:t>
            </a:r>
            <a:r>
              <a:rPr lang="en-US" altLang="ko-KR" sz="1400" dirty="0" smtClean="0"/>
              <a:t>(id=view)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findViewbyId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로 찾아 참조한 후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setOnTouchListener</a:t>
            </a:r>
            <a:r>
              <a:rPr lang="en-US" altLang="ko-KR" sz="1400" dirty="0" smtClean="0"/>
              <a:t>()</a:t>
            </a:r>
            <a:r>
              <a:rPr lang="ko-KR" altLang="en-US" sz="1400" dirty="0" smtClean="0"/>
              <a:t>메소드를 호출하여 </a:t>
            </a:r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등록합니다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3006" y="1309010"/>
            <a:ext cx="11246516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614700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new </a:t>
            </a:r>
            <a:r>
              <a:rPr lang="ko-KR" altLang="en-US" sz="1600" dirty="0" smtClean="0"/>
              <a:t>연산자로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객체를 생성하여 그 객체를 전달하면 이것을 등록하게 됩니다</a:t>
            </a:r>
            <a:r>
              <a:rPr lang="en-US" altLang="ko-KR" sz="1600" dirty="0" smtClean="0"/>
              <a:t>. </a:t>
            </a:r>
          </a:p>
          <a:p>
            <a:r>
              <a:rPr lang="ko-KR" altLang="en-US" sz="1600" dirty="0" smtClean="0"/>
              <a:t>그러면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 터치가 일어났을 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</a:t>
            </a:r>
            <a:r>
              <a:rPr lang="ko-KR" altLang="en-US" sz="1600" dirty="0" err="1" smtClean="0"/>
              <a:t>리스너</a:t>
            </a:r>
            <a:r>
              <a:rPr lang="ko-KR" altLang="en-US" sz="1600" dirty="0" smtClean="0"/>
              <a:t> 객체의 </a:t>
            </a:r>
            <a:r>
              <a:rPr lang="en-US" altLang="ko-KR" sz="1600" dirty="0" err="1" smtClean="0"/>
              <a:t>onTouch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가 자동 호출 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751" y="813378"/>
            <a:ext cx="320067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4:  ScrollView</a:t>
            </a:r>
            <a:r>
              <a:rPr lang="ko-KR" altLang="en-US" b="1" dirty="0" smtClean="0">
                <a:sym typeface="Wingdings" panose="05000000000000000000" pitchFamily="2" charset="2"/>
              </a:rPr>
              <a:t>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 smtClean="0">
                <a:sym typeface="Wingdings" panose="05000000000000000000" pitchFamily="2" charset="2"/>
              </a:rPr>
              <a:t>Scroll</a:t>
            </a:r>
            <a:r>
              <a:rPr lang="ko-KR" altLang="en-US" b="1" dirty="0" smtClean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메시지가 한 번만 </a:t>
            </a:r>
            <a:r>
              <a:rPr lang="en-US" altLang="ko-KR" dirty="0" smtClean="0">
                <a:sym typeface="Wingdings" panose="05000000000000000000" pitchFamily="2" charset="2"/>
              </a:rPr>
              <a:t>print</a:t>
            </a:r>
            <a:r>
              <a:rPr lang="ko-KR" altLang="en-US" dirty="0" smtClean="0">
                <a:sym typeface="Wingdings" panose="05000000000000000000" pitchFamily="2" charset="2"/>
              </a:rPr>
              <a:t>되나요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size </a:t>
            </a:r>
            <a:r>
              <a:rPr lang="ko-KR" altLang="en-US" dirty="0" smtClean="0">
                <a:sym typeface="Wingdings" panose="05000000000000000000" pitchFamily="2" charset="2"/>
              </a:rPr>
              <a:t>속성이 </a:t>
            </a:r>
            <a:r>
              <a:rPr lang="en-US" altLang="ko-KR" dirty="0" smtClean="0">
                <a:sym typeface="Wingdings" panose="05000000000000000000" pitchFamily="2" charset="2"/>
              </a:rPr>
              <a:t>0 or 1</a:t>
            </a:r>
            <a:r>
              <a:rPr lang="ko-KR" altLang="en-US" dirty="0" smtClean="0">
                <a:sym typeface="Wingdings" panose="05000000000000000000" pitchFamily="2" charset="2"/>
              </a:rPr>
              <a:t>이 아닌지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속성은 </a:t>
            </a:r>
            <a:r>
              <a:rPr lang="en-US" altLang="ko-KR" dirty="0" smtClean="0">
                <a:sym typeface="Wingdings" panose="05000000000000000000" pitchFamily="2" charset="2"/>
              </a:rPr>
              <a:t>multi-line </a:t>
            </a:r>
            <a:r>
              <a:rPr lang="ko-KR" altLang="en-US" dirty="0" smtClean="0">
                <a:sym typeface="Wingdings" panose="05000000000000000000" pitchFamily="2" charset="2"/>
              </a:rPr>
              <a:t>이어야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 smtClean="0">
                <a:sym typeface="Wingdings" panose="05000000000000000000" pitchFamily="2" charset="2"/>
              </a:rPr>
              <a:t>, auto-scrolling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되도록 </a:t>
            </a:r>
            <a:r>
              <a:rPr lang="en-US" altLang="ko-KR" dirty="0" err="1" smtClean="0">
                <a:sym typeface="Wingdings" panose="05000000000000000000" pitchFamily="2" charset="2"/>
              </a:rPr>
              <a:t>println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ScrollView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; </a:t>
            </a:r>
            <a:r>
              <a:rPr lang="ko-KR" altLang="en-US" dirty="0" smtClean="0">
                <a:sym typeface="Wingdings" panose="05000000000000000000" pitchFamily="2" charset="2"/>
              </a:rPr>
              <a:t>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</a:t>
            </a:r>
            <a:r>
              <a:rPr lang="en-US" altLang="ko-KR" dirty="0" smtClean="0">
                <a:sym typeface="Wingdings" panose="05000000000000000000" pitchFamily="2" charset="2"/>
              </a:rPr>
              <a:t>crash </a:t>
            </a:r>
            <a:r>
              <a:rPr lang="ko-KR" altLang="en-US" dirty="0" smtClean="0">
                <a:sym typeface="Wingdings" panose="05000000000000000000" pitchFamily="2" charset="2"/>
              </a:rPr>
              <a:t>하지 않나요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ScrollView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혹시 빈칸인지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체크해보세요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디폴트로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가 생성되지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정도면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잠잠합니다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 smtClean="0">
                <a:sym typeface="Wingdings" panose="05000000000000000000" pitchFamily="2" charset="2"/>
              </a:rPr>
              <a:t>로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textView.append</a:t>
            </a:r>
            <a:r>
              <a:rPr lang="en-US" altLang="ko-KR" sz="1600" dirty="0" smtClean="0">
                <a:latin typeface="Consolas" panose="020B0609020204030204" pitchFamily="49" charset="0"/>
              </a:rPr>
              <a:t>(data </a:t>
            </a:r>
            <a:r>
              <a:rPr lang="en-US" altLang="ko-KR" sz="1600" dirty="0">
                <a:latin typeface="Consolas" panose="020B0609020204030204" pitchFamily="49" charset="0"/>
              </a:rPr>
              <a:t>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auto </a:t>
            </a:r>
            <a:r>
              <a:rPr lang="en-US" altLang="ko-KR" sz="1600" dirty="0">
                <a:latin typeface="Consolas" panose="020B0609020204030204" pitchFamily="49" charset="0"/>
              </a:rPr>
              <a:t>scrolling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535" y="836712"/>
            <a:ext cx="3200677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ko-KR" altLang="en-US" dirty="0" smtClean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GestureDetector</a:t>
            </a:r>
            <a:r>
              <a:rPr lang="en-US" altLang="ko-KR" dirty="0" smtClean="0">
                <a:sym typeface="Wingdings" panose="05000000000000000000" pitchFamily="2" charset="2"/>
              </a:rPr>
              <a:t> detector;  </a:t>
            </a:r>
            <a:r>
              <a:rPr lang="ko-KR" altLang="en-US" dirty="0" smtClean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</a:t>
            </a:r>
            <a:r>
              <a:rPr lang="ko-KR" altLang="en-US" sz="1600" dirty="0" smtClean="0">
                <a:latin typeface="Consolas" panose="020B0609020204030204" pitchFamily="49" charset="0"/>
              </a:rPr>
              <a:t>중략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detector </a:t>
            </a:r>
            <a:r>
              <a:rPr lang="en-US" altLang="ko-KR" sz="1400" dirty="0">
                <a:latin typeface="Consolas" panose="020B0609020204030204" pitchFamily="49" charset="0"/>
              </a:rPr>
              <a:t>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Consolas" panose="020B0609020204030204" pitchFamily="49" charset="0"/>
              </a:rPr>
              <a:t>onFling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 smtClean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View </a:t>
            </a:r>
            <a:r>
              <a:rPr lang="en-US" altLang="ko-KR" sz="1600" dirty="0">
                <a:latin typeface="Consolas" panose="020B0609020204030204" pitchFamily="49" charset="0"/>
              </a:rPr>
              <a:t>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view2.setOnTouchListener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>
                <a:latin typeface="Consolas" panose="020B0609020204030204" pitchFamily="49" charset="0"/>
              </a:rPr>
              <a:t>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sz="1600" b="1" dirty="0" smtClean="0">
                <a:latin typeface="Consolas" panose="020B0609020204030204" pitchFamily="49" charset="0"/>
              </a:rPr>
              <a:t>   } // end of onCreate()</a:t>
            </a:r>
            <a:endParaRPr lang="en-US" altLang="ko-KR" sz="16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 smtClean="0"/>
              <a:t>둘째 뷰</a:t>
            </a:r>
            <a:r>
              <a:rPr lang="en-US" altLang="ko-KR" dirty="0" smtClean="0"/>
              <a:t>(id=view2)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OnTouchListener</a:t>
            </a:r>
            <a:r>
              <a:rPr lang="ko-KR" altLang="en-US" dirty="0" smtClean="0"/>
              <a:t>객체를 설정합니다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그래서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둘째 뷰를 터치하면 자동으로 </a:t>
            </a:r>
            <a:r>
              <a:rPr lang="en-US" altLang="ko-KR" dirty="0" err="1" smtClean="0"/>
              <a:t>onTouch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 됩니다</a:t>
            </a:r>
            <a:r>
              <a:rPr lang="en-US" altLang="ko-KR" dirty="0" smtClean="0"/>
              <a:t>. </a:t>
            </a:r>
          </a:p>
          <a:p>
            <a:pPr latinLnBrk="0"/>
            <a:endParaRPr lang="en-US" altLang="ko-KR" dirty="0" smtClean="0"/>
          </a:p>
          <a:p>
            <a:pPr latinLnBrk="0"/>
            <a:r>
              <a:rPr lang="en-US" altLang="ko-KR" dirty="0" err="1" smtClean="0"/>
              <a:t>onTouch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안에서는 </a:t>
            </a:r>
            <a:r>
              <a:rPr lang="en-US" altLang="ko-KR" dirty="0" smtClean="0"/>
              <a:t>Gesture Detector</a:t>
            </a:r>
            <a:r>
              <a:rPr lang="ko-KR" altLang="en-US" dirty="0" smtClean="0"/>
              <a:t>객체의 </a:t>
            </a:r>
            <a:r>
              <a:rPr lang="en-US" altLang="ko-KR" dirty="0" err="1" smtClean="0"/>
              <a:t>onTouchEvent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MotionEvent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전달합니다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GestureDetector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객체가 자기 안에 정의된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onCreate()</a:t>
            </a:r>
            <a:r>
              <a:rPr lang="ko-KR" altLang="en-US" dirty="0" smtClean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6: </a:t>
            </a:r>
            <a:r>
              <a:rPr lang="ko-KR" altLang="en-US" dirty="0" smtClean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onDown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onShowPress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onSingleTapUp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onLongPress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 smtClean="0">
                <a:sym typeface="Wingdings" panose="05000000000000000000" pitchFamily="2" charset="2"/>
              </a:rPr>
              <a:t>onScroll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63322"/>
            <a:ext cx="2807516" cy="49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 smtClean="0">
                <a:sym typeface="Wingdings" panose="05000000000000000000" pitchFamily="2" charset="2"/>
              </a:rPr>
              <a:t>엡</a:t>
            </a:r>
            <a:r>
              <a:rPr lang="ko-KR" altLang="en-US" dirty="0" smtClean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뷰라고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 smtClean="0">
                <a:sym typeface="Wingdings" panose="05000000000000000000" pitchFamily="2" charset="2"/>
              </a:rPr>
              <a:t>엑티비티를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대개의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자바의 </a:t>
            </a:r>
            <a:r>
              <a:rPr lang="ko-KR" altLang="en-US" dirty="0" err="1" smtClean="0">
                <a:sym typeface="Wingdings" panose="05000000000000000000" pitchFamily="2" charset="2"/>
              </a:rPr>
              <a:t>예약어</a:t>
            </a:r>
            <a:r>
              <a:rPr lang="en-US" altLang="ko-KR" dirty="0" smtClean="0">
                <a:sym typeface="Wingdings" panose="05000000000000000000" pitchFamily="2" charset="2"/>
              </a:rPr>
              <a:t>(reserved) </a:t>
            </a:r>
            <a:r>
              <a:rPr lang="ko-KR" altLang="en-US" dirty="0" smtClean="0">
                <a:sym typeface="Wingdings" panose="05000000000000000000" pitchFamily="2" charset="2"/>
              </a:rPr>
              <a:t>키워드인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this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View.getContext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ko-KR" altLang="en-US" dirty="0">
                <a:sym typeface="Wingdings" panose="05000000000000000000" pitchFamily="2" charset="2"/>
              </a:rPr>
              <a:t>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반환합니다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 smtClean="0">
                <a:sym typeface="Wingdings" panose="05000000000000000000" pitchFamily="2" charset="2"/>
              </a:rPr>
              <a:t>와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 smtClean="0">
                <a:sym typeface="Wingdings" panose="05000000000000000000" pitchFamily="2" charset="2"/>
              </a:rPr>
              <a:t>() – </a:t>
            </a:r>
            <a:r>
              <a:rPr lang="ko-KR" altLang="en-US" dirty="0" smtClean="0">
                <a:sym typeface="Wingdings" panose="05000000000000000000" pitchFamily="2" charset="2"/>
              </a:rPr>
              <a:t>어플리케이션의 </a:t>
            </a:r>
            <a:r>
              <a:rPr lang="en-US" altLang="ko-KR" dirty="0" smtClean="0">
                <a:sym typeface="Wingdings" panose="05000000000000000000" pitchFamily="2" charset="2"/>
              </a:rPr>
              <a:t>Context</a:t>
            </a:r>
            <a:r>
              <a:rPr lang="ko-KR" altLang="en-US" dirty="0" smtClean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 smtClean="0">
                <a:sym typeface="Wingdings" panose="05000000000000000000" pitchFamily="2" charset="2"/>
              </a:rPr>
              <a:t>() - </a:t>
            </a:r>
            <a:r>
              <a:rPr lang="ko-KR" altLang="en-US" dirty="0" smtClean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Toast.makeText</a:t>
            </a:r>
            <a:r>
              <a:rPr lang="en-US" altLang="ko-KR" dirty="0" smtClean="0">
                <a:latin typeface="Consolas" panose="020B0609020204030204" pitchFamily="49" charset="0"/>
              </a:rPr>
              <a:t>(Context 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</a:t>
            </a:r>
            <a:r>
              <a:rPr lang="en-US" altLang="ko-KR" dirty="0" smtClean="0">
                <a:latin typeface="Consolas" panose="020B0609020204030204" pitchFamily="49" charset="0"/>
              </a:rPr>
              <a:t>, String message, int duration).show()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실시간으로 좌표를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클릭되면</a:t>
            </a:r>
            <a:r>
              <a:rPr lang="ko-KR" altLang="en-US" dirty="0" smtClean="0">
                <a:sym typeface="Wingdings" panose="05000000000000000000" pitchFamily="2" charset="2"/>
              </a:rPr>
              <a:t> 마지막 좌표를 토스트로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2" y="2614969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</a:t>
            </a:r>
            <a:r>
              <a:rPr lang="en-US" altLang="ko-KR" dirty="0">
                <a:sym typeface="Wingdings" panose="05000000000000000000" pitchFamily="2" charset="2"/>
              </a:rPr>
              <a:t>margin = 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EditText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680" y="2780928"/>
            <a:ext cx="9563499" cy="371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3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b="1" dirty="0" smtClean="0"/>
              <a:t>MainActivity.java </a:t>
            </a:r>
            <a:r>
              <a:rPr lang="ko-KR" altLang="en-US" b="1" dirty="0" smtClean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Snackbar.make(view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smtClean="0"/>
              <a:t>텍스트뷰 객체를 저장할 변수를 선언함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를 찾아 변수의 값을 설정함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클릭 이벤트 즉 </a:t>
            </a:r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 show_greeting() </a:t>
            </a:r>
            <a:r>
              <a:rPr lang="ko-KR" altLang="en-US" sz="1200" dirty="0" smtClean="0"/>
              <a:t>메소드를 호출할 것을 시스템에 등록하는 과정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[Click here] </a:t>
            </a:r>
            <a:r>
              <a:rPr lang="ko-KR" altLang="en-US" sz="1200" dirty="0" err="1" smtClean="0"/>
              <a:t>텍스트뷰에</a:t>
            </a:r>
            <a:r>
              <a:rPr lang="ko-KR" altLang="en-US" sz="1200" dirty="0" smtClean="0"/>
              <a:t> 새 메시지를 설정함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Toast &amp; Snackbar 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메시지를 설정하고 출력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onClick</a:t>
            </a:r>
            <a:r>
              <a:rPr lang="ko-KR" altLang="en-US" sz="1200" dirty="0" smtClean="0"/>
              <a:t>이벤트가 일어나면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시스템에서 이 메소드를 호출하여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여기부터 실행됨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if </a:t>
            </a:r>
            <a:r>
              <a:rPr lang="en-US" altLang="ko-KR" sz="1600" dirty="0">
                <a:latin typeface="Consolas" panose="020B0609020204030204" pitchFamily="49" charset="0"/>
              </a:rPr>
              <a:t>(action ==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 smtClean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6329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 || </a:t>
            </a:r>
            <a:r>
              <a:rPr lang="en-US" altLang="ko-KR" sz="1400" dirty="0" smtClean="0">
                <a:latin typeface="Consolas" panose="020B0609020204030204" pitchFamily="49" charset="0"/>
              </a:rPr>
              <a:t>action </a:t>
            </a:r>
            <a:r>
              <a:rPr lang="en-US" altLang="ko-KR" sz="1400" dirty="0">
                <a:latin typeface="Consolas" panose="020B0609020204030204" pitchFamily="49" charset="0"/>
              </a:rPr>
              <a:t>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MotionEvent.ACTION_MOVE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17109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, float 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curX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editTexty.setText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String.valueOf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Math.round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curY</a:t>
            </a:r>
            <a:r>
              <a:rPr lang="en-US" altLang="ko-KR" sz="1400" dirty="0">
                <a:latin typeface="Consolas" panose="020B0609020204030204" pitchFamily="49" charset="0"/>
              </a:rPr>
              <a:t>)));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show_toast</a:t>
            </a:r>
            <a:r>
              <a:rPr lang="en-US" altLang="ko-KR" sz="1400" dirty="0">
                <a:latin typeface="Consolas" panose="020B0609020204030204" pitchFamily="49" charset="0"/>
              </a:rPr>
              <a:t>(View v)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"Toast: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 + ", " +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Toast.makeText(this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 smtClean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1158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hold down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움직이면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값이 계속 변한다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740" y="1955623"/>
            <a:ext cx="2626852" cy="456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(Snackbar)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메시지를 보여주기 위해 토스트 대신 </a:t>
            </a:r>
            <a:r>
              <a:rPr lang="ko-KR" altLang="en-US" dirty="0" err="1" smtClean="0">
                <a:sym typeface="Wingdings" panose="05000000000000000000" pitchFamily="2" charset="2"/>
              </a:rPr>
              <a:t>스낵바를</a:t>
            </a:r>
            <a:r>
              <a:rPr lang="ko-KR" altLang="en-US" dirty="0" smtClean="0">
                <a:sym typeface="Wingdings" panose="05000000000000000000" pitchFamily="2" charset="2"/>
              </a:rPr>
              <a:t> 사용할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[Toast] </a:t>
            </a:r>
            <a:r>
              <a:rPr lang="ko-KR" altLang="en-US" dirty="0">
                <a:sym typeface="Wingdings" panose="05000000000000000000" pitchFamily="2" charset="2"/>
              </a:rPr>
              <a:t>버튼 아래에 </a:t>
            </a:r>
            <a:r>
              <a:rPr lang="en-US" altLang="ko-KR" dirty="0">
                <a:sym typeface="Wingdings" panose="05000000000000000000" pitchFamily="2" charset="2"/>
              </a:rPr>
              <a:t>[Snackbar] </a:t>
            </a:r>
            <a:r>
              <a:rPr lang="ko-KR" altLang="en-US" dirty="0">
                <a:sym typeface="Wingdings" panose="05000000000000000000" pitchFamily="2" charset="2"/>
              </a:rPr>
              <a:t>버튼을 다음과 같이 추가하여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ko-KR" altLang="en-US" dirty="0">
                <a:sym typeface="Wingdings" panose="05000000000000000000" pitchFamily="2" charset="2"/>
              </a:rPr>
              <a:t> 기능을 실습합니다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358" y="2780928"/>
            <a:ext cx="2150233" cy="37156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77" y="4437112"/>
            <a:ext cx="3561646" cy="20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스낵바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(Snackbar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ko-KR" altLang="en-US" dirty="0" smtClean="0">
                <a:sym typeface="Wingdings" panose="05000000000000000000" pitchFamily="2" charset="2"/>
              </a:rPr>
              <a:t>폴더를 </a:t>
            </a:r>
            <a:r>
              <a:rPr lang="ko-KR" altLang="en-US" dirty="0">
                <a:sym typeface="Wingdings" panose="05000000000000000000" pitchFamily="2" charset="2"/>
              </a:rPr>
              <a:t>파일 탐색기에서 그대로 복사하여 폴더 이름 </a:t>
            </a:r>
            <a:r>
              <a:rPr lang="en-US" altLang="ko-KR" b="1" dirty="0" smtClean="0">
                <a:sym typeface="Wingdings" panose="05000000000000000000" pitchFamily="2" charset="2"/>
              </a:rPr>
              <a:t>Hu037Snackbar</a:t>
            </a:r>
            <a:r>
              <a:rPr lang="ko-KR" altLang="en-US" dirty="0" smtClean="0">
                <a:sym typeface="Wingdings" panose="05000000000000000000" pitchFamily="2" charset="2"/>
              </a:rPr>
              <a:t>으로 </a:t>
            </a:r>
            <a:r>
              <a:rPr lang="ko-KR" altLang="en-US" dirty="0">
                <a:sym typeface="Wingdings" panose="05000000000000000000" pitchFamily="2" charset="2"/>
              </a:rPr>
              <a:t>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Hu037Snackbar)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84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21681</TotalTime>
  <Words>15044</Words>
  <Application>Microsoft Office PowerPoint</Application>
  <PresentationFormat>와이드스크린</PresentationFormat>
  <Paragraphs>2591</Paragraphs>
  <Slides>155</Slides>
  <Notes>1</Notes>
  <HiddenSlides>5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155</vt:i4>
      </vt:variant>
    </vt:vector>
  </HeadingPairs>
  <TitlesOfParts>
    <vt:vector size="167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1284</cp:revision>
  <dcterms:created xsi:type="dcterms:W3CDTF">2014-02-12T09:15:05Z</dcterms:created>
  <dcterms:modified xsi:type="dcterms:W3CDTF">2021-07-22T04:26:47Z</dcterms:modified>
</cp:coreProperties>
</file>