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58"/>
  </p:notesMasterIdLst>
  <p:sldIdLst>
    <p:sldId id="339" r:id="rId2"/>
    <p:sldId id="895" r:id="rId3"/>
    <p:sldId id="1023" r:id="rId4"/>
    <p:sldId id="1024" r:id="rId5"/>
    <p:sldId id="1145" r:id="rId6"/>
    <p:sldId id="1025" r:id="rId7"/>
    <p:sldId id="1027" r:id="rId8"/>
    <p:sldId id="1034" r:id="rId9"/>
    <p:sldId id="1134" r:id="rId10"/>
    <p:sldId id="1026" r:id="rId11"/>
    <p:sldId id="1087" r:id="rId12"/>
    <p:sldId id="948" r:id="rId13"/>
    <p:sldId id="949" r:id="rId14"/>
    <p:sldId id="1121" r:id="rId15"/>
    <p:sldId id="1122" r:id="rId16"/>
    <p:sldId id="1144" r:id="rId17"/>
    <p:sldId id="1124" r:id="rId18"/>
    <p:sldId id="1125" r:id="rId19"/>
    <p:sldId id="1146" r:id="rId20"/>
    <p:sldId id="1148" r:id="rId21"/>
    <p:sldId id="1088" r:id="rId22"/>
    <p:sldId id="952" r:id="rId23"/>
    <p:sldId id="941" r:id="rId24"/>
    <p:sldId id="1126" r:id="rId25"/>
    <p:sldId id="1029" r:id="rId26"/>
    <p:sldId id="1150" r:id="rId27"/>
    <p:sldId id="1008" r:id="rId28"/>
    <p:sldId id="1135" r:id="rId29"/>
    <p:sldId id="1147" r:id="rId30"/>
    <p:sldId id="1032" r:id="rId31"/>
    <p:sldId id="1033" r:id="rId32"/>
    <p:sldId id="1093" r:id="rId33"/>
    <p:sldId id="1128" r:id="rId34"/>
    <p:sldId id="1130" r:id="rId35"/>
    <p:sldId id="944" r:id="rId36"/>
    <p:sldId id="1009" r:id="rId37"/>
    <p:sldId id="1036" r:id="rId38"/>
    <p:sldId id="1035" r:id="rId39"/>
    <p:sldId id="1038" r:id="rId40"/>
    <p:sldId id="1039" r:id="rId41"/>
    <p:sldId id="1151" r:id="rId42"/>
    <p:sldId id="1040" r:id="rId43"/>
    <p:sldId id="1037" r:id="rId44"/>
    <p:sldId id="956" r:id="rId45"/>
    <p:sldId id="1041" r:id="rId46"/>
    <p:sldId id="958" r:id="rId47"/>
    <p:sldId id="1042" r:id="rId48"/>
    <p:sldId id="1046" r:id="rId49"/>
    <p:sldId id="957" r:id="rId50"/>
    <p:sldId id="1043" r:id="rId51"/>
    <p:sldId id="1091" r:id="rId52"/>
    <p:sldId id="1152" r:id="rId53"/>
    <p:sldId id="1092" r:id="rId54"/>
    <p:sldId id="1047" r:id="rId55"/>
    <p:sldId id="1089" r:id="rId56"/>
    <p:sldId id="1153" r:id="rId57"/>
    <p:sldId id="959" r:id="rId58"/>
    <p:sldId id="1010" r:id="rId59"/>
    <p:sldId id="1048" r:id="rId60"/>
    <p:sldId id="960" r:id="rId61"/>
    <p:sldId id="961" r:id="rId62"/>
    <p:sldId id="962" r:id="rId63"/>
    <p:sldId id="963" r:id="rId64"/>
    <p:sldId id="1096" r:id="rId65"/>
    <p:sldId id="964" r:id="rId66"/>
    <p:sldId id="1095" r:id="rId67"/>
    <p:sldId id="965" r:id="rId68"/>
    <p:sldId id="966" r:id="rId69"/>
    <p:sldId id="967" r:id="rId70"/>
    <p:sldId id="1097" r:id="rId71"/>
    <p:sldId id="1098" r:id="rId72"/>
    <p:sldId id="968" r:id="rId73"/>
    <p:sldId id="1011" r:id="rId74"/>
    <p:sldId id="970" r:id="rId75"/>
    <p:sldId id="971" r:id="rId76"/>
    <p:sldId id="972" r:id="rId77"/>
    <p:sldId id="973" r:id="rId78"/>
    <p:sldId id="1049" r:id="rId79"/>
    <p:sldId id="974" r:id="rId80"/>
    <p:sldId id="1012" r:id="rId81"/>
    <p:sldId id="975" r:id="rId82"/>
    <p:sldId id="976" r:id="rId83"/>
    <p:sldId id="1013" r:id="rId84"/>
    <p:sldId id="977" r:id="rId85"/>
    <p:sldId id="1099" r:id="rId86"/>
    <p:sldId id="979" r:id="rId87"/>
    <p:sldId id="1014" r:id="rId88"/>
    <p:sldId id="981" r:id="rId89"/>
    <p:sldId id="983" r:id="rId90"/>
    <p:sldId id="1050" r:id="rId91"/>
    <p:sldId id="984" r:id="rId92"/>
    <p:sldId id="1051" r:id="rId93"/>
    <p:sldId id="986" r:id="rId94"/>
    <p:sldId id="1052" r:id="rId95"/>
    <p:sldId id="1141" r:id="rId96"/>
    <p:sldId id="1142" r:id="rId97"/>
    <p:sldId id="1143" r:id="rId98"/>
    <p:sldId id="987" r:id="rId99"/>
    <p:sldId id="1053" r:id="rId100"/>
    <p:sldId id="1131" r:id="rId101"/>
    <p:sldId id="1054" r:id="rId102"/>
    <p:sldId id="982" r:id="rId103"/>
    <p:sldId id="1055" r:id="rId104"/>
    <p:sldId id="989" r:id="rId105"/>
    <p:sldId id="990" r:id="rId106"/>
    <p:sldId id="992" r:id="rId107"/>
    <p:sldId id="993" r:id="rId108"/>
    <p:sldId id="994" r:id="rId109"/>
    <p:sldId id="1002" r:id="rId110"/>
    <p:sldId id="1056" r:id="rId111"/>
    <p:sldId id="996" r:id="rId112"/>
    <p:sldId id="997" r:id="rId113"/>
    <p:sldId id="998" r:id="rId114"/>
    <p:sldId id="1015" r:id="rId115"/>
    <p:sldId id="1016" r:id="rId116"/>
    <p:sldId id="1108" r:id="rId117"/>
    <p:sldId id="1109" r:id="rId118"/>
    <p:sldId id="1110" r:id="rId119"/>
    <p:sldId id="1111" r:id="rId120"/>
    <p:sldId id="1112" r:id="rId121"/>
    <p:sldId id="1113" r:id="rId122"/>
    <p:sldId id="1114" r:id="rId123"/>
    <p:sldId id="1115" r:id="rId124"/>
    <p:sldId id="1078" r:id="rId125"/>
    <p:sldId id="1133" r:id="rId126"/>
    <p:sldId id="1083" r:id="rId127"/>
    <p:sldId id="1079" r:id="rId128"/>
    <p:sldId id="1080" r:id="rId129"/>
    <p:sldId id="1081" r:id="rId130"/>
    <p:sldId id="1082" r:id="rId131"/>
    <p:sldId id="1116" r:id="rId132"/>
    <p:sldId id="1117" r:id="rId133"/>
    <p:sldId id="1118" r:id="rId134"/>
    <p:sldId id="1119" r:id="rId135"/>
    <p:sldId id="1120" r:id="rId136"/>
    <p:sldId id="999" r:id="rId137"/>
    <p:sldId id="1060" r:id="rId138"/>
    <p:sldId id="1059" r:id="rId139"/>
    <p:sldId id="1061" r:id="rId140"/>
    <p:sldId id="1063" r:id="rId141"/>
    <p:sldId id="1064" r:id="rId142"/>
    <p:sldId id="1065" r:id="rId143"/>
    <p:sldId id="1066" r:id="rId144"/>
    <p:sldId id="1067" r:id="rId145"/>
    <p:sldId id="1068" r:id="rId146"/>
    <p:sldId id="1057" r:id="rId147"/>
    <p:sldId id="1058" r:id="rId148"/>
    <p:sldId id="1069" r:id="rId149"/>
    <p:sldId id="1070" r:id="rId150"/>
    <p:sldId id="1072" r:id="rId151"/>
    <p:sldId id="1073" r:id="rId152"/>
    <p:sldId id="1074" r:id="rId153"/>
    <p:sldId id="1075" r:id="rId154"/>
    <p:sldId id="1076" r:id="rId155"/>
    <p:sldId id="1085" r:id="rId156"/>
    <p:sldId id="1084" r:id="rId1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3780" autoAdjust="0"/>
  </p:normalViewPr>
  <p:slideViewPr>
    <p:cSldViewPr>
      <p:cViewPr varScale="1">
        <p:scale>
          <a:sx n="64" d="100"/>
          <a:sy n="64" d="100"/>
        </p:scale>
        <p:origin x="77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viewProps" Target="view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21-07-22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21-07-22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21-07-22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 userDrawn="1"/>
        </p:nvSpPr>
        <p:spPr>
          <a:xfrm>
            <a:off x="1991544" y="3212976"/>
            <a:ext cx="4998981" cy="864096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widget &amp; drawable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919536" y="4509120"/>
            <a:ext cx="7133684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/>
              <a:t>본 강의노트는 내용은 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안드로이드 앱 프로그래밍</a:t>
            </a:r>
            <a:r>
              <a:rPr lang="en-US" altLang="ko-KR" sz="1400" dirty="0" smtClean="0"/>
              <a:t>"(</a:t>
            </a:r>
            <a:r>
              <a:rPr lang="ko-KR" altLang="en-US" sz="1400" dirty="0" err="1" smtClean="0"/>
              <a:t>정재곤</a:t>
            </a:r>
            <a:r>
              <a:rPr lang="en-US" altLang="ko-KR" sz="1400" baseline="0" dirty="0" smtClean="0"/>
              <a:t>)</a:t>
            </a:r>
            <a:r>
              <a:rPr lang="ko-KR" altLang="en-US" sz="1400" dirty="0"/>
              <a:t>을</a:t>
            </a:r>
            <a:r>
              <a:rPr lang="ko-KR" altLang="en-US" sz="1400" baseline="0" dirty="0" smtClean="0"/>
              <a:t> 중심으로 재구성되었습니다</a:t>
            </a:r>
            <a:r>
              <a:rPr lang="en-US" altLang="ko-KR" sz="1400" baseline="0" smtClean="0"/>
              <a:t>.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21-07-22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8579030/prevent-progressdialog-from-getting-dismissed-by-onclick" TargetMode="Externa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png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x/constraintlayout/widget/Placeholder" TargetMode="Externa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c7iu9hHLc0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결과 화면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앱을 실행하고</a:t>
            </a:r>
            <a:r>
              <a:rPr lang="en-US" altLang="ko-KR" dirty="0" smtClean="0"/>
              <a:t>, [Click here]</a:t>
            </a:r>
            <a:r>
              <a:rPr lang="ko-KR" altLang="en-US" dirty="0" smtClean="0"/>
              <a:t>를 클릭하면 다음 화면이 나타납니다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593860"/>
            <a:ext cx="2156647" cy="378746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494" y="2593860"/>
            <a:ext cx="2168398" cy="3787468"/>
          </a:xfrm>
          <a:prstGeom prst="rect">
            <a:avLst/>
          </a:prstGeom>
        </p:spPr>
      </p:pic>
      <p:sp>
        <p:nvSpPr>
          <p:cNvPr id="23" name="오른쪽 화살표 22"/>
          <p:cNvSpPr/>
          <p:nvPr/>
        </p:nvSpPr>
        <p:spPr>
          <a:xfrm>
            <a:off x="3071664" y="4745114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69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100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(Snackbar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>
                <a:sym typeface="Wingdings" panose="05000000000000000000" pitchFamily="2" charset="2"/>
              </a:rPr>
              <a:t>안스의 모든 프로젝트를 종료합니다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Hu037Toast</a:t>
            </a:r>
            <a:r>
              <a:rPr lang="ko-KR" altLang="en-US" dirty="0" smtClean="0">
                <a:sym typeface="Wingdings" panose="05000000000000000000" pitchFamily="2" charset="2"/>
              </a:rPr>
              <a:t>폴더를 </a:t>
            </a:r>
            <a:r>
              <a:rPr lang="ko-KR" altLang="en-US" dirty="0">
                <a:sym typeface="Wingdings" panose="05000000000000000000" pitchFamily="2" charset="2"/>
              </a:rPr>
              <a:t>파일 탐색기에서 그대로 복사하여 폴더 이름 </a:t>
            </a:r>
            <a:r>
              <a:rPr lang="en-US" altLang="ko-KR" b="1" dirty="0" smtClean="0">
                <a:sym typeface="Wingdings" panose="05000000000000000000" pitchFamily="2" charset="2"/>
              </a:rPr>
              <a:t>Hu037Snackbar</a:t>
            </a:r>
            <a:r>
              <a:rPr lang="ko-KR" altLang="en-US" dirty="0" smtClean="0">
                <a:sym typeface="Wingdings" panose="05000000000000000000" pitchFamily="2" charset="2"/>
              </a:rPr>
              <a:t>으로 </a:t>
            </a:r>
            <a:r>
              <a:rPr lang="ko-KR" altLang="en-US" dirty="0">
                <a:sym typeface="Wingdings" panose="05000000000000000000" pitchFamily="2" charset="2"/>
              </a:rPr>
              <a:t>수정합니다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기존의 프로젝트들이 아직 열려 있으면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 모두 종료하여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안스 시작 창으로 가야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안스 시작 창에서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b="1" dirty="0">
                <a:sym typeface="Wingdings" panose="05000000000000000000" pitchFamily="2" charset="2"/>
              </a:rPr>
              <a:t>Open an existing project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를 선택하고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복사한 폴더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Hu037Snackbar)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선택합니다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다음 페이지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Android Studio project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참조하십시오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2841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101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(Snackbar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</a:t>
            </a:r>
            <a:r>
              <a:rPr lang="en-US" altLang="ko-KR" dirty="0" smtClean="0">
                <a:sym typeface="Wingdings" panose="05000000000000000000" pitchFamily="2" charset="2"/>
              </a:rPr>
              <a:t>[Snackbar]</a:t>
            </a:r>
            <a:r>
              <a:rPr lang="ko-KR" altLang="en-US" dirty="0" smtClean="0">
                <a:sym typeface="Wingdings" panose="05000000000000000000" pitchFamily="2" charset="2"/>
              </a:rPr>
              <a:t>버튼도 </a:t>
            </a:r>
            <a:r>
              <a:rPr lang="en-US" altLang="ko-KR" dirty="0" smtClean="0">
                <a:sym typeface="Wingdings" panose="05000000000000000000" pitchFamily="2" charset="2"/>
              </a:rPr>
              <a:t>Toast </a:t>
            </a:r>
            <a:r>
              <a:rPr lang="ko-KR" altLang="en-US" dirty="0" smtClean="0">
                <a:sym typeface="Wingdings" panose="05000000000000000000" pitchFamily="2" charset="2"/>
              </a:rPr>
              <a:t>버튼과 같이 유연한 </a:t>
            </a:r>
            <a:r>
              <a:rPr lang="en-US" altLang="ko-KR" dirty="0" smtClean="0">
                <a:sym typeface="Wingdings" panose="05000000000000000000" pitchFamily="2" charset="2"/>
              </a:rPr>
              <a:t>width</a:t>
            </a:r>
            <a:r>
              <a:rPr lang="ko-KR" altLang="en-US" dirty="0" smtClean="0">
                <a:sym typeface="Wingdings" panose="05000000000000000000" pitchFamily="2" charset="2"/>
              </a:rPr>
              <a:t>가 되도록 하기 위해</a:t>
            </a:r>
            <a:r>
              <a:rPr lang="en-US" altLang="ko-KR" dirty="0" smtClean="0">
                <a:sym typeface="Wingdings" panose="05000000000000000000" pitchFamily="2" charset="2"/>
              </a:rPr>
              <a:t>, Toast </a:t>
            </a:r>
            <a:r>
              <a:rPr lang="ko-KR" altLang="en-US" dirty="0" smtClean="0">
                <a:sym typeface="Wingdings" panose="05000000000000000000" pitchFamily="2" charset="2"/>
              </a:rPr>
              <a:t>버튼과 </a:t>
            </a:r>
            <a:r>
              <a:rPr lang="en-US" altLang="ko-KR" dirty="0" smtClean="0">
                <a:sym typeface="Wingdings" panose="05000000000000000000" pitchFamily="2" charset="2"/>
              </a:rPr>
              <a:t>left edge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align</a:t>
            </a:r>
            <a:r>
              <a:rPr lang="ko-KR" altLang="en-US" dirty="0" smtClean="0">
                <a:sym typeface="Wingdings" panose="05000000000000000000" pitchFamily="2" charset="2"/>
              </a:rPr>
              <a:t>되도록 설정하고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두 뷰를 선택하고 우 클릭하면 메뉴가 나옴</a:t>
            </a:r>
            <a:r>
              <a:rPr lang="en-US" altLang="ko-KR" dirty="0" smtClean="0">
                <a:sym typeface="Wingdings" panose="05000000000000000000" pitchFamily="2" charset="2"/>
              </a:rPr>
              <a:t>), </a:t>
            </a:r>
            <a:r>
              <a:rPr lang="ko-KR" altLang="en-US" dirty="0" smtClean="0">
                <a:sym typeface="Wingdings" panose="05000000000000000000" pitchFamily="2" charset="2"/>
              </a:rPr>
              <a:t>오른쪽 </a:t>
            </a:r>
            <a:r>
              <a:rPr lang="en-US" altLang="ko-KR" dirty="0" smtClean="0">
                <a:sym typeface="Wingdings" panose="05000000000000000000" pitchFamily="2" charset="2"/>
              </a:rPr>
              <a:t>parent </a:t>
            </a:r>
            <a:r>
              <a:rPr lang="ko-KR" altLang="en-US" dirty="0" smtClean="0">
                <a:sym typeface="Wingdings" panose="05000000000000000000" pitchFamily="2" charset="2"/>
              </a:rPr>
              <a:t>벽과 연결하고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</a:t>
            </a:r>
            <a:r>
              <a:rPr lang="en-US" altLang="ko-KR" dirty="0" smtClean="0">
                <a:sym typeface="Wingdings" panose="05000000000000000000" pitchFamily="2" charset="2"/>
              </a:rPr>
              <a:t>, layout_width = 0dp</a:t>
            </a:r>
            <a:r>
              <a:rPr lang="ko-KR" altLang="en-US" dirty="0" smtClean="0">
                <a:sym typeface="Wingdings" panose="05000000000000000000" pitchFamily="2" charset="2"/>
              </a:rPr>
              <a:t>로 설정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082946"/>
            <a:ext cx="9350550" cy="34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3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102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(Snackbar)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3: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파일의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button2</a:t>
            </a:r>
            <a:r>
              <a:rPr lang="ko-KR" altLang="en-US" dirty="0" smtClean="0">
                <a:sym typeface="Wingdings" panose="05000000000000000000" pitchFamily="2" charset="2"/>
              </a:rPr>
              <a:t>에 대한 </a:t>
            </a:r>
            <a:r>
              <a:rPr lang="en-US" altLang="ko-KR" dirty="0" smtClean="0">
                <a:sym typeface="Wingdings" panose="05000000000000000000" pitchFamily="2" charset="2"/>
              </a:rPr>
              <a:t>setOnClickClickListener</a:t>
            </a:r>
            <a:r>
              <a:rPr lang="ko-KR" altLang="en-US" dirty="0" smtClean="0">
                <a:sym typeface="Wingdings" panose="05000000000000000000" pitchFamily="2" charset="2"/>
              </a:rPr>
              <a:t>를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클래스에 </a:t>
            </a:r>
            <a:r>
              <a:rPr lang="en-US" altLang="ko-KR" dirty="0" smtClean="0">
                <a:sym typeface="Wingdings" panose="05000000000000000000" pitchFamily="2" charset="2"/>
              </a:rPr>
              <a:t>snackbarButtonClicked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메소드를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3898" y="4581128"/>
            <a:ext cx="10510585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public void </a:t>
            </a:r>
            <a:r>
              <a:rPr lang="en-US" altLang="ko-KR" sz="1600" dirty="0" smtClean="0">
                <a:latin typeface="Consolas" panose="020B0609020204030204" pitchFamily="49" charset="0"/>
              </a:rPr>
              <a:t>snackbarButtonClicked(View </a:t>
            </a:r>
            <a:r>
              <a:rPr lang="en-US" altLang="ko-KR" sz="1600" dirty="0">
                <a:latin typeface="Consolas" panose="020B0609020204030204" pitchFamily="49" charset="0"/>
              </a:rPr>
              <a:t>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Snackbar.make(v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smtClean="0">
                <a:latin typeface="Consolas" panose="020B0609020204030204" pitchFamily="49" charset="0"/>
              </a:rPr>
              <a:t>"Welcome to my Snackbar.",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Snackbar.LENGTH_LONG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3099" y="1572352"/>
            <a:ext cx="10510585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...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button2.setOnClickListener(new </a:t>
            </a:r>
            <a:r>
              <a:rPr lang="en-US" altLang="ko-KR" sz="16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snackbarButtonClicked</a:t>
            </a:r>
            <a:r>
              <a:rPr lang="en-US" altLang="ko-KR" sz="1600" dirty="0">
                <a:latin typeface="Consolas" panose="020B0609020204030204" pitchFamily="49" charset="0"/>
              </a:rPr>
              <a:t>(v);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46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103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(Snackbar)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Snackbar </a:t>
            </a:r>
            <a:r>
              <a:rPr lang="ko-KR" altLang="en-US" dirty="0" smtClean="0">
                <a:sym typeface="Wingdings" panose="05000000000000000000" pitchFamily="2" charset="2"/>
              </a:rPr>
              <a:t>가 빨간색으로 나타나죠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  <a:r>
              <a:rPr lang="ko-KR" altLang="en-US" dirty="0" smtClean="0">
                <a:sym typeface="Wingdings" panose="05000000000000000000" pitchFamily="2" charset="2"/>
              </a:rPr>
              <a:t>자바 컴파일러가 </a:t>
            </a:r>
            <a:r>
              <a:rPr lang="en-US" altLang="ko-KR" dirty="0" smtClean="0"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sym typeface="Wingdings" panose="05000000000000000000" pitchFamily="2" charset="2"/>
              </a:rPr>
              <a:t>이름을 찾을 없어서 그렇습니다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아래와 같이 첫 번째 옵션을 택하면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자동으로 필요한 라이브러리가 설치됩니다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이러한 일이 일어나지 않으면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같은 과정을 거쳐야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스낵바는</a:t>
            </a:r>
            <a:r>
              <a:rPr lang="ko-KR" altLang="en-US" dirty="0" smtClean="0">
                <a:sym typeface="Wingdings" panose="05000000000000000000" pitchFamily="2" charset="2"/>
              </a:rPr>
              <a:t> 외부 라이브러리이기 때문에 안스 창 상단의 </a:t>
            </a:r>
            <a:r>
              <a:rPr lang="en-US" altLang="ko-KR" dirty="0" smtClean="0">
                <a:sym typeface="Wingdings" panose="05000000000000000000" pitchFamily="2" charset="2"/>
              </a:rPr>
              <a:t>[File  Project Structure ..] </a:t>
            </a:r>
            <a:r>
              <a:rPr lang="ko-KR" altLang="en-US" dirty="0" smtClean="0">
                <a:sym typeface="Wingdings" panose="05000000000000000000" pitchFamily="2" charset="2"/>
              </a:rPr>
              <a:t>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대화상자가 보이면 왼쪽에서 </a:t>
            </a:r>
            <a:r>
              <a:rPr lang="en-US" altLang="ko-KR" dirty="0" smtClean="0">
                <a:sym typeface="Wingdings" panose="05000000000000000000" pitchFamily="2" charset="2"/>
              </a:rPr>
              <a:t>Dependencies] </a:t>
            </a:r>
            <a:r>
              <a:rPr lang="ko-KR" altLang="en-US" dirty="0" smtClean="0">
                <a:sym typeface="Wingdings" panose="05000000000000000000" pitchFamily="2" charset="2"/>
              </a:rPr>
              <a:t>탭을 누르고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다시 </a:t>
            </a:r>
            <a:r>
              <a:rPr lang="en-US" altLang="ko-KR" dirty="0" smtClean="0">
                <a:sym typeface="Wingdings" panose="05000000000000000000" pitchFamily="2" charset="2"/>
              </a:rPr>
              <a:t>[app]</a:t>
            </a:r>
            <a:r>
              <a:rPr lang="ko-KR" altLang="en-US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프로젝트에서 사용하는 외부 라이브러리 목록이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새로운 라이브러리를 추가하기 위해 </a:t>
            </a:r>
            <a:r>
              <a:rPr lang="en-US" altLang="ko-KR" dirty="0" smtClean="0">
                <a:sym typeface="Wingdings" panose="05000000000000000000" pitchFamily="2" charset="2"/>
              </a:rPr>
              <a:t>+ 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작은 팝업 메뉴가 보이면 </a:t>
            </a:r>
            <a:r>
              <a:rPr lang="en-US" altLang="ko-KR" dirty="0" smtClean="0">
                <a:sym typeface="Wingdings" panose="05000000000000000000" pitchFamily="2" charset="2"/>
              </a:rPr>
              <a:t>[Library Dependencies] </a:t>
            </a:r>
            <a:r>
              <a:rPr lang="ko-KR" altLang="en-US" dirty="0" smtClean="0">
                <a:sym typeface="Wingdings" panose="05000000000000000000" pitchFamily="2" charset="2"/>
              </a:rPr>
              <a:t>메뉴를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Step 1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com.android.support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입력하여 </a:t>
            </a:r>
            <a:r>
              <a:rPr lang="en-US" altLang="ko-KR" dirty="0" smtClean="0">
                <a:sym typeface="Wingdings" panose="05000000000000000000" pitchFamily="2" charset="2"/>
              </a:rPr>
              <a:t>Search </a:t>
            </a:r>
            <a:r>
              <a:rPr lang="ko-KR" altLang="en-US" dirty="0" smtClean="0"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design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  <a:r>
              <a:rPr lang="ko-KR" altLang="en-US" dirty="0" smtClean="0">
                <a:sym typeface="Wingdings" panose="05000000000000000000" pitchFamily="2" charset="2"/>
              </a:rPr>
              <a:t>선택하고</a:t>
            </a:r>
            <a:r>
              <a:rPr lang="en-US" altLang="ko-KR" dirty="0" smtClean="0">
                <a:sym typeface="Wingdings" panose="05000000000000000000" pitchFamily="2" charset="2"/>
              </a:rPr>
              <a:t> OK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772816"/>
            <a:ext cx="6492803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7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(Snackbar)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결과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앱을 실행하고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스낵바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띄우기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클릭하면 화면 아래쪽에서 메시지가 올라왔다가 사라집니다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576" y="3715030"/>
            <a:ext cx="5029636" cy="2834886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6161814" y="5805264"/>
            <a:ext cx="1008112" cy="360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32" y="1558383"/>
            <a:ext cx="2834886" cy="4991533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2240336" y="5416886"/>
            <a:ext cx="1008112" cy="360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0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105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(Dialog)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알림 대화상자는 사용자에게 확인을 받거나 일방적으로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예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아니오</a:t>
            </a:r>
            <a:r>
              <a:rPr lang="en-US" altLang="ko-KR" dirty="0" smtClean="0">
                <a:sym typeface="Wingdings" panose="05000000000000000000" pitchFamily="2" charset="2"/>
              </a:rPr>
              <a:t>" </a:t>
            </a:r>
            <a:r>
              <a:rPr lang="ko-KR" altLang="en-US" dirty="0" smtClean="0">
                <a:sym typeface="Wingdings" panose="05000000000000000000" pitchFamily="2" charset="2"/>
              </a:rPr>
              <a:t>선택하게 할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(Dialog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Hu038Dialog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 패키지는 </a:t>
            </a:r>
            <a:r>
              <a:rPr lang="en-US" altLang="ko-KR" b="1" dirty="0">
                <a:sym typeface="Wingdings" panose="05000000000000000000" pitchFamily="2" charset="2"/>
              </a:rPr>
              <a:t>org.joy.widget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 </a:t>
            </a:r>
            <a:r>
              <a:rPr lang="en-US" altLang="ko-KR" dirty="0" smtClean="0">
                <a:sym typeface="Wingdings" panose="05000000000000000000" pitchFamily="2" charset="2"/>
              </a:rPr>
              <a:t>TextView </a:t>
            </a:r>
            <a:r>
              <a:rPr lang="ko-KR" altLang="en-US" dirty="0" smtClean="0">
                <a:sym typeface="Wingdings" panose="05000000000000000000" pitchFamily="2" charset="2"/>
              </a:rPr>
              <a:t>하나와 버튼 하나를 추가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기존의 텍스트뷰에는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대화상자가 뜹니다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라는 글자가 보이게 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버튼에는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띄우기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라는 글자가 보이도록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dirty="0" smtClean="0">
                <a:sym typeface="Wingdings" panose="05000000000000000000" pitchFamily="2" charset="2"/>
              </a:rPr>
              <a:t> 글자크기는 </a:t>
            </a:r>
            <a:r>
              <a:rPr lang="en-US" altLang="ko-KR" dirty="0" smtClean="0">
                <a:sym typeface="Wingdings" panose="05000000000000000000" pitchFamily="2" charset="2"/>
              </a:rPr>
              <a:t>24sp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button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자동 부여되었는지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다시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123" y="2922578"/>
            <a:ext cx="2149026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3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106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8530" y="839696"/>
            <a:ext cx="11286218" cy="5416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TextView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R.id.textView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showMessage();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// </a:t>
            </a:r>
            <a:r>
              <a:rPr lang="ko-KR" alt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여기에 들어가야 할 코드는 다음 쪽에 있습니다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  <a:endParaRPr lang="en-US" altLang="ko-KR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12024" y="4077072"/>
            <a:ext cx="5616624" cy="116955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아래와 같이 </a:t>
            </a:r>
            <a:r>
              <a:rPr lang="en-US" altLang="ko-KR" sz="1400" dirty="0" err="1" smtClean="0"/>
              <a:t>AlertDialog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클래스를 입력하면 글자가 빨간색으로 표시되면서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alt+enter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를 입력하라는 메시지가 뜹니다</a:t>
            </a:r>
            <a:r>
              <a:rPr lang="en-US" altLang="ko-KR" sz="1400" dirty="0" smtClean="0"/>
              <a:t>. </a:t>
            </a:r>
            <a:br>
              <a:rPr lang="en-US" altLang="ko-KR" sz="1400" dirty="0" smtClean="0"/>
            </a:br>
            <a:r>
              <a:rPr lang="ko-KR" altLang="en-US" sz="1400" dirty="0" smtClean="0"/>
              <a:t>이것은 클래스가 없거나 여러 개 있을 때 표시됩니다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지시에 따라 적절한 것을 </a:t>
            </a:r>
            <a:r>
              <a:rPr lang="en-US" altLang="ko-KR" sz="1400" dirty="0" smtClean="0"/>
              <a:t>import</a:t>
            </a:r>
            <a:r>
              <a:rPr lang="ko-KR" altLang="en-US" sz="1400" dirty="0" smtClean="0"/>
              <a:t>하거나 설치하십시오</a:t>
            </a:r>
            <a:r>
              <a:rPr lang="en-US" altLang="ko-KR" sz="1400" dirty="0" smtClean="0"/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594" y="5474768"/>
            <a:ext cx="3856054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107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4994" y="836712"/>
            <a:ext cx="1128621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400" dirty="0">
                <a:latin typeface="Consolas" panose="020B0609020204030204" pitchFamily="49" charset="0"/>
              </a:rPr>
              <a:t>void showMessage()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AlertDialog.Builder builder = new AlertDialog.Builder(this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builder.setTitle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안내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builder.setMessage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종료하시겠습니까</a:t>
            </a:r>
            <a:r>
              <a:rPr lang="en-US" altLang="ko-KR" sz="1400" dirty="0">
                <a:latin typeface="Consolas" panose="020B0609020204030204" pitchFamily="49" charset="0"/>
              </a:rPr>
              <a:t>?");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builder.setIcon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android.R.drawable.ic_dialog_alert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builder.setPositiveButton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예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예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builder.setNeutralButton("</a:t>
            </a:r>
            <a:r>
              <a:rPr lang="ko-KR" altLang="en-US" sz="1400" dirty="0">
                <a:latin typeface="Consolas" panose="020B0609020204030204" pitchFamily="49" charset="0"/>
              </a:rPr>
              <a:t>취소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취소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builder.setNegativeButton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아니오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아니오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AlertDialog</a:t>
            </a:r>
            <a:r>
              <a:rPr lang="en-US" altLang="ko-KR" sz="1400" dirty="0">
                <a:latin typeface="Consolas" panose="020B0609020204030204" pitchFamily="49" charset="0"/>
              </a:rPr>
              <a:t> dialog =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builder.create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dialog.show();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07995" y="2276872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예 버튼 추가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707995" y="3497344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취소 버튼 추가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8707995" y="4827660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아니오 버튼 추가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8707995" y="5720524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객체 보여주기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707995" y="1115833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객체 생성하기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1495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앱을 실행하고 버튼을 누르면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다음과 같은 대화상자가 표시되며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각각의 버튼을 누르면 대화상자가 닫히면서 </a:t>
            </a:r>
            <a:r>
              <a:rPr lang="ko-KR" altLang="en-US" dirty="0" err="1" smtClean="0"/>
              <a:t>텍스뷰에</a:t>
            </a:r>
            <a:r>
              <a:rPr lang="ko-KR" altLang="en-US" dirty="0" smtClean="0"/>
              <a:t> 결과를 표시합니다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89" y="2084860"/>
            <a:ext cx="2097766" cy="36473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610" y="2109972"/>
            <a:ext cx="2070451" cy="360818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2445" y="2099523"/>
            <a:ext cx="2081382" cy="363265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2324" y="2084860"/>
            <a:ext cx="2108606" cy="366202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1193" y="2084860"/>
            <a:ext cx="2100989" cy="364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8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일의 진행 상태를 사용자에게 보여줄 때 사용하며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막대 혹은 원 모양이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 모양은 반복적으로 표시됩니다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/>
              <a:t>새로운 프로젝트 </a:t>
            </a:r>
            <a:r>
              <a:rPr lang="en-US" altLang="ko-KR" b="1" dirty="0"/>
              <a:t>Hu039P</a:t>
            </a:r>
            <a:r>
              <a:rPr lang="en-US" altLang="ko-KR" b="1" dirty="0" smtClean="0"/>
              <a:t>rogress</a:t>
            </a:r>
            <a:r>
              <a:rPr lang="ko-KR" altLang="en-US" dirty="0" smtClean="0"/>
              <a:t> 프로젝트를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패키지 이름을 </a:t>
            </a:r>
            <a:r>
              <a:rPr lang="en-US" altLang="ko-KR" dirty="0">
                <a:sym typeface="Wingdings" panose="05000000000000000000" pitchFamily="2" charset="2"/>
              </a:rPr>
              <a:t>org.joy.</a:t>
            </a:r>
            <a:r>
              <a:rPr lang="en-US" altLang="ko-KR" b="1" dirty="0" smtClean="0"/>
              <a:t>widget </a:t>
            </a:r>
            <a:r>
              <a:rPr lang="ko-KR" altLang="en-US" b="1" dirty="0" smtClean="0"/>
              <a:t>으로 입력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[Design] </a:t>
            </a:r>
            <a:r>
              <a:rPr lang="ko-KR" altLang="en-US" dirty="0"/>
              <a:t>탭 클릭하고</a:t>
            </a:r>
            <a:r>
              <a:rPr lang="en-US" altLang="ko-KR" dirty="0"/>
              <a:t>, Component Tree</a:t>
            </a:r>
            <a:r>
              <a:rPr lang="ko-KR" altLang="en-US" dirty="0"/>
              <a:t>에서 최상위 레이아웃을 </a:t>
            </a:r>
            <a:r>
              <a:rPr lang="en-US" altLang="ko-KR" b="1" dirty="0"/>
              <a:t>LinearLayout </a:t>
            </a:r>
            <a:r>
              <a:rPr lang="ko-KR" altLang="en-US" dirty="0"/>
              <a:t>으로 변경합니다</a:t>
            </a:r>
            <a:r>
              <a:rPr lang="en-US" altLang="ko-KR" dirty="0"/>
              <a:t>. LinearLayout</a:t>
            </a:r>
            <a:r>
              <a:rPr lang="ko-KR" altLang="en-US" dirty="0"/>
              <a:t>의 </a:t>
            </a:r>
            <a:r>
              <a:rPr lang="en-US" altLang="ko-KR" dirty="0"/>
              <a:t>Orientation </a:t>
            </a:r>
            <a:r>
              <a:rPr lang="ko-KR" altLang="en-US" dirty="0"/>
              <a:t>속성은 </a:t>
            </a:r>
            <a:r>
              <a:rPr lang="en-US" altLang="ko-KR" b="1" dirty="0"/>
              <a:t>vertical</a:t>
            </a:r>
            <a:r>
              <a:rPr lang="en-US" altLang="ko-KR" dirty="0"/>
              <a:t> </a:t>
            </a:r>
            <a:r>
              <a:rPr lang="ko-KR" altLang="en-US" dirty="0"/>
              <a:t>로 설정하고</a:t>
            </a:r>
            <a:r>
              <a:rPr lang="en-US" altLang="ko-KR" dirty="0"/>
              <a:t>, TextView</a:t>
            </a:r>
            <a:r>
              <a:rPr lang="ko-KR" altLang="en-US" dirty="0"/>
              <a:t>는 삭제합니다</a:t>
            </a:r>
            <a:r>
              <a:rPr lang="en-US" altLang="ko-KR" dirty="0"/>
              <a:t>. 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779" y="2512222"/>
            <a:ext cx="2291749" cy="39843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268" y="4293096"/>
            <a:ext cx="3719338" cy="218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0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텍스트뷰는</a:t>
            </a:r>
            <a:r>
              <a:rPr lang="ko-KR" altLang="en-US" dirty="0" smtClean="0">
                <a:sym typeface="Wingdings" panose="05000000000000000000" pitchFamily="2" charset="2"/>
              </a:rPr>
              <a:t> 화면을 구성할 때 가장 많이 사용하는 기본 위젯입니다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화면에 글자를 보여주는 역할을 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text </a:t>
            </a:r>
            <a:r>
              <a:rPr lang="ko-KR" altLang="en-US" b="1" dirty="0" smtClean="0">
                <a:sym typeface="Wingdings" panose="05000000000000000000" pitchFamily="2" charset="2"/>
              </a:rPr>
              <a:t>속성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text(</a:t>
            </a:r>
            <a:r>
              <a:rPr lang="ko-KR" altLang="en-US" dirty="0" smtClean="0">
                <a:sym typeface="Wingdings" panose="05000000000000000000" pitchFamily="2" charset="2"/>
              </a:rPr>
              <a:t>문자열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은 항상 설정해야 하는 필수 항목입니다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속성값을 직접 입력하는 방식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경고가 나옴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과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파일로 제공하는 방법이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파일로 제공함으로 </a:t>
            </a:r>
            <a:r>
              <a:rPr lang="en-US" altLang="ko-KR" b="1" dirty="0" smtClean="0">
                <a:sym typeface="Wingdings" panose="05000000000000000000" pitchFamily="2" charset="2"/>
              </a:rPr>
              <a:t>internationalization</a:t>
            </a:r>
            <a:r>
              <a:rPr lang="ko-KR" altLang="en-US" dirty="0" smtClean="0">
                <a:sym typeface="Wingdings" panose="05000000000000000000" pitchFamily="2" charset="2"/>
              </a:rPr>
              <a:t>등에 이점이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33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/>
              <a:t>Palette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Widgets</a:t>
            </a:r>
            <a:r>
              <a:rPr lang="ko-KR" altLang="en-US" dirty="0" smtClean="0"/>
              <a:t>폴더 안에 있는 </a:t>
            </a:r>
            <a:r>
              <a:rPr lang="en-US" altLang="ko-KR" b="1" dirty="0" err="1" smtClean="0"/>
              <a:t>ProgressBar</a:t>
            </a:r>
            <a:r>
              <a:rPr lang="en-US" altLang="ko-KR" b="1" dirty="0" smtClean="0"/>
              <a:t>(Horizontal)</a:t>
            </a:r>
            <a:r>
              <a:rPr lang="ko-KR" altLang="en-US" dirty="0" smtClean="0"/>
              <a:t>을 택하여 화면에 배치합니다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속성값 </a:t>
            </a:r>
            <a:r>
              <a:rPr lang="en-US" altLang="ko-KR" dirty="0" smtClean="0"/>
              <a:t>max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으로 설정합니다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프로그레스바 아래에 두 개의 버튼을 나란히 추가하기 위해 </a:t>
            </a:r>
            <a:r>
              <a:rPr lang="en-US" altLang="ko-KR" dirty="0" smtClean="0"/>
              <a:t>LinearLayout(horizontal)</a:t>
            </a:r>
            <a:r>
              <a:rPr lang="ko-KR" altLang="en-US" dirty="0" smtClean="0"/>
              <a:t>을 추가한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버튼은 각각 </a:t>
            </a:r>
            <a:r>
              <a:rPr lang="en-US" altLang="ko-KR" dirty="0" smtClean="0"/>
              <a:t>'</a:t>
            </a:r>
            <a:r>
              <a:rPr lang="ko-KR" altLang="en-US" b="1" dirty="0" smtClean="0"/>
              <a:t>보여주기</a:t>
            </a:r>
            <a:r>
              <a:rPr lang="en-US" altLang="ko-KR" b="1" dirty="0" smtClean="0"/>
              <a:t>'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'</a:t>
            </a:r>
            <a:r>
              <a:rPr lang="ko-KR" altLang="en-US" b="1" dirty="0" smtClean="0"/>
              <a:t>닫기</a:t>
            </a:r>
            <a:r>
              <a:rPr lang="en-US" altLang="ko-KR" dirty="0" smtClean="0"/>
              <a:t>' </a:t>
            </a:r>
            <a:r>
              <a:rPr lang="ko-KR" altLang="en-US" dirty="0" smtClean="0"/>
              <a:t>글자가 보이도록 </a:t>
            </a:r>
            <a:r>
              <a:rPr lang="en-US" altLang="ko-KR" dirty="0" smtClean="0"/>
              <a:t>text</a:t>
            </a:r>
            <a:r>
              <a:rPr lang="ko-KR" altLang="en-US" dirty="0" smtClean="0"/>
              <a:t>속성을 설정합니다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708920"/>
            <a:ext cx="10314802" cy="378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9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4994" y="1292562"/>
            <a:ext cx="11286218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ProgressDialog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ProgressBar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R.id.progressBar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progressBar.setIndeterminate</a:t>
            </a:r>
            <a:r>
              <a:rPr lang="en-US" altLang="ko-KR" sz="16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progressBar.setProgress</a:t>
            </a:r>
            <a:r>
              <a:rPr lang="en-US" altLang="ko-KR" sz="1600" dirty="0">
                <a:latin typeface="Consolas" panose="020B0609020204030204" pitchFamily="49" charset="0"/>
              </a:rPr>
              <a:t>(80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// </a:t>
            </a:r>
            <a:r>
              <a:rPr lang="ko-KR" alt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여기에 들어갈만한 할 코드는 다음 쪽에 있습니다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00256" y="4437112"/>
            <a:ext cx="3227525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err="1" smtClean="0"/>
              <a:t>프로그레스</a:t>
            </a:r>
            <a:r>
              <a:rPr lang="ko-KR" altLang="en-US" sz="1400" dirty="0" smtClean="0"/>
              <a:t> 대화상자 객체 생성하기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8400256" y="2747025"/>
            <a:ext cx="3227525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smtClean="0"/>
              <a:t>프로그레스바 객체 참조 설정하기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035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4994" y="1292562"/>
            <a:ext cx="11286218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>
                <a:latin typeface="Consolas" panose="020B0609020204030204" pitchFamily="49" charset="0"/>
              </a:rPr>
              <a:t>button2 = findViewById(R.id.button2);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button2.setOnClickListener(new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if (dialog != null)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dialog.dismiss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80176" y="2262057"/>
            <a:ext cx="2962176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This code is redundant… why?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6586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프로그레스</a:t>
            </a:r>
            <a:r>
              <a:rPr lang="ko-KR" altLang="en-US" dirty="0" smtClean="0">
                <a:sym typeface="Wingdings" panose="05000000000000000000" pitchFamily="2" charset="2"/>
              </a:rPr>
              <a:t> 대화상자가 보이는 영역 밖을 터치하면 </a:t>
            </a:r>
            <a:r>
              <a:rPr lang="ko-KR" altLang="en-US" dirty="0" err="1" smtClean="0">
                <a:sym typeface="Wingdings" panose="05000000000000000000" pitchFamily="2" charset="2"/>
              </a:rPr>
              <a:t>프로그레스바는</a:t>
            </a:r>
            <a:r>
              <a:rPr lang="ko-KR" altLang="en-US" dirty="0" smtClean="0">
                <a:sym typeface="Wingdings" panose="05000000000000000000" pitchFamily="2" charset="2"/>
              </a:rPr>
              <a:t> 사라집니다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1608112"/>
            <a:ext cx="2834886" cy="49000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1588530"/>
            <a:ext cx="2808312" cy="494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5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Challenge:</a:t>
            </a: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앞에 코드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redundant code</a:t>
            </a:r>
            <a:r>
              <a:rPr lang="ko-KR" altLang="en-US" dirty="0" smtClean="0">
                <a:sym typeface="Wingdings" panose="05000000000000000000" pitchFamily="2" charset="2"/>
              </a:rPr>
              <a:t>를 찾아 보십시오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프로그레스</a:t>
            </a:r>
            <a:r>
              <a:rPr lang="ko-KR" altLang="en-US" dirty="0" smtClean="0">
                <a:sym typeface="Wingdings" panose="05000000000000000000" pitchFamily="2" charset="2"/>
              </a:rPr>
              <a:t> 대화상자가 보이는 영역 밖을 터치하면 </a:t>
            </a:r>
            <a:r>
              <a:rPr lang="ko-KR" altLang="en-US" dirty="0" err="1" smtClean="0">
                <a:sym typeface="Wingdings" panose="05000000000000000000" pitchFamily="2" charset="2"/>
              </a:rPr>
              <a:t>프로그레스바는</a:t>
            </a:r>
            <a:r>
              <a:rPr lang="ko-KR" altLang="en-US" dirty="0" smtClean="0">
                <a:sym typeface="Wingdings" panose="05000000000000000000" pitchFamily="2" charset="2"/>
              </a:rPr>
              <a:t> 사라집니다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사라지지 않도록 하려면 어떻게 하나요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닫기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클릭하면 사라지도록 하려면</a:t>
            </a:r>
            <a:r>
              <a:rPr lang="en-US" altLang="ko-KR" dirty="0" smtClean="0">
                <a:sym typeface="Wingdings" panose="05000000000000000000" pitchFamily="2" charset="2"/>
              </a:rPr>
              <a:t>….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ProgressBar</a:t>
            </a:r>
            <a:r>
              <a:rPr lang="ko-KR" altLang="en-US" dirty="0" smtClean="0">
                <a:sym typeface="Wingdings" panose="05000000000000000000" pitchFamily="2" charset="2"/>
              </a:rPr>
              <a:t>가 만들어진 다음에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 클릭 이벤트를 인터셉트해야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…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36514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https://stackoverflow.com/questions/18579030/prevent-progressdialog-from-getting-dismissed-by-onclick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81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ProgressBar MainActivity.java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7563" y="1196752"/>
            <a:ext cx="11286218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ProgressDialog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ProgressBar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R.id.progressBar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progressBar.setIndeterminate</a:t>
            </a:r>
            <a:r>
              <a:rPr lang="en-US" altLang="ko-KR" sz="16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progressBar.setProgress</a:t>
            </a:r>
            <a:r>
              <a:rPr lang="en-US" altLang="ko-KR" sz="1600" dirty="0">
                <a:latin typeface="Consolas" panose="020B0609020204030204" pitchFamily="49" charset="0"/>
              </a:rPr>
              <a:t>(80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b="1" dirty="0">
                <a:latin typeface="Consolas" panose="020B0609020204030204" pitchFamily="49" charset="0"/>
              </a:rPr>
              <a:t>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00256" y="3789040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two different ways to do this functionality in Java.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700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2780928"/>
            <a:ext cx="11248113" cy="2923514"/>
          </a:xfrm>
        </p:spPr>
        <p:txBody>
          <a:bodyPr/>
          <a:lstStyle/>
          <a:p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), a method in Button class, requires an object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 as a parameter.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This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must be an instance made by </a:t>
            </a:r>
            <a:r>
              <a:rPr lang="en-US" altLang="ko-KR" u="sng" dirty="0" smtClean="0">
                <a:sym typeface="Wingdings" panose="05000000000000000000" pitchFamily="2" charset="2"/>
              </a:rPr>
              <a:t>a class that </a:t>
            </a:r>
            <a:r>
              <a:rPr lang="en-US" altLang="ko-KR" b="1" u="sng" dirty="0" smtClean="0">
                <a:sym typeface="Wingdings" panose="05000000000000000000" pitchFamily="2" charset="2"/>
              </a:rPr>
              <a:t>implements the interface </a:t>
            </a:r>
            <a:r>
              <a:rPr lang="en-US" altLang="ko-KR" dirty="0" smtClean="0">
                <a:sym typeface="Wingdings" panose="05000000000000000000" pitchFamily="2" charset="2"/>
              </a:rPr>
              <a:t>called </a:t>
            </a:r>
            <a:r>
              <a:rPr lang="en-US" altLang="ko-KR" b="1" dirty="0" smtClean="0">
                <a:sym typeface="Wingdings" panose="05000000000000000000" pitchFamily="2" charset="2"/>
              </a:rPr>
              <a:t>View.OnClickListener </a:t>
            </a:r>
            <a:r>
              <a:rPr lang="en-US" altLang="ko-KR" dirty="0" smtClean="0">
                <a:sym typeface="Wingdings" panose="05000000000000000000" pitchFamily="2" charset="2"/>
              </a:rPr>
              <a:t>in this example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Then we need </a:t>
            </a:r>
            <a:r>
              <a:rPr lang="en-US" altLang="ko-KR" b="1" dirty="0" smtClean="0">
                <a:sym typeface="Wingdings" panose="05000000000000000000" pitchFamily="2" charset="2"/>
              </a:rPr>
              <a:t>a class </a:t>
            </a:r>
            <a:r>
              <a:rPr lang="en-US" altLang="ko-KR" dirty="0" smtClean="0">
                <a:sym typeface="Wingdings" panose="05000000000000000000" pitchFamily="2" charset="2"/>
              </a:rPr>
              <a:t>that implements the interface called View.OnClickListener in this example. 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The class that implements the interface actually </a:t>
            </a:r>
            <a:r>
              <a:rPr lang="en-US" altLang="ko-KR" b="1" dirty="0" smtClean="0">
                <a:sym typeface="Wingdings" panose="05000000000000000000" pitchFamily="2" charset="2"/>
              </a:rPr>
              <a:t>must code all the methods – this is a strict requirement.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52184" y="860046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two different ways to do this functionality in Java.</a:t>
            </a:r>
            <a:endParaRPr lang="ko-KR" altLang="en-US" sz="1400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6744072" y="1196752"/>
            <a:ext cx="2376264" cy="7200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76964" y="1720650"/>
            <a:ext cx="2847628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It is an interface.</a:t>
            </a:r>
          </a:p>
          <a:p>
            <a:r>
              <a:rPr lang="en-US" altLang="ko-KR" sz="1400" dirty="0" smtClean="0"/>
              <a:t>It is not creating a new object.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53099" y="5013176"/>
            <a:ext cx="11248113" cy="107721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What is an interface?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a list of methods without their body and/or constants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no instance can be made.</a:t>
            </a:r>
            <a:endParaRPr lang="en-US" altLang="ko-KR" sz="1600" dirty="0"/>
          </a:p>
          <a:p>
            <a:r>
              <a:rPr lang="en-US" altLang="ko-KR" sz="1600" dirty="0" err="1" smtClean="0"/>
              <a:t>Thw</a:t>
            </a:r>
            <a:r>
              <a:rPr lang="en-US" altLang="ko-KR" sz="1600" dirty="0" smtClean="0"/>
              <a:t> class using(implementing) and an interface </a:t>
            </a:r>
            <a:r>
              <a:rPr lang="en-US" altLang="ko-KR" sz="1600" b="1" dirty="0" smtClean="0"/>
              <a:t>must implement methods</a:t>
            </a:r>
            <a:r>
              <a:rPr lang="en-US" altLang="ko-KR" sz="1600" dirty="0" smtClean="0"/>
              <a:t> listed in the interface.</a:t>
            </a:r>
          </a:p>
        </p:txBody>
      </p:sp>
    </p:spTree>
    <p:extLst>
      <p:ext uri="{BB962C8B-B14F-4D97-AF65-F5344CB8AC3E}">
        <p14:creationId xmlns:p14="http://schemas.microsoft.com/office/powerpoint/2010/main" val="411949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2492896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View.OnClickListener </a:t>
            </a:r>
            <a:r>
              <a:rPr lang="ko-KR" altLang="en-US" b="1" dirty="0" smtClean="0">
                <a:sym typeface="Wingdings" panose="05000000000000000000" pitchFamily="2" charset="2"/>
              </a:rPr>
              <a:t>인터페이스를 구현하는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클래스</a:t>
            </a:r>
            <a:r>
              <a:rPr lang="ko-KR" altLang="en-US" dirty="0" smtClean="0">
                <a:sym typeface="Wingdings" panose="05000000000000000000" pitchFamily="2" charset="2"/>
              </a:rPr>
              <a:t>를 정의하고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클래스로 객체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만들어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 호출하는 방법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52184" y="860046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four different ways to do this functionality in Java.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53098" y="3219127"/>
            <a:ext cx="7083061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obj</a:t>
            </a:r>
            <a:r>
              <a:rPr lang="en-US" altLang="ko-KR" sz="1600" dirty="0" smtClean="0">
                <a:latin typeface="Consolas" panose="020B0609020204030204" pitchFamily="49" charset="0"/>
              </a:rPr>
              <a:t> = new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obj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);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27848" y="3924035"/>
            <a:ext cx="6973364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MyCl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 MainActivity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2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52184" y="860046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four different ways to do this functionality in Java.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333419" y="5744792"/>
            <a:ext cx="576064" cy="441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53099" y="5523435"/>
            <a:ext cx="3168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Consolas" panose="020B0609020204030204" pitchFamily="49" charset="0"/>
              </a:rPr>
              <a:t>Using anonymous object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53099" y="6186790"/>
            <a:ext cx="4994829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</a:t>
            </a:r>
            <a:r>
              <a:rPr lang="en-US" altLang="ko-KR" sz="1600" dirty="0" err="1">
                <a:latin typeface="Consolas" panose="020B0609020204030204" pitchFamily="49" charset="0"/>
              </a:rPr>
              <a:t>n.setOnClickListener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());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453099" y="2492896"/>
            <a:ext cx="11248113" cy="292351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ko-KR" altLang="en-US" b="1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smtClean="0">
                <a:solidFill>
                  <a:srgbClr val="C00000"/>
                </a:solidFill>
                <a:sym typeface="Wingdings" panose="05000000000000000000" pitchFamily="2" charset="2"/>
              </a:rPr>
              <a:t>1:</a:t>
            </a:r>
            <a:r>
              <a:rPr lang="en-US" altLang="ko-KR" smtClean="0">
                <a:sym typeface="Wingdings" panose="05000000000000000000" pitchFamily="2" charset="2"/>
              </a:rPr>
              <a:t> </a:t>
            </a:r>
            <a:r>
              <a:rPr lang="en-US" altLang="ko-KR" b="1" smtClean="0">
                <a:sym typeface="Wingdings" panose="05000000000000000000" pitchFamily="2" charset="2"/>
              </a:rPr>
              <a:t>View.OnClickListener </a:t>
            </a:r>
            <a:r>
              <a:rPr lang="ko-KR" altLang="en-US" b="1" smtClean="0">
                <a:sym typeface="Wingdings" panose="05000000000000000000" pitchFamily="2" charset="2"/>
              </a:rPr>
              <a:t>인터페이스를 구현하는 </a:t>
            </a:r>
            <a:r>
              <a:rPr lang="ko-KR" altLang="en-US" smtClean="0">
                <a:solidFill>
                  <a:srgbClr val="C00000"/>
                </a:solidFill>
                <a:sym typeface="Wingdings" panose="05000000000000000000" pitchFamily="2" charset="2"/>
              </a:rPr>
              <a:t>클래스</a:t>
            </a:r>
            <a:r>
              <a:rPr lang="ko-KR" altLang="en-US" smtClean="0">
                <a:sym typeface="Wingdings" panose="05000000000000000000" pitchFamily="2" charset="2"/>
              </a:rPr>
              <a:t>를 정의하고</a:t>
            </a:r>
            <a:r>
              <a:rPr lang="en-US" altLang="ko-KR" smtClean="0">
                <a:sym typeface="Wingdings" panose="05000000000000000000" pitchFamily="2" charset="2"/>
              </a:rPr>
              <a:t>, </a:t>
            </a:r>
            <a:r>
              <a:rPr lang="ko-KR" altLang="en-US" smtClean="0">
                <a:sym typeface="Wingdings" panose="05000000000000000000" pitchFamily="2" charset="2"/>
              </a:rPr>
              <a:t>그 클래스로 객체</a:t>
            </a:r>
            <a:r>
              <a:rPr lang="en-US" altLang="ko-KR" smtClean="0">
                <a:sym typeface="Wingdings" panose="05000000000000000000" pitchFamily="2" charset="2"/>
              </a:rPr>
              <a:t>(obj)</a:t>
            </a:r>
            <a:r>
              <a:rPr lang="ko-KR" altLang="en-US" smtClean="0">
                <a:sym typeface="Wingdings" panose="05000000000000000000" pitchFamily="2" charset="2"/>
              </a:rPr>
              <a:t>를 만들어 </a:t>
            </a:r>
            <a:r>
              <a:rPr lang="en-US" altLang="ko-KR" smtClean="0">
                <a:sym typeface="Wingdings" panose="05000000000000000000" pitchFamily="2" charset="2"/>
              </a:rPr>
              <a:t>setOnClickListener(obj)</a:t>
            </a:r>
            <a:r>
              <a:rPr lang="ko-KR" altLang="en-US" smtClean="0">
                <a:sym typeface="Wingdings" panose="05000000000000000000" pitchFamily="2" charset="2"/>
              </a:rPr>
              <a:t> 호출하는 방법</a:t>
            </a:r>
            <a:r>
              <a:rPr lang="en-US" altLang="ko-KR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3098" y="3219127"/>
            <a:ext cx="7083061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obj</a:t>
            </a:r>
            <a:r>
              <a:rPr lang="en-US" altLang="ko-KR" sz="1600" dirty="0" smtClean="0">
                <a:latin typeface="Consolas" panose="020B0609020204030204" pitchFamily="49" charset="0"/>
              </a:rPr>
              <a:t> = new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obj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);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27848" y="3924035"/>
            <a:ext cx="6973364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MyCl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 MainActivity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22" name="구부러진 연결선 21"/>
          <p:cNvCxnSpPr>
            <a:stCxn id="17" idx="1"/>
            <a:endCxn id="12" idx="1"/>
          </p:cNvCxnSpPr>
          <p:nvPr/>
        </p:nvCxnSpPr>
        <p:spPr>
          <a:xfrm rot="10800000" flipH="1" flipV="1">
            <a:off x="453097" y="3511515"/>
            <a:ext cx="1" cy="2844552"/>
          </a:xfrm>
          <a:prstGeom prst="curvedConnector3">
            <a:avLst>
              <a:gd name="adj1" fmla="val -228600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54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1484784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2: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새로운 클래스를 정의하지 않고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현재 클래스 즉 </a:t>
            </a:r>
            <a:r>
              <a:rPr lang="en-US" altLang="ko-KR" dirty="0" smtClean="0">
                <a:sym typeface="Wingdings" panose="05000000000000000000" pitchFamily="2" charset="2"/>
              </a:rPr>
              <a:t>public </a:t>
            </a:r>
            <a:r>
              <a:rPr lang="en-US" altLang="ko-KR" dirty="0">
                <a:sym typeface="Wingdings" panose="05000000000000000000" pitchFamily="2" charset="2"/>
              </a:rPr>
              <a:t>class MainActivity 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View.OnClickListener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현재 클래스 객체로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 호출하는 방법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04340" y="2317853"/>
            <a:ext cx="1109687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 View.OnClickListene</a:t>
            </a:r>
            <a:r>
              <a:rPr lang="en-US" altLang="ko-KR" sz="1600" dirty="0">
                <a:latin typeface="Consolas" panose="020B0609020204030204" pitchFamily="49" charset="0"/>
              </a:rPr>
              <a:t>r {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 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button.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setOnClickListener( 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???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  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...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04340" y="3789040"/>
            <a:ext cx="10451009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 View.OnClickListene</a:t>
            </a:r>
            <a:r>
              <a:rPr lang="en-US" altLang="ko-KR" sz="1600" dirty="0">
                <a:latin typeface="Consolas" panose="020B0609020204030204" pitchFamily="49" charset="0"/>
              </a:rPr>
              <a:t>r {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    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 MainActivity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03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안드로이드에서 다국어를 지원하는 방식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병렬 리소스 로딩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(Parallel Resource Loading)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방식을 사용합니다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들어 영어와 한국어를 지원하는 앱을 만들고 싶다면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같이 </a:t>
            </a:r>
            <a:r>
              <a:rPr lang="en-US" altLang="ko-KR" dirty="0" smtClean="0">
                <a:sym typeface="Wingdings" panose="05000000000000000000" pitchFamily="2" charset="2"/>
              </a:rPr>
              <a:t>/app/res/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두 개의 폴더를 만든 다음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</a:t>
            </a:r>
            <a:r>
              <a:rPr lang="en-US" altLang="ko-KR" dirty="0" smtClean="0">
                <a:sym typeface="Wingdings" panose="05000000000000000000" pitchFamily="2" charset="2"/>
              </a:rPr>
              <a:t>strings.xml</a:t>
            </a:r>
            <a:r>
              <a:rPr lang="ko-KR" altLang="en-US" dirty="0" smtClean="0">
                <a:sym typeface="Wingdings" panose="05000000000000000000" pitchFamily="2" charset="2"/>
              </a:rPr>
              <a:t>파일을 넣어 둡니다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구조로 만들면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단말의 설정</a:t>
            </a:r>
            <a:r>
              <a:rPr lang="en-US" altLang="ko-KR" dirty="0" smtClean="0">
                <a:sym typeface="Wingdings" panose="05000000000000000000" pitchFamily="2" charset="2"/>
              </a:rPr>
              <a:t>(Settings) </a:t>
            </a:r>
            <a:r>
              <a:rPr lang="ko-KR" altLang="en-US" dirty="0" smtClean="0">
                <a:sym typeface="Wingdings" panose="05000000000000000000" pitchFamily="2" charset="2"/>
              </a:rPr>
              <a:t>언어</a:t>
            </a:r>
            <a:r>
              <a:rPr lang="en-US" altLang="ko-KR" dirty="0" smtClean="0">
                <a:sym typeface="Wingdings" panose="05000000000000000000" pitchFamily="2" charset="2"/>
              </a:rPr>
              <a:t>(Languages)</a:t>
            </a:r>
            <a:r>
              <a:rPr lang="ko-KR" altLang="en-US" dirty="0" smtClean="0">
                <a:sym typeface="Wingdings" panose="05000000000000000000" pitchFamily="2" charset="2"/>
              </a:rPr>
              <a:t>가 한국어이면</a:t>
            </a:r>
            <a:r>
              <a:rPr lang="en-US" altLang="ko-KR" dirty="0" smtClean="0">
                <a:sym typeface="Wingdings" panose="05000000000000000000" pitchFamily="2" charset="2"/>
              </a:rPr>
              <a:t>, /app/res/values-</a:t>
            </a:r>
            <a:r>
              <a:rPr lang="en-US" altLang="ko-KR" dirty="0" err="1" smtClean="0">
                <a:sym typeface="Wingdings" panose="05000000000000000000" pitchFamily="2" charset="2"/>
              </a:rPr>
              <a:t>ko</a:t>
            </a:r>
            <a:r>
              <a:rPr lang="en-US" altLang="ko-KR" dirty="0" smtClean="0">
                <a:sym typeface="Wingdings" panose="05000000000000000000" pitchFamily="2" charset="2"/>
              </a:rPr>
              <a:t>/strings.xml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문자열이 화면에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만약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단말에 설정된 언어에 해당하는 파일을 찾을 수 없다면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기본 폴더인 </a:t>
            </a:r>
            <a:r>
              <a:rPr lang="en-US" altLang="ko-KR" dirty="0" smtClean="0">
                <a:sym typeface="Wingdings" panose="05000000000000000000" pitchFamily="2" charset="2"/>
              </a:rPr>
              <a:t>values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들어 있는 </a:t>
            </a:r>
            <a:r>
              <a:rPr lang="en-US" altLang="ko-KR" b="1" dirty="0" smtClean="0">
                <a:sym typeface="Wingdings" panose="05000000000000000000" pitchFamily="2" charset="2"/>
              </a:rPr>
              <a:t>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파일이 사용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9416" y="2281626"/>
            <a:ext cx="676875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/app/res/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values-</a:t>
            </a:r>
            <a:r>
              <a:rPr lang="en-US" altLang="ko-KR" dirty="0" err="1" smtClean="0">
                <a:latin typeface="Consolas" panose="020B0609020204030204" pitchFamily="49" charset="0"/>
              </a:rPr>
              <a:t>en</a:t>
            </a:r>
            <a:r>
              <a:rPr lang="en-US" altLang="ko-KR" dirty="0" smtClean="0">
                <a:latin typeface="Consolas" panose="020B0609020204030204" pitchFamily="49" charset="0"/>
              </a:rPr>
              <a:t>/strings.xml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values-</a:t>
            </a:r>
            <a:r>
              <a:rPr lang="en-US" altLang="ko-KR" dirty="0" err="1" smtClean="0">
                <a:latin typeface="Consolas" panose="020B0609020204030204" pitchFamily="49" charset="0"/>
              </a:rPr>
              <a:t>ko</a:t>
            </a:r>
            <a:r>
              <a:rPr lang="en-US" altLang="ko-KR" dirty="0" smtClean="0">
                <a:latin typeface="Consolas" panose="020B0609020204030204" pitchFamily="49" charset="0"/>
              </a:rPr>
              <a:t>/strings.xml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94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1484784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2: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새로운 클래스를 정의하지 않고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현재 클래스 즉 </a:t>
            </a:r>
            <a:r>
              <a:rPr lang="en-US" altLang="ko-KR" dirty="0" smtClean="0">
                <a:sym typeface="Wingdings" panose="05000000000000000000" pitchFamily="2" charset="2"/>
              </a:rPr>
              <a:t>public </a:t>
            </a:r>
            <a:r>
              <a:rPr lang="en-US" altLang="ko-KR" dirty="0">
                <a:sym typeface="Wingdings" panose="05000000000000000000" pitchFamily="2" charset="2"/>
              </a:rPr>
              <a:t>class MainActivity 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View.OnClickListener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현재 클래스 객체로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 호출하는 방법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04340" y="2317853"/>
            <a:ext cx="1109687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 View.OnClickListene</a:t>
            </a:r>
            <a:r>
              <a:rPr lang="en-US" altLang="ko-KR" sz="1600" dirty="0">
                <a:latin typeface="Consolas" panose="020B0609020204030204" pitchFamily="49" charset="0"/>
              </a:rPr>
              <a:t>r {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 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button.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setOnClickListener( 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this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  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...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04340" y="3789040"/>
            <a:ext cx="10451009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 View.OnClickListene</a:t>
            </a:r>
            <a:r>
              <a:rPr lang="en-US" altLang="ko-KR" sz="1600" dirty="0">
                <a:latin typeface="Consolas" panose="020B0609020204030204" pitchFamily="49" charset="0"/>
              </a:rPr>
              <a:t>r {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    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 MainActivity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36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1196752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3: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아래에 있는 방법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을 관찰해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MyClass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smtClean="0">
                <a:sym typeface="Wingdings" panose="05000000000000000000" pitchFamily="2" charset="2"/>
              </a:rPr>
              <a:t>anonymous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obj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한번 만들고 다시 사용되지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그러니까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ko-KR" altLang="en-US" dirty="0" smtClean="0">
                <a:sym typeface="Wingdings" panose="05000000000000000000" pitchFamily="2" charset="2"/>
              </a:rPr>
              <a:t>처럼 </a:t>
            </a:r>
            <a:r>
              <a:rPr lang="en-US" altLang="ko-KR" dirty="0" smtClean="0">
                <a:sym typeface="Wingdings" panose="05000000000000000000" pitchFamily="2" charset="2"/>
              </a:rPr>
              <a:t>anonymous class </a:t>
            </a:r>
            <a:r>
              <a:rPr lang="ko-KR" altLang="en-US" dirty="0" smtClean="0">
                <a:sym typeface="Wingdings" panose="05000000000000000000" pitchFamily="2" charset="2"/>
              </a:rPr>
              <a:t>로 만들어보자는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Why?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23392" y="1881236"/>
            <a:ext cx="11096872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 ));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MyCl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65345" y="2643499"/>
            <a:ext cx="3562503" cy="36004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535793" y="2122327"/>
            <a:ext cx="1656184" cy="33104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24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3: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아래에 있는 방법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을 관찰해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MyClass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anonymous 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한번 만들고 다시 사용되지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그러니까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ko-KR" altLang="en-US" dirty="0" smtClean="0">
                <a:sym typeface="Wingdings" panose="05000000000000000000" pitchFamily="2" charset="2"/>
              </a:rPr>
              <a:t>처럼 </a:t>
            </a:r>
            <a:r>
              <a:rPr lang="en-US" altLang="ko-KR" dirty="0" smtClean="0">
                <a:sym typeface="Wingdings" panose="05000000000000000000" pitchFamily="2" charset="2"/>
              </a:rPr>
              <a:t>anonymous class </a:t>
            </a:r>
            <a:r>
              <a:rPr lang="ko-KR" altLang="en-US" dirty="0" smtClean="0">
                <a:sym typeface="Wingdings" panose="05000000000000000000" pitchFamily="2" charset="2"/>
              </a:rPr>
              <a:t>로 만들어보자는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View.OnClickListener()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80176" y="886116"/>
            <a:ext cx="404008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방법 </a:t>
            </a:r>
            <a:r>
              <a:rPr lang="en-US" altLang="ko-KR" sz="1600" b="1" dirty="0" smtClean="0"/>
              <a:t>3: Anonymous inner class</a:t>
            </a:r>
            <a:endParaRPr lang="ko-KR" altLang="en-US" sz="1600" b="1" dirty="0"/>
          </a:p>
        </p:txBody>
      </p:sp>
      <p:sp>
        <p:nvSpPr>
          <p:cNvPr id="5" name="직사각형 4"/>
          <p:cNvSpPr/>
          <p:nvPr/>
        </p:nvSpPr>
        <p:spPr>
          <a:xfrm>
            <a:off x="623392" y="4019089"/>
            <a:ext cx="11096872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 )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MyCl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3392" y="4509120"/>
            <a:ext cx="4104456" cy="36004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439816" y="3982677"/>
            <a:ext cx="864096" cy="310419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5447928" y="1196752"/>
            <a:ext cx="1584176" cy="30963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1559496" y="1916832"/>
            <a:ext cx="216024" cy="50137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591944" y="3967685"/>
            <a:ext cx="216024" cy="50137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27448" y="5589240"/>
            <a:ext cx="216024" cy="501375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379476" y="1918449"/>
            <a:ext cx="216024" cy="501375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39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4: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위에 있는 방법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을 관찰해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컴파일러 입장에서 보면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이미 정해지고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알고 있는 항목들이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그러한 항목들을 모두 생략해 버리는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Java 8</a:t>
            </a:r>
            <a:r>
              <a:rPr lang="ko-KR" altLang="en-US" dirty="0" smtClean="0">
                <a:sym typeface="Wingdings" panose="05000000000000000000" pitchFamily="2" charset="2"/>
              </a:rPr>
              <a:t>부터 도입된 </a:t>
            </a:r>
            <a:r>
              <a:rPr lang="en-US" altLang="ko-KR" b="1" dirty="0" smtClean="0">
                <a:sym typeface="Wingdings" panose="05000000000000000000" pitchFamily="2" charset="2"/>
              </a:rPr>
              <a:t>Lambda Expression </a:t>
            </a:r>
            <a:r>
              <a:rPr lang="ko-KR" altLang="en-US" dirty="0">
                <a:sym typeface="Wingdings" panose="05000000000000000000" pitchFamily="2" charset="2"/>
              </a:rPr>
              <a:t>을 이용한 방법입니다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View.OnClickListener()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80176" y="886116"/>
            <a:ext cx="404008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방법 </a:t>
            </a:r>
            <a:r>
              <a:rPr lang="en-US" altLang="ko-KR" sz="1600" b="1" dirty="0" smtClean="0"/>
              <a:t>3: Anonymous inner class</a:t>
            </a:r>
            <a:endParaRPr lang="ko-KR" altLang="en-US" sz="1600" b="1" dirty="0"/>
          </a:p>
        </p:txBody>
      </p:sp>
      <p:sp>
        <p:nvSpPr>
          <p:cNvPr id="16" name="직사각형 15"/>
          <p:cNvSpPr/>
          <p:nvPr/>
        </p:nvSpPr>
        <p:spPr>
          <a:xfrm>
            <a:off x="453099" y="4049867"/>
            <a:ext cx="1124811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button.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(view) -&gt;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703512" y="1176606"/>
            <a:ext cx="2952328" cy="47901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295800" y="824554"/>
            <a:ext cx="432048" cy="47901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727848" y="798447"/>
            <a:ext cx="2448272" cy="47901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68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>
                <a:sym typeface="Wingdings" panose="05000000000000000000" pitchFamily="2" charset="2"/>
              </a:rPr>
              <a:t>이 프로젝트에서는 </a:t>
            </a:r>
            <a:r>
              <a:rPr lang="ko-KR" altLang="en-US" b="1" dirty="0" smtClean="0">
                <a:sym typeface="Wingdings" panose="05000000000000000000" pitchFamily="2" charset="2"/>
              </a:rPr>
              <a:t>밑에 있는 다섯 아이콘 중에 하나를 클릭하면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이를 화면 </a:t>
            </a:r>
            <a:r>
              <a:rPr lang="ko-KR" altLang="en-US" b="1" dirty="0">
                <a:sym typeface="Wingdings" panose="05000000000000000000" pitchFamily="2" charset="2"/>
              </a:rPr>
              <a:t>중앙에 </a:t>
            </a:r>
            <a:r>
              <a:rPr lang="ko-KR" altLang="en-US" b="1" dirty="0" smtClean="0">
                <a:sym typeface="Wingdings" panose="05000000000000000000" pitchFamily="2" charset="2"/>
              </a:rPr>
              <a:t>보여줍니다</a:t>
            </a:r>
            <a:r>
              <a:rPr lang="en-US" altLang="ko-KR" b="1" dirty="0" smtClean="0">
                <a:sym typeface="Wingdings" panose="05000000000000000000" pitchFamily="2" charset="2"/>
              </a:rPr>
              <a:t>.  </a:t>
            </a:r>
            <a:r>
              <a:rPr lang="ko-KR" altLang="en-US" b="1" dirty="0" smtClean="0">
                <a:sym typeface="Wingdings" panose="05000000000000000000" pitchFamily="2" charset="2"/>
              </a:rPr>
              <a:t>중앙에 이미 한 아이콘이 있다면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이는 원래 </a:t>
            </a:r>
            <a:r>
              <a:rPr lang="ko-KR" altLang="en-US" b="1" dirty="0">
                <a:sym typeface="Wingdings" panose="05000000000000000000" pitchFamily="2" charset="2"/>
              </a:rPr>
              <a:t>위치로 복귀합니다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124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792" y="3466442"/>
            <a:ext cx="1610452" cy="28024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4509120"/>
            <a:ext cx="3062262" cy="175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1729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1: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Joy022PlaceHolder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Joy031PlaceHoder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sym typeface="Wingdings" panose="05000000000000000000" pitchFamily="2" charset="2"/>
              </a:rPr>
              <a:t>를 똑같이 유지합니다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복사한 프로젝트에서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이는 </a:t>
            </a:r>
            <a:r>
              <a:rPr lang="en-US" altLang="ko-KR" dirty="0" smtClean="0">
                <a:sym typeface="Wingdings" panose="05000000000000000000" pitchFamily="2" charset="2"/>
              </a:rPr>
              <a:t>/res/values/strings.xml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파일에만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default id</a:t>
            </a:r>
            <a:r>
              <a:rPr lang="ko-KR" altLang="en-US" dirty="0" smtClean="0">
                <a:sym typeface="Wingdings" panose="05000000000000000000" pitchFamily="2" charset="2"/>
              </a:rPr>
              <a:t>를 사용하기 보다는 알맞은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입력하세요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bike, truck, taxi, flight, bus.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이벤트에 반응할 메소드 이름을  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마다  </a:t>
            </a:r>
            <a:r>
              <a:rPr lang="en-US" altLang="ko-KR" dirty="0" err="1" smtClean="0">
                <a:sym typeface="Wingdings" panose="05000000000000000000" pitchFamily="2" charset="2"/>
              </a:rPr>
              <a:t>swapView</a:t>
            </a:r>
            <a:r>
              <a:rPr lang="ko-KR" altLang="en-US" dirty="0" smtClean="0">
                <a:sym typeface="Wingdings" panose="05000000000000000000" pitchFamily="2" charset="2"/>
              </a:rPr>
              <a:t>로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아이콘들의 </a:t>
            </a:r>
            <a:r>
              <a:rPr lang="en-US" altLang="ko-KR" dirty="0">
                <a:sym typeface="Wingdings" panose="05000000000000000000" pitchFamily="2" charset="2"/>
              </a:rPr>
              <a:t>Chain Style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en-US" altLang="ko-KR" dirty="0">
                <a:sym typeface="Wingdings" panose="05000000000000000000" pitchFamily="2" charset="2"/>
              </a:rPr>
              <a:t>Packed 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Spread inside(</a:t>
            </a:r>
            <a:r>
              <a:rPr lang="ko-KR" altLang="en-US" dirty="0">
                <a:sym typeface="Wingdings" panose="05000000000000000000" pitchFamily="2" charset="2"/>
              </a:rPr>
              <a:t>디폴트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로 변경하십시오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이런 변경을 </a:t>
            </a:r>
            <a:r>
              <a:rPr lang="en-US" altLang="ko-KR" dirty="0">
                <a:sym typeface="Wingdings" panose="05000000000000000000" pitchFamily="2" charset="2"/>
              </a:rPr>
              <a:t>attribute</a:t>
            </a:r>
            <a:r>
              <a:rPr lang="ko-KR" altLang="en-US" dirty="0">
                <a:sym typeface="Wingdings" panose="05000000000000000000" pitchFamily="2" charset="2"/>
              </a:rPr>
              <a:t>창에서 작업할 수 </a:t>
            </a:r>
            <a:r>
              <a:rPr lang="ko-KR" altLang="en-US" dirty="0" smtClean="0">
                <a:sym typeface="Wingdings" panose="05000000000000000000" pitchFamily="2" charset="2"/>
              </a:rPr>
              <a:t>있지만</a:t>
            </a:r>
            <a:r>
              <a:rPr lang="en-US" altLang="ko-KR" dirty="0" smtClean="0">
                <a:sym typeface="Wingdings" panose="05000000000000000000" pitchFamily="2" charset="2"/>
              </a:rPr>
              <a:t>, xml </a:t>
            </a:r>
            <a:r>
              <a:rPr lang="ko-KR" altLang="en-US" dirty="0" smtClean="0">
                <a:sym typeface="Wingdings" panose="05000000000000000000" pitchFamily="2" charset="2"/>
              </a:rPr>
              <a:t>코딩에서 직접 해보며 </a:t>
            </a:r>
            <a:r>
              <a:rPr lang="en-US" altLang="ko-KR" dirty="0" smtClean="0">
                <a:sym typeface="Wingdings" panose="05000000000000000000" pitchFamily="2" charset="2"/>
              </a:rPr>
              <a:t>[split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탭에서 </a:t>
            </a:r>
            <a:r>
              <a:rPr lang="ko-KR" altLang="en-US" dirty="0" smtClean="0">
                <a:sym typeface="Wingdings" panose="05000000000000000000" pitchFamily="2" charset="2"/>
              </a:rPr>
              <a:t>변화를 관찰하세요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125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372" y="3928397"/>
            <a:ext cx="1491236" cy="25949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532" y="4867036"/>
            <a:ext cx="2835574" cy="16294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503" y="4020878"/>
            <a:ext cx="4287303" cy="247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6389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아래와 같이 단말기 하단에 </a:t>
            </a:r>
            <a:r>
              <a:rPr lang="en-US" altLang="ko-KR" dirty="0" smtClean="0">
                <a:sym typeface="Wingdings" panose="05000000000000000000" pitchFamily="2" charset="2"/>
              </a:rPr>
              <a:t>icon</a:t>
            </a:r>
            <a:r>
              <a:rPr lang="ko-KR" altLang="en-US" dirty="0" smtClean="0">
                <a:sym typeface="Wingdings" panose="05000000000000000000" pitchFamily="2" charset="2"/>
              </a:rPr>
              <a:t>을 클릭하면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해당 </a:t>
            </a:r>
            <a:r>
              <a:rPr lang="en-US" altLang="ko-KR" dirty="0" smtClean="0">
                <a:sym typeface="Wingdings" panose="05000000000000000000" pitchFamily="2" charset="2"/>
              </a:rPr>
              <a:t>icon</a:t>
            </a:r>
            <a:r>
              <a:rPr lang="ko-KR" altLang="en-US" dirty="0" smtClean="0">
                <a:sym typeface="Wingdings" panose="05000000000000000000" pitchFamily="2" charset="2"/>
              </a:rPr>
              <a:t>이 단말기 화면 중앙에 끌어와 보여주려고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default id</a:t>
            </a:r>
            <a:r>
              <a:rPr lang="ko-KR" altLang="en-US" dirty="0" smtClean="0">
                <a:sym typeface="Wingdings" panose="05000000000000000000" pitchFamily="2" charset="2"/>
              </a:rPr>
              <a:t>를 사용하기 보다는 알맞은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입력하세요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bike, truck, taxi, flight, bus.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이벤트에 반응할 메소드 이름을  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마다  </a:t>
            </a:r>
            <a:r>
              <a:rPr lang="en-US" altLang="ko-KR" dirty="0" err="1" smtClean="0">
                <a:sym typeface="Wingdings" panose="05000000000000000000" pitchFamily="2" charset="2"/>
              </a:rPr>
              <a:t>swapView</a:t>
            </a:r>
            <a:r>
              <a:rPr lang="ko-KR" altLang="en-US" dirty="0" smtClean="0">
                <a:sym typeface="Wingdings" panose="05000000000000000000" pitchFamily="2" charset="2"/>
              </a:rPr>
              <a:t>로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3193197"/>
            <a:ext cx="5616624" cy="33000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3173416"/>
            <a:ext cx="1909663" cy="3323114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1886601" y="5320989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5552275" y="3289201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519936" y="5062493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647728" y="5877272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2" y="3168441"/>
            <a:ext cx="2953090" cy="3320695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>
            <a:off x="8800033" y="3085185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8184232" y="4077072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35164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/>
              <a:t>acitvity_main.xml </a:t>
            </a:r>
            <a:r>
              <a:rPr lang="ko-KR" altLang="en-US" dirty="0" smtClean="0"/>
              <a:t>파일에 다음과 같이 입력하거나 </a:t>
            </a:r>
            <a:r>
              <a:rPr lang="en-US" altLang="ko-KR" dirty="0" smtClean="0"/>
              <a:t>Design </a:t>
            </a:r>
            <a:r>
              <a:rPr lang="ko-KR" altLang="en-US" dirty="0" smtClean="0"/>
              <a:t>탭에서 추가하십시오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Placeholder</a:t>
            </a:r>
            <a:r>
              <a:rPr lang="ko-KR" altLang="en-US" dirty="0"/>
              <a:t>는 이미 존재하는 뷰의 위치를 조정할 수 있는 가상 오브젝트입니다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어떤 뷰의 </a:t>
            </a:r>
            <a:r>
              <a:rPr lang="en-US" altLang="ko-KR" dirty="0"/>
              <a:t>id</a:t>
            </a:r>
            <a:r>
              <a:rPr lang="ko-KR" altLang="en-US" dirty="0"/>
              <a:t>와 함께 </a:t>
            </a:r>
            <a:r>
              <a:rPr lang="en-US" altLang="ko-KR" dirty="0" err="1"/>
              <a:t>setContent</a:t>
            </a:r>
            <a:r>
              <a:rPr lang="en-US" altLang="ko-KR" dirty="0"/>
              <a:t>()</a:t>
            </a:r>
            <a:r>
              <a:rPr lang="ko-KR" altLang="en-US" dirty="0"/>
              <a:t>메소드를 이용하여  </a:t>
            </a:r>
            <a:r>
              <a:rPr lang="en-US" altLang="ko-KR" dirty="0"/>
              <a:t>Placeholder</a:t>
            </a:r>
            <a:r>
              <a:rPr lang="ko-KR" altLang="en-US" dirty="0"/>
              <a:t>에 </a:t>
            </a:r>
            <a:r>
              <a:rPr lang="ko-KR" altLang="en-US" dirty="0" smtClean="0"/>
              <a:t>적용하면</a:t>
            </a:r>
            <a:r>
              <a:rPr lang="en-US" altLang="ko-KR" dirty="0" smtClean="0"/>
              <a:t>, </a:t>
            </a:r>
            <a:r>
              <a:rPr lang="en-US" altLang="ko-KR" dirty="0"/>
              <a:t>Placeholder</a:t>
            </a:r>
            <a:r>
              <a:rPr lang="ko-KR" altLang="en-US" dirty="0"/>
              <a:t>는 효과적으로 해당 뷰</a:t>
            </a:r>
            <a:r>
              <a:rPr lang="en-US" altLang="ko-KR" dirty="0"/>
              <a:t>(content view)</a:t>
            </a:r>
            <a:r>
              <a:rPr lang="ko-KR" altLang="en-US" dirty="0"/>
              <a:t>를 </a:t>
            </a:r>
            <a:r>
              <a:rPr lang="ko-KR" altLang="en-US" dirty="0" smtClean="0"/>
              <a:t>나타내고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원래 있던 </a:t>
            </a:r>
            <a:r>
              <a:rPr lang="ko-KR" altLang="en-US" dirty="0"/>
              <a:t>뷰의 위치는 </a:t>
            </a:r>
            <a:r>
              <a:rPr lang="en-US" altLang="ko-KR" dirty="0"/>
              <a:t>GONE </a:t>
            </a:r>
            <a:r>
              <a:rPr lang="ko-KR" altLang="en-US" dirty="0"/>
              <a:t>처럼 동작합니다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Placeholder</a:t>
            </a:r>
            <a:r>
              <a:rPr lang="ko-KR" altLang="en-US" dirty="0" smtClean="0"/>
              <a:t>에 다른 뷰가 설정이 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뷰는 다시 원위치로 돌아옵니다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127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51691" y="2852936"/>
            <a:ext cx="9937104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&lt;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androidx.constraintlayout.widget.Placeholder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android:id="@+id/placeholder"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android:layout_width="50dp"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android:layout_height="50dp"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app:layout_constraintHorizontal_bias="</a:t>
            </a:r>
            <a:r>
              <a:rPr lang="en-US" altLang="ko-KR" sz="1600" dirty="0" smtClean="0">
                <a:latin typeface="Consolas" panose="020B0609020204030204" pitchFamily="49" charset="0"/>
              </a:rPr>
              <a:t>0.5"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app:layout_constraintTop_toTopOf="parent"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app:layout_constraintVertical_bias</a:t>
            </a:r>
            <a:r>
              <a:rPr lang="en-US" altLang="ko-KR" sz="1600" dirty="0">
                <a:latin typeface="Consolas" panose="020B0609020204030204" pitchFamily="49" charset="0"/>
              </a:rPr>
              <a:t>="0.353" /&gt;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1691" y="6109484"/>
            <a:ext cx="102349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Reference to </a:t>
            </a:r>
            <a:r>
              <a:rPr lang="en-US" altLang="ko-KR" b="1" dirty="0" smtClean="0"/>
              <a:t>Placeholder : </a:t>
            </a:r>
            <a:r>
              <a:rPr lang="en-US" altLang="ko-KR" b="1" dirty="0" smtClean="0">
                <a:hlinkClick r:id="rId2"/>
              </a:rPr>
              <a:t>Click here </a:t>
            </a:r>
            <a:endParaRPr lang="en-US" altLang="ko-KR" dirty="0" smtClean="0"/>
          </a:p>
          <a:p>
            <a:r>
              <a:rPr lang="ko-KR" altLang="en-US" dirty="0" smtClean="0"/>
              <a:t>https</a:t>
            </a:r>
            <a:r>
              <a:rPr lang="ko-KR" altLang="en-US" dirty="0"/>
              <a:t>://developer.android.com/reference/androidx/constraintlayout/widget/Placeholder</a:t>
            </a:r>
          </a:p>
        </p:txBody>
      </p:sp>
    </p:spTree>
    <p:extLst>
      <p:ext uri="{BB962C8B-B14F-4D97-AF65-F5344CB8AC3E}">
        <p14:creationId xmlns:p14="http://schemas.microsoft.com/office/powerpoint/2010/main" val="121611237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5: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en-US" altLang="ko-KR" dirty="0" err="1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에서 해야 할 코딩은 </a:t>
            </a:r>
            <a:r>
              <a:rPr lang="en-US" altLang="ko-KR" dirty="0" smtClean="0">
                <a:sym typeface="Wingdings" panose="05000000000000000000" pitchFamily="2" charset="2"/>
              </a:rPr>
              <a:t>placeholder</a:t>
            </a:r>
            <a:r>
              <a:rPr lang="ko-KR" altLang="en-US" dirty="0" smtClean="0">
                <a:sym typeface="Wingdings" panose="05000000000000000000" pitchFamily="2" charset="2"/>
              </a:rPr>
              <a:t>의 객체를 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함수인 </a:t>
            </a:r>
            <a:r>
              <a:rPr lang="en-US" altLang="ko-KR" dirty="0" err="1" smtClean="0">
                <a:sym typeface="Wingdings" panose="05000000000000000000" pitchFamily="2" charset="2"/>
              </a:rPr>
              <a:t>swapView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의 인자로 들어오는 뷰 즉 사용자가 클릭한 뷰를 </a:t>
            </a:r>
            <a:r>
              <a:rPr lang="en-US" altLang="ko-KR" dirty="0" err="1" smtClean="0">
                <a:sym typeface="Wingdings" panose="05000000000000000000" pitchFamily="2" charset="2"/>
              </a:rPr>
              <a:t>placholder</a:t>
            </a:r>
            <a:r>
              <a:rPr lang="ko-KR" altLang="en-US" dirty="0" smtClean="0">
                <a:sym typeface="Wingdings" panose="05000000000000000000" pitchFamily="2" charset="2"/>
              </a:rPr>
              <a:t>에 설정해서 나타내도록 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2420888"/>
            <a:ext cx="10861796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Placeholder </a:t>
            </a:r>
            <a:r>
              <a:rPr lang="en-US" altLang="ko-KR" sz="1600" dirty="0" err="1">
                <a:latin typeface="Consolas" panose="020B0609020204030204" pitchFamily="49" charset="0"/>
              </a:rPr>
              <a:t>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;                        // class </a:t>
            </a:r>
            <a:r>
              <a:rPr lang="ko-KR" altLang="en-US" sz="1600" dirty="0" smtClean="0">
                <a:latin typeface="Consolas" panose="020B0609020204030204" pitchFamily="49" charset="0"/>
              </a:rPr>
              <a:t>내의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전역변수</a:t>
            </a:r>
            <a:r>
              <a:rPr lang="ko-KR" altLang="en-US" sz="1600" dirty="0" smtClean="0">
                <a:latin typeface="Consolas" panose="020B0609020204030204" pitchFamily="49" charset="0"/>
              </a:rPr>
              <a:t> 역할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z="1600" dirty="0">
                <a:latin typeface="Consolas" panose="020B0609020204030204" pitchFamily="49" charset="0"/>
              </a:rPr>
              <a:t>("&gt;onCreate()");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placeholder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);       // placeholder</a:t>
            </a:r>
            <a:r>
              <a:rPr lang="ko-KR" altLang="en-US" sz="1600" dirty="0" smtClean="0">
                <a:latin typeface="Consolas" panose="020B0609020204030204" pitchFamily="49" charset="0"/>
              </a:rPr>
              <a:t>객체를 구함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swapView</a:t>
            </a:r>
            <a:r>
              <a:rPr lang="en-US" altLang="ko-KR" sz="1600" dirty="0">
                <a:latin typeface="Consolas" panose="020B0609020204030204" pitchFamily="49" charset="0"/>
              </a:rPr>
              <a:t>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placeholder.setContentId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());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클릭한 객체</a:t>
            </a:r>
            <a:r>
              <a:rPr lang="en-US" altLang="ko-KR" sz="1600" dirty="0" smtClean="0">
                <a:latin typeface="Consolas" panose="020B0609020204030204" pitchFamily="49" charset="0"/>
              </a:rPr>
              <a:t>v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placehoder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보냄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50707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안스의 </a:t>
            </a:r>
            <a:r>
              <a:rPr lang="en-US" altLang="ko-KR" dirty="0" err="1" smtClean="0">
                <a:sym typeface="Wingdings" panose="05000000000000000000" pitchFamily="2" charset="2"/>
              </a:rPr>
              <a:t>TransitionManager</a:t>
            </a:r>
            <a:r>
              <a:rPr lang="ko-KR" altLang="en-US" dirty="0" smtClean="0">
                <a:sym typeface="Wingdings" panose="05000000000000000000" pitchFamily="2" charset="2"/>
              </a:rPr>
              <a:t>를 사용하면</a:t>
            </a:r>
            <a:r>
              <a:rPr lang="en-US" altLang="ko-KR" dirty="0" smtClean="0">
                <a:sym typeface="Wingdings" panose="05000000000000000000" pitchFamily="2" charset="2"/>
              </a:rPr>
              <a:t>, icon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ko-KR" altLang="en-US" dirty="0" smtClean="0">
                <a:sym typeface="Wingdings" panose="05000000000000000000" pitchFamily="2" charset="2"/>
              </a:rPr>
              <a:t>움직임을 사용자에게 보여줄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추가하고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를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916832"/>
            <a:ext cx="1086179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ConstraintLayout layout</a:t>
            </a:r>
            <a:r>
              <a:rPr lang="en-US" altLang="ko-KR" sz="1600" dirty="0" smtClean="0">
                <a:latin typeface="Consolas" panose="020B0609020204030204" pitchFamily="49" charset="0"/>
              </a:rPr>
              <a:t>;                        //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ConstraintLayout's</a:t>
            </a:r>
            <a:r>
              <a:rPr lang="en-US" altLang="ko-KR" sz="1600" dirty="0" smtClean="0">
                <a:latin typeface="Consolas" panose="020B0609020204030204" pitchFamily="49" charset="0"/>
              </a:rPr>
              <a:t> id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Placeholder </a:t>
            </a:r>
            <a:r>
              <a:rPr lang="en-US" altLang="ko-KR" sz="1600" dirty="0" err="1">
                <a:latin typeface="Consolas" panose="020B0609020204030204" pitchFamily="49" charset="0"/>
              </a:rPr>
              <a:t>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;                        // class </a:t>
            </a:r>
            <a:r>
              <a:rPr lang="ko-KR" altLang="en-US" sz="1600" dirty="0" smtClean="0">
                <a:latin typeface="Consolas" panose="020B0609020204030204" pitchFamily="49" charset="0"/>
              </a:rPr>
              <a:t>내의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전역변수</a:t>
            </a:r>
            <a:r>
              <a:rPr lang="ko-KR" altLang="en-US" sz="1600" dirty="0" smtClean="0">
                <a:latin typeface="Consolas" panose="020B0609020204030204" pitchFamily="49" charset="0"/>
              </a:rPr>
              <a:t> 역할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super.onCreate(savedInstanceState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layout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R.id.layout</a:t>
            </a:r>
            <a:r>
              <a:rPr lang="en-US" altLang="ko-KR" sz="1600" dirty="0" smtClean="0">
                <a:latin typeface="Consolas" panose="020B0609020204030204" pitchFamily="49" charset="0"/>
              </a:rPr>
              <a:t>);                 // ConstraintLayout </a:t>
            </a:r>
            <a:r>
              <a:rPr lang="ko-KR" altLang="en-US" sz="1600" dirty="0" smtClean="0">
                <a:latin typeface="Consolas" panose="020B0609020204030204" pitchFamily="49" charset="0"/>
              </a:rPr>
              <a:t>객체를 구함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placeholder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);       // placeholder</a:t>
            </a:r>
            <a:r>
              <a:rPr lang="ko-KR" altLang="en-US" sz="1600" dirty="0" smtClean="0">
                <a:latin typeface="Consolas" panose="020B0609020204030204" pitchFamily="49" charset="0"/>
              </a:rPr>
              <a:t>객체를 구함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swapView</a:t>
            </a:r>
            <a:r>
              <a:rPr lang="en-US" altLang="ko-KR" sz="1600" dirty="0">
                <a:latin typeface="Consolas" panose="020B0609020204030204" pitchFamily="49" charset="0"/>
              </a:rPr>
              <a:t>(View v)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TransitionManager.beginDelayedTransition</a:t>
            </a:r>
            <a:r>
              <a:rPr lang="en-US" altLang="ko-KR" sz="1600" dirty="0" smtClean="0">
                <a:latin typeface="Consolas" panose="020B0609020204030204" pitchFamily="49" charset="0"/>
              </a:rPr>
              <a:t>(layout);   // Layout</a:t>
            </a:r>
            <a:r>
              <a:rPr lang="ko-KR" altLang="en-US" sz="1600" dirty="0" smtClean="0">
                <a:latin typeface="Consolas" panose="020B0609020204030204" pitchFamily="49" charset="0"/>
              </a:rPr>
              <a:t>의 </a:t>
            </a:r>
            <a:r>
              <a:rPr lang="en-US" altLang="ko-KR" sz="1600" dirty="0" smtClean="0">
                <a:latin typeface="Consolas" panose="020B0609020204030204" pitchFamily="49" charset="0"/>
              </a:rPr>
              <a:t>Transition</a:t>
            </a:r>
            <a:r>
              <a:rPr lang="ko-KR" altLang="en-US" sz="1600" dirty="0" smtClean="0">
                <a:latin typeface="Consolas" panose="020B0609020204030204" pitchFamily="49" charset="0"/>
              </a:rPr>
              <a:t>을 보여줌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placeholder.setContentId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());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클릭한 객체</a:t>
            </a:r>
            <a:r>
              <a:rPr lang="en-US" altLang="ko-KR" sz="1600" dirty="0" smtClean="0">
                <a:latin typeface="Consolas" panose="020B0609020204030204" pitchFamily="49" charset="0"/>
              </a:rPr>
              <a:t>v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placehoder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보냄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407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텍스트뷰의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textColor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문자열의 색상을 설정합니다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색상 설정은 일반적으로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#AARRGGBB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포맷을 사용하고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#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뒤에 나오는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4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종류의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자리 값은 각각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Alpha, Red, Green, Blue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의미합니다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투명도를 나타내는 </a:t>
            </a:r>
            <a:r>
              <a:rPr lang="en-US" altLang="ko-KR" dirty="0" smtClean="0">
                <a:sym typeface="Wingdings" panose="05000000000000000000" pitchFamily="2" charset="2"/>
              </a:rPr>
              <a:t>Alpha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값은 </a:t>
            </a:r>
            <a:r>
              <a:rPr lang="en-US" altLang="ko-KR" dirty="0" smtClean="0">
                <a:sym typeface="Wingdings" panose="05000000000000000000" pitchFamily="2" charset="2"/>
              </a:rPr>
              <a:t>FF(</a:t>
            </a:r>
            <a:r>
              <a:rPr lang="ko-KR" altLang="en-US" dirty="0" smtClean="0">
                <a:sym typeface="Wingdings" panose="05000000000000000000" pitchFamily="2" charset="2"/>
              </a:rPr>
              <a:t>불투명</a:t>
            </a:r>
            <a:r>
              <a:rPr lang="en-US" altLang="ko-KR" dirty="0" smtClean="0">
                <a:sym typeface="Wingdings" panose="05000000000000000000" pitchFamily="2" charset="2"/>
              </a:rPr>
              <a:t>), 00(</a:t>
            </a:r>
            <a:r>
              <a:rPr lang="ko-KR" altLang="en-US" dirty="0" smtClean="0">
                <a:sym typeface="Wingdings" panose="05000000000000000000" pitchFamily="2" charset="2"/>
              </a:rPr>
              <a:t>투명</a:t>
            </a:r>
            <a:r>
              <a:rPr lang="en-US" altLang="ko-KR" dirty="0" smtClean="0">
                <a:sym typeface="Wingdings" panose="05000000000000000000" pitchFamily="2" charset="2"/>
              </a:rPr>
              <a:t>), 88(</a:t>
            </a:r>
            <a:r>
              <a:rPr lang="ko-KR" altLang="en-US" dirty="0" smtClean="0">
                <a:sym typeface="Wingdings" panose="05000000000000000000" pitchFamily="2" charset="2"/>
              </a:rPr>
              <a:t>반투명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불투명한 빨간색은 </a:t>
            </a:r>
            <a:r>
              <a:rPr lang="en-US" altLang="ko-KR" dirty="0" smtClean="0">
                <a:sym typeface="Wingdings" panose="05000000000000000000" pitchFamily="2" charset="2"/>
              </a:rPr>
              <a:t>#FFFF0000 </a:t>
            </a:r>
            <a:r>
              <a:rPr lang="ko-KR" altLang="en-US" dirty="0" smtClean="0">
                <a:sym typeface="Wingdings" panose="05000000000000000000" pitchFamily="2" charset="2"/>
              </a:rPr>
              <a:t>가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3. textSize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textSize </a:t>
            </a:r>
            <a:r>
              <a:rPr lang="ko-KR" altLang="en-US" dirty="0" smtClean="0">
                <a:sym typeface="Wingdings" panose="05000000000000000000" pitchFamily="2" charset="2"/>
              </a:rPr>
              <a:t>는 문자열의 크기를 설정하는데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단위는 </a:t>
            </a:r>
            <a:r>
              <a:rPr lang="en-US" altLang="ko-KR" dirty="0" err="1" smtClean="0">
                <a:sym typeface="Wingdings" panose="05000000000000000000" pitchFamily="2" charset="2"/>
              </a:rPr>
              <a:t>dp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sp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px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textStyle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normal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", "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bold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", "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italic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등의 값을 지정할 수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5.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typeFace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문자열의 폰트를 설정합니다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기본적으로 제공하는 </a:t>
            </a:r>
            <a:r>
              <a:rPr lang="en-US" altLang="ko-KR" dirty="0">
                <a:sym typeface="Wingdings" panose="05000000000000000000" pitchFamily="2" charset="2"/>
              </a:rPr>
              <a:t>"normal", "sans", "serif", "monospace" </a:t>
            </a:r>
            <a:r>
              <a:rPr lang="ko-KR" altLang="en-US" dirty="0">
                <a:sym typeface="Wingdings" panose="05000000000000000000" pitchFamily="2" charset="2"/>
              </a:rPr>
              <a:t>설정할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6.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maxLines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텍스트뷰에서 표시하는 문자열의 최대 줄 수를 설정합니다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한 줄로만 표시하고 싶을 때는 값을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로 설정하면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한 줄을 넘어가는 내용은 나타나지 않습니다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53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안스의 </a:t>
            </a:r>
            <a:r>
              <a:rPr lang="en-US" altLang="ko-KR" dirty="0" err="1" smtClean="0">
                <a:sym typeface="Wingdings" panose="05000000000000000000" pitchFamily="2" charset="2"/>
              </a:rPr>
              <a:t>TransitionManager</a:t>
            </a:r>
            <a:r>
              <a:rPr lang="ko-KR" altLang="en-US" dirty="0" smtClean="0">
                <a:sym typeface="Wingdings" panose="05000000000000000000" pitchFamily="2" charset="2"/>
              </a:rPr>
              <a:t>를 사용하면</a:t>
            </a:r>
            <a:r>
              <a:rPr lang="en-US" altLang="ko-KR" dirty="0" smtClean="0">
                <a:sym typeface="Wingdings" panose="05000000000000000000" pitchFamily="2" charset="2"/>
              </a:rPr>
              <a:t>, icon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ko-KR" altLang="en-US" dirty="0" smtClean="0">
                <a:sym typeface="Wingdings" panose="05000000000000000000" pitchFamily="2" charset="2"/>
              </a:rPr>
              <a:t>움직임을 사용자에게 보여줄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추가하고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를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916832"/>
            <a:ext cx="10861796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600" dirty="0">
                <a:latin typeface="Consolas" panose="020B0609020204030204" pitchFamily="49" charset="0"/>
              </a:rPr>
              <a:t>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latin typeface="Consolas" panose="020B0609020204030204" pitchFamily="49" charset="0"/>
              </a:rPr>
              <a:t>android:id="@+id/layout"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smtClean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왼쪽 화살표 5"/>
          <p:cNvSpPr/>
          <p:nvPr/>
        </p:nvSpPr>
        <p:spPr>
          <a:xfrm>
            <a:off x="3863752" y="3140968"/>
            <a:ext cx="576064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312" y="1916832"/>
            <a:ext cx="2706756" cy="459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630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Joy0311PlaceHolder: Using class &amp; anonymous object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Not using onClick, but four different methods!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Joy031Placeholder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복사해서 </a:t>
            </a:r>
            <a:r>
              <a:rPr lang="en-US" altLang="ko-KR" b="1" dirty="0" smtClean="0">
                <a:sym typeface="Wingdings" panose="05000000000000000000" pitchFamily="2" charset="2"/>
              </a:rPr>
              <a:t>Joy0311Placeholder</a:t>
            </a:r>
            <a:r>
              <a:rPr lang="ko-KR" altLang="en-US" dirty="0" smtClean="0">
                <a:sym typeface="Wingdings" panose="05000000000000000000" pitchFamily="2" charset="2"/>
              </a:rPr>
              <a:t>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Package</a:t>
            </a:r>
            <a:r>
              <a:rPr lang="ko-KR" altLang="en-US" dirty="0" smtClean="0">
                <a:sym typeface="Wingdings" panose="05000000000000000000" pitchFamily="2" charset="2"/>
              </a:rPr>
              <a:t>이름을 같게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ko-KR" altLang="en-US" dirty="0" smtClean="0">
                <a:sym typeface="Wingdings" panose="05000000000000000000" pitchFamily="2" charset="2"/>
              </a:rPr>
              <a:t>에서 프로젝트 이름만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Method 1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레이아웃 파일의 </a:t>
            </a:r>
            <a:r>
              <a:rPr lang="en-US" altLang="ko-KR" dirty="0" smtClean="0">
                <a:sym typeface="Wingdings" panose="05000000000000000000" pitchFamily="2" charset="2"/>
              </a:rPr>
              <a:t>onClick()</a:t>
            </a:r>
            <a:r>
              <a:rPr lang="ko-KR" altLang="en-US" dirty="0" smtClean="0">
                <a:sym typeface="Wingdings" panose="05000000000000000000" pitchFamily="2" charset="2"/>
              </a:rPr>
              <a:t>를 사용하는 대신</a:t>
            </a:r>
            <a:r>
              <a:rPr lang="en-US" altLang="ko-KR" dirty="0" smtClean="0">
                <a:sym typeface="Wingdings" panose="05000000000000000000" pitchFamily="2" charset="2"/>
              </a:rPr>
              <a:t>, 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View.OnClickListener </a:t>
            </a:r>
            <a:r>
              <a:rPr lang="ko-KR" altLang="en-US" b="1" dirty="0">
                <a:sym typeface="Wingdings" panose="05000000000000000000" pitchFamily="2" charset="2"/>
              </a:rPr>
              <a:t>인터페이스를 구현하는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클래스</a:t>
            </a:r>
            <a:r>
              <a:rPr lang="ko-KR" altLang="en-US" dirty="0">
                <a:sym typeface="Wingdings" panose="05000000000000000000" pitchFamily="2" charset="2"/>
              </a:rPr>
              <a:t>를 정의하고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클래스로 객체</a:t>
            </a:r>
            <a:r>
              <a:rPr lang="en-US" altLang="ko-KR" dirty="0" smtClean="0">
                <a:sym typeface="Wingdings" panose="05000000000000000000" pitchFamily="2" charset="2"/>
              </a:rPr>
              <a:t>(anonymous object)</a:t>
            </a:r>
            <a:r>
              <a:rPr lang="ko-KR" altLang="en-US" dirty="0">
                <a:sym typeface="Wingdings" panose="05000000000000000000" pitchFamily="2" charset="2"/>
              </a:rPr>
              <a:t>를 만들어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(new ....)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호출하는 </a:t>
            </a:r>
            <a:r>
              <a:rPr lang="ko-KR" altLang="en-US" dirty="0" smtClean="0">
                <a:sym typeface="Wingdings" panose="05000000000000000000" pitchFamily="2" charset="2"/>
              </a:rPr>
              <a:t>방법으로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48708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Joy0312PlaceHolder: Using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MainActivity's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Interface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Not using onClick, but four different methods!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Joy0311Placeholder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복사해서 </a:t>
            </a:r>
            <a:r>
              <a:rPr lang="en-US" altLang="ko-KR" b="1" dirty="0" smtClean="0">
                <a:sym typeface="Wingdings" panose="05000000000000000000" pitchFamily="2" charset="2"/>
              </a:rPr>
              <a:t>Joy0312Placeholder</a:t>
            </a:r>
            <a:r>
              <a:rPr lang="ko-KR" altLang="en-US" dirty="0" smtClean="0">
                <a:sym typeface="Wingdings" panose="05000000000000000000" pitchFamily="2" charset="2"/>
              </a:rPr>
              <a:t>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Package</a:t>
            </a:r>
            <a:r>
              <a:rPr lang="ko-KR" altLang="en-US" dirty="0" smtClean="0">
                <a:sym typeface="Wingdings" panose="05000000000000000000" pitchFamily="2" charset="2"/>
              </a:rPr>
              <a:t>이름을 같게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ko-KR" altLang="en-US" dirty="0" smtClean="0">
                <a:sym typeface="Wingdings" panose="05000000000000000000" pitchFamily="2" charset="2"/>
              </a:rPr>
              <a:t>에서 프로젝트 이름만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Method 2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레이아웃 파일의 </a:t>
            </a:r>
            <a:r>
              <a:rPr lang="en-US" altLang="ko-KR" dirty="0" smtClean="0">
                <a:sym typeface="Wingdings" panose="05000000000000000000" pitchFamily="2" charset="2"/>
              </a:rPr>
              <a:t>onClick()</a:t>
            </a:r>
            <a:r>
              <a:rPr lang="ko-KR" altLang="en-US" dirty="0" smtClean="0">
                <a:sym typeface="Wingdings" panose="05000000000000000000" pitchFamily="2" charset="2"/>
              </a:rPr>
              <a:t>를 사용하는 대신</a:t>
            </a:r>
            <a:r>
              <a:rPr lang="en-US" altLang="ko-KR" dirty="0" smtClean="0">
                <a:sym typeface="Wingdings" panose="05000000000000000000" pitchFamily="2" charset="2"/>
              </a:rPr>
              <a:t>, 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클래스가 </a:t>
            </a:r>
            <a:r>
              <a:rPr lang="en-US" altLang="ko-KR" b="1" dirty="0">
                <a:sym typeface="Wingdings" panose="05000000000000000000" pitchFamily="2" charset="2"/>
              </a:rPr>
              <a:t>View.OnClickListener </a:t>
            </a:r>
            <a:r>
              <a:rPr lang="ko-KR" altLang="en-US" b="1" dirty="0">
                <a:sym typeface="Wingdings" panose="05000000000000000000" pitchFamily="2" charset="2"/>
              </a:rPr>
              <a:t>인터페이스를 </a:t>
            </a:r>
            <a:r>
              <a:rPr lang="ko-KR" altLang="en-US" b="1" dirty="0" smtClean="0">
                <a:sym typeface="Wingdings" panose="05000000000000000000" pitchFamily="2" charset="2"/>
              </a:rPr>
              <a:t>직접 구현하는 </a:t>
            </a:r>
            <a:r>
              <a:rPr lang="ko-KR" altLang="en-US" dirty="0" smtClean="0">
                <a:sym typeface="Wingdings" panose="05000000000000000000" pitchFamily="2" charset="2"/>
              </a:rPr>
              <a:t>방법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14680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Joy0313PlaceHolder: Using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Not using onClick, but four different methods!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Joy0312Placeholder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복사해서 </a:t>
            </a:r>
            <a:r>
              <a:rPr lang="en-US" altLang="ko-KR" b="1" dirty="0" smtClean="0">
                <a:sym typeface="Wingdings" panose="05000000000000000000" pitchFamily="2" charset="2"/>
              </a:rPr>
              <a:t>Joy0313Placeholder</a:t>
            </a:r>
            <a:r>
              <a:rPr lang="ko-KR" altLang="en-US" dirty="0" smtClean="0">
                <a:sym typeface="Wingdings" panose="05000000000000000000" pitchFamily="2" charset="2"/>
              </a:rPr>
              <a:t>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Package</a:t>
            </a:r>
            <a:r>
              <a:rPr lang="ko-KR" altLang="en-US" dirty="0" smtClean="0">
                <a:sym typeface="Wingdings" panose="05000000000000000000" pitchFamily="2" charset="2"/>
              </a:rPr>
              <a:t>이름을 같게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ko-KR" altLang="en-US" dirty="0" smtClean="0">
                <a:sym typeface="Wingdings" panose="05000000000000000000" pitchFamily="2" charset="2"/>
              </a:rPr>
              <a:t>에서 프로젝트 이름만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Method 3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레이아웃 파일의 </a:t>
            </a:r>
            <a:r>
              <a:rPr lang="en-US" altLang="ko-KR" dirty="0" smtClean="0">
                <a:sym typeface="Wingdings" panose="05000000000000000000" pitchFamily="2" charset="2"/>
              </a:rPr>
              <a:t>onClick()</a:t>
            </a:r>
            <a:r>
              <a:rPr lang="ko-KR" altLang="en-US" dirty="0" smtClean="0">
                <a:sym typeface="Wingdings" panose="05000000000000000000" pitchFamily="2" charset="2"/>
              </a:rPr>
              <a:t>를 사용하는 대신</a:t>
            </a:r>
            <a:r>
              <a:rPr lang="en-US" altLang="ko-KR" dirty="0" smtClean="0">
                <a:sym typeface="Wingdings" panose="05000000000000000000" pitchFamily="2" charset="2"/>
              </a:rPr>
              <a:t>, Anonymous class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b="1" dirty="0" smtClean="0">
                <a:sym typeface="Wingdings" panose="05000000000000000000" pitchFamily="2" charset="2"/>
              </a:rPr>
              <a:t>View.OnClickListener </a:t>
            </a:r>
            <a:r>
              <a:rPr lang="ko-KR" altLang="en-US" b="1" dirty="0">
                <a:sym typeface="Wingdings" panose="05000000000000000000" pitchFamily="2" charset="2"/>
              </a:rPr>
              <a:t>인터페이스를 </a:t>
            </a:r>
            <a:r>
              <a:rPr lang="ko-KR" altLang="en-US" b="1" dirty="0" smtClean="0">
                <a:sym typeface="Wingdings" panose="05000000000000000000" pitchFamily="2" charset="2"/>
              </a:rPr>
              <a:t>직접 </a:t>
            </a:r>
            <a:r>
              <a:rPr lang="ko-KR" altLang="en-US" dirty="0" smtClean="0">
                <a:sym typeface="Wingdings" panose="05000000000000000000" pitchFamily="2" charset="2"/>
              </a:rPr>
              <a:t>구현하는 방법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72737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Joy0314PlaceHolder: Using Java 8 Lambda expression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Not using onClick, but four different methods!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Joy0313Placeholder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복사해서 </a:t>
            </a:r>
            <a:r>
              <a:rPr lang="en-US" altLang="ko-KR" b="1" dirty="0" smtClean="0">
                <a:sym typeface="Wingdings" panose="05000000000000000000" pitchFamily="2" charset="2"/>
              </a:rPr>
              <a:t>Joy0314Placeholder</a:t>
            </a:r>
            <a:r>
              <a:rPr lang="ko-KR" altLang="en-US" dirty="0" smtClean="0">
                <a:sym typeface="Wingdings" panose="05000000000000000000" pitchFamily="2" charset="2"/>
              </a:rPr>
              <a:t>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Package</a:t>
            </a:r>
            <a:r>
              <a:rPr lang="ko-KR" altLang="en-US" dirty="0" smtClean="0">
                <a:sym typeface="Wingdings" panose="05000000000000000000" pitchFamily="2" charset="2"/>
              </a:rPr>
              <a:t>이름을 같게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ko-KR" altLang="en-US" dirty="0" smtClean="0">
                <a:sym typeface="Wingdings" panose="05000000000000000000" pitchFamily="2" charset="2"/>
              </a:rPr>
              <a:t>에서 프로젝트 이름만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Method 4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Java 8</a:t>
            </a:r>
            <a:r>
              <a:rPr lang="ko-KR" altLang="en-US" dirty="0" smtClean="0">
                <a:sym typeface="Wingdings" panose="05000000000000000000" pitchFamily="2" charset="2"/>
              </a:rPr>
              <a:t>에서 제공하는 </a:t>
            </a:r>
            <a:r>
              <a:rPr lang="en-US" altLang="ko-KR" dirty="0" smtClean="0">
                <a:sym typeface="Wingdings" panose="05000000000000000000" pitchFamily="2" charset="2"/>
              </a:rPr>
              <a:t>Lambda expression</a:t>
            </a:r>
            <a:r>
              <a:rPr lang="ko-KR" altLang="en-US" dirty="0" smtClean="0">
                <a:sym typeface="Wingdings" panose="05000000000000000000" pitchFamily="2" charset="2"/>
              </a:rPr>
              <a:t>을 사용하여 구현하는 방법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22942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Joy0314PlaceHolder: Using Java 8 Lambda expression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관찰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상황에 따라 적절한 구현 방법을 선택합니다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1: </a:t>
            </a:r>
            <a:r>
              <a:rPr lang="ko-KR" altLang="en-US" dirty="0" smtClean="0">
                <a:sym typeface="Wingdings" panose="05000000000000000000" pitchFamily="2" charset="2"/>
              </a:rPr>
              <a:t>여러 </a:t>
            </a:r>
            <a:r>
              <a:rPr lang="en-US" altLang="ko-KR" dirty="0" smtClean="0">
                <a:sym typeface="Wingdings" panose="05000000000000000000" pitchFamily="2" charset="2"/>
              </a:rPr>
              <a:t>View/Widget</a:t>
            </a:r>
            <a:r>
              <a:rPr lang="ko-KR" altLang="en-US" dirty="0" smtClean="0">
                <a:sym typeface="Wingdings" panose="05000000000000000000" pitchFamily="2" charset="2"/>
              </a:rPr>
              <a:t>이 같은 메소드를 사용한다면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smtClean="0">
                <a:sym typeface="Wingdings" panose="05000000000000000000" pitchFamily="2" charset="2"/>
              </a:rPr>
              <a:t>onClick/</a:t>
            </a:r>
            <a:r>
              <a:rPr lang="en-US" altLang="ko-KR" dirty="0" err="1" smtClean="0">
                <a:sym typeface="Wingdings" panose="05000000000000000000" pitchFamily="2" charset="2"/>
              </a:rPr>
              <a:t>onTouch</a:t>
            </a:r>
            <a:r>
              <a:rPr lang="ko-KR" altLang="en-US" dirty="0" smtClean="0">
                <a:sym typeface="Wingdings" panose="05000000000000000000" pitchFamily="2" charset="2"/>
              </a:rPr>
              <a:t>등의 </a:t>
            </a:r>
            <a:r>
              <a:rPr lang="en-US" altLang="ko-KR" dirty="0" smtClean="0">
                <a:sym typeface="Wingdings" panose="05000000000000000000" pitchFamily="2" charset="2"/>
              </a:rPr>
              <a:t>interface</a:t>
            </a:r>
            <a:r>
              <a:rPr lang="ko-KR" altLang="en-US" dirty="0" smtClean="0">
                <a:sym typeface="Wingdings" panose="05000000000000000000" pitchFamily="2" charset="2"/>
              </a:rPr>
              <a:t>를 구현한 클래스를 만들어 </a:t>
            </a:r>
            <a:r>
              <a:rPr lang="en-US" altLang="ko-KR" dirty="0" smtClean="0">
                <a:sym typeface="Wingdings" panose="05000000000000000000" pitchFamily="2" charset="2"/>
              </a:rPr>
              <a:t>object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anonymous object</a:t>
            </a:r>
            <a:r>
              <a:rPr lang="ko-KR" altLang="en-US" dirty="0" smtClean="0">
                <a:sym typeface="Wingdings" panose="05000000000000000000" pitchFamily="2" charset="2"/>
              </a:rPr>
              <a:t>를 만들어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혹은 방법</a:t>
            </a:r>
            <a:r>
              <a:rPr lang="en-US" altLang="ko-KR" dirty="0" smtClean="0">
                <a:sym typeface="Wingdings" panose="05000000000000000000" pitchFamily="2" charset="2"/>
              </a:rPr>
              <a:t>4.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sym typeface="Wingdings" panose="05000000000000000000" pitchFamily="2" charset="2"/>
              </a:rPr>
              <a:t>는 잘 사용하지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3: </a:t>
            </a:r>
            <a:r>
              <a:rPr lang="ko-KR" altLang="en-US" dirty="0" smtClean="0">
                <a:sym typeface="Wingdings" panose="05000000000000000000" pitchFamily="2" charset="2"/>
              </a:rPr>
              <a:t>한 두 개의 </a:t>
            </a:r>
            <a:r>
              <a:rPr lang="en-US" altLang="ko-KR" dirty="0" smtClean="0">
                <a:sym typeface="Wingdings" panose="05000000000000000000" pitchFamily="2" charset="2"/>
              </a:rPr>
              <a:t>View/Widget</a:t>
            </a:r>
            <a:r>
              <a:rPr lang="ko-KR" altLang="en-US" dirty="0" smtClean="0">
                <a:sym typeface="Wingdings" panose="05000000000000000000" pitchFamily="2" charset="2"/>
              </a:rPr>
              <a:t>일 경우 사용하면 무난합니다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4: </a:t>
            </a:r>
            <a:r>
              <a:rPr lang="ko-KR" altLang="en-US" dirty="0" smtClean="0">
                <a:sym typeface="Wingdings" panose="05000000000000000000" pitchFamily="2" charset="2"/>
              </a:rPr>
              <a:t>항상 사용할 수 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내부에서 어떤 일이 일어나는지 알고 사용하면 좋습니다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10383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다음은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H03Drawable</a:t>
            </a:r>
            <a:r>
              <a:rPr lang="ko-KR" altLang="en-US" b="1" dirty="0" smtClean="0">
                <a:sym typeface="Wingdings" panose="05000000000000000000" pitchFamily="2" charset="2"/>
              </a:rPr>
              <a:t>에서 배운 것을 활용한 실습 문제 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</a:t>
            </a:r>
            <a:r>
              <a:rPr lang="en-US" altLang="ko-KR" dirty="0">
                <a:sym typeface="Wingdings" panose="05000000000000000000" pitchFamily="2" charset="2"/>
              </a:rPr>
              <a:t>Cr</a:t>
            </a:r>
            <a:r>
              <a:rPr lang="en-US" altLang="ko-KR" dirty="0"/>
              <a:t>eate a custom button that uses image files to replace the background of the default Android button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/>
              <a:t>C</a:t>
            </a:r>
            <a:r>
              <a:rPr lang="en-US" altLang="ko-KR" dirty="0" smtClean="0"/>
              <a:t>reate </a:t>
            </a:r>
            <a:r>
              <a:rPr lang="en-US" altLang="ko-KR" dirty="0"/>
              <a:t>a StateListDrawable xml file, where we define appropriate </a:t>
            </a:r>
            <a:r>
              <a:rPr lang="en-US" altLang="ko-KR" dirty="0" err="1"/>
              <a:t>png</a:t>
            </a:r>
            <a:r>
              <a:rPr lang="en-US" altLang="ko-KR" dirty="0"/>
              <a:t> files from the drawable folder for the different button state combinations of </a:t>
            </a:r>
            <a:r>
              <a:rPr lang="en-US" altLang="ko-KR" dirty="0" err="1"/>
              <a:t>state_pressed</a:t>
            </a:r>
            <a:r>
              <a:rPr lang="en-US" altLang="ko-KR" dirty="0"/>
              <a:t> and </a:t>
            </a:r>
            <a:r>
              <a:rPr lang="en-US" altLang="ko-KR" dirty="0" err="1"/>
              <a:t>state_enabled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/>
              <a:t>P</a:t>
            </a:r>
            <a:r>
              <a:rPr lang="en-US" altLang="ko-KR" dirty="0" smtClean="0"/>
              <a:t>ut </a:t>
            </a:r>
            <a:r>
              <a:rPr lang="en-US" altLang="ko-KR" dirty="0"/>
              <a:t>these states as items between a selector tag to create a state list and set it as the background on our Button widget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Just </a:t>
            </a:r>
            <a:r>
              <a:rPr lang="en-US" altLang="ko-KR" dirty="0"/>
              <a:t>like for any other button, we can set an OnClickListener on our custom button, disable it etc.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136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896" y="1884949"/>
            <a:ext cx="1544251" cy="269617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595" y="1859907"/>
            <a:ext cx="1573467" cy="272122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991" y="1859907"/>
            <a:ext cx="1535904" cy="27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6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</a:t>
            </a:r>
            <a:r>
              <a:rPr lang="en-US" altLang="ko-KR" dirty="0">
                <a:sym typeface="Wingdings" panose="05000000000000000000" pitchFamily="2" charset="2"/>
              </a:rPr>
              <a:t>Cr</a:t>
            </a:r>
            <a:r>
              <a:rPr lang="en-US" altLang="ko-KR" dirty="0"/>
              <a:t>eate a custom button that uses image files to replace the background of the default Android button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Step 1: </a:t>
            </a:r>
            <a:r>
              <a:rPr lang="ko-KR" altLang="en-US" dirty="0" smtClean="0"/>
              <a:t>새 프로젝트 이름을 </a:t>
            </a:r>
            <a:r>
              <a:rPr lang="en-US" altLang="ko-KR" dirty="0" smtClean="0"/>
              <a:t>Joy032ButtonImage, </a:t>
            </a:r>
            <a:r>
              <a:rPr lang="ko-KR" altLang="en-US" dirty="0" smtClean="0"/>
              <a:t>패키지 이름을 </a:t>
            </a:r>
            <a:r>
              <a:rPr lang="en-US" altLang="ko-KR" dirty="0" err="1">
                <a:sym typeface="Wingdings" panose="05000000000000000000" pitchFamily="2" charset="2"/>
              </a:rPr>
              <a:t>org.joy.</a:t>
            </a:r>
            <a:r>
              <a:rPr lang="en-US" altLang="ko-KR" dirty="0" err="1" smtClean="0"/>
              <a:t>button</a:t>
            </a:r>
            <a:r>
              <a:rPr lang="ko-KR" altLang="en-US" dirty="0" smtClean="0"/>
              <a:t>로 설정하고 시작 하십시오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Step 2: </a:t>
            </a:r>
            <a:r>
              <a:rPr lang="ko-KR" altLang="en-US" dirty="0" smtClean="0"/>
              <a:t>다음의 세 이미지 파일을 </a:t>
            </a:r>
            <a:r>
              <a:rPr lang="en-US" altLang="ko-KR" dirty="0" smtClean="0"/>
              <a:t>images </a:t>
            </a:r>
            <a:r>
              <a:rPr lang="ko-KR" altLang="en-US" dirty="0" smtClean="0"/>
              <a:t>폴더에서 복사하여 안스의 </a:t>
            </a:r>
            <a:r>
              <a:rPr lang="en-US" altLang="ko-KR" dirty="0" smtClean="0"/>
              <a:t>app/res/</a:t>
            </a:r>
            <a:r>
              <a:rPr lang="en-US" altLang="ko-KR" dirty="0" err="1" smtClean="0"/>
              <a:t>drawable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폴더에 </a:t>
            </a:r>
            <a:r>
              <a:rPr lang="en-US" altLang="ko-KR" dirty="0" smtClean="0"/>
              <a:t>paste 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137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485081" y="4240365"/>
            <a:ext cx="4505805" cy="1780922"/>
            <a:chOff x="403116" y="1807738"/>
            <a:chExt cx="5377142" cy="212531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020" y="1808750"/>
              <a:ext cx="1333766" cy="133376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079" y="1807738"/>
              <a:ext cx="1333766" cy="1333766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8138" y="1829334"/>
              <a:ext cx="1333766" cy="1333766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403116" y="3177352"/>
              <a:ext cx="23695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button_default.png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796300" y="3563724"/>
              <a:ext cx="25298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button_disabled.png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349784" y="3221598"/>
              <a:ext cx="24304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button_pressed.png</a:t>
              </a:r>
              <a:endParaRPr lang="ko-KR" altLang="en-US" dirty="0"/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7801" y="2276872"/>
            <a:ext cx="3712913" cy="4141701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6854512" y="4509120"/>
            <a:ext cx="49417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</a:t>
            </a:r>
          </a:p>
          <a:p>
            <a:pPr marL="0" indent="0">
              <a:buNone/>
            </a:pPr>
            <a:r>
              <a:rPr lang="en-US" altLang="ko-KR" dirty="0" smtClean="0"/>
              <a:t>Step 3: activity_main.xml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[Code] </a:t>
            </a:r>
            <a:r>
              <a:rPr lang="ko-KR" altLang="en-US" dirty="0" smtClean="0"/>
              <a:t>탭에서 다음과 코딩을 진행합니다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ConstraintLayout</a:t>
            </a:r>
            <a:r>
              <a:rPr lang="ko-KR" altLang="en-US" dirty="0"/>
              <a:t>을 </a:t>
            </a:r>
            <a:r>
              <a:rPr lang="en-US" altLang="ko-KR" dirty="0"/>
              <a:t>LinearLayout</a:t>
            </a:r>
            <a:r>
              <a:rPr lang="ko-KR" altLang="en-US" dirty="0"/>
              <a:t>로 </a:t>
            </a:r>
            <a:r>
              <a:rPr lang="ko-KR" altLang="en-US" dirty="0" smtClean="0"/>
              <a:t>대체 하고</a:t>
            </a:r>
            <a:r>
              <a:rPr lang="en-US" altLang="ko-KR" dirty="0" smtClean="0"/>
              <a:t>, TextView ["HelloWorld"] </a:t>
            </a:r>
            <a:r>
              <a:rPr lang="ko-KR" altLang="en-US" dirty="0" smtClean="0"/>
              <a:t>를 </a:t>
            </a:r>
            <a:r>
              <a:rPr lang="ko-KR" altLang="en-US" dirty="0"/>
              <a:t>삭제하십시오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smtClean="0"/>
              <a:t>Linearlayout </a:t>
            </a:r>
            <a:r>
              <a:rPr lang="ko-KR" altLang="en-US" dirty="0" smtClean="0"/>
              <a:t>태그 안에 </a:t>
            </a:r>
            <a:r>
              <a:rPr lang="en-US" altLang="ko-KR" dirty="0" smtClean="0"/>
              <a:t>orientation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= "vertical", gravity = "center" </a:t>
            </a:r>
            <a:r>
              <a:rPr lang="ko-KR" altLang="en-US" dirty="0" smtClean="0"/>
              <a:t>을 설정합니다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&lt;Button  /&gt;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lw</a:t>
            </a:r>
            <a:r>
              <a:rPr lang="en-US" altLang="ko-KR" dirty="0" smtClean="0">
                <a:sym typeface="Wingdings" panose="05000000000000000000" pitchFamily="2" charset="2"/>
              </a:rPr>
              <a:t>="wrap_content" </a:t>
            </a:r>
            <a:r>
              <a:rPr lang="en-US" altLang="ko-KR" dirty="0" err="1" smtClean="0">
                <a:sym typeface="Wingdings" panose="05000000000000000000" pitchFamily="2" charset="2"/>
              </a:rPr>
              <a:t>lh</a:t>
            </a:r>
            <a:r>
              <a:rPr lang="en-US" altLang="ko-KR" dirty="0" smtClean="0">
                <a:sym typeface="Wingdings" panose="05000000000000000000" pitchFamily="2" charset="2"/>
              </a:rPr>
              <a:t>="wrap_content", id="@+id/</a:t>
            </a:r>
            <a:r>
              <a:rPr lang="en-US" altLang="ko-KR" dirty="0" err="1" smtClean="0">
                <a:sym typeface="Wingdings" panose="05000000000000000000" pitchFamily="2" charset="2"/>
              </a:rPr>
              <a:t>custom_button</a:t>
            </a:r>
            <a:r>
              <a:rPr lang="en-US" altLang="ko-KR" dirty="0" smtClean="0">
                <a:sym typeface="Wingdings" panose="05000000000000000000" pitchFamily="2" charset="2"/>
              </a:rPr>
              <a:t>",  </a:t>
            </a:r>
            <a:r>
              <a:rPr lang="en-US" altLang="ko-KR" dirty="0" err="1" smtClean="0">
                <a:sym typeface="Wingdings" panose="05000000000000000000" pitchFamily="2" charset="2"/>
              </a:rPr>
              <a:t>backgroud</a:t>
            </a:r>
            <a:r>
              <a:rPr lang="en-US" altLang="ko-KR" dirty="0" smtClean="0">
                <a:sym typeface="Wingdings" panose="05000000000000000000" pitchFamily="2" charset="2"/>
              </a:rPr>
              <a:t>="@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button_default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&lt;Switch  /&gt;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lw</a:t>
            </a:r>
            <a:r>
              <a:rPr lang="en-US" altLang="ko-KR" dirty="0">
                <a:sym typeface="Wingdings" panose="05000000000000000000" pitchFamily="2" charset="2"/>
              </a:rPr>
              <a:t>="wrap_content" </a:t>
            </a:r>
            <a:r>
              <a:rPr lang="en-US" altLang="ko-KR" dirty="0" err="1">
                <a:sym typeface="Wingdings" panose="05000000000000000000" pitchFamily="2" charset="2"/>
              </a:rPr>
              <a:t>lh</a:t>
            </a:r>
            <a:r>
              <a:rPr lang="en-US" altLang="ko-KR" dirty="0">
                <a:sym typeface="Wingdings" panose="05000000000000000000" pitchFamily="2" charset="2"/>
              </a:rPr>
              <a:t>="wrap_content", id="@+</a:t>
            </a:r>
            <a:r>
              <a:rPr lang="en-US" altLang="ko-KR" dirty="0" smtClean="0">
                <a:sym typeface="Wingdings" panose="05000000000000000000" pitchFamily="2" charset="2"/>
              </a:rPr>
              <a:t>id/</a:t>
            </a:r>
            <a:r>
              <a:rPr lang="en-US" altLang="ko-KR" dirty="0" err="1" smtClean="0">
                <a:sym typeface="Wingdings" panose="05000000000000000000" pitchFamily="2" charset="2"/>
              </a:rPr>
              <a:t>switch_enable_button</a:t>
            </a:r>
            <a:r>
              <a:rPr lang="en-US" altLang="ko-KR" dirty="0">
                <a:sym typeface="Wingdings" panose="05000000000000000000" pitchFamily="2" charset="2"/>
              </a:rPr>
              <a:t>",  </a:t>
            </a:r>
            <a:r>
              <a:rPr lang="en-US" altLang="ko-KR" dirty="0" smtClean="0">
                <a:sym typeface="Wingdings" panose="05000000000000000000" pitchFamily="2" charset="2"/>
              </a:rPr>
              <a:t>checked="true"</a:t>
            </a:r>
            <a:r>
              <a:rPr lang="ko-KR" altLang="en-US" dirty="0">
                <a:sym typeface="Wingdings" panose="05000000000000000000" pitchFamily="2" charset="2"/>
              </a:rPr>
              <a:t>를 입력합니다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앱을 실행해보면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결과는 다음과 같으며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아무런 반응이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이제 버튼을 클릭할 수 있도록 추가적인 작업을 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138</a:t>
            </a:fld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922" y="3779499"/>
            <a:ext cx="1587012" cy="271703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6961" y="3800351"/>
            <a:ext cx="1544251" cy="269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7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 activity_main.xml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139</a:t>
            </a:fld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3100" y="1211597"/>
            <a:ext cx="11248112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&lt;LinearLayout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android:orientation="vertical"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android:gravity="center"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>
                <a:latin typeface="Consolas" panose="020B0609020204030204" pitchFamily="49" charset="0"/>
              </a:rPr>
              <a:t>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custom_button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button_default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&lt;Switch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switch_enable_button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android:text="Enabled"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android:checked="true</a:t>
            </a:r>
            <a:r>
              <a:rPr lang="en-US" altLang="ko-KR" sz="1600" dirty="0" smtClean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0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주어진 </a:t>
            </a:r>
            <a:r>
              <a:rPr lang="en-US" altLang="ko-KR" b="1" dirty="0">
                <a:sym typeface="Wingdings" panose="05000000000000000000" pitchFamily="2" charset="2"/>
              </a:rPr>
              <a:t>HuStar031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>
                <a:sym typeface="Wingdings" panose="05000000000000000000" pitchFamily="2" charset="2"/>
              </a:rPr>
              <a:t>Widget </a:t>
            </a:r>
            <a:r>
              <a:rPr lang="ko-KR" altLang="en-US" dirty="0">
                <a:sym typeface="Wingdings" panose="05000000000000000000" pitchFamily="2" charset="2"/>
              </a:rPr>
              <a:t>프로젝트에서</a:t>
            </a:r>
            <a:r>
              <a:rPr lang="en-US" altLang="ko-KR" dirty="0">
                <a:sym typeface="Wingdings" panose="05000000000000000000" pitchFamily="2" charset="2"/>
              </a:rPr>
              <a:t>, [Click here]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반복 클릭하면</a:t>
            </a:r>
            <a:r>
              <a:rPr lang="en-US" altLang="ko-KR" dirty="0">
                <a:sym typeface="Wingdings" panose="05000000000000000000" pitchFamily="2" charset="2"/>
              </a:rPr>
              <a:t>, "God is good~"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>
                <a:sym typeface="Wingdings" panose="05000000000000000000" pitchFamily="2" charset="2"/>
              </a:rPr>
              <a:t>"All the time~"</a:t>
            </a:r>
            <a:r>
              <a:rPr lang="ko-KR" altLang="en-US" dirty="0">
                <a:sym typeface="Wingdings" panose="05000000000000000000" pitchFamily="2" charset="2"/>
              </a:rPr>
              <a:t>을 서로 계속 바꾸어 나타나도록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코드를 수정하십시오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</a:t>
            </a:r>
            <a:r>
              <a:rPr lang="en-US" altLang="ko-KR" dirty="0" smtClean="0">
                <a:sym typeface="Wingdings" panose="05000000000000000000" pitchFamily="2" charset="2"/>
              </a:rPr>
              <a:t>u031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dirty="0" smtClean="0"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593860"/>
            <a:ext cx="2156647" cy="378746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494" y="2593860"/>
            <a:ext cx="2168398" cy="3787468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3071664" y="4745114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5925682" y="4745114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331" y="2590857"/>
            <a:ext cx="2181691" cy="379047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461" y="2590857"/>
            <a:ext cx="2168398" cy="3787468"/>
          </a:xfrm>
          <a:prstGeom prst="rect">
            <a:avLst/>
          </a:prstGeom>
        </p:spPr>
      </p:pic>
      <p:sp>
        <p:nvSpPr>
          <p:cNvPr id="20" name="오른쪽 화살표 19"/>
          <p:cNvSpPr/>
          <p:nvPr/>
        </p:nvSpPr>
        <p:spPr>
          <a:xfrm>
            <a:off x="8770221" y="4745114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41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Step 4: </a:t>
            </a:r>
            <a:r>
              <a:rPr lang="ko-KR" altLang="en-US" dirty="0" smtClean="0">
                <a:sym typeface="Wingdings" panose="05000000000000000000" pitchFamily="2" charset="2"/>
              </a:rPr>
              <a:t>버튼을 </a:t>
            </a:r>
            <a:r>
              <a:rPr lang="ko-KR" altLang="en-US" dirty="0">
                <a:sym typeface="Wingdings" panose="05000000000000000000" pitchFamily="2" charset="2"/>
              </a:rPr>
              <a:t>누르며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button_pressed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>
                <a:sym typeface="Wingdings" panose="05000000000000000000" pitchFamily="2" charset="2"/>
              </a:rPr>
              <a:t>switch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disabled</a:t>
            </a:r>
            <a:r>
              <a:rPr lang="ko-KR" altLang="en-US" dirty="0">
                <a:sym typeface="Wingdings" panose="05000000000000000000" pitchFamily="2" charset="2"/>
              </a:rPr>
              <a:t>가 되면 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button_disabled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ko-KR" altLang="en-US" dirty="0" smtClean="0">
                <a:sym typeface="Wingdings" panose="05000000000000000000" pitchFamily="2" charset="2"/>
              </a:rPr>
              <a:t>보여주어야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우리가 사용하는 </a:t>
            </a:r>
            <a:r>
              <a:rPr lang="en-US" altLang="ko-KR" dirty="0">
                <a:sym typeface="Wingdings" panose="05000000000000000000" pitchFamily="2" charset="2"/>
              </a:rPr>
              <a:t>background</a:t>
            </a:r>
            <a:r>
              <a:rPr lang="ko-KR" altLang="en-US" dirty="0">
                <a:sym typeface="Wingdings" panose="05000000000000000000" pitchFamily="2" charset="2"/>
              </a:rPr>
              <a:t>는 현재 </a:t>
            </a:r>
            <a:r>
              <a:rPr lang="en-US" altLang="ko-KR" dirty="0" err="1">
                <a:sym typeface="Wingdings" panose="05000000000000000000" pitchFamily="2" charset="2"/>
              </a:rPr>
              <a:t>button_default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이미지로 고정되어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 부분을 세 개의 버튼 이미지를 담고 있는 </a:t>
            </a:r>
            <a:r>
              <a:rPr lang="en-US" altLang="ko-KR" dirty="0" smtClean="0">
                <a:sym typeface="Wingdings" panose="05000000000000000000" pitchFamily="2" charset="2"/>
              </a:rPr>
              <a:t>reddot_button.xml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ko-KR" altLang="en-US" dirty="0" smtClean="0">
                <a:sym typeface="Wingdings" panose="05000000000000000000" pitchFamily="2" charset="2"/>
              </a:rPr>
              <a:t>대체하여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안스가</a:t>
            </a:r>
            <a:r>
              <a:rPr lang="ko-KR" altLang="en-US" dirty="0" smtClean="0">
                <a:sym typeface="Wingdings" panose="05000000000000000000" pitchFamily="2" charset="2"/>
              </a:rPr>
              <a:t> 상태에 따라 선택하도록 하면 </a:t>
            </a:r>
            <a:r>
              <a:rPr lang="ko-KR" altLang="en-US" dirty="0">
                <a:sym typeface="Wingdings" panose="05000000000000000000" pitchFamily="2" charset="2"/>
              </a:rPr>
              <a:t>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err="1" smtClean="0">
                <a:sym typeface="Wingdings" panose="05000000000000000000" pitchFamily="2" charset="2"/>
              </a:rPr>
              <a:t>backgroud</a:t>
            </a:r>
            <a:r>
              <a:rPr lang="en-US" altLang="ko-KR" dirty="0" smtClean="0">
                <a:sym typeface="Wingdings" panose="05000000000000000000" pitchFamily="2" charset="2"/>
              </a:rPr>
              <a:t>="@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button_default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대체할 </a:t>
            </a:r>
            <a:r>
              <a:rPr lang="en-US" altLang="ko-KR" dirty="0" smtClean="0">
                <a:sym typeface="Wingdings" panose="05000000000000000000" pitchFamily="2" charset="2"/>
              </a:rPr>
              <a:t>reddot_button.xml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만들어야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app/res/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폴더에서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메뉴가 나오면</a:t>
            </a:r>
            <a:r>
              <a:rPr lang="en-US" altLang="ko-KR" dirty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>
                <a:sym typeface="Wingdings" panose="05000000000000000000" pitchFamily="2" charset="2"/>
              </a:rPr>
              <a:t>을 선택하세요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reddot_button.xml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입력하고 </a:t>
            </a:r>
            <a:r>
              <a:rPr lang="en-US" altLang="ko-KR" dirty="0">
                <a:sym typeface="Wingdings" panose="05000000000000000000" pitchFamily="2" charset="2"/>
              </a:rPr>
              <a:t>OK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[reddot_button.xml]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[Code] </a:t>
            </a:r>
            <a:r>
              <a:rPr lang="ko-KR" altLang="en-US" dirty="0" smtClean="0">
                <a:sym typeface="Wingdings" panose="05000000000000000000" pitchFamily="2" charset="2"/>
              </a:rPr>
              <a:t>탭에서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같이 코드를 작성합니다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이러한 </a:t>
            </a:r>
            <a:r>
              <a:rPr lang="en-US" altLang="ko-KR" dirty="0" smtClean="0">
                <a:sym typeface="Wingdings" panose="05000000000000000000" pitchFamily="2" charset="2"/>
              </a:rPr>
              <a:t>drawable xml</a:t>
            </a:r>
            <a:r>
              <a:rPr lang="ko-KR" altLang="en-US" dirty="0" smtClean="0">
                <a:sym typeface="Wingdings" panose="05000000000000000000" pitchFamily="2" charset="2"/>
              </a:rPr>
              <a:t>파일을 </a:t>
            </a:r>
            <a:r>
              <a:rPr lang="en-US" altLang="ko-KR" dirty="0" smtClean="0"/>
              <a:t>StateListDrawable </a:t>
            </a:r>
            <a:r>
              <a:rPr lang="ko-KR" altLang="en-US" dirty="0" smtClean="0"/>
              <a:t>파일이라고 부릅니다</a:t>
            </a:r>
            <a:r>
              <a:rPr lang="en-US" altLang="ko-KR" dirty="0" smtClean="0"/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속성을 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reddot_buttont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 으로 대체하십시오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96" y="4126505"/>
            <a:ext cx="7567316" cy="2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6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drawable/reddot_button.xml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1297995"/>
            <a:ext cx="11248112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&lt;selector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android:state_pressed</a:t>
            </a:r>
            <a:r>
              <a:rPr lang="en-US" altLang="ko-KR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button_pressed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android:state_enabled</a:t>
            </a:r>
            <a:r>
              <a:rPr lang="en-US" altLang="ko-KR" dirty="0">
                <a:latin typeface="Consolas" panose="020B0609020204030204" pitchFamily="49" charset="0"/>
              </a:rPr>
              <a:t>="false"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button_disabled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button_default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&lt;/selector&gt;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78924" y="4293353"/>
            <a:ext cx="3805012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atinLnBrk="0"/>
            <a:r>
              <a:rPr lang="en-US" altLang="ko-KR" dirty="0" smtClean="0">
                <a:sym typeface="Wingdings" panose="05000000000000000000" pitchFamily="2" charset="2"/>
              </a:rPr>
              <a:t>state_... </a:t>
            </a:r>
            <a:r>
              <a:rPr lang="ko-KR" altLang="en-US" dirty="0" smtClean="0">
                <a:sym typeface="Wingdings" panose="05000000000000000000" pitchFamily="2" charset="2"/>
              </a:rPr>
              <a:t>이 없는 </a:t>
            </a:r>
            <a:r>
              <a:rPr lang="en-US" altLang="ko-KR" dirty="0" smtClean="0">
                <a:sym typeface="Wingdings" panose="05000000000000000000" pitchFamily="2" charset="2"/>
              </a:rPr>
              <a:t>default case</a:t>
            </a:r>
            <a:r>
              <a:rPr lang="ko-KR" altLang="en-US" dirty="0" smtClean="0">
                <a:sym typeface="Wingdings" panose="05000000000000000000" pitchFamily="2" charset="2"/>
              </a:rPr>
              <a:t>가 가장 밑에 나열 하는 것이 좋습니다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atinLnBrk="0"/>
            <a:r>
              <a:rPr lang="ko-KR" altLang="en-US" dirty="0" smtClean="0">
                <a:sym typeface="Wingdings" panose="05000000000000000000" pitchFamily="2" charset="2"/>
              </a:rPr>
              <a:t>안스는 위의 </a:t>
            </a:r>
            <a:r>
              <a:rPr lang="en-US" altLang="ko-KR" dirty="0" smtClean="0">
                <a:sym typeface="Wingdings" panose="05000000000000000000" pitchFamily="2" charset="2"/>
              </a:rPr>
              <a:t>item</a:t>
            </a:r>
            <a:r>
              <a:rPr lang="ko-KR" altLang="en-US" dirty="0" smtClean="0">
                <a:sym typeface="Wingdings" panose="05000000000000000000" pitchFamily="2" charset="2"/>
              </a:rPr>
              <a:t>부터 </a:t>
            </a:r>
            <a:r>
              <a:rPr lang="en-US" altLang="ko-KR" dirty="0" smtClean="0">
                <a:sym typeface="Wingdings" panose="05000000000000000000" pitchFamily="2" charset="2"/>
              </a:rPr>
              <a:t>scan</a:t>
            </a:r>
            <a:r>
              <a:rPr lang="ko-KR" altLang="en-US" dirty="0" smtClean="0">
                <a:sym typeface="Wingdings" panose="05000000000000000000" pitchFamily="2" charset="2"/>
              </a:rPr>
              <a:t>하면서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적합 것은 찾으면 </a:t>
            </a:r>
            <a:r>
              <a:rPr lang="en-US" altLang="ko-KR" dirty="0" smtClean="0">
                <a:sym typeface="Wingdings" panose="05000000000000000000" pitchFamily="2" charset="2"/>
              </a:rPr>
              <a:t>scan</a:t>
            </a:r>
            <a:r>
              <a:rPr lang="ko-KR" altLang="en-US" dirty="0" smtClean="0">
                <a:sym typeface="Wingdings" panose="05000000000000000000" pitchFamily="2" charset="2"/>
              </a:rPr>
              <a:t>을 그만둡니다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6655942" y="4270019"/>
            <a:ext cx="692118" cy="5980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06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Step 5: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속성을 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reddot_buttont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 으로 대체하는 것을 잊지 마십시오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</a:rPr>
              <a:t>reddotButton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ko-KR" altLang="en-US" dirty="0" err="1" smtClean="0">
                <a:latin typeface="Consolas" panose="020B0609020204030204" pitchFamily="49" charset="0"/>
              </a:rPr>
              <a:t>클릭될</a:t>
            </a:r>
            <a:r>
              <a:rPr lang="ko-KR" altLang="en-US" dirty="0" smtClean="0">
                <a:latin typeface="Consolas" panose="020B0609020204030204" pitchFamily="49" charset="0"/>
              </a:rPr>
              <a:t> 때</a:t>
            </a:r>
            <a:r>
              <a:rPr lang="en-US" altLang="ko-KR" dirty="0" smtClean="0">
                <a:latin typeface="Consolas" panose="020B0609020204030204" pitchFamily="49" charset="0"/>
              </a:rPr>
              <a:t>, listen</a:t>
            </a:r>
            <a:r>
              <a:rPr lang="ko-KR" altLang="en-US" dirty="0" smtClean="0">
                <a:latin typeface="Consolas" panose="020B0609020204030204" pitchFamily="49" charset="0"/>
              </a:rPr>
              <a:t>하고 반응할 수 있도록 </a:t>
            </a:r>
            <a:r>
              <a:rPr lang="en-US" altLang="ko-KR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</a:rPr>
              <a:t>를 설정하고 </a:t>
            </a:r>
            <a:r>
              <a:rPr lang="en-US" altLang="ko-KR" dirty="0" smtClean="0">
                <a:latin typeface="Consolas" panose="020B0609020204030204" pitchFamily="49" charset="0"/>
              </a:rPr>
              <a:t>Toast</a:t>
            </a:r>
            <a:r>
              <a:rPr lang="ko-KR" altLang="en-US" dirty="0" smtClean="0">
                <a:latin typeface="Consolas" panose="020B0609020204030204" pitchFamily="49" charset="0"/>
              </a:rPr>
              <a:t>로 </a:t>
            </a:r>
            <a:r>
              <a:rPr lang="en-US" altLang="ko-KR" dirty="0" smtClean="0">
                <a:latin typeface="Consolas" panose="020B0609020204030204" pitchFamily="49" charset="0"/>
              </a:rPr>
              <a:t>"Click"</a:t>
            </a:r>
            <a:r>
              <a:rPr lang="ko-KR" altLang="en-US" dirty="0" smtClean="0">
                <a:latin typeface="Consolas" panose="020B0609020204030204" pitchFamily="49" charset="0"/>
              </a:rPr>
              <a:t>를 나타내십시오</a:t>
            </a:r>
            <a:r>
              <a:rPr lang="en-US" altLang="ko-KR" dirty="0" smtClean="0">
                <a:latin typeface="Consolas" panose="020B0609020204030204" pitchFamily="49" charset="0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switchEnableButton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클릭될</a:t>
            </a:r>
            <a:r>
              <a:rPr lang="ko-KR" altLang="en-US" dirty="0" smtClean="0">
                <a:sym typeface="Wingdings" panose="05000000000000000000" pitchFamily="2" charset="2"/>
              </a:rPr>
              <a:t>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변하였을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상태를 알려주도록 </a:t>
            </a:r>
            <a:r>
              <a:rPr lang="en-US" altLang="ko-KR" dirty="0" err="1" smtClean="0">
                <a:sym typeface="Wingdings" panose="05000000000000000000" pitchFamily="2" charset="2"/>
              </a:rPr>
              <a:t>setOnCheckedChangeListener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를 설정하고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상태에 따라 </a:t>
            </a:r>
            <a:r>
              <a:rPr lang="en-US" altLang="ko-KR" dirty="0" err="1" smtClean="0">
                <a:sym typeface="Wingdings" panose="05000000000000000000" pitchFamily="2" charset="2"/>
              </a:rPr>
              <a:t>reddotButton.setEnable</a:t>
            </a:r>
            <a:r>
              <a:rPr lang="en-US" altLang="ko-KR" dirty="0" smtClean="0">
                <a:sym typeface="Wingdings" panose="05000000000000000000" pitchFamily="2" charset="2"/>
              </a:rPr>
              <a:t>(true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false)</a:t>
            </a:r>
            <a:r>
              <a:rPr lang="ko-KR" altLang="en-US" dirty="0" smtClean="0">
                <a:sym typeface="Wingdings" panose="05000000000000000000" pitchFamily="2" charset="2"/>
              </a:rPr>
              <a:t>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6: Code </a:t>
            </a:r>
            <a:r>
              <a:rPr lang="en-US" altLang="ko-KR" dirty="0" err="1" smtClean="0">
                <a:sym typeface="Wingdings" panose="05000000000000000000" pitchFamily="2" charset="2"/>
              </a:rPr>
              <a:t>Reivew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Usage of final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Anonymous inner class &amp; object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Lambda expression since Java 8 (need to set it up, gradle sink required)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85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840689"/>
            <a:ext cx="1147554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Button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400" dirty="0">
                <a:latin typeface="Consolas" panose="020B0609020204030204" pitchFamily="49" charset="0"/>
              </a:rPr>
              <a:t>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R.id.reddot_button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Switch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public </a:t>
            </a:r>
            <a:r>
              <a:rPr lang="en-US" altLang="ko-KR" sz="1400" dirty="0">
                <a:latin typeface="Consolas" panose="020B0609020204030204" pitchFamily="49" charset="0"/>
              </a:rPr>
              <a:t>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400" dirty="0">
                <a:latin typeface="Consolas" panose="020B0609020204030204" pitchFamily="49" charset="0"/>
              </a:rPr>
              <a:t>, "Click",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CompoundButton.OnCheckedChangeListener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onCheckedChanged(</a:t>
            </a:r>
            <a:r>
              <a:rPr lang="en-US" altLang="ko-KR" sz="1400" dirty="0" err="1">
                <a:latin typeface="Consolas" panose="020B0609020204030204" pitchFamily="49" charset="0"/>
              </a:rPr>
              <a:t>CompoundButton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view, </a:t>
            </a:r>
            <a:r>
              <a:rPr lang="en-US" altLang="ko-KR" sz="1400" dirty="0">
                <a:latin typeface="Consolas" panose="020B0609020204030204" pitchFamily="49" charset="0"/>
              </a:rPr>
              <a:t>boolean b)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switchClicked</a:t>
            </a:r>
            <a:r>
              <a:rPr lang="en-US" altLang="ko-KR" sz="1400" dirty="0">
                <a:latin typeface="Consolas" panose="020B0609020204030204" pitchFamily="49" charset="0"/>
              </a:rPr>
              <a:t>(b);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switchClicked</a:t>
            </a:r>
            <a:r>
              <a:rPr lang="en-US" altLang="ko-KR" sz="1400" dirty="0">
                <a:latin typeface="Consolas" panose="020B0609020204030204" pitchFamily="49" charset="0"/>
              </a:rPr>
              <a:t>(boolean b)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(b)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(true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(false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86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840689"/>
            <a:ext cx="11475548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final </a:t>
            </a:r>
            <a:r>
              <a:rPr lang="en-US" altLang="ko-KR" sz="1400" dirty="0" smtClean="0">
                <a:latin typeface="Consolas" panose="020B0609020204030204" pitchFamily="49" charset="0"/>
              </a:rPr>
              <a:t>Button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R.id.reddot_button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Switch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400" dirty="0">
                <a:latin typeface="Consolas" panose="020B0609020204030204" pitchFamily="49" charset="0"/>
              </a:rPr>
              <a:t>, "Click",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CompoundButton.OnCheckedChangeListener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smtClean="0">
                <a:latin typeface="Consolas" panose="020B0609020204030204" pitchFamily="49" charset="0"/>
              </a:rPr>
              <a:t>onCheckedChanged(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CompoundButton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view, </a:t>
            </a:r>
            <a:r>
              <a:rPr lang="en-US" altLang="ko-KR" sz="1400" dirty="0">
                <a:latin typeface="Consolas" panose="020B0609020204030204" pitchFamily="49" charset="0"/>
              </a:rPr>
              <a:t>boolean b)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if </a:t>
            </a:r>
            <a:r>
              <a:rPr lang="en-US" altLang="ko-KR" sz="1400" dirty="0">
                <a:latin typeface="Consolas" panose="020B0609020204030204" pitchFamily="49" charset="0"/>
              </a:rPr>
              <a:t>(b)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(true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else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(false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19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840689"/>
            <a:ext cx="11475548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Button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R.id.reddot_button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Switch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 </a:t>
            </a:r>
            <a:r>
              <a:rPr lang="en-US" altLang="ko-KR" sz="1400" dirty="0" smtClean="0">
                <a:latin typeface="Consolas" panose="020B0609020204030204" pitchFamily="49" charset="0"/>
              </a:rPr>
              <a:t>(view) </a:t>
            </a:r>
            <a:r>
              <a:rPr lang="en-US" altLang="ko-KR" sz="1400" dirty="0">
                <a:latin typeface="Consolas" panose="020B0609020204030204" pitchFamily="49" charset="0"/>
              </a:rPr>
              <a:t>-&gt;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400" dirty="0">
                <a:latin typeface="Consolas" panose="020B0609020204030204" pitchFamily="49" charset="0"/>
              </a:rPr>
              <a:t>, "Click",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(view, b) -&gt;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if </a:t>
            </a:r>
            <a:r>
              <a:rPr lang="en-US" altLang="ko-KR" sz="1400" dirty="0">
                <a:latin typeface="Consolas" panose="020B0609020204030204" pitchFamily="49" charset="0"/>
              </a:rPr>
              <a:t>(b)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(true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else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(false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619812" y="3065133"/>
            <a:ext cx="208140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Java 8 lambda expression used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25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</a:t>
            </a:r>
            <a:r>
              <a:rPr lang="en-US" altLang="ko-KR" dirty="0">
                <a:sym typeface="Wingdings" panose="05000000000000000000" pitchFamily="2" charset="2"/>
              </a:rPr>
              <a:t>Cr</a:t>
            </a:r>
            <a:r>
              <a:rPr lang="en-US" altLang="ko-KR" dirty="0"/>
              <a:t>eate a custom button that uses image files to replace the background of the default Android button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146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596917"/>
            <a:ext cx="2819644" cy="492294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736" y="1539526"/>
            <a:ext cx="2872989" cy="49686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313" y="1527859"/>
            <a:ext cx="2804403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  <a:r>
              <a:rPr lang="en-US" altLang="ko-KR" dirty="0" smtClean="0">
                <a:sym typeface="Wingdings" panose="05000000000000000000" pitchFamily="2" charset="2"/>
              </a:rPr>
              <a:t>Create </a:t>
            </a:r>
            <a:r>
              <a:rPr lang="en-US" altLang="ko-KR" dirty="0">
                <a:sym typeface="Wingdings" panose="05000000000000000000" pitchFamily="2" charset="2"/>
              </a:rPr>
              <a:t>a custom button that uses XML shapes to replace the background of the default Android button.</a:t>
            </a:r>
          </a:p>
          <a:p>
            <a:r>
              <a:rPr lang="en-US" altLang="ko-KR" dirty="0"/>
              <a:t>C</a:t>
            </a:r>
            <a:r>
              <a:rPr lang="en-US" altLang="ko-KR" dirty="0" smtClean="0"/>
              <a:t>reate </a:t>
            </a:r>
            <a:r>
              <a:rPr lang="en-US" altLang="ko-KR" dirty="0"/>
              <a:t>3 different XML </a:t>
            </a:r>
            <a:r>
              <a:rPr lang="en-US" altLang="ko-KR" dirty="0" err="1"/>
              <a:t>ShapeDrawables</a:t>
            </a:r>
            <a:r>
              <a:rPr lang="en-US" altLang="ko-KR" dirty="0"/>
              <a:t> and define a background color (solid or gradient), a padding and an outer line (stroke) around the shape, which we can also make dashed. Our shape can be an oval/circle or a rectangle. In the latter case we can also add rounded corners by setting a radius on them.</a:t>
            </a:r>
          </a:p>
          <a:p>
            <a:r>
              <a:rPr lang="en-US" altLang="ko-KR" dirty="0"/>
              <a:t>Then we put these different </a:t>
            </a:r>
            <a:r>
              <a:rPr lang="en-US" altLang="ko-KR" dirty="0" err="1"/>
              <a:t>drawables</a:t>
            </a:r>
            <a:r>
              <a:rPr lang="en-US" altLang="ko-KR" dirty="0"/>
              <a:t> into a StateListDrawable, where we can assign different states to them, like </a:t>
            </a:r>
            <a:r>
              <a:rPr lang="en-US" altLang="ko-KR" dirty="0" err="1"/>
              <a:t>state_enabled</a:t>
            </a:r>
            <a:r>
              <a:rPr lang="en-US" altLang="ko-KR" dirty="0"/>
              <a:t>, </a:t>
            </a:r>
            <a:r>
              <a:rPr lang="en-US" altLang="ko-KR" dirty="0" err="1"/>
              <a:t>state_pressed</a:t>
            </a:r>
            <a:r>
              <a:rPr lang="en-US" altLang="ko-KR" dirty="0"/>
              <a:t> and so on.</a:t>
            </a:r>
          </a:p>
          <a:p>
            <a:r>
              <a:rPr lang="en-US" altLang="ko-KR" dirty="0"/>
              <a:t>If we want to set this custom style only on single buttons, we just use the </a:t>
            </a:r>
            <a:r>
              <a:rPr lang="en-US" altLang="ko-KR" dirty="0" err="1"/>
              <a:t>android:background</a:t>
            </a:r>
            <a:r>
              <a:rPr lang="en-US" altLang="ko-KR" dirty="0"/>
              <a:t> attribute on the View directly. If we want to apply it globally to all buttons in our app, we can create a custom button theme that extends </a:t>
            </a:r>
            <a:r>
              <a:rPr lang="en-US" altLang="ko-KR" dirty="0" err="1"/>
              <a:t>Widget.AppCompat.Button</a:t>
            </a:r>
            <a:r>
              <a:rPr lang="en-US" altLang="ko-KR" dirty="0"/>
              <a:t> and set it as the </a:t>
            </a:r>
            <a:r>
              <a:rPr lang="en-US" altLang="ko-KR" dirty="0" err="1"/>
              <a:t>buttonStyle</a:t>
            </a:r>
            <a:r>
              <a:rPr lang="en-US" altLang="ko-KR" dirty="0"/>
              <a:t> on our </a:t>
            </a:r>
            <a:r>
              <a:rPr lang="en-US" altLang="ko-KR" dirty="0" err="1"/>
              <a:t>AppTheme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In </a:t>
            </a:r>
            <a:r>
              <a:rPr lang="en-US" altLang="ko-KR" dirty="0"/>
              <a:t>this custom button theme we can also change more attributes, like the </a:t>
            </a:r>
            <a:r>
              <a:rPr lang="en-US" altLang="ko-KR" dirty="0" err="1"/>
              <a:t>textColor</a:t>
            </a:r>
            <a:r>
              <a:rPr lang="en-US" altLang="ko-KR" dirty="0"/>
              <a:t> or </a:t>
            </a:r>
            <a:r>
              <a:rPr lang="en-US" altLang="ko-KR" dirty="0" err="1"/>
              <a:t>textAppearance</a:t>
            </a:r>
            <a:r>
              <a:rPr lang="en-US" altLang="ko-KR" dirty="0"/>
              <a:t> of our button. Optionally we can deactivate the default </a:t>
            </a:r>
            <a:r>
              <a:rPr lang="en-US" altLang="ko-KR" dirty="0" err="1"/>
              <a:t>StateListAnimator</a:t>
            </a:r>
            <a:r>
              <a:rPr lang="en-US" altLang="ko-KR" dirty="0"/>
              <a:t> by setting </a:t>
            </a:r>
            <a:r>
              <a:rPr lang="en-US" altLang="ko-KR" dirty="0" err="1"/>
              <a:t>android:stateListAnimator</a:t>
            </a:r>
            <a:r>
              <a:rPr lang="en-US" altLang="ko-KR" dirty="0"/>
              <a:t> to @null to disable the shadow and animation of the default Lollipop </a:t>
            </a:r>
            <a:r>
              <a:rPr lang="en-US" altLang="ko-KR" dirty="0" err="1"/>
              <a:t>AppCompatButton</a:t>
            </a:r>
            <a:r>
              <a:rPr lang="en-US" altLang="ko-KR" dirty="0"/>
              <a:t>..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97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  <a:r>
              <a:rPr lang="en-US" altLang="ko-KR" dirty="0">
                <a:sym typeface="Wingdings" panose="05000000000000000000" pitchFamily="2" charset="2"/>
              </a:rPr>
              <a:t>Create a custom button that uses XML shapes to replace the background of the default Android button.</a:t>
            </a:r>
          </a:p>
          <a:p>
            <a:pPr marL="0" indent="0">
              <a:buNone/>
            </a:pPr>
            <a:r>
              <a:rPr lang="en-US" altLang="ko-KR" dirty="0" smtClean="0"/>
              <a:t>Step 1: </a:t>
            </a:r>
            <a:r>
              <a:rPr lang="ko-KR" altLang="en-US" dirty="0" smtClean="0"/>
              <a:t>새 프로젝트 이름을 </a:t>
            </a:r>
            <a:r>
              <a:rPr lang="en-US" altLang="ko-KR" dirty="0" smtClean="0"/>
              <a:t>Joy033ButtonDrawable, </a:t>
            </a:r>
            <a:r>
              <a:rPr lang="ko-KR" altLang="en-US" dirty="0" smtClean="0"/>
              <a:t>패키지 이름을 </a:t>
            </a:r>
            <a:r>
              <a:rPr lang="en-US" altLang="ko-KR" dirty="0" err="1">
                <a:sym typeface="Wingdings" panose="05000000000000000000" pitchFamily="2" charset="2"/>
              </a:rPr>
              <a:t>org.joy.</a:t>
            </a:r>
            <a:r>
              <a:rPr lang="en-US" altLang="ko-KR" dirty="0" err="1" smtClean="0"/>
              <a:t>button</a:t>
            </a:r>
            <a:r>
              <a:rPr lang="ko-KR" altLang="en-US" dirty="0" smtClean="0"/>
              <a:t>로 설정하고 시작 하십시오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Step 2: </a:t>
            </a:r>
            <a:r>
              <a:rPr lang="ko-KR" altLang="en-US" dirty="0" smtClean="0"/>
              <a:t>먼저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en-US" altLang="ko-KR" dirty="0"/>
              <a:t>default, </a:t>
            </a:r>
            <a:r>
              <a:rPr lang="en-US" altLang="ko-KR" dirty="0" smtClean="0"/>
              <a:t>pressed, disabled </a:t>
            </a:r>
            <a:r>
              <a:rPr lang="ko-KR" altLang="en-US" dirty="0" smtClean="0"/>
              <a:t>상태에 대한 각각의 </a:t>
            </a:r>
            <a:r>
              <a:rPr lang="en-US" altLang="ko-KR" b="1" dirty="0" smtClean="0"/>
              <a:t>shape</a:t>
            </a:r>
            <a:r>
              <a:rPr lang="ko-KR" altLang="en-US" b="1" dirty="0"/>
              <a:t> </a:t>
            </a:r>
            <a:r>
              <a:rPr lang="en-US" altLang="ko-KR" b="1" dirty="0" smtClean="0"/>
              <a:t>drawable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xml </a:t>
            </a:r>
            <a:r>
              <a:rPr lang="ko-KR" altLang="en-US" b="1" dirty="0" smtClean="0"/>
              <a:t>파일을 작성합니다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폴더에서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메뉴가 나오면</a:t>
            </a:r>
            <a:r>
              <a:rPr lang="en-US" altLang="ko-KR" dirty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>
                <a:sym typeface="Wingdings" panose="05000000000000000000" pitchFamily="2" charset="2"/>
              </a:rPr>
              <a:t>을 선택하세요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button_default.xml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입력하고 </a:t>
            </a:r>
            <a:r>
              <a:rPr lang="en-US" altLang="ko-KR" dirty="0">
                <a:sym typeface="Wingdings" panose="05000000000000000000" pitchFamily="2" charset="2"/>
              </a:rPr>
              <a:t>OK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[button_default.xml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[Code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[Split] </a:t>
            </a:r>
            <a:r>
              <a:rPr lang="ko-KR" altLang="en-US" dirty="0">
                <a:sym typeface="Wingdings" panose="05000000000000000000" pitchFamily="2" charset="2"/>
              </a:rPr>
              <a:t>탭에서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다음과 같이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select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shape</a:t>
            </a:r>
            <a:r>
              <a:rPr lang="ko-KR" altLang="en-US" dirty="0" smtClean="0">
                <a:sym typeface="Wingdings" panose="05000000000000000000" pitchFamily="2" charset="2"/>
              </a:rPr>
              <a:t>으로 대체하여 </a:t>
            </a:r>
            <a:r>
              <a:rPr lang="en-US" altLang="ko-KR" dirty="0" smtClean="0">
                <a:sym typeface="Wingdings" panose="05000000000000000000" pitchFamily="2" charset="2"/>
              </a:rPr>
              <a:t>shape drawable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작성을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shape="rectangle"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</a:t>
            </a:r>
            <a:r>
              <a:rPr lang="en-US" altLang="ko-KR" dirty="0" err="1" smtClean="0">
                <a:sym typeface="Wingdings" panose="05000000000000000000" pitchFamily="2" charset="2"/>
              </a:rPr>
              <a:t>greadient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startColor</a:t>
            </a:r>
            <a:r>
              <a:rPr lang="en-US" altLang="ko-KR" dirty="0" smtClean="0">
                <a:sym typeface="Wingdings" panose="05000000000000000000" pitchFamily="2" charset="2"/>
              </a:rPr>
              <a:t>=""</a:t>
            </a: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endColor</a:t>
            </a:r>
            <a:r>
              <a:rPr lang="en-US" altLang="ko-KR" dirty="0" smtClean="0">
                <a:sym typeface="Wingdings" panose="05000000000000000000" pitchFamily="2" charset="2"/>
              </a:rPr>
              <a:t>=""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angle="90" /&gt;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&lt;padding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bottom="7dp"  for left, right, top as well – default 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&lt;!--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dashGap</a:t>
            </a:r>
            <a:r>
              <a:rPr lang="en-US" altLang="ko-KR" dirty="0" smtClean="0">
                <a:sym typeface="Wingdings" panose="05000000000000000000" pitchFamily="2" charset="2"/>
              </a:rPr>
              <a:t>="2dp"              unused //  these are comments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</a:t>
            </a:r>
            <a:r>
              <a:rPr lang="en-US" altLang="ko-KR" dirty="0" err="1" smtClean="0">
                <a:sym typeface="Wingdings" panose="05000000000000000000" pitchFamily="2" charset="2"/>
              </a:rPr>
              <a:t>dashWidth</a:t>
            </a:r>
            <a:r>
              <a:rPr lang="en-US" altLang="ko-KR" dirty="0" smtClean="0">
                <a:sym typeface="Wingdings" panose="05000000000000000000" pitchFamily="2" charset="2"/>
              </a:rPr>
              <a:t>="4dp" --&gt;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148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608168" y="4465205"/>
            <a:ext cx="4176464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altLang="ko-KR" dirty="0">
                <a:sym typeface="Wingdings" panose="05000000000000000000" pitchFamily="2" charset="2"/>
              </a:rPr>
              <a:t>&lt;stroke 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width = "2dp"  shape</a:t>
            </a:r>
            <a:r>
              <a:rPr lang="ko-KR" altLang="en-US" dirty="0">
                <a:sym typeface="Wingdings" panose="05000000000000000000" pitchFamily="2" charset="2"/>
              </a:rPr>
              <a:t>의 바깥 </a:t>
            </a:r>
            <a:r>
              <a:rPr lang="en-US" altLang="ko-KR" dirty="0" err="1">
                <a:sym typeface="Wingdings" panose="05000000000000000000" pitchFamily="2" charset="2"/>
              </a:rPr>
              <a:t>boudary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color = "#FFF"  </a:t>
            </a:r>
            <a:r>
              <a:rPr lang="en-US" altLang="ko-KR" dirty="0" smtClean="0">
                <a:sym typeface="Wingdings" panose="05000000000000000000" pitchFamily="2" charset="2"/>
              </a:rPr>
              <a:t>/&gt;</a:t>
            </a:r>
          </a:p>
          <a:p>
            <a:pPr lvl="1"/>
            <a:r>
              <a:rPr lang="en-US" altLang="ko-KR" dirty="0" smtClean="0"/>
              <a:t>&lt;corners        </a:t>
            </a:r>
          </a:p>
          <a:p>
            <a:pPr lvl="1"/>
            <a:r>
              <a:rPr lang="en-US" altLang="ko-KR" dirty="0"/>
              <a:t>	</a:t>
            </a:r>
            <a:r>
              <a:rPr lang="en-US" altLang="ko-KR" dirty="0" smtClean="0"/>
              <a:t>radius="15dp" /&gt;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66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button_default.xml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11475548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&lt;gradient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android:angle</a:t>
            </a:r>
            <a:r>
              <a:rPr lang="en-US" altLang="ko-KR" sz="1400" dirty="0">
                <a:latin typeface="Consolas" panose="020B0609020204030204" pitchFamily="49" charset="0"/>
              </a:rPr>
              <a:t>="90"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android:startColor</a:t>
            </a:r>
            <a:r>
              <a:rPr lang="en-US" altLang="ko-KR" sz="1400" dirty="0">
                <a:latin typeface="Consolas" panose="020B0609020204030204" pitchFamily="49" charset="0"/>
              </a:rPr>
              <a:t>="#9dcf87"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android:endColor</a:t>
            </a:r>
            <a:r>
              <a:rPr lang="en-US" altLang="ko-KR" sz="1400" dirty="0">
                <a:latin typeface="Consolas" panose="020B0609020204030204" pitchFamily="49" charset="0"/>
              </a:rPr>
              <a:t>="#6ca752"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="7dp"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="#FFF"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&lt;!--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android:dashGap</a:t>
            </a:r>
            <a:r>
              <a:rPr lang="en-US" altLang="ko-KR" sz="14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android:dashWidth</a:t>
            </a:r>
            <a:r>
              <a:rPr lang="en-US" altLang="ko-KR" sz="1400" dirty="0">
                <a:latin typeface="Consolas" panose="020B0609020204030204" pitchFamily="49" charset="0"/>
              </a:rPr>
              <a:t>="4dp"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--&gt;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&lt;corners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&lt;/shape&gt;</a:t>
            </a:r>
          </a:p>
        </p:txBody>
      </p:sp>
    </p:spTree>
    <p:extLst>
      <p:ext uri="{BB962C8B-B14F-4D97-AF65-F5344CB8AC3E}">
        <p14:creationId xmlns:p14="http://schemas.microsoft.com/office/powerpoint/2010/main" val="303463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주어진 </a:t>
            </a:r>
            <a:r>
              <a:rPr lang="en-US" altLang="ko-KR" b="1" dirty="0">
                <a:sym typeface="Wingdings" panose="05000000000000000000" pitchFamily="2" charset="2"/>
              </a:rPr>
              <a:t>HuStar031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>
                <a:sym typeface="Wingdings" panose="05000000000000000000" pitchFamily="2" charset="2"/>
              </a:rPr>
              <a:t>Widget </a:t>
            </a:r>
            <a:r>
              <a:rPr lang="ko-KR" altLang="en-US" dirty="0">
                <a:sym typeface="Wingdings" panose="05000000000000000000" pitchFamily="2" charset="2"/>
              </a:rPr>
              <a:t>프로젝트에서</a:t>
            </a:r>
            <a:r>
              <a:rPr lang="en-US" altLang="ko-KR" dirty="0">
                <a:sym typeface="Wingdings" panose="05000000000000000000" pitchFamily="2" charset="2"/>
              </a:rPr>
              <a:t>, [Click here]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반복 클릭하면</a:t>
            </a:r>
            <a:r>
              <a:rPr lang="en-US" altLang="ko-KR" dirty="0">
                <a:sym typeface="Wingdings" panose="05000000000000000000" pitchFamily="2" charset="2"/>
              </a:rPr>
              <a:t>, "God is good~"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>
                <a:sym typeface="Wingdings" panose="05000000000000000000" pitchFamily="2" charset="2"/>
              </a:rPr>
              <a:t>"All the time~"</a:t>
            </a:r>
            <a:r>
              <a:rPr lang="ko-KR" altLang="en-US" dirty="0">
                <a:sym typeface="Wingdings" panose="05000000000000000000" pitchFamily="2" charset="2"/>
              </a:rPr>
              <a:t>을 서로 계속 바꾸어 나타나도록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코드를 수정하십시오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1: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안스의 모든 프로젝트를 종료합니다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Hu031Widget</a:t>
            </a:r>
            <a:r>
              <a:rPr lang="ko-KR" altLang="en-US" dirty="0" smtClean="0">
                <a:sym typeface="Wingdings" panose="05000000000000000000" pitchFamily="2" charset="2"/>
              </a:rPr>
              <a:t> 폴더를 파일 탐색기에서 그대로 복사하여 폴더 이름 </a:t>
            </a:r>
            <a:r>
              <a:rPr lang="en-US" altLang="ko-KR" b="1" dirty="0" smtClean="0">
                <a:sym typeface="Wingdings" panose="05000000000000000000" pitchFamily="2" charset="2"/>
              </a:rPr>
              <a:t>Hu031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sym typeface="Wingdings" panose="05000000000000000000" pitchFamily="2" charset="2"/>
              </a:rPr>
              <a:t>으로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기존의 프로젝트들이 아직 열려 있으면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모두 종료하여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안스 시작 창으로 가야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안스 시작 창에서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sym typeface="Wingdings" panose="05000000000000000000" pitchFamily="2" charset="2"/>
              </a:rPr>
              <a:t>Open an existing project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를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복사한 폴더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(Hu031xWidget)</a:t>
            </a:r>
            <a:r>
              <a:rPr lang="ko-KR" altLang="en-US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 페이지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Android Studio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project"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참조하십시오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</a:t>
            </a:r>
            <a:r>
              <a:rPr lang="en-US" altLang="ko-KR" dirty="0" smtClean="0">
                <a:sym typeface="Wingdings" panose="05000000000000000000" pitchFamily="2" charset="2"/>
              </a:rPr>
              <a:t>u031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dirty="0" smtClean="0"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61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button_pressed.xm</a:t>
            </a:r>
            <a:r>
              <a:rPr lang="en-US" altLang="ko-KR" b="1" dirty="0" smtClean="0">
                <a:sym typeface="Wingdings" panose="05000000000000000000" pitchFamily="2" charset="2"/>
              </a:rPr>
              <a:t> &amp;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button_disabledl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6835709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&lt;gradient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android:angle</a:t>
            </a:r>
            <a:r>
              <a:rPr lang="en-US" altLang="ko-KR" sz="1400" dirty="0">
                <a:latin typeface="Consolas" panose="020B0609020204030204" pitchFamily="49" charset="0"/>
              </a:rPr>
              <a:t>="90"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android:startColor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="#86c68a"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android:endColor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="#b0de9d"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="7dp"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="#FFF"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&lt;!--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android:dashGap</a:t>
            </a:r>
            <a:r>
              <a:rPr lang="en-US" altLang="ko-KR" sz="14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android:dashWidth</a:t>
            </a:r>
            <a:r>
              <a:rPr lang="en-US" altLang="ko-KR" sz="1400" dirty="0">
                <a:latin typeface="Consolas" panose="020B0609020204030204" pitchFamily="49" charset="0"/>
              </a:rPr>
              <a:t>="4dp"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--&gt;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&lt;corners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&lt;/shape&gt;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74208" y="1970877"/>
            <a:ext cx="6835709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endParaRPr lang="en-US" altLang="ko-KR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olid</a:t>
            </a:r>
            <a:endParaRPr lang="en-US" altLang="ko-KR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android:color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="#b6b7b5" 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="7dp"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="#FFF"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&lt;!--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android:dashGap</a:t>
            </a:r>
            <a:r>
              <a:rPr lang="en-US" altLang="ko-KR" sz="14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android:dashWidth</a:t>
            </a:r>
            <a:r>
              <a:rPr lang="en-US" altLang="ko-KR" sz="1400" dirty="0">
                <a:latin typeface="Consolas" panose="020B0609020204030204" pitchFamily="49" charset="0"/>
              </a:rPr>
              <a:t>="4dp"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--&gt;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&lt;corners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&lt;/shape&gt;</a:t>
            </a:r>
          </a:p>
        </p:txBody>
      </p:sp>
    </p:spTree>
    <p:extLst>
      <p:ext uri="{BB962C8B-B14F-4D97-AF65-F5344CB8AC3E}">
        <p14:creationId xmlns:p14="http://schemas.microsoft.com/office/powerpoint/2010/main" val="84058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  <a:r>
              <a:rPr lang="en-US" altLang="ko-KR" dirty="0">
                <a:sym typeface="Wingdings" panose="05000000000000000000" pitchFamily="2" charset="2"/>
              </a:rPr>
              <a:t>Create a custom button that uses XML shapes to replace the background of the default Android button.</a:t>
            </a:r>
          </a:p>
          <a:p>
            <a:pPr marL="0" indent="0">
              <a:buNone/>
            </a:pPr>
            <a:r>
              <a:rPr lang="en-US" altLang="ko-KR" dirty="0" smtClean="0"/>
              <a:t>Step 3: </a:t>
            </a:r>
            <a:r>
              <a:rPr lang="ko-KR" altLang="en-US" dirty="0" smtClean="0"/>
              <a:t>이제 </a:t>
            </a:r>
            <a:r>
              <a:rPr lang="en-US" altLang="ko-KR" dirty="0" smtClean="0"/>
              <a:t>state list drawable </a:t>
            </a:r>
            <a:r>
              <a:rPr lang="ko-KR" altLang="en-US" dirty="0" smtClean="0"/>
              <a:t>파일을 작성해야 합니다</a:t>
            </a:r>
            <a:r>
              <a:rPr lang="en-US" altLang="ko-KR" dirty="0" smtClean="0"/>
              <a:t>.  </a:t>
            </a:r>
            <a:r>
              <a:rPr lang="en-US" altLang="ko-KR" dirty="0" smtClean="0">
                <a:sym typeface="Wingdings" panose="05000000000000000000" pitchFamily="2" charset="2"/>
              </a:rPr>
              <a:t>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폴더에서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메뉴가 나오면</a:t>
            </a:r>
            <a:r>
              <a:rPr lang="en-US" altLang="ko-KR" dirty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>
                <a:sym typeface="Wingdings" panose="05000000000000000000" pitchFamily="2" charset="2"/>
              </a:rPr>
              <a:t>을 선택하세요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drawable_button.xml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입력하고 </a:t>
            </a:r>
            <a:r>
              <a:rPr lang="en-US" altLang="ko-KR" dirty="0">
                <a:sym typeface="Wingdings" panose="05000000000000000000" pitchFamily="2" charset="2"/>
              </a:rPr>
              <a:t>OK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[button_default.xml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[Code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탭에서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다음과 같이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select</a:t>
            </a:r>
            <a:r>
              <a:rPr lang="ko-KR" altLang="en-US" dirty="0" smtClean="0">
                <a:sym typeface="Wingdings" panose="05000000000000000000" pitchFamily="2" charset="2"/>
              </a:rPr>
              <a:t>를 유지하고 작성을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&lt;item </a:t>
            </a: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state_pressed</a:t>
            </a:r>
            <a:r>
              <a:rPr lang="en-US" altLang="ko-KR" dirty="0" smtClean="0">
                <a:sym typeface="Wingdings" panose="05000000000000000000" pitchFamily="2" charset="2"/>
              </a:rPr>
              <a:t>="true"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drawable="@drawable/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button_pressed</a:t>
            </a:r>
            <a:r>
              <a:rPr lang="en-US" altLang="ko-KR" dirty="0" smtClean="0">
                <a:sym typeface="Wingdings" panose="05000000000000000000" pitchFamily="2" charset="2"/>
              </a:rPr>
              <a:t>" /&gt;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&lt;item</a:t>
            </a: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state_enabled</a:t>
            </a:r>
            <a:r>
              <a:rPr lang="en-US" altLang="ko-KR" dirty="0" smtClean="0">
                <a:sym typeface="Wingdings" panose="05000000000000000000" pitchFamily="2" charset="2"/>
              </a:rPr>
              <a:t>="false"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drawable="@drawable/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button_disabled</a:t>
            </a:r>
            <a:r>
              <a:rPr lang="en-US" altLang="ko-KR" dirty="0" smtClean="0">
                <a:sym typeface="Wingdings" panose="05000000000000000000" pitchFamily="2" charset="2"/>
              </a:rPr>
              <a:t>" /&gt;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&lt;item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drawable="@drawable/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button_default</a:t>
            </a:r>
            <a:r>
              <a:rPr lang="en-US" altLang="ko-KR" dirty="0" smtClean="0">
                <a:sym typeface="Wingdings" panose="05000000000000000000" pitchFamily="2" charset="2"/>
              </a:rPr>
              <a:t>" /&gt;</a:t>
            </a: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29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</a:t>
            </a:r>
            <a:r>
              <a:rPr lang="en-US" altLang="ko-KR" dirty="0" smtClean="0">
                <a:sym typeface="Wingdings" panose="05000000000000000000" pitchFamily="2" charset="2"/>
              </a:rPr>
              <a:t>: drawable_button.xml        [State List drawable file]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9211973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&lt;selector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android:state_pressed</a:t>
            </a:r>
            <a:r>
              <a:rPr lang="en-US" altLang="ko-KR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button_pressed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android:state_enabled</a:t>
            </a:r>
            <a:r>
              <a:rPr lang="en-US" altLang="ko-KR" dirty="0">
                <a:latin typeface="Consolas" panose="020B0609020204030204" pitchFamily="49" charset="0"/>
              </a:rPr>
              <a:t>="false"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button_disabled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button_default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&lt;/selector&gt;</a:t>
            </a:r>
          </a:p>
        </p:txBody>
      </p:sp>
    </p:spTree>
    <p:extLst>
      <p:ext uri="{BB962C8B-B14F-4D97-AF65-F5344CB8AC3E}">
        <p14:creationId xmlns:p14="http://schemas.microsoft.com/office/powerpoint/2010/main" val="414119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</a:p>
          <a:p>
            <a:pPr marL="0" indent="0">
              <a:buNone/>
            </a:pPr>
            <a:r>
              <a:rPr lang="en-US" altLang="ko-KR" b="1" dirty="0" smtClean="0"/>
              <a:t>Step 4: </a:t>
            </a:r>
            <a:r>
              <a:rPr lang="en-US" altLang="ko-KR" dirty="0" smtClean="0"/>
              <a:t>activity_main.xml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drawable_button</a:t>
            </a:r>
            <a:r>
              <a:rPr lang="ko-KR" altLang="en-US" dirty="0" smtClean="0"/>
              <a:t>을 사용할 수 있도록 화면을 구성합니다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ConstraintLayout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LinearLayout</a:t>
            </a:r>
            <a:r>
              <a:rPr lang="ko-KR" altLang="en-US" dirty="0" smtClean="0"/>
              <a:t>으로 변환하고</a:t>
            </a:r>
            <a:r>
              <a:rPr lang="en-US" altLang="ko-KR" dirty="0" smtClean="0"/>
              <a:t>, orientation=vertical, gravity=center</a:t>
            </a:r>
            <a:r>
              <a:rPr lang="ko-KR" altLang="en-US" dirty="0" smtClean="0"/>
              <a:t>를 하여 버튼을 가운데에 배치할 수 있도록 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[Hello World] </a:t>
            </a:r>
            <a:r>
              <a:rPr lang="ko-KR" altLang="en-US" dirty="0" err="1"/>
              <a:t>텍스트뷰를</a:t>
            </a:r>
            <a:r>
              <a:rPr lang="ko-KR" altLang="en-US" dirty="0"/>
              <a:t> </a:t>
            </a:r>
            <a:r>
              <a:rPr lang="ko-KR" altLang="en-US" dirty="0" smtClean="0"/>
              <a:t>삭제합니다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&lt;Button  /&gt; </a:t>
            </a:r>
            <a:r>
              <a:rPr lang="ko-KR" altLang="en-US" dirty="0" smtClean="0"/>
              <a:t>안에 </a:t>
            </a:r>
            <a:r>
              <a:rPr lang="en-US" altLang="ko-KR" dirty="0" err="1" smtClean="0"/>
              <a:t>lw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lh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wrap_content</a:t>
            </a:r>
            <a:r>
              <a:rPr lang="ko-KR" altLang="en-US" dirty="0" smtClean="0"/>
              <a:t>로 설정하고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smtClean="0"/>
              <a:t>background = "@</a:t>
            </a:r>
            <a:r>
              <a:rPr lang="en-US" altLang="ko-KR" dirty="0" err="1" smtClean="0"/>
              <a:t>drawable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drawable_button</a:t>
            </a:r>
            <a:r>
              <a:rPr lang="en-US" altLang="ko-KR" dirty="0" smtClean="0"/>
              <a:t>"</a:t>
            </a:r>
            <a:br>
              <a:rPr lang="en-US" altLang="ko-KR" dirty="0" smtClean="0"/>
            </a:br>
            <a:r>
              <a:rPr lang="en-US" altLang="ko-KR" dirty="0" smtClean="0"/>
              <a:t>id = "@+id/</a:t>
            </a:r>
            <a:r>
              <a:rPr lang="en-US" altLang="ko-KR" dirty="0" err="1" smtClean="0"/>
              <a:t>drawable_button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text = "press me"</a:t>
            </a:r>
          </a:p>
          <a:p>
            <a:r>
              <a:rPr lang="en-US" altLang="ko-KR" dirty="0" smtClean="0"/>
              <a:t>&lt;Switch /&gt; </a:t>
            </a:r>
            <a:r>
              <a:rPr lang="ko-KR" altLang="en-US" dirty="0" smtClean="0"/>
              <a:t>안에 </a:t>
            </a:r>
            <a:r>
              <a:rPr lang="ko-KR" altLang="en-US" dirty="0" err="1"/>
              <a:t>안에</a:t>
            </a:r>
            <a:r>
              <a:rPr lang="ko-KR" altLang="en-US" dirty="0"/>
              <a:t> </a:t>
            </a:r>
            <a:r>
              <a:rPr lang="en-US" altLang="ko-KR" dirty="0" err="1"/>
              <a:t>lw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 err="1"/>
              <a:t>lh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wrap_content</a:t>
            </a:r>
            <a:r>
              <a:rPr lang="ko-KR" altLang="en-US" dirty="0"/>
              <a:t>로 설정하고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checked="true"</a:t>
            </a:r>
            <a:br>
              <a:rPr lang="en-US" altLang="ko-KR" dirty="0" smtClean="0"/>
            </a:br>
            <a:r>
              <a:rPr lang="en-US" altLang="ko-KR" dirty="0" smtClean="0"/>
              <a:t>text = "Enabled" </a:t>
            </a:r>
            <a:br>
              <a:rPr lang="en-US" altLang="ko-KR" dirty="0" smtClean="0"/>
            </a:br>
            <a:r>
              <a:rPr lang="en-US" altLang="ko-KR" dirty="0" smtClean="0"/>
              <a:t>id = "@+id/</a:t>
            </a:r>
            <a:r>
              <a:rPr lang="en-US" altLang="ko-KR" dirty="0" err="1" smtClean="0"/>
              <a:t>switch_enable_button</a:t>
            </a:r>
            <a:r>
              <a:rPr lang="en-US" altLang="ko-KR" dirty="0" smtClean="0"/>
              <a:t>"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59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MainActivity.java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11216785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R.id.drawable_button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Switch </a:t>
            </a:r>
            <a:r>
              <a:rPr lang="en-US" altLang="ko-KR" sz="16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 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(view) </a:t>
            </a:r>
            <a:r>
              <a:rPr lang="en-US" altLang="ko-KR" sz="1600" dirty="0">
                <a:latin typeface="Consolas" panose="020B0609020204030204" pitchFamily="49" charset="0"/>
              </a:rPr>
              <a:t>-&gt;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Toast.makeText(this, "Click",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 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smtClean="0">
                <a:latin typeface="Consolas" panose="020B0609020204030204" pitchFamily="49" charset="0"/>
              </a:rPr>
              <a:t>b</a:t>
            </a:r>
            <a:r>
              <a:rPr lang="en-US" altLang="ko-KR" sz="1600" dirty="0">
                <a:latin typeface="Consolas" panose="020B0609020204030204" pitchFamily="49" charset="0"/>
              </a:rPr>
              <a:t>) -&gt;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(b)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drawableButton.setEnabled</a:t>
            </a:r>
            <a:r>
              <a:rPr lang="en-US" altLang="ko-KR" sz="1600" dirty="0">
                <a:latin typeface="Consolas" panose="020B0609020204030204" pitchFamily="49" charset="0"/>
              </a:rPr>
              <a:t>(true);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else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drawableButton.setEnabled</a:t>
            </a:r>
            <a:r>
              <a:rPr lang="en-US" altLang="ko-KR" sz="16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 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841923" y="3538104"/>
            <a:ext cx="208140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Java 8 lambda expression used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37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Joy034ButtonEvent: </a:t>
            </a:r>
            <a:r>
              <a:rPr lang="ko-KR" altLang="en-US" b="1" dirty="0" smtClean="0">
                <a:sym typeface="Wingdings" panose="05000000000000000000" pitchFamily="2" charset="2"/>
              </a:rPr>
              <a:t>다섯 가지 다른 방법으로 버튼 이벤트를 다루는 방법을 설명하기 위한 예제를 만듭니다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Step 1: </a:t>
            </a:r>
            <a:r>
              <a:rPr lang="ko-KR" altLang="en-US" dirty="0" smtClean="0"/>
              <a:t>새 프로젝트 이름을 </a:t>
            </a:r>
            <a:r>
              <a:rPr lang="en-US" altLang="ko-KR" dirty="0" smtClean="0"/>
              <a:t>Joy034ButtonEvent, </a:t>
            </a:r>
            <a:r>
              <a:rPr lang="ko-KR" altLang="en-US" dirty="0" smtClean="0"/>
              <a:t>패키지 이름을 </a:t>
            </a:r>
            <a:r>
              <a:rPr lang="en-US" altLang="ko-KR" dirty="0" err="1">
                <a:sym typeface="Wingdings" panose="05000000000000000000" pitchFamily="2" charset="2"/>
              </a:rPr>
              <a:t>org.joy.</a:t>
            </a:r>
            <a:r>
              <a:rPr lang="en-US" altLang="ko-KR" dirty="0" err="1" smtClean="0"/>
              <a:t>button</a:t>
            </a:r>
            <a:r>
              <a:rPr lang="ko-KR" altLang="en-US" dirty="0" smtClean="0"/>
              <a:t>로 설정하고 시작 하십시오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다음과 같은 레이아웃을 </a:t>
            </a:r>
            <a:r>
              <a:rPr lang="en-US" altLang="ko-KR" dirty="0">
                <a:sym typeface="Wingdings" panose="05000000000000000000" pitchFamily="2" charset="2"/>
              </a:rPr>
              <a:t>ConstraintLayout</a:t>
            </a:r>
            <a:r>
              <a:rPr lang="ko-KR" altLang="en-US" dirty="0">
                <a:sym typeface="Wingdings" panose="05000000000000000000" pitchFamily="2" charset="2"/>
              </a:rPr>
              <a:t>를 이용하여 </a:t>
            </a:r>
            <a:r>
              <a:rPr lang="ko-KR" altLang="en-US" dirty="0" smtClean="0">
                <a:sym typeface="Wingdings" panose="05000000000000000000" pitchFamily="2" charset="2"/>
              </a:rPr>
              <a:t>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 버튼을 클릭할 때마다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해당 색을 위에 있는 </a:t>
            </a:r>
            <a:r>
              <a:rPr lang="en-US" altLang="ko-KR" dirty="0" smtClean="0">
                <a:sym typeface="Wingdings" panose="05000000000000000000" pitchFamily="2" charset="2"/>
              </a:rPr>
              <a:t>TextView </a:t>
            </a:r>
            <a:r>
              <a:rPr lang="en-US" altLang="ko-KR" dirty="0" err="1" smtClean="0">
                <a:sym typeface="Wingdings" panose="05000000000000000000" pitchFamily="2" charset="2"/>
              </a:rPr>
              <a:t>Backgound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색으로 설정하십시오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/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Joy034ButtonEvent: Five different ways of handling button events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459" y="2285914"/>
            <a:ext cx="4938188" cy="14045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2695852"/>
            <a:ext cx="4938188" cy="15622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976" y="3846155"/>
            <a:ext cx="4968671" cy="12726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976" y="5196771"/>
            <a:ext cx="4930567" cy="12345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100" y="4482480"/>
            <a:ext cx="2860617" cy="175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9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Joy034ButtonEvent: </a:t>
            </a:r>
            <a:r>
              <a:rPr lang="ko-KR" altLang="en-US" b="1" dirty="0" smtClean="0">
                <a:sym typeface="Wingdings" panose="05000000000000000000" pitchFamily="2" charset="2"/>
              </a:rPr>
              <a:t>다섯 가지 다른 방법으로 버튼 이벤트를 다루는 방법을 설명하기 위한 예제를 만듭니다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Joy034ButtonEvent: Five different ways of handling button events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156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187090"/>
            <a:ext cx="3986717" cy="23243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672" y="2196218"/>
            <a:ext cx="2362409" cy="41705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097" y="2196218"/>
            <a:ext cx="2448272" cy="41985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6006" y="4221089"/>
            <a:ext cx="4014928" cy="232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3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Android Studio project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Copy the whole project folder into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 new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name </a:t>
            </a:r>
            <a:r>
              <a:rPr lang="en-US" altLang="ko-KR" dirty="0" smtClean="0">
                <a:sym typeface="Wingdings" panose="05000000000000000000" pitchFamily="2" charset="2"/>
              </a:rPr>
              <a:t>or change it to the new project name. 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Start Android Studio and close all projects, if any.  Select "Open an existing project".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Select the copied project (not from history) but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by browsing the new directory name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To </a:t>
            </a:r>
            <a:r>
              <a:rPr lang="en-US" altLang="ko-KR" dirty="0">
                <a:sym typeface="Wingdings" panose="05000000000000000000" pitchFamily="2" charset="2"/>
              </a:rPr>
              <a:t>change the package name, go to </a:t>
            </a:r>
            <a:r>
              <a:rPr lang="en-US" altLang="ko-KR" dirty="0" smtClean="0">
                <a:sym typeface="Wingdings" panose="05000000000000000000" pitchFamily="2" charset="2"/>
              </a:rPr>
              <a:t>[src] [main</a:t>
            </a:r>
            <a:r>
              <a:rPr lang="en-US" altLang="ko-KR" dirty="0">
                <a:sym typeface="Wingdings" panose="05000000000000000000" pitchFamily="2" charset="2"/>
              </a:rPr>
              <a:t>] [java] and right click on the package folder name for </a:t>
            </a:r>
            <a:r>
              <a:rPr lang="en-US" altLang="ko-KR" b="1" dirty="0">
                <a:sym typeface="Wingdings" panose="05000000000000000000" pitchFamily="2" charset="2"/>
              </a:rPr>
              <a:t>[Refactor]  [Rename].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</a:t>
            </a:r>
            <a:r>
              <a:rPr lang="en-US" altLang="ko-KR" dirty="0">
                <a:sym typeface="Wingdings" panose="05000000000000000000" pitchFamily="2" charset="2"/>
              </a:rPr>
              <a:t>select </a:t>
            </a:r>
            <a:r>
              <a:rPr lang="en-US" altLang="ko-KR" b="1" dirty="0">
                <a:sym typeface="Wingdings" panose="05000000000000000000" pitchFamily="2" charset="2"/>
              </a:rPr>
              <a:t>[Rename Package] </a:t>
            </a:r>
            <a:r>
              <a:rPr lang="en-US" altLang="ko-KR" dirty="0">
                <a:sym typeface="Wingdings" panose="05000000000000000000" pitchFamily="2" charset="2"/>
              </a:rPr>
              <a:t>and enter a new package name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it lets you to preview refactoring results.  Select </a:t>
            </a:r>
            <a:r>
              <a:rPr lang="en-US" altLang="ko-KR" b="1" dirty="0" smtClean="0">
                <a:sym typeface="Wingdings" panose="05000000000000000000" pitchFamily="2" charset="2"/>
              </a:rPr>
              <a:t>[Do Refactor] </a:t>
            </a:r>
            <a:r>
              <a:rPr lang="en-US" altLang="ko-KR" dirty="0" smtClean="0">
                <a:sym typeface="Wingdings" panose="05000000000000000000" pitchFamily="2" charset="2"/>
              </a:rPr>
              <a:t>at lower left corner. 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Edit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/app/res/values/strings.xml 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file for  'New project name'.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 smtClean="0">
                <a:sym typeface="Wingdings" panose="05000000000000000000" pitchFamily="2" charset="2"/>
              </a:rPr>
              <a:t>Gradle 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applicationID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= </a:t>
            </a:r>
            <a:r>
              <a:rPr lang="en-US" altLang="ko-KR" dirty="0" smtClean="0">
                <a:sym typeface="Wingdings" panose="05000000000000000000" pitchFamily="2" charset="2"/>
              </a:rPr>
              <a:t>'Package </a:t>
            </a:r>
            <a:r>
              <a:rPr lang="en-US" altLang="ko-KR" dirty="0">
                <a:sym typeface="Wingdings" panose="05000000000000000000" pitchFamily="2" charset="2"/>
              </a:rPr>
              <a:t>name'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or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'New </a:t>
            </a:r>
            <a:r>
              <a:rPr lang="en-US" altLang="ko-KR" dirty="0">
                <a:sym typeface="Wingdings" panose="05000000000000000000" pitchFamily="2" charset="2"/>
              </a:rPr>
              <a:t>project name' 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Gradle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Scripts/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settings.gradle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rootProject.name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= 'New project name'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Run [Sync Project with gradle files] </a:t>
            </a:r>
            <a:b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</a:t>
            </a:r>
            <a:r>
              <a:rPr lang="en-US" altLang="ko-KR" dirty="0">
                <a:sym typeface="Wingdings" panose="05000000000000000000" pitchFamily="2" charset="2"/>
              </a:rPr>
              <a:t>[Build] </a:t>
            </a:r>
            <a:r>
              <a:rPr lang="en-US" altLang="ko-KR" dirty="0" smtClean="0">
                <a:sym typeface="Wingdings" panose="05000000000000000000" pitchFamily="2" charset="2"/>
              </a:rPr>
              <a:t> [Clean Project]  &amp;  [Build] [Rebuild Project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400050"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4986887" y="4838092"/>
            <a:ext cx="2180538" cy="720080"/>
            <a:chOff x="3431704" y="2204864"/>
            <a:chExt cx="2556282" cy="86409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1704" y="2204864"/>
              <a:ext cx="2556282" cy="864096"/>
            </a:xfrm>
            <a:prstGeom prst="rect">
              <a:avLst/>
            </a:prstGeom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4655840" y="2487520"/>
              <a:ext cx="432048" cy="548688"/>
            </a:xfrm>
            <a:prstGeom prst="round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83832" y="6372036"/>
            <a:ext cx="7257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Video tutorial: </a:t>
            </a:r>
            <a:r>
              <a:rPr lang="en-US" altLang="ko-KR" dirty="0">
                <a:hlinkClick r:id="rId3"/>
              </a:rPr>
              <a:t>https://www.youtube.com/watch?v=6c7iu9hHLc0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16630" y="3501008"/>
            <a:ext cx="304442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package </a:t>
            </a:r>
            <a:r>
              <a:rPr lang="ko-KR" altLang="en-US" sz="1400" dirty="0" smtClean="0"/>
              <a:t>이름을 바꾸지 않는다면</a:t>
            </a:r>
            <a:r>
              <a:rPr lang="en-US" altLang="ko-KR" sz="1400" dirty="0" smtClean="0"/>
              <a:t>,</a:t>
            </a:r>
            <a:br>
              <a:rPr lang="en-US" altLang="ko-KR" sz="1400" dirty="0" smtClean="0"/>
            </a:br>
            <a:r>
              <a:rPr lang="en-US" altLang="ko-KR" sz="1400" dirty="0" smtClean="0"/>
              <a:t>(4) &amp; (6)</a:t>
            </a:r>
            <a:r>
              <a:rPr lang="ko-KR" altLang="en-US" sz="1400" dirty="0" smtClean="0"/>
              <a:t>수정하고</a:t>
            </a:r>
            <a:r>
              <a:rPr lang="en-US" altLang="ko-KR" sz="1400" dirty="0" smtClean="0"/>
              <a:t>, (7)</a:t>
            </a:r>
            <a:r>
              <a:rPr lang="ko-KR" altLang="en-US" sz="1400" dirty="0" smtClean="0"/>
              <a:t>만 실행합니다</a:t>
            </a:r>
            <a:r>
              <a:rPr lang="en-US" altLang="ko-KR" sz="1400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3901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주어진 </a:t>
            </a:r>
            <a:r>
              <a:rPr lang="en-US" altLang="ko-KR" b="1" dirty="0" smtClean="0">
                <a:sym typeface="Wingdings" panose="05000000000000000000" pitchFamily="2" charset="2"/>
              </a:rPr>
              <a:t>HuStar031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 smtClean="0">
                <a:sym typeface="Wingdings" panose="05000000000000000000" pitchFamily="2" charset="2"/>
              </a:rPr>
              <a:t>Widget </a:t>
            </a:r>
            <a:r>
              <a:rPr lang="ko-KR" altLang="en-US" dirty="0" smtClean="0">
                <a:sym typeface="Wingdings" panose="05000000000000000000" pitchFamily="2" charset="2"/>
              </a:rPr>
              <a:t>프로젝트에서</a:t>
            </a:r>
            <a:r>
              <a:rPr lang="en-US" altLang="ko-KR" dirty="0" smtClean="0">
                <a:sym typeface="Wingdings" panose="05000000000000000000" pitchFamily="2" charset="2"/>
              </a:rPr>
              <a:t>, [Click here]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반복 클릭하면</a:t>
            </a:r>
            <a:r>
              <a:rPr lang="en-US" altLang="ko-KR" dirty="0" smtClean="0">
                <a:sym typeface="Wingdings" panose="05000000000000000000" pitchFamily="2" charset="2"/>
              </a:rPr>
              <a:t>, "God is good~"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ym typeface="Wingdings" panose="05000000000000000000" pitchFamily="2" charset="2"/>
              </a:rPr>
              <a:t>"All the time~"</a:t>
            </a:r>
            <a:r>
              <a:rPr lang="ko-KR" altLang="en-US" dirty="0" smtClean="0">
                <a:sym typeface="Wingdings" panose="05000000000000000000" pitchFamily="2" charset="2"/>
              </a:rPr>
              <a:t>을 서로 계속 바꾸어 나타나도록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코드를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파일의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public </a:t>
            </a:r>
            <a:r>
              <a:rPr lang="en-US" altLang="ko-KR" b="1" dirty="0">
                <a:latin typeface="Consolas" panose="020B0609020204030204" pitchFamily="49" charset="0"/>
                <a:sym typeface="Wingdings" panose="05000000000000000000" pitchFamily="2" charset="2"/>
              </a:rPr>
              <a:t>void </a:t>
            </a:r>
            <a:r>
              <a:rPr lang="en-US" altLang="ko-KR" b="1" dirty="0" err="1">
                <a:latin typeface="Consolas" panose="020B0609020204030204" pitchFamily="49" charset="0"/>
                <a:sym typeface="Wingdings" panose="05000000000000000000" pitchFamily="2" charset="2"/>
              </a:rPr>
              <a:t>show_greeting</a:t>
            </a:r>
            <a:r>
              <a:rPr lang="en-US" altLang="ko-KR" b="1" dirty="0">
                <a:latin typeface="Consolas" panose="020B0609020204030204" pitchFamily="49" charset="0"/>
                <a:sym typeface="Wingdings" panose="05000000000000000000" pitchFamily="2" charset="2"/>
              </a:rPr>
              <a:t>(View view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메소드만</a:t>
            </a:r>
            <a:r>
              <a:rPr lang="ko-KR" altLang="en-US" dirty="0" smtClean="0">
                <a:sym typeface="Wingdings" panose="05000000000000000000" pitchFamily="2" charset="2"/>
              </a:rPr>
              <a:t>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Hints: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다음과 같은 </a:t>
            </a:r>
            <a:r>
              <a:rPr lang="en-US" altLang="ko-KR" dirty="0" smtClean="0">
                <a:sym typeface="Wingdings" panose="05000000000000000000" pitchFamily="2" charset="2"/>
              </a:rPr>
              <a:t>log </a:t>
            </a:r>
            <a:r>
              <a:rPr lang="ko-KR" altLang="en-US" dirty="0" smtClean="0">
                <a:sym typeface="Wingdings" panose="05000000000000000000" pitchFamily="2" charset="2"/>
              </a:rPr>
              <a:t>메시지로 출력이 가능하며</a:t>
            </a:r>
            <a:r>
              <a:rPr lang="en-US" altLang="ko-KR" dirty="0" smtClean="0">
                <a:sym typeface="Wingdings" panose="05000000000000000000" pitchFamily="2" charset="2"/>
              </a:rPr>
              <a:t>, logcat</a:t>
            </a:r>
            <a:r>
              <a:rPr lang="ko-KR" altLang="en-US" dirty="0" smtClean="0">
                <a:sym typeface="Wingdings" panose="05000000000000000000" pitchFamily="2" charset="2"/>
              </a:rPr>
              <a:t>창에서 관찰할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Log.d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("HuStar",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str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+ "  " +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getString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R.string.my_greeting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))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R.string.my_greeting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리소스의 실제 데이터 타입은 </a:t>
            </a:r>
            <a:r>
              <a:rPr lang="en-US" altLang="ko-KR" dirty="0" smtClean="0">
                <a:sym typeface="Wingdings" panose="05000000000000000000" pitchFamily="2" charset="2"/>
              </a:rPr>
              <a:t>int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이를 </a:t>
            </a:r>
            <a:r>
              <a:rPr lang="en-US" altLang="ko-KR" dirty="0" smtClean="0">
                <a:sym typeface="Wingdings" panose="05000000000000000000" pitchFamily="2" charset="2"/>
              </a:rPr>
              <a:t>String </a:t>
            </a:r>
            <a:r>
              <a:rPr lang="ko-KR" altLang="en-US" dirty="0" smtClean="0">
                <a:sym typeface="Wingdings" panose="05000000000000000000" pitchFamily="2" charset="2"/>
              </a:rPr>
              <a:t>타입으로 바꾸려면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getString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함수를 사용하십시오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dirty="0" smtClean="0">
                <a:sym typeface="Wingdings" panose="05000000000000000000" pitchFamily="2" charset="2"/>
              </a:rPr>
              <a:t> 있는 </a:t>
            </a:r>
            <a:r>
              <a:rPr lang="en-US" altLang="ko-KR" dirty="0" smtClean="0">
                <a:sym typeface="Wingdings" panose="05000000000000000000" pitchFamily="2" charset="2"/>
              </a:rPr>
              <a:t>text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String</a:t>
            </a:r>
            <a:r>
              <a:rPr lang="ko-KR" altLang="en-US" dirty="0" smtClean="0">
                <a:sym typeface="Wingdings" panose="05000000000000000000" pitchFamily="2" charset="2"/>
              </a:rPr>
              <a:t>타입으로 가져 오려면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getText</a:t>
            </a:r>
            <a:r>
              <a:rPr lang="en-US" altLang="ko-KR" dirty="0" smtClean="0">
                <a:sym typeface="Wingdings" panose="05000000000000000000" pitchFamily="2" charset="2"/>
              </a:rPr>
              <a:t>().toString()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</a:t>
            </a:r>
            <a:r>
              <a:rPr lang="en-US" altLang="ko-KR" dirty="0" smtClean="0">
                <a:sym typeface="Wingdings" panose="05000000000000000000" pitchFamily="2" charset="2"/>
              </a:rPr>
              <a:t>u031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dirty="0" smtClean="0"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27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주어진 </a:t>
            </a:r>
            <a:r>
              <a:rPr lang="en-US" altLang="ko-KR" b="1" dirty="0" smtClean="0">
                <a:sym typeface="Wingdings" panose="05000000000000000000" pitchFamily="2" charset="2"/>
              </a:rPr>
              <a:t>HuStar031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 smtClean="0">
                <a:sym typeface="Wingdings" panose="05000000000000000000" pitchFamily="2" charset="2"/>
              </a:rPr>
              <a:t>Widget </a:t>
            </a:r>
            <a:r>
              <a:rPr lang="ko-KR" altLang="en-US" dirty="0" smtClean="0">
                <a:sym typeface="Wingdings" panose="05000000000000000000" pitchFamily="2" charset="2"/>
              </a:rPr>
              <a:t>프로젝트에서</a:t>
            </a:r>
            <a:r>
              <a:rPr lang="en-US" altLang="ko-KR" dirty="0" smtClean="0">
                <a:sym typeface="Wingdings" panose="05000000000000000000" pitchFamily="2" charset="2"/>
              </a:rPr>
              <a:t>, [Click here]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반복 클릭하면</a:t>
            </a:r>
            <a:r>
              <a:rPr lang="en-US" altLang="ko-KR" dirty="0" smtClean="0">
                <a:sym typeface="Wingdings" panose="05000000000000000000" pitchFamily="2" charset="2"/>
              </a:rPr>
              <a:t>, "God is good~"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ym typeface="Wingdings" panose="05000000000000000000" pitchFamily="2" charset="2"/>
              </a:rPr>
              <a:t>"All the time~"</a:t>
            </a:r>
            <a:r>
              <a:rPr lang="ko-KR" altLang="en-US" dirty="0" smtClean="0">
                <a:sym typeface="Wingdings" panose="05000000000000000000" pitchFamily="2" charset="2"/>
              </a:rPr>
              <a:t>을 서로 계속 바꾸어 나타나도록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코드를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Solution: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</a:t>
            </a:r>
            <a:r>
              <a:rPr lang="en-US" altLang="ko-KR" dirty="0" smtClean="0">
                <a:sym typeface="Wingdings" panose="05000000000000000000" pitchFamily="2" charset="2"/>
              </a:rPr>
              <a:t>u031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dirty="0" smtClean="0"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2204864"/>
            <a:ext cx="10683460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public void </a:t>
            </a:r>
            <a:r>
              <a:rPr lang="en-US" altLang="ko-KR" sz="1600" dirty="0" smtClean="0">
                <a:latin typeface="Consolas" panose="020B0609020204030204" pitchFamily="49" charset="0"/>
              </a:rPr>
              <a:t>show_greeting(View </a:t>
            </a:r>
            <a:r>
              <a:rPr lang="en-US" altLang="ko-KR" sz="1600" dirty="0">
                <a:latin typeface="Consolas" panose="020B0609020204030204" pitchFamily="49" charset="0"/>
              </a:rPr>
              <a:t>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</a:t>
            </a:r>
            <a:r>
              <a:rPr lang="en-US" altLang="ko-KR" sz="1600" dirty="0" err="1">
                <a:latin typeface="Consolas" panose="020B0609020204030204" pitchFamily="49" charset="0"/>
              </a:rPr>
              <a:t>str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</a:rPr>
              <a:t>textView2.getText().toString();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Log.d("HuStar", </a:t>
            </a:r>
            <a:r>
              <a:rPr lang="en-US" altLang="ko-KR" sz="1600" dirty="0" err="1">
                <a:latin typeface="Consolas" panose="020B0609020204030204" pitchFamily="49" charset="0"/>
              </a:rPr>
              <a:t>str</a:t>
            </a:r>
            <a:r>
              <a:rPr lang="en-US" altLang="ko-KR" sz="1600" dirty="0">
                <a:latin typeface="Consolas" panose="020B0609020204030204" pitchFamily="49" charset="0"/>
              </a:rPr>
              <a:t> + "  " + </a:t>
            </a:r>
            <a:r>
              <a:rPr lang="en-US" altLang="ko-KR" sz="1600" dirty="0" err="1">
                <a:latin typeface="Consolas" panose="020B0609020204030204" pitchFamily="49" charset="0"/>
              </a:rPr>
              <a:t>getString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))  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(!</a:t>
            </a:r>
            <a:r>
              <a:rPr lang="en-US" altLang="ko-KR" sz="1600" dirty="0" err="1">
                <a:latin typeface="Consolas" panose="020B0609020204030204" pitchFamily="49" charset="0"/>
              </a:rPr>
              <a:t>str.equals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getString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))) {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32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주어진 </a:t>
            </a:r>
            <a:r>
              <a:rPr lang="en-US" altLang="ko-KR" b="1" dirty="0" smtClean="0">
                <a:sym typeface="Wingdings" panose="05000000000000000000" pitchFamily="2" charset="2"/>
              </a:rPr>
              <a:t>HuStar031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 smtClean="0">
                <a:sym typeface="Wingdings" panose="05000000000000000000" pitchFamily="2" charset="2"/>
              </a:rPr>
              <a:t>Widget </a:t>
            </a:r>
            <a:r>
              <a:rPr lang="ko-KR" altLang="en-US" dirty="0" smtClean="0">
                <a:sym typeface="Wingdings" panose="05000000000000000000" pitchFamily="2" charset="2"/>
              </a:rPr>
              <a:t>프로젝트에서</a:t>
            </a:r>
            <a:r>
              <a:rPr lang="en-US" altLang="ko-KR" dirty="0" smtClean="0">
                <a:sym typeface="Wingdings" panose="05000000000000000000" pitchFamily="2" charset="2"/>
              </a:rPr>
              <a:t>, [Click here]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반복 클릭하면</a:t>
            </a:r>
            <a:r>
              <a:rPr lang="en-US" altLang="ko-KR" dirty="0" smtClean="0">
                <a:sym typeface="Wingdings" panose="05000000000000000000" pitchFamily="2" charset="2"/>
              </a:rPr>
              <a:t>, "God is good~"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ym typeface="Wingdings" panose="05000000000000000000" pitchFamily="2" charset="2"/>
              </a:rPr>
              <a:t>"All the time~"</a:t>
            </a:r>
            <a:r>
              <a:rPr lang="ko-KR" altLang="en-US" dirty="0" smtClean="0">
                <a:sym typeface="Wingdings" panose="05000000000000000000" pitchFamily="2" charset="2"/>
              </a:rPr>
              <a:t>을 서로 계속 바꾸어 나타나도록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코드를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Solution: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</a:t>
            </a:r>
            <a:r>
              <a:rPr lang="en-US" altLang="ko-KR" dirty="0" smtClean="0">
                <a:sym typeface="Wingdings" panose="05000000000000000000" pitchFamily="2" charset="2"/>
              </a:rPr>
              <a:t>u031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dirty="0" smtClean="0"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2204864"/>
            <a:ext cx="10683460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public void </a:t>
            </a:r>
            <a:r>
              <a:rPr lang="en-US" altLang="ko-KR" sz="1600" dirty="0" smtClean="0">
                <a:latin typeface="Consolas" panose="020B0609020204030204" pitchFamily="49" charset="0"/>
              </a:rPr>
              <a:t>show_greeting(View </a:t>
            </a:r>
            <a:r>
              <a:rPr lang="en-US" altLang="ko-KR" sz="1600" dirty="0">
                <a:latin typeface="Consolas" panose="020B0609020204030204" pitchFamily="49" charset="0"/>
              </a:rPr>
              <a:t>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</a:t>
            </a:r>
            <a:r>
              <a:rPr lang="en-US" altLang="ko-KR" sz="1600" dirty="0" err="1">
                <a:latin typeface="Consolas" panose="020B0609020204030204" pitchFamily="49" charset="0"/>
              </a:rPr>
              <a:t>str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</a:rPr>
              <a:t>textView2.getText().toString();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Log.d("HuStar", </a:t>
            </a:r>
            <a:r>
              <a:rPr lang="en-US" altLang="ko-KR" sz="1600" dirty="0" err="1">
                <a:latin typeface="Consolas" panose="020B0609020204030204" pitchFamily="49" charset="0"/>
              </a:rPr>
              <a:t>str</a:t>
            </a:r>
            <a:r>
              <a:rPr lang="en-US" altLang="ko-KR" sz="1600" dirty="0">
                <a:latin typeface="Consolas" panose="020B0609020204030204" pitchFamily="49" charset="0"/>
              </a:rPr>
              <a:t> + "  " + </a:t>
            </a:r>
            <a:r>
              <a:rPr lang="en-US" altLang="ko-KR" sz="1600" dirty="0" err="1">
                <a:latin typeface="Consolas" panose="020B0609020204030204" pitchFamily="49" charset="0"/>
              </a:rPr>
              <a:t>getString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))  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(!</a:t>
            </a:r>
            <a:r>
              <a:rPr lang="en-US" altLang="ko-KR" sz="1600" dirty="0" err="1">
                <a:latin typeface="Consolas" panose="020B0609020204030204" pitchFamily="49" charset="0"/>
              </a:rPr>
              <a:t>str.equals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getString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)))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textView2.setText(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Toast.makeText(this,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Snackbar.make</a:t>
            </a:r>
            <a:r>
              <a:rPr lang="en-US" altLang="ko-KR" sz="1600" dirty="0">
                <a:latin typeface="Consolas" panose="020B0609020204030204" pitchFamily="49" charset="0"/>
              </a:rPr>
              <a:t>(view,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R.string.your_greeting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else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textView2.setText(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R.string.your_greeting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Toast.makeText(this,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R.string.your_greeting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Snackbar.make</a:t>
            </a:r>
            <a:r>
              <a:rPr lang="en-US" altLang="ko-KR" sz="1600" dirty="0">
                <a:latin typeface="Consolas" panose="020B0609020204030204" pitchFamily="49" charset="0"/>
              </a:rPr>
              <a:t>(view,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65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버튼이나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다루는 방법을 더 자세히 알아보기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기본 위젯을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Drawable(Drawable) </a:t>
            </a:r>
            <a:r>
              <a:rPr lang="ko-KR" altLang="en-US" dirty="0" smtClean="0">
                <a:sym typeface="Wingdings" panose="05000000000000000000" pitchFamily="2" charset="2"/>
              </a:rPr>
              <a:t>만들기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배경 설정하기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Drawable </a:t>
            </a:r>
            <a:r>
              <a:rPr lang="ko-KR" altLang="en-US" dirty="0" smtClean="0">
                <a:sym typeface="Wingdings" panose="05000000000000000000" pitchFamily="2" charset="2"/>
              </a:rPr>
              <a:t>만들기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사용자에게 간단한 정보를 보여주기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이벤트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토스트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스낵바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대화상자 사용하기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프로그레스바 사용하기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버튼은 사용자가 클릭하면 반응하는 위젯입니다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그런데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상속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하여 정의되었기 때문에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속성도 그대로 가지고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text,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textColor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textSize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등이 동일하게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버튼의 종류에는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기본 버튼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박스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등이 있고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위젯에서 발생한 이벤트를 처리하는 방법은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OnClickListener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정의해서 버튼에 설정하는 것입니다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996952"/>
            <a:ext cx="6586543" cy="317971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695400" y="4200515"/>
            <a:ext cx="6110114" cy="1566954"/>
          </a:xfrm>
          <a:prstGeom prst="roundRect">
            <a:avLst/>
          </a:prstGeom>
          <a:solidFill>
            <a:srgbClr val="FFC000">
              <a:alpha val="15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184" y="2968873"/>
            <a:ext cx="2033290" cy="3558256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H="1">
            <a:off x="9005156" y="4684494"/>
            <a:ext cx="1123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249371" y="4499828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박스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249371" y="3820171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9005156" y="4004837"/>
            <a:ext cx="1123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53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버튼은 사용자가 클릭하면 반응하는 위젯입니다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박스와 라디오 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단순한 클릭 이벤트로 처리하는 것이 아니라 상태 값을 저장하고 선택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해제 상태를 표시할 수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이런 작업이 가능한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CompoundButton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클래스는 다음과 같은 메소드가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만약 버튼의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상태가 바뀌는 것을 알고 싶다면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 메소드를 재정의하여 사용합니다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버튼은 하나의 옵션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선택되면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다른 옵션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선택이 해제 되어야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이런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기능을 구현하기 위하여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이용해 라디오 버튼을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하나의 그룹으로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묶어 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5908" y="1988840"/>
            <a:ext cx="10641668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boolean isChecked()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void setChecked (boolean checked)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void toggle()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5908" y="3485616"/>
            <a:ext cx="10657184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onCheckedChanged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CompoundButton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 buttonView, Boolean isChecked)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56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다음과 같은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만들어 보고자 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사용자가 선택한 항목들을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"Your choice:"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나타냅니다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1: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새로 프로젝트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Hu032WidgetRadio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org.joy.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widget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입력하십시오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3907809"/>
            <a:ext cx="4608512" cy="26394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154" y="2231679"/>
            <a:ext cx="2466030" cy="431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9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2: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[Design]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탭에서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TextView, RadioGroup, RadioButton, CheckBox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다음과 같이 구성하십시오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Default Margin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24dp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설정하고 시작합니다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개도 역시 왼쪽으로 서로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되어야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textSize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24sp, 18sp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위젯을 선택한 다음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우클릭하여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  Left Edges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선택하면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왼쪽으로 정렬이 가능합니다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Checkbox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왼쪽으로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되어야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3573016"/>
            <a:ext cx="6287045" cy="3048264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7271255" y="3898025"/>
            <a:ext cx="504056" cy="1316709"/>
          </a:xfrm>
          <a:prstGeom prst="roundRect">
            <a:avLst/>
          </a:prstGeom>
          <a:solidFill>
            <a:srgbClr val="FFC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693251" y="6064416"/>
            <a:ext cx="2808312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노란색으로 표시된 경고가 있다면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b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경고를 없이하는 작업도 병행하십시오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cxnSp>
        <p:nvCxnSpPr>
          <p:cNvPr id="13" name="구부러진 연결선 12"/>
          <p:cNvCxnSpPr>
            <a:stCxn id="6" idx="0"/>
            <a:endCxn id="5" idx="2"/>
          </p:cNvCxnSpPr>
          <p:nvPr/>
        </p:nvCxnSpPr>
        <p:spPr>
          <a:xfrm rot="5400000" flipH="1" flipV="1">
            <a:off x="6885504" y="5426637"/>
            <a:ext cx="849682" cy="4258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96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2(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): 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다양한 방법이 있겠지만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여기 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방법을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참고하십시오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[Design]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탭에서 작업하는 방법입니다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기존하는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[HelloWorld]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텍스트뷰의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textSize=24, text="Select your favorite...", layout_margin=24dp,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layout_constraintVertical_bias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=0 (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이것은 뷰를 가장 높이 올립니다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), id=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인 것을 확인하십시오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(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왜냐면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[HelloWorld]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택스트뷰는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id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없이 배치되기 때문입니다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.) </a:t>
            </a:r>
          </a:p>
          <a:p>
            <a:pPr>
              <a:buFont typeface="+mj-lt"/>
              <a:buAutoNum type="arabicPeriod"/>
            </a:pP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배치하고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연이어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radioButton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3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checkBox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1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개를 배치합니다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b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Component Tree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에서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선택합니다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top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bottom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연결하는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constraint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줍니다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Component Tree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에서 선택한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우 클릭 메뉴에서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Horizontal Centers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선택하면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뷰가 일렬로 화면 위의 가운데 위치하게 됩니다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밑에 배치하기 위해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layout_constraintVertical_bias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= 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설정합니다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추가하고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id=textView2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인 것을 확인하십시오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textSize=18, text="Your Choice:"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설정합니다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b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textView2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뷰의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bottom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parent bottom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연결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제약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하고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왼쪽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오른쪽도 각각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parent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연결합니다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그리고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남은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Bottom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연결합니다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</a:p>
          <a:p>
            <a:pPr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Component Tree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에서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textView2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선택한 우 클릭 메뉴에서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  Left Edges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하면 왼쪽으로 정렬 됩니다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3856370"/>
            <a:ext cx="2808312" cy="286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0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Step 3:  </a:t>
            </a:r>
            <a:r>
              <a:rPr lang="en-US" altLang="ko-KR" dirty="0" smtClean="0"/>
              <a:t>button.xml </a:t>
            </a:r>
            <a:r>
              <a:rPr lang="ko-KR" altLang="en-US" dirty="0" smtClean="0"/>
              <a:t>의 결과가 다음과 같은지 확인하십시오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버튼이 어떻게 작동하는지 확인해 보세요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선택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혹은 해제가 가능해야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28" y="2213255"/>
            <a:ext cx="2424250" cy="42815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422" y="2176431"/>
            <a:ext cx="2452566" cy="43183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528" y="4069363"/>
            <a:ext cx="4218422" cy="24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55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Step 4: MainActivity.java </a:t>
            </a:r>
            <a:r>
              <a:rPr lang="ko-KR" altLang="en-US" b="1" dirty="0" smtClean="0">
                <a:solidFill>
                  <a:srgbClr val="C00000"/>
                </a:solidFill>
              </a:rPr>
              <a:t>에 다음 사항들을 코딩합니다</a:t>
            </a:r>
            <a:r>
              <a:rPr lang="en-US" altLang="ko-KR" b="1" dirty="0" smtClean="0">
                <a:solidFill>
                  <a:srgbClr val="C00000"/>
                </a:solidFill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초기 조건은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"Genesis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선택된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상황으로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시작하십시오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(xml/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디자인 파일에서 할 수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이를 위해서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genesis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checked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true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설정하십시오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앱을 시작하자마자 현재 선택을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아래쪽에 있는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텍스트뷰에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보여주고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선택을 바꿀 때마다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보여 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선택을 바꿀 때마다 이벤트가 발생하는데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이를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감지하는 메소드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setOnCheckedChangeListener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사용하여 우리가 원하는 메시지를 출력할 수 있습니다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76645" y="5942610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초기화면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652" y="4154917"/>
            <a:ext cx="3900189" cy="22414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760" y="2923166"/>
            <a:ext cx="1972549" cy="347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9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MainActivity.java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일부 소스 코드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6073" y="824763"/>
            <a:ext cx="1124811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RadioGroup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CheckBox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TextView </a:t>
            </a:r>
            <a:r>
              <a:rPr lang="en-US" altLang="ko-KR" sz="1600" dirty="0">
                <a:latin typeface="Consolas" panose="020B0609020204030204" pitchFamily="49" charset="0"/>
              </a:rPr>
              <a:t>textView2;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your code here for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radioGroup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radioGroup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(RadioGroup)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R.id.radioGroup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>
                <a:latin typeface="Consolas" panose="020B0609020204030204" pitchFamily="49" charset="0"/>
              </a:rPr>
              <a:t>RadioGroup.OnCheckedChangeListener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b="1" dirty="0">
                <a:latin typeface="Consolas" panose="020B0609020204030204" pitchFamily="49" charset="0"/>
              </a:rPr>
              <a:t>onCheckedChanged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 group, int </a:t>
            </a:r>
            <a:r>
              <a:rPr lang="en-US" altLang="ko-KR" sz="1600" dirty="0" err="1">
                <a:latin typeface="Consolas" panose="020B0609020204030204" pitchFamily="49" charset="0"/>
              </a:rPr>
              <a:t>checkedId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// your code here for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void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 {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3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MainActivity.java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일부 소스 코드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1805" y="20283"/>
            <a:ext cx="11248112" cy="67403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TextView textView2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 = (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)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R.id.radioGroup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R.id.checkBox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textView2 = findViewById(R.id.textView2);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radioGroup.setOnCheckedChangeListener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RadioGroup.OnCheckedChangeListener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onCheckedChanged(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 group, int </a:t>
            </a:r>
            <a:r>
              <a:rPr lang="en-US" altLang="ko-KR" sz="1600" dirty="0" err="1">
                <a:latin typeface="Consolas" panose="020B0609020204030204" pitchFamily="49" charset="0"/>
              </a:rPr>
              <a:t>checkedId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 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Log.d("HuStar", </a:t>
            </a:r>
            <a:r>
              <a:rPr lang="en-US" altLang="ko-KR" sz="1600" dirty="0" smtClean="0">
                <a:latin typeface="Consolas" panose="020B0609020204030204" pitchFamily="49" charset="0"/>
              </a:rPr>
              <a:t>"onCreate() ends");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 // end of onCreate()</a:t>
            </a:r>
          </a:p>
        </p:txBody>
      </p:sp>
    </p:spTree>
    <p:extLst>
      <p:ext uri="{BB962C8B-B14F-4D97-AF65-F5344CB8AC3E}">
        <p14:creationId xmlns:p14="http://schemas.microsoft.com/office/powerpoint/2010/main" val="59617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MainActivity.java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일부 소스 코드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6073" y="824763"/>
            <a:ext cx="11248112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Log.d("HuStar", 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 = "Your choice: " +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radioButton.getText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().toString();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// your code here       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Log.d("HuStar", 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 ends:" </a:t>
            </a:r>
            <a:r>
              <a:rPr lang="en-US" altLang="ko-KR" sz="1600" dirty="0">
                <a:latin typeface="Consolas" panose="020B0609020204030204" pitchFamily="49" charset="0"/>
              </a:rPr>
              <a:t>+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79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텍스트뷰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 </a:t>
            </a:r>
            <a:r>
              <a:rPr lang="en-US" altLang="ko-KR" dirty="0" smtClean="0">
                <a:sym typeface="Wingdings" panose="05000000000000000000" pitchFamily="2" charset="2"/>
              </a:rPr>
              <a:t>[Click here]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클릭하면</a:t>
            </a:r>
            <a:r>
              <a:rPr lang="en-US" altLang="ko-KR" dirty="0" smtClean="0">
                <a:sym typeface="Wingdings" panose="05000000000000000000" pitchFamily="2" charset="2"/>
              </a:rPr>
              <a:t>, "God is good~"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sym typeface="Wingdings" panose="05000000000000000000" pitchFamily="2" charset="2"/>
              </a:rPr>
              <a:t>로 나타내고</a:t>
            </a:r>
            <a:r>
              <a:rPr lang="en-US" altLang="ko-KR" dirty="0" smtClean="0">
                <a:sym typeface="Wingdings" panose="05000000000000000000" pitchFamily="2" charset="2"/>
              </a:rPr>
              <a:t>, Snackbar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"All the time~"</a:t>
            </a:r>
            <a:r>
              <a:rPr lang="ko-KR" altLang="en-US" dirty="0" smtClean="0">
                <a:sym typeface="Wingdings" panose="05000000000000000000" pitchFamily="2" charset="2"/>
              </a:rPr>
              <a:t>을 각각 나타내려고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105" y="1925818"/>
            <a:ext cx="2156647" cy="37874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776" y="1925818"/>
            <a:ext cx="2168398" cy="3787468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735960" y="4648811"/>
            <a:ext cx="253947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Toast for my_greeting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5735960" y="4063697"/>
            <a:ext cx="253947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TextVIew for my_greeting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5735960" y="5338577"/>
            <a:ext cx="253947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Snackbar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for </a:t>
            </a:r>
            <a:r>
              <a:rPr lang="en-US" altLang="ko-KR" sz="1400" dirty="0" err="1" smtClean="0"/>
              <a:t>your_greeting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5303912" y="4827676"/>
            <a:ext cx="432048" cy="2575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75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일부분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9336" y="836712"/>
            <a:ext cx="6290972" cy="5909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&lt;</a:t>
            </a:r>
            <a:r>
              <a:rPr lang="en-US" altLang="ko-KR" sz="1400" dirty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android:layout_margin="24dp"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android:text="Select your favorite to drive..."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android:textAllCaps</a:t>
            </a:r>
            <a:r>
              <a:rPr lang="en-US" altLang="ko-KR" sz="1400" dirty="0">
                <a:latin typeface="Consolas" panose="020B0609020204030204" pitchFamily="49" charset="0"/>
              </a:rPr>
              <a:t>="false"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app:layout_constraintVertical_bias="0" 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android:layout_marginStart="4dp"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android:layout_marginTop="24dp"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android:text="Your Choice:"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app:layout_constraintStart_toStartOf="@+id/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app:layout_constraintTop_toBottomOf="@+id/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app:layout_constraintVertical_bias="0.0" /&gt;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820807" y="975679"/>
            <a:ext cx="6232714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&lt;RadioGroup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android:layout_width="152dp"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android:layout_height="195dp"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android:layout_marginTop="24dp"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app:layout_constraintEnd_toEndOf="@+id/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app:layout_constraintStart_toStartOf="@+id/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app:layout_constraintTop_toBottomOf="@+id/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app:layout_constraintVertical_bias="0.0"&gt;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&lt;RadioButton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android:text="Genesis</a:t>
            </a:r>
            <a:r>
              <a:rPr lang="en-US" altLang="ko-KR" sz="14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android:checked</a:t>
            </a:r>
            <a:r>
              <a:rPr lang="en-US" altLang="ko-KR" sz="1400" dirty="0" smtClean="0">
                <a:latin typeface="Consolas" panose="020B0609020204030204" pitchFamily="49" charset="0"/>
              </a:rPr>
              <a:t>=true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&lt;RadioButton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android:id="@+id/radioButton2"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android:text="Mustang"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 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18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일부분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0662" y="846253"/>
            <a:ext cx="7227076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&lt;</a:t>
            </a:r>
            <a:r>
              <a:rPr lang="en-US" altLang="ko-KR" sz="1400" dirty="0">
                <a:latin typeface="Consolas" panose="020B0609020204030204" pitchFamily="49" charset="0"/>
              </a:rPr>
              <a:t>RadioButton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android:id="@+id/radioButton3"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android:text="Bentley"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&lt;CheckBox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checkBox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</a:t>
            </a:r>
            <a:r>
              <a:rPr lang="ko-KR" altLang="en-US" sz="1400" dirty="0" err="1">
                <a:latin typeface="Consolas" panose="020B0609020204030204" pitchFamily="49" charset="0"/>
              </a:rPr>
              <a:t>하루종일</a:t>
            </a:r>
            <a:r>
              <a:rPr lang="en-US" altLang="ko-KR" sz="14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&lt;/RadioGroup&gt;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5532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Pop Quiz: Currently, Genesis is checked initially. Is it checked in xml file or java file?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420888"/>
            <a:ext cx="2258822" cy="397722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704" y="2415400"/>
            <a:ext cx="2296780" cy="398271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652" y="4154917"/>
            <a:ext cx="3900189" cy="224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5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Pop Quiz: Currently, Genesis is checked initially. Is it checked in xml file or java file?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652" y="4154917"/>
            <a:ext cx="3900189" cy="224142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2420888"/>
            <a:ext cx="2258822" cy="397722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704" y="2415400"/>
            <a:ext cx="2296780" cy="398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퀴즈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퀴즈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Create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Hu32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x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Widget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project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and implement "Genesis" pre-selected programmatically.</a:t>
            </a: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Remove the line "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android:checked="true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"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from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activity_main.xml file.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퀴즈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Solution: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Add the last two in MainActivity.java as shown below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628800"/>
            <a:ext cx="8451212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&lt;</a:t>
            </a:r>
            <a:r>
              <a:rPr lang="en-US" altLang="ko-KR" sz="1400" dirty="0">
                <a:latin typeface="Consolas" panose="020B0609020204030204" pitchFamily="49" charset="0"/>
              </a:rPr>
              <a:t>RadioButton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android:checked="true"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android:text="Genesis"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3100" y="3933056"/>
            <a:ext cx="8451212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radioGroup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(RadioGroup)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R.id.radioGroup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checkBox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R.id.checkBox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textView2 = findViewById(R.id.textView2);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// your code here</a:t>
            </a:r>
          </a:p>
          <a:p>
            <a:endParaRPr lang="en-US" altLang="ko-KR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29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역할을 하는 </a:t>
            </a:r>
            <a:r>
              <a:rPr lang="en-US" altLang="ko-KR" dirty="0" smtClean="0">
                <a:sym typeface="Wingdings" panose="05000000000000000000" pitchFamily="2" charset="2"/>
              </a:rPr>
              <a:t>EditText(or </a:t>
            </a:r>
            <a:r>
              <a:rPr lang="en-US" altLang="ko-KR" dirty="0" err="1" smtClean="0">
                <a:sym typeface="Wingdings" panose="05000000000000000000" pitchFamily="2" charset="2"/>
              </a:rPr>
              <a:t>PlainText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는 사용자에게 값을 입력 받을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글자를 입력하려고 커서를 옮기면 </a:t>
            </a:r>
            <a:r>
              <a:rPr lang="ko-KR" altLang="en-US" dirty="0" err="1" smtClean="0">
                <a:sym typeface="Wingdings" panose="05000000000000000000" pitchFamily="2" charset="2"/>
              </a:rPr>
              <a:t>키패드가</a:t>
            </a:r>
            <a:r>
              <a:rPr lang="ko-KR" altLang="en-US" dirty="0" smtClean="0">
                <a:sym typeface="Wingdings" panose="05000000000000000000" pitchFamily="2" charset="2"/>
              </a:rPr>
              <a:t> 화면에 나타납니다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한글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영문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숫자 등 입력하는 문자의 유형도 다양합니다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입력하는 문자의 유형을 저장할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  <a:r>
              <a:rPr lang="en-US" altLang="ko-KR" b="1" dirty="0" err="1" smtClean="0">
                <a:sym typeface="Wingdings" panose="05000000000000000000" pitchFamily="2" charset="2"/>
              </a:rPr>
              <a:t>inputType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70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아래 화면과 같이 사용자로부터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개의 입력을 받아 전송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(Submit)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하는 앱을 만들고자 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50536" y="1504065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초기 화면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3756299"/>
            <a:ext cx="4473328" cy="25681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656" y="2045143"/>
            <a:ext cx="2414805" cy="427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7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1: Hu033EditText </a:t>
            </a:r>
            <a:r>
              <a:rPr lang="ko-KR" altLang="en-US" dirty="0">
                <a:sym typeface="Wingdings" panose="05000000000000000000" pitchFamily="2" charset="2"/>
              </a:rPr>
              <a:t>프로젝트를 시작하고 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org.joy.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으로 </a:t>
            </a:r>
            <a:r>
              <a:rPr lang="ko-KR" altLang="en-US" dirty="0" smtClean="0">
                <a:sym typeface="Wingdings" panose="05000000000000000000" pitchFamily="2" charset="2"/>
              </a:rPr>
              <a:t>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</a:t>
            </a:r>
            <a:r>
              <a:rPr lang="ko-KR" altLang="en-US" dirty="0" smtClean="0">
                <a:sym typeface="Wingdings" panose="05000000000000000000" pitchFamily="2" charset="2"/>
              </a:rPr>
              <a:t>최상위 레이아웃 </a:t>
            </a:r>
            <a:r>
              <a:rPr lang="en-US" altLang="ko-KR" dirty="0" smtClean="0">
                <a:sym typeface="Wingdings" panose="05000000000000000000" pitchFamily="2" charset="2"/>
              </a:rPr>
              <a:t>margin=8dp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디자인 </a:t>
            </a:r>
            <a:r>
              <a:rPr lang="en-US" altLang="ko-KR" dirty="0" smtClean="0">
                <a:sym typeface="Wingdings" panose="05000000000000000000" pitchFamily="2" charset="2"/>
              </a:rPr>
              <a:t>Default margin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24dp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Name, Password, Email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입력을 받을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개의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들과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Submit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버튼으로 화면을 구성합니다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사용자가 입력하기 전에는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inputType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과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이용하여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"enter a name", "enter a password", "enter an email"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흐리게 보여줍니다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1" y="3140968"/>
            <a:ext cx="6362980" cy="32636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743" y="3140968"/>
            <a:ext cx="1893390" cy="335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0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3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정보가 다 채워지지 않고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Submit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클릭이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해당 정보를 입력하라는 메시지를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띄웁니다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세 곳의 정보가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채워지고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Submit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클릭이 있으면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입력을 모두 합하여 하나의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보여줍니다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420887"/>
            <a:ext cx="2324695" cy="40512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995" y="2451990"/>
            <a:ext cx="2316812" cy="39890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412" y="2469130"/>
            <a:ext cx="2285210" cy="397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4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4: 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사용자가 다시 입력을 하려고 할 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 그곳에 데이터가 있다면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모두 선택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(Selected)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된 상태로 보여주면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재입력할 때 사용자 입장에서 상당히 편할 것입니다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코드를 추가하십시오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274" y="1909883"/>
            <a:ext cx="2630014" cy="460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0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텍스트뷰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1: </a:t>
            </a:r>
            <a:r>
              <a:rPr lang="en-US" altLang="ko-KR" b="1" dirty="0" smtClean="0">
                <a:sym typeface="Wingdings" panose="05000000000000000000" pitchFamily="2" charset="2"/>
              </a:rPr>
              <a:t>Hu031Widget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시작하고 패키지 이름은 </a:t>
            </a:r>
            <a:r>
              <a:rPr lang="en-US" altLang="ko-KR" dirty="0">
                <a:sym typeface="Wingdings" panose="05000000000000000000" pitchFamily="2" charset="2"/>
              </a:rPr>
              <a:t>org.joy.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/app/res/values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들어 있는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strings.xml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여세요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다음과 같이 </a:t>
            </a:r>
            <a:r>
              <a:rPr lang="en-US" altLang="ko-KR" dirty="0" smtClean="0">
                <a:sym typeface="Wingdings" panose="05000000000000000000" pitchFamily="2" charset="2"/>
              </a:rPr>
              <a:t>&lt;resource&gt;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 </a:t>
            </a:r>
            <a:r>
              <a:rPr lang="en-US" altLang="ko-KR" dirty="0" smtClean="0">
                <a:sym typeface="Wingdings" panose="05000000000000000000" pitchFamily="2" charset="2"/>
              </a:rPr>
              <a:t>&lt;string&gt;</a:t>
            </a:r>
            <a:r>
              <a:rPr lang="ko-KR" altLang="en-US" dirty="0" smtClean="0">
                <a:sym typeface="Wingdings" panose="05000000000000000000" pitchFamily="2" charset="2"/>
              </a:rPr>
              <a:t>태그를 이용하여 원하는 문자열을 넣어 파일을 작성하세요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이는 </a:t>
            </a:r>
            <a:r>
              <a:rPr lang="en-US" altLang="ko-KR" dirty="0" smtClean="0">
                <a:sym typeface="Wingdings" panose="05000000000000000000" pitchFamily="2" charset="2"/>
              </a:rPr>
              <a:t>key &amp; value pair</a:t>
            </a:r>
            <a:r>
              <a:rPr lang="ko-KR" altLang="en-US" dirty="0" smtClean="0">
                <a:sym typeface="Wingdings" panose="05000000000000000000" pitchFamily="2" charset="2"/>
              </a:rPr>
              <a:t>로 아래와 같이 작성되며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코드에서는 </a:t>
            </a:r>
            <a:r>
              <a:rPr lang="en-US" altLang="ko-KR" dirty="0" smtClean="0">
                <a:sym typeface="Wingdings" panose="05000000000000000000" pitchFamily="2" charset="2"/>
              </a:rPr>
              <a:t>name</a:t>
            </a:r>
            <a:r>
              <a:rPr lang="ko-KR" altLang="en-US" dirty="0" smtClean="0">
                <a:sym typeface="Wingdings" panose="05000000000000000000" pitchFamily="2" charset="2"/>
              </a:rPr>
              <a:t>항목의 </a:t>
            </a:r>
            <a:r>
              <a:rPr lang="en-US" altLang="ko-KR" dirty="0" smtClean="0"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sym typeface="Wingdings" panose="05000000000000000000" pitchFamily="2" charset="2"/>
              </a:rPr>
              <a:t>를 항상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이렇게 작성한 후에는 </a:t>
            </a:r>
            <a:r>
              <a:rPr lang="en-US" altLang="ko-KR" dirty="0" smtClean="0">
                <a:sym typeface="Wingdings" panose="05000000000000000000" pitchFamily="2" charset="2"/>
              </a:rPr>
              <a:t>"God is good"</a:t>
            </a:r>
            <a:r>
              <a:rPr lang="ko-KR" altLang="en-US" dirty="0" smtClean="0">
                <a:sym typeface="Wingdings" panose="05000000000000000000" pitchFamily="2" charset="2"/>
              </a:rPr>
              <a:t>를 사용하는 </a:t>
            </a:r>
            <a:r>
              <a:rPr lang="ko-KR" altLang="en-US" dirty="0">
                <a:sym typeface="Wingdings" panose="05000000000000000000" pitchFamily="2" charset="2"/>
              </a:rPr>
              <a:t>것이 </a:t>
            </a:r>
            <a:r>
              <a:rPr lang="ko-KR" altLang="en-US" dirty="0" smtClean="0">
                <a:sym typeface="Wingdings" panose="05000000000000000000" pitchFamily="2" charset="2"/>
              </a:rPr>
              <a:t>아니라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소스 코드에서는 </a:t>
            </a:r>
            <a:r>
              <a:rPr lang="en-US" altLang="ko-KR" dirty="0" err="1" smtClean="0"/>
              <a:t>R.string.my_greeting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사용합니다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마찬가지로 </a:t>
            </a:r>
            <a:r>
              <a:rPr lang="en-US" altLang="ko-KR" dirty="0" smtClean="0"/>
              <a:t>"All the time~"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"Click here"</a:t>
            </a:r>
            <a:r>
              <a:rPr lang="ko-KR" altLang="en-US" dirty="0" smtClean="0"/>
              <a:t>를 사용하지 않고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R.string.your_greeting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이나 </a:t>
            </a:r>
            <a:r>
              <a:rPr lang="en-US" altLang="ko-KR" dirty="0" err="1" smtClean="0"/>
              <a:t>R.string.click_here</a:t>
            </a:r>
            <a:r>
              <a:rPr lang="ko-KR" altLang="en-US" dirty="0" smtClean="0"/>
              <a:t>를 사용합니다</a:t>
            </a:r>
            <a:r>
              <a:rPr lang="en-US" altLang="ko-KR" dirty="0" smtClean="0"/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24741" y="2708920"/>
            <a:ext cx="1058517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name="</a:t>
            </a:r>
            <a:r>
              <a:rPr lang="en-US" altLang="ko-KR" sz="1600" dirty="0" err="1">
                <a:latin typeface="Consolas" panose="020B0609020204030204" pitchFamily="49" charset="0"/>
              </a:rPr>
              <a:t>app_name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"&gt;Hu031Widget&lt;/</a:t>
            </a:r>
            <a:r>
              <a:rPr lang="en-US" altLang="ko-KR" sz="1600" dirty="0">
                <a:latin typeface="Consolas" panose="020B0609020204030204" pitchFamily="49" charset="0"/>
              </a:rPr>
              <a:t>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>
                <a:latin typeface="Consolas" panose="020B0609020204030204" pitchFamily="49" charset="0"/>
              </a:rPr>
              <a:t>string 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="my_greeting"&gt;God is good~&lt;/</a:t>
            </a:r>
            <a:r>
              <a:rPr lang="en-US" altLang="ko-KR" sz="1600" dirty="0">
                <a:latin typeface="Consolas" panose="020B0609020204030204" pitchFamily="49" charset="0"/>
              </a:rPr>
              <a:t>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="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your_greeting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"&gt;All </a:t>
            </a:r>
            <a:r>
              <a:rPr lang="en-US" altLang="ko-KR" sz="1600" dirty="0">
                <a:latin typeface="Consolas" panose="020B0609020204030204" pitchFamily="49" charset="0"/>
              </a:rPr>
              <a:t>the </a:t>
            </a:r>
            <a:r>
              <a:rPr lang="en-US" altLang="ko-KR" sz="1600" dirty="0" smtClean="0">
                <a:latin typeface="Consolas" panose="020B0609020204030204" pitchFamily="49" charset="0"/>
              </a:rPr>
              <a:t>time~&lt;/</a:t>
            </a:r>
            <a:r>
              <a:rPr lang="en-US" altLang="ko-KR" sz="1600" dirty="0">
                <a:latin typeface="Consolas" panose="020B0609020204030204" pitchFamily="49" charset="0"/>
              </a:rPr>
              <a:t>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&lt;string name="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click_here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"&gt;Click here&lt;/string&gt;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latin typeface="Consolas" panose="020B0609020204030204" pitchFamily="49" charset="0"/>
              </a:rPr>
              <a:t>resources&gt;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3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4386" y="836712"/>
            <a:ext cx="11253818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Button submit;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EditText name, password, email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// your code here: find ids of name, password, email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code here: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setSelectAllOnFocus</a:t>
            </a:r>
            <a:r>
              <a:rPr lang="en-US" altLang="ko-KR" sz="1600" dirty="0" smtClean="0">
                <a:latin typeface="Consolas" panose="020B0609020204030204" pitchFamily="49" charset="0"/>
              </a:rPr>
              <a:t>()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submit = (Button)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core here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08900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4386" y="836712"/>
            <a:ext cx="11253818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Button submit;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EditText name, password, email</a:t>
            </a:r>
            <a:r>
              <a:rPr lang="en-US" altLang="ko-KR" sz="1400" dirty="0" smtClean="0">
                <a:latin typeface="Consolas" panose="020B0609020204030204" pitchFamily="49" charset="0"/>
              </a:rPr>
              <a:t>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name = (EditText) findViewById(R.id.editText1);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password = (EditText) findViewById(R.id.editText2);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email = (EditText) findViewById(R.id.editText3);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name.setSelectAllOnFocus</a:t>
            </a:r>
            <a:r>
              <a:rPr lang="en-US" altLang="ko-KR" sz="1400" dirty="0">
                <a:latin typeface="Consolas" panose="020B0609020204030204" pitchFamily="49" charset="0"/>
              </a:rPr>
              <a:t>(true);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password.setSelectAllOnFocus</a:t>
            </a:r>
            <a:r>
              <a:rPr lang="en-US" altLang="ko-KR" sz="1400" dirty="0">
                <a:latin typeface="Consolas" panose="020B0609020204030204" pitchFamily="49" charset="0"/>
              </a:rPr>
              <a:t>(true);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email.setSelectAllOnFocus</a:t>
            </a:r>
            <a:r>
              <a:rPr lang="en-US" altLang="ko-KR" sz="1400" dirty="0">
                <a:latin typeface="Consolas" panose="020B0609020204030204" pitchFamily="49" charset="0"/>
              </a:rPr>
              <a:t>(true);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submit = (Button)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submit.setOnClickListener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show_message();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82619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4386" y="836712"/>
            <a:ext cx="11253818" cy="4647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</a:rPr>
              <a:t>"";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// your code here: error message for empty fields. for example: "Enter a name:"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// your code here: depending on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msg.length</a:t>
            </a:r>
            <a:r>
              <a:rPr lang="en-US" altLang="ko-KR" sz="1600" dirty="0" smtClean="0">
                <a:latin typeface="Consolas" panose="020B0609020204030204" pitchFamily="49" charset="0"/>
              </a:rPr>
              <a:t>()...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 MainActivity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22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결과 화면</a:t>
            </a:r>
            <a:r>
              <a:rPr lang="en-US" altLang="ko-KR" b="1" dirty="0" smtClean="0">
                <a:sym typeface="Wingdings" panose="05000000000000000000" pitchFamily="2" charset="2"/>
              </a:rPr>
              <a:t>: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테스트하는데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soft keyboard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사라지지 않아서 불편하지 않나요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아래 코드를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참고해서 적절한 곳에서 함수를 호출하면 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어디가 적절한 곳일까요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3100" y="1628800"/>
            <a:ext cx="829627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private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this.getCurrentFocus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if (view != null)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imm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(</a:t>
            </a:r>
            <a:r>
              <a:rPr lang="en-US" altLang="ko-KR" sz="14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400" dirty="0" smtClean="0">
                <a:latin typeface="Consolas" panose="020B0609020204030204" pitchFamily="49" charset="0"/>
              </a:rPr>
              <a:t>) getSystemService(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Context.INPUT_METHOD_SERVICE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imm.hideSoftInputFromWindow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view.getWindowToken</a:t>
            </a:r>
            <a:r>
              <a:rPr lang="en-US" altLang="ko-KR" sz="1400" dirty="0">
                <a:latin typeface="Consolas" panose="020B0609020204030204" pitchFamily="49" charset="0"/>
              </a:rPr>
              <a:t>(), 0);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979" y="2981738"/>
            <a:ext cx="2056536" cy="354091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844" y="2996952"/>
            <a:ext cx="2028485" cy="352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1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이미지뷰와</a:t>
            </a:r>
            <a:r>
              <a:rPr lang="ko-KR" altLang="en-US" dirty="0" smtClean="0">
                <a:sym typeface="Wingdings" panose="05000000000000000000" pitchFamily="2" charset="2"/>
              </a:rPr>
              <a:t> 이미지 버튼은 이미지를 화면에 표시할 때 사용하는 가장 간단한 위젯입니다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두 위젯의 차이점은 버튼처럼 사용할 수 있다는 점 이외에는 없으므로 </a:t>
            </a:r>
            <a:r>
              <a:rPr lang="ko-KR" altLang="en-US" dirty="0" err="1" smtClean="0">
                <a:sym typeface="Wingdings" panose="05000000000000000000" pitchFamily="2" charset="2"/>
              </a:rPr>
              <a:t>이미지뷰를</a:t>
            </a:r>
            <a:r>
              <a:rPr lang="ko-KR" altLang="en-US" dirty="0" smtClean="0">
                <a:sym typeface="Wingdings" panose="05000000000000000000" pitchFamily="2" charset="2"/>
              </a:rPr>
              <a:t> 중심으로 설명합니다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이미지뷰에</a:t>
            </a:r>
            <a:r>
              <a:rPr lang="ko-KR" altLang="en-US" dirty="0" smtClean="0">
                <a:sym typeface="Wingdings" panose="05000000000000000000" pitchFamily="2" charset="2"/>
              </a:rPr>
              <a:t> 이미지를 나타내려면</a:t>
            </a:r>
            <a:r>
              <a:rPr lang="en-US" altLang="ko-KR" dirty="0" smtClean="0">
                <a:sym typeface="Wingdings" panose="05000000000000000000" pitchFamily="2" charset="2"/>
              </a:rPr>
              <a:t>, 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이미지를 저장한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src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속성값을 다음과 같은 방법으로 지정하면 </a:t>
            </a:r>
            <a:r>
              <a:rPr lang="ko-KR" altLang="en-US" dirty="0">
                <a:sym typeface="Wingdings" panose="05000000000000000000" pitchFamily="2" charset="2"/>
              </a:rPr>
              <a:t>됩</a:t>
            </a:r>
            <a:r>
              <a:rPr lang="ko-KR" altLang="en-US" dirty="0" smtClean="0">
                <a:sym typeface="Wingdings" panose="05000000000000000000" pitchFamily="2" charset="2"/>
              </a:rPr>
              <a:t>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     @drawable/</a:t>
            </a:r>
            <a:r>
              <a:rPr lang="ko-KR" altLang="en-US" b="1" dirty="0" smtClean="0">
                <a:sym typeface="Wingdings" panose="05000000000000000000" pitchFamily="2" charset="2"/>
              </a:rPr>
              <a:t>이미지파일명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그 외에 </a:t>
            </a:r>
            <a:r>
              <a:rPr lang="ko-KR" altLang="en-US" dirty="0" err="1" smtClean="0">
                <a:sym typeface="Wingdings" panose="05000000000000000000" pitchFamily="2" charset="2"/>
              </a:rPr>
              <a:t>이미지뷰의</a:t>
            </a:r>
            <a:r>
              <a:rPr lang="ko-KR" altLang="en-US" dirty="0" smtClean="0">
                <a:sym typeface="Wingdings" panose="05000000000000000000" pitchFamily="2" charset="2"/>
              </a:rPr>
              <a:t> 속성들은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err="1" smtClean="0">
                <a:sym typeface="Wingdings" panose="05000000000000000000" pitchFamily="2" charset="2"/>
              </a:rPr>
              <a:t>maxWidth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maxHeight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이미지가 표시되는 최대 폭과 높이를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속성을 설정하지 않으면 원본 이미지 그대로 나타납니다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tint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이미지뷰에</a:t>
            </a:r>
            <a:r>
              <a:rPr lang="ko-KR" altLang="en-US" dirty="0" smtClean="0">
                <a:sym typeface="Wingdings" panose="05000000000000000000" pitchFamily="2" charset="2"/>
              </a:rPr>
              <a:t> 보이는 이미지의 색상을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색상은 </a:t>
            </a:r>
            <a:r>
              <a:rPr lang="en-US" altLang="ko-KR" dirty="0" smtClean="0">
                <a:sym typeface="Wingdings" panose="05000000000000000000" pitchFamily="2" charset="2"/>
              </a:rPr>
              <a:t>#AARRGGBB 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err="1" smtClean="0">
                <a:sym typeface="Wingdings" panose="05000000000000000000" pitchFamily="2" charset="2"/>
              </a:rPr>
              <a:t>scaleType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이미지뷰의</a:t>
            </a:r>
            <a:r>
              <a:rPr lang="ko-KR" altLang="en-US" dirty="0" smtClean="0">
                <a:sym typeface="Wingdings" panose="05000000000000000000" pitchFamily="2" charset="2"/>
              </a:rPr>
              <a:t> 크기에 맞게 원본 이미지의 크기를 자동으로 늘리거나 줄여서 보여줄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scale</a:t>
            </a:r>
            <a:r>
              <a:rPr lang="ko-KR" altLang="en-US" dirty="0" smtClean="0">
                <a:sym typeface="Wingdings" panose="05000000000000000000" pitchFamily="2" charset="2"/>
              </a:rPr>
              <a:t>하는 방법은 </a:t>
            </a:r>
            <a:r>
              <a:rPr lang="en-US" altLang="ko-KR" dirty="0" err="1" smtClean="0">
                <a:sym typeface="Wingdings" panose="05000000000000000000" pitchFamily="2" charset="2"/>
              </a:rPr>
              <a:t>centerCrop</a:t>
            </a:r>
            <a:r>
              <a:rPr lang="en-US" altLang="ko-KR" dirty="0" smtClean="0">
                <a:sym typeface="Wingdings" panose="05000000000000000000" pitchFamily="2" charset="2"/>
              </a:rPr>
              <a:t>,  </a:t>
            </a:r>
            <a:r>
              <a:rPr lang="en-US" altLang="ko-KR" dirty="0" err="1" smtClean="0">
                <a:sym typeface="Wingdings" panose="05000000000000000000" pitchFamily="2" charset="2"/>
              </a:rPr>
              <a:t>centerInside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등 알고리즘이 있</a:t>
            </a:r>
            <a:r>
              <a:rPr lang="ko-KR" altLang="en-US" dirty="0">
                <a:sym typeface="Wingdings" panose="05000000000000000000" pitchFamily="2" charset="2"/>
              </a:rPr>
              <a:t>습</a:t>
            </a:r>
            <a:r>
              <a:rPr lang="ko-KR" altLang="en-US" dirty="0" smtClean="0">
                <a:sym typeface="Wingdings" panose="05000000000000000000" pitchFamily="2" charset="2"/>
              </a:rPr>
              <a:t>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이미지뷰와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이미지 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8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 실습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Hu033EditText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프로젝트와 거의 같은 기능이지만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[Submit]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대신 두 이미지 버튼을 사용한 한 버튼은 지우기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다른 한 버튼은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[Submit]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사용하는 프로젝트를 진행합니다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1: </a:t>
            </a: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Hu033EditText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폴더를 복사하여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Hu034ImageButton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폴더를 만듭니다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패키지 이름은 변함이 없으므로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res/values/strings.xml,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파일에서 프로젝트 이름만 수정해도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Hu034ImageButton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프로젝트를 실행하여 잘 작동하는지 확인한다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HuStarAS</a:t>
            </a:r>
            <a:r>
              <a:rPr lang="en-US" altLang="ko-KR" b="1" dirty="0" smtClean="0">
                <a:sym typeface="Wingdings" panose="05000000000000000000" pitchFamily="2" charset="2"/>
              </a:rPr>
              <a:t>/images/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폴더에서 두 이미지를 복사하여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/app/res/drawable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폴더에 저장합니다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  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4533412"/>
            <a:ext cx="3477594" cy="19864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6019" y="2705092"/>
            <a:ext cx="2198832" cy="381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기존의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[Submit]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버튼을 삭제하고 두 이미지 버튼으로 화면을 구성합니다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버튼들이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scaleType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fitStart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하면 도움이 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최상위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레위아웃의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마진은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8dp,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다른 위젯들의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Default margin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24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설정하고 시작합니다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이미지 버튼은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chains  horizontal, packed style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서로 연결되어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  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2780928"/>
            <a:ext cx="9670424" cy="392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2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imageButtonClear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imageButtonSubmit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입력합니다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버튼의 크기는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layout_width =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65dp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layout_height =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65dp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적당히 설정합니다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  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이미지들이 버튼 크기보다 훨씬 크기 때문에 버튼의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scaleType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=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fitStart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혹은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centerInside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설정합니다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이미지 버튼의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이미지들의 중요한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필수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속성인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srcCompat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각각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Pick a resource"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이용하여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drawable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폴더에 있는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이미지를 선택하여 설정합니다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둘레가 혹시 회색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Padding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있지 않나요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이것을 어떻게 하면 없앨 수 있을까요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부분은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그림 자체는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foreground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라고 부를 수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결론적으로 이미지 버튼의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하얀색으로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하면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각 이미지 버튼의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background_light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4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3: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코딩 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원래 있었던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[Submit]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관련 코드가 새로 만든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submit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버튼과 일치하는지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살펴보고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필요하면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MainActivity.java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오류를 수정하십시오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[Clear]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 기능을 추가 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[Clear]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세 개의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editText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있는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모두 삭제하는 기능을 수행합니다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84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600" dirty="0">
                <a:latin typeface="Consolas" panose="020B0609020204030204" pitchFamily="49" charset="0"/>
              </a:rPr>
              <a:t>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600" dirty="0">
                <a:latin typeface="Consolas" panose="020B0609020204030204" pitchFamily="49" charset="0"/>
              </a:rPr>
              <a:t>="8dp"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android:id="@+id/editText1"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6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6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600" dirty="0">
                <a:latin typeface="Consolas" panose="020B0609020204030204" pitchFamily="49" charset="0"/>
              </a:rPr>
              <a:t>="enter a name"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textPersonName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app:layout_constraintTop_toTopOf="parent" /&gt;...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31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</a:rPr>
              <a:t>Step 2: </a:t>
            </a:r>
            <a:r>
              <a:rPr lang="en-US" altLang="ko-KR" dirty="0"/>
              <a:t>[activity_main.xml]</a:t>
            </a:r>
            <a:r>
              <a:rPr lang="ko-KR" altLang="en-US" dirty="0"/>
              <a:t>탭을 클릭하고 </a:t>
            </a:r>
            <a:r>
              <a:rPr lang="en-US" altLang="ko-KR" dirty="0"/>
              <a:t>[Design]</a:t>
            </a:r>
            <a:r>
              <a:rPr lang="ko-KR" altLang="en-US" dirty="0"/>
              <a:t>화면에서 </a:t>
            </a:r>
            <a:r>
              <a:rPr lang="ko-KR" altLang="en-US" dirty="0" err="1"/>
              <a:t>텍스트뷰를</a:t>
            </a:r>
            <a:r>
              <a:rPr lang="ko-KR" altLang="en-US" dirty="0"/>
              <a:t> 하나 추가하십시오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텍스트뷰 속성은 </a:t>
            </a:r>
            <a:r>
              <a:rPr lang="en-US" altLang="ko-KR" dirty="0"/>
              <a:t>textSize = 24sp, textAllCaps=false, hint=@string/</a:t>
            </a:r>
            <a:r>
              <a:rPr lang="en-US" altLang="ko-KR" dirty="0" err="1"/>
              <a:t>click_here</a:t>
            </a:r>
            <a:r>
              <a:rPr lang="en-US" altLang="ko-KR" dirty="0"/>
              <a:t> </a:t>
            </a:r>
            <a:r>
              <a:rPr lang="ko-KR" altLang="en-US" dirty="0"/>
              <a:t>로 설정합니다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hint </a:t>
            </a:r>
            <a:r>
              <a:rPr lang="ko-KR" altLang="en-US" dirty="0"/>
              <a:t>속성은  </a:t>
            </a:r>
            <a:r>
              <a:rPr lang="en-US" altLang="ko-KR" dirty="0"/>
              <a:t>@string/</a:t>
            </a:r>
            <a:r>
              <a:rPr lang="en-US" altLang="ko-KR" dirty="0" err="1"/>
              <a:t>click_here</a:t>
            </a:r>
            <a:r>
              <a:rPr lang="ko-KR" altLang="en-US" dirty="0"/>
              <a:t>을 입력하거나 </a:t>
            </a:r>
            <a:r>
              <a:rPr lang="en-US" altLang="ko-KR" dirty="0"/>
              <a:t>[Pick a resource]</a:t>
            </a:r>
            <a:r>
              <a:rPr lang="ko-KR" altLang="en-US" dirty="0"/>
              <a:t>에서도 선택할 수 있고</a:t>
            </a:r>
            <a:r>
              <a:rPr lang="en-US" altLang="ko-KR" dirty="0"/>
              <a:t>,  activity_main.xml </a:t>
            </a:r>
            <a:r>
              <a:rPr lang="ko-KR" altLang="en-US" dirty="0"/>
              <a:t>파일에 직접 입력할 수도 있습니다</a:t>
            </a:r>
            <a:r>
              <a:rPr lang="en-US" altLang="ko-KR" dirty="0"/>
              <a:t>.  strings.xml </a:t>
            </a:r>
            <a:r>
              <a:rPr lang="ko-KR" altLang="en-US" dirty="0"/>
              <a:t>파일에 입력한 </a:t>
            </a:r>
            <a:r>
              <a:rPr lang="en-US" altLang="ko-KR" dirty="0"/>
              <a:t>&lt;string&gt; </a:t>
            </a:r>
            <a:r>
              <a:rPr lang="ko-KR" altLang="en-US" dirty="0"/>
              <a:t>태그 문자열이 </a:t>
            </a:r>
            <a:r>
              <a:rPr lang="ko-KR" altLang="en-US" dirty="0" err="1"/>
              <a:t>텍스트뷰에</a:t>
            </a:r>
            <a:r>
              <a:rPr lang="ko-KR" altLang="en-US" dirty="0"/>
              <a:t> 나타납니다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 onClick </a:t>
            </a:r>
            <a:r>
              <a:rPr lang="ko-KR" altLang="en-US" dirty="0"/>
              <a:t>속성을 정의하지 않습니다</a:t>
            </a:r>
            <a:r>
              <a:rPr lang="en-US" altLang="ko-KR" dirty="0"/>
              <a:t>. </a:t>
            </a:r>
            <a:r>
              <a:rPr lang="ko-KR" altLang="en-US" dirty="0"/>
              <a:t>이번에는 </a:t>
            </a:r>
            <a:r>
              <a:rPr lang="en-US" altLang="ko-KR" dirty="0"/>
              <a:t>onClick </a:t>
            </a:r>
            <a:r>
              <a:rPr lang="ko-KR" altLang="en-US" dirty="0"/>
              <a:t>속성에 </a:t>
            </a:r>
            <a:r>
              <a:rPr lang="en-US" altLang="ko-KR" dirty="0"/>
              <a:t>hard-coded </a:t>
            </a:r>
            <a:r>
              <a:rPr lang="ko-KR" altLang="en-US" dirty="0"/>
              <a:t>하지 않고</a:t>
            </a:r>
            <a:r>
              <a:rPr lang="en-US" altLang="ko-KR" dirty="0"/>
              <a:t>, </a:t>
            </a:r>
            <a:r>
              <a:rPr lang="ko-KR" altLang="en-US" dirty="0"/>
              <a:t>다른 방법을 사용할 것입니다</a:t>
            </a:r>
            <a:r>
              <a:rPr lang="en-US" altLang="ko-KR" dirty="0"/>
              <a:t>. [Click here] </a:t>
            </a:r>
            <a:r>
              <a:rPr lang="ko-KR" altLang="en-US" dirty="0" err="1"/>
              <a:t>텍스트뷰를</a:t>
            </a:r>
            <a:r>
              <a:rPr lang="ko-KR" altLang="en-US" dirty="0"/>
              <a:t> 클릭했을 때</a:t>
            </a:r>
            <a:r>
              <a:rPr lang="en-US" altLang="ko-KR" dirty="0"/>
              <a:t>, "God is good~",  "All the time!" </a:t>
            </a:r>
            <a:r>
              <a:rPr lang="ko-KR" altLang="en-US" dirty="0"/>
              <a:t>이 각각 </a:t>
            </a:r>
            <a:r>
              <a:rPr lang="en-US" altLang="ko-KR" dirty="0"/>
              <a:t>Toast </a:t>
            </a:r>
            <a:r>
              <a:rPr lang="ko-KR" altLang="en-US" dirty="0"/>
              <a:t>와 </a:t>
            </a:r>
            <a:r>
              <a:rPr lang="en-US" altLang="ko-KR" dirty="0"/>
              <a:t>Snackbar, </a:t>
            </a:r>
            <a:r>
              <a:rPr lang="ko-KR" altLang="en-US" dirty="0"/>
              <a:t>혹은 </a:t>
            </a:r>
            <a:r>
              <a:rPr lang="ko-KR" altLang="en-US" dirty="0" err="1"/>
              <a:t>텍스트뷰에</a:t>
            </a:r>
            <a:r>
              <a:rPr lang="ko-KR" altLang="en-US" dirty="0"/>
              <a:t>  나타나도록 </a:t>
            </a:r>
            <a:r>
              <a:rPr lang="en-US" altLang="ko-KR" dirty="0"/>
              <a:t>/values/strings.xml </a:t>
            </a:r>
            <a:r>
              <a:rPr lang="ko-KR" altLang="en-US" dirty="0"/>
              <a:t>에 있는 문자열을 사용합니다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r>
              <a:rPr lang="en-US" altLang="ko-KR" dirty="0" smtClean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839416" y="2276872"/>
            <a:ext cx="7895004" cy="2377646"/>
            <a:chOff x="1271464" y="1844824"/>
            <a:chExt cx="7895004" cy="2377646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1464" y="1844824"/>
              <a:ext cx="7895004" cy="2377646"/>
            </a:xfrm>
            <a:prstGeom prst="rect">
              <a:avLst/>
            </a:prstGeom>
          </p:spPr>
        </p:pic>
        <p:cxnSp>
          <p:nvCxnSpPr>
            <p:cNvPr id="18" name="직선 화살표 연결선 17"/>
            <p:cNvCxnSpPr/>
            <p:nvPr/>
          </p:nvCxnSpPr>
          <p:spPr>
            <a:xfrm>
              <a:off x="4367808" y="3429000"/>
              <a:ext cx="144016" cy="57606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3647728" y="3003740"/>
              <a:ext cx="2376264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latinLnBrk="0"/>
              <a:r>
                <a:rPr lang="ko-KR" altLang="en-US" sz="1200" dirty="0" err="1" smtClean="0"/>
                <a:t>텍스트뷰의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text </a:t>
              </a:r>
              <a:r>
                <a:rPr lang="ko-KR" altLang="en-US" sz="1200" dirty="0" smtClean="0"/>
                <a:t>속성이 아니라 </a:t>
              </a:r>
              <a:r>
                <a:rPr lang="en-US" altLang="ko-KR" sz="1200" dirty="0" smtClean="0"/>
                <a:t>hint </a:t>
              </a:r>
              <a:r>
                <a:rPr lang="ko-KR" altLang="en-US" sz="1200" dirty="0" smtClean="0"/>
                <a:t>속성을 사용하세요</a:t>
              </a:r>
              <a:r>
                <a:rPr lang="en-US" altLang="ko-KR" sz="1200" dirty="0" smtClean="0"/>
                <a:t>.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384032" y="1844824"/>
              <a:ext cx="2782436" cy="64807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92187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9" y="860046"/>
            <a:ext cx="6298043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&lt;EditText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android:id="@+id/editText2"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2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="enter a password"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textPersonName|textPassword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="@+id/editText1" /&gt;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android:id="@+id/editText3"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2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="enter an email"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textPersonName|textEmailAddress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="@+id/editText2" /&gt;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096000" y="1974301"/>
            <a:ext cx="594419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 </a:t>
            </a:r>
            <a:r>
              <a:rPr lang="en-US" altLang="ko-KR" sz="1200" dirty="0" smtClean="0">
                <a:latin typeface="Consolas" panose="020B0609020204030204" pitchFamily="49" charset="0"/>
              </a:rPr>
              <a:t>  &lt;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imageButtonSubmit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android:adjustViewBounds</a:t>
            </a:r>
            <a:r>
              <a:rPr lang="en-US" altLang="ko-KR" sz="12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200" dirty="0">
                <a:latin typeface="Consolas" panose="020B0609020204030204" pitchFamily="49" charset="0"/>
              </a:rPr>
              <a:t>="@</a:t>
            </a:r>
            <a:r>
              <a:rPr lang="en-US" altLang="ko-KR" sz="12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200" dirty="0"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latin typeface="Consolas" panose="020B0609020204030204" pitchFamily="49" charset="0"/>
              </a:rPr>
              <a:t>background_light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android:scaleType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fitStart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app:layout_constraintHorizontal_chainStyle</a:t>
            </a:r>
            <a:r>
              <a:rPr lang="en-US" altLang="ko-KR" sz="1200" dirty="0">
                <a:latin typeface="Consolas" panose="020B0609020204030204" pitchFamily="49" charset="0"/>
              </a:rPr>
              <a:t>="packed"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="@+id/editText3"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app:srcCompat</a:t>
            </a:r>
            <a:r>
              <a:rPr lang="en-US" altLang="ko-KR" sz="1200" dirty="0">
                <a:latin typeface="Consolas" panose="020B0609020204030204" pitchFamily="49" charset="0"/>
              </a:rPr>
              <a:t>="@drawable/checked" /&gt;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&lt;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imageButtonClear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200" dirty="0">
                <a:latin typeface="Consolas" panose="020B0609020204030204" pitchFamily="49" charset="0"/>
              </a:rPr>
              <a:t>="@</a:t>
            </a:r>
            <a:r>
              <a:rPr lang="en-US" altLang="ko-KR" sz="12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200" dirty="0"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latin typeface="Consolas" panose="020B0609020204030204" pitchFamily="49" charset="0"/>
              </a:rPr>
              <a:t>background_light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android:scaleType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fitStart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200" dirty="0">
                <a:latin typeface="Consolas" panose="020B0609020204030204" pitchFamily="49" charset="0"/>
              </a:rPr>
              <a:t>="@+id/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imageButtonSubmit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="@+id/editText3"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app:srcCompat</a:t>
            </a:r>
            <a:r>
              <a:rPr lang="en-US" altLang="ko-KR" sz="1200" dirty="0">
                <a:latin typeface="Consolas" panose="020B0609020204030204" pitchFamily="49" charset="0"/>
              </a:rPr>
              <a:t>="@drawable/cleared" </a:t>
            </a:r>
            <a:r>
              <a:rPr lang="en-US" altLang="ko-KR" sz="1200" dirty="0" smtClean="0">
                <a:latin typeface="Consolas" panose="020B0609020204030204" pitchFamily="49" charset="0"/>
              </a:rPr>
              <a:t>/&gt;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2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282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3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smtClean="0">
                <a:latin typeface="Consolas" panose="020B0609020204030204" pitchFamily="49" charset="0"/>
              </a:rPr>
              <a:t>   // your code here fore instance variables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3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3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    // your code here for finding ids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endParaRPr lang="en-US" altLang="ko-KR" sz="1300" dirty="0" smtClean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smtClean="0">
                <a:latin typeface="Consolas" panose="020B0609020204030204" pitchFamily="49" charset="0"/>
              </a:rPr>
              <a:t>       // your code here for </a:t>
            </a:r>
            <a:r>
              <a:rPr lang="en-US" altLang="ko-KR" sz="1300" dirty="0" err="1" smtClean="0">
                <a:latin typeface="Consolas" panose="020B0609020204030204" pitchFamily="49" charset="0"/>
              </a:rPr>
              <a:t>setSelectAllOnFocus</a:t>
            </a:r>
            <a:r>
              <a:rPr lang="en-US" altLang="ko-KR" sz="1300" dirty="0" smtClean="0">
                <a:latin typeface="Consolas" panose="020B0609020204030204" pitchFamily="49" charset="0"/>
              </a:rPr>
              <a:t>()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    // your code here for clear button     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smtClean="0">
                <a:latin typeface="Consolas" panose="020B0609020204030204" pitchFamily="49" charset="0"/>
              </a:rPr>
              <a:t>       // your code here for submit button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</a:t>
            </a:r>
            <a:r>
              <a:rPr lang="en-US" altLang="ko-KR" sz="13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244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3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300" dirty="0" err="1">
                <a:solidFill>
                  <a:srgbClr val="C00000"/>
                </a:solidFill>
                <a:latin typeface="Consolas" panose="020B0609020204030204" pitchFamily="49" charset="0"/>
              </a:rPr>
              <a:t>ImageButton</a:t>
            </a:r>
            <a:r>
              <a:rPr lang="en-US" altLang="ko-KR" sz="1300" dirty="0">
                <a:solidFill>
                  <a:srgbClr val="C00000"/>
                </a:solidFill>
                <a:latin typeface="Consolas" panose="020B0609020204030204" pitchFamily="49" charset="0"/>
              </a:rPr>
              <a:t> clear, submit;</a:t>
            </a:r>
          </a:p>
          <a:p>
            <a:r>
              <a:rPr lang="en-US" altLang="ko-KR" sz="1300" dirty="0">
                <a:solidFill>
                  <a:srgbClr val="C00000"/>
                </a:solidFill>
                <a:latin typeface="Consolas" panose="020B0609020204030204" pitchFamily="49" charset="0"/>
              </a:rPr>
              <a:t>    EditText name, password, email;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3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name = </a:t>
            </a:r>
            <a:r>
              <a:rPr lang="en-US" altLang="ko-KR" sz="1300" dirty="0" smtClean="0">
                <a:latin typeface="Consolas" panose="020B0609020204030204" pitchFamily="49" charset="0"/>
              </a:rPr>
              <a:t>findViewById(R.id.editText1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password = </a:t>
            </a:r>
            <a:r>
              <a:rPr lang="en-US" altLang="ko-KR" sz="1300" dirty="0" smtClean="0">
                <a:latin typeface="Consolas" panose="020B0609020204030204" pitchFamily="49" charset="0"/>
              </a:rPr>
              <a:t>findViewById(R.id.editText2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email = </a:t>
            </a:r>
            <a:r>
              <a:rPr lang="en-US" altLang="ko-KR" sz="1300" dirty="0" smtClean="0">
                <a:latin typeface="Consolas" panose="020B0609020204030204" pitchFamily="49" charset="0"/>
              </a:rPr>
              <a:t>findViewById(R.id.editText3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err="1">
                <a:latin typeface="Consolas" panose="020B0609020204030204" pitchFamily="49" charset="0"/>
              </a:rPr>
              <a:t>name.setSelectAllOnFocus</a:t>
            </a:r>
            <a:r>
              <a:rPr lang="en-US" altLang="ko-KR" sz="1300" dirty="0">
                <a:latin typeface="Consolas" panose="020B0609020204030204" pitchFamily="49" charset="0"/>
              </a:rPr>
              <a:t>(true);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err="1">
                <a:latin typeface="Consolas" panose="020B0609020204030204" pitchFamily="49" charset="0"/>
              </a:rPr>
              <a:t>password.setSelectAllOnFocus</a:t>
            </a:r>
            <a:r>
              <a:rPr lang="en-US" altLang="ko-KR" sz="1300" dirty="0">
                <a:latin typeface="Consolas" panose="020B0609020204030204" pitchFamily="49" charset="0"/>
              </a:rPr>
              <a:t>(true);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err="1">
                <a:latin typeface="Consolas" panose="020B0609020204030204" pitchFamily="49" charset="0"/>
              </a:rPr>
              <a:t>email.setSelectAllOnFocus</a:t>
            </a:r>
            <a:r>
              <a:rPr lang="en-US" altLang="ko-KR" sz="1300" dirty="0">
                <a:latin typeface="Consolas" panose="020B0609020204030204" pitchFamily="49" charset="0"/>
              </a:rPr>
              <a:t>(true);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clear = </a:t>
            </a:r>
            <a:r>
              <a:rPr lang="en-US" altLang="ko-KR" sz="13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300" dirty="0" err="1" smtClean="0">
                <a:latin typeface="Consolas" panose="020B0609020204030204" pitchFamily="49" charset="0"/>
              </a:rPr>
              <a:t>R.id.imageButtonClear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err="1">
                <a:latin typeface="Consolas" panose="020B0609020204030204" pitchFamily="49" charset="0"/>
              </a:rPr>
              <a:t>clear.setOnClickListener</a:t>
            </a:r>
            <a:r>
              <a:rPr lang="en-US" altLang="ko-KR" sz="13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    </a:t>
            </a:r>
            <a:r>
              <a:rPr lang="en-US" altLang="ko-KR" sz="1300" dirty="0" err="1">
                <a:solidFill>
                  <a:srgbClr val="C00000"/>
                </a:solidFill>
                <a:latin typeface="Consolas" panose="020B0609020204030204" pitchFamily="49" charset="0"/>
              </a:rPr>
              <a:t>clear_message</a:t>
            </a:r>
            <a:r>
              <a:rPr lang="en-US" altLang="ko-KR" sz="1300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submit </a:t>
            </a:r>
            <a:r>
              <a:rPr lang="en-US" altLang="ko-KR" sz="1300" dirty="0" smtClean="0">
                <a:latin typeface="Consolas" panose="020B0609020204030204" pitchFamily="49" charset="0"/>
              </a:rPr>
              <a:t>= </a:t>
            </a:r>
            <a:r>
              <a:rPr lang="en-US" altLang="ko-KR" sz="1300" dirty="0">
                <a:latin typeface="Consolas" panose="020B0609020204030204" pitchFamily="49" charset="0"/>
              </a:rPr>
              <a:t>findViewById(</a:t>
            </a:r>
            <a:r>
              <a:rPr lang="en-US" altLang="ko-KR" sz="1300" dirty="0" err="1">
                <a:latin typeface="Consolas" panose="020B0609020204030204" pitchFamily="49" charset="0"/>
              </a:rPr>
              <a:t>R.id.imageButtonSubmit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err="1">
                <a:latin typeface="Consolas" panose="020B0609020204030204" pitchFamily="49" charset="0"/>
              </a:rPr>
              <a:t>submit.setOnClickListener</a:t>
            </a:r>
            <a:r>
              <a:rPr lang="en-US" altLang="ko-KR" sz="13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    </a:t>
            </a:r>
            <a:r>
              <a:rPr lang="en-US" altLang="ko-KR" sz="1300" dirty="0">
                <a:solidFill>
                  <a:srgbClr val="C00000"/>
                </a:solidFill>
                <a:latin typeface="Consolas" panose="020B0609020204030204" pitchFamily="49" charset="0"/>
              </a:rPr>
              <a:t>show_message();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1913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3093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300" dirty="0">
                <a:latin typeface="Consolas" panose="020B0609020204030204" pitchFamily="49" charset="0"/>
              </a:rPr>
              <a:t>void </a:t>
            </a:r>
            <a:r>
              <a:rPr lang="en-US" altLang="ko-KR" sz="1300" dirty="0" err="1">
                <a:latin typeface="Consolas" panose="020B0609020204030204" pitchFamily="49" charset="0"/>
              </a:rPr>
              <a:t>clear_message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smtClean="0">
                <a:latin typeface="Consolas" panose="020B0609020204030204" pitchFamily="49" charset="0"/>
              </a:rPr>
              <a:t>// your code here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public void </a:t>
            </a:r>
            <a:r>
              <a:rPr lang="en-US" altLang="ko-KR" sz="13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String </a:t>
            </a:r>
            <a:r>
              <a:rPr lang="en-US" altLang="ko-KR" sz="1300" dirty="0" err="1">
                <a:latin typeface="Consolas" panose="020B0609020204030204" pitchFamily="49" charset="0"/>
              </a:rPr>
              <a:t>msg</a:t>
            </a:r>
            <a:r>
              <a:rPr lang="en-US" altLang="ko-KR" sz="1300" dirty="0">
                <a:latin typeface="Consolas" panose="020B0609020204030204" pitchFamily="49" charset="0"/>
              </a:rPr>
              <a:t> = </a:t>
            </a:r>
            <a:r>
              <a:rPr lang="en-US" altLang="ko-KR" sz="1300" dirty="0" smtClean="0">
                <a:latin typeface="Consolas" panose="020B0609020204030204" pitchFamily="49" charset="0"/>
              </a:rPr>
              <a:t>"";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    // your code here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endParaRPr lang="en-US" altLang="ko-KR" sz="1300" dirty="0" smtClean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smtClean="0">
                <a:latin typeface="Consolas" panose="020B0609020204030204" pitchFamily="49" charset="0"/>
              </a:rPr>
              <a:t>   }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private void </a:t>
            </a:r>
            <a:r>
              <a:rPr lang="en-US" altLang="ko-KR" sz="13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</a:t>
            </a:r>
            <a:r>
              <a:rPr lang="en-US" altLang="ko-KR" sz="1300" dirty="0" smtClean="0">
                <a:latin typeface="Consolas" panose="020B0609020204030204" pitchFamily="49" charset="0"/>
              </a:rPr>
              <a:t>...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</a:t>
            </a:r>
            <a:r>
              <a:rPr lang="en-US" altLang="ko-KR" sz="13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821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혹시 테스트하는데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soft keyboard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사라지지 않아서 불편하지 않나요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 페이지의 코드를 참고해서 적절한 곳에서 함수를 호출하면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어디가 적절한 곳일까요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040" y="2060848"/>
            <a:ext cx="2539349" cy="44590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752" y="2060848"/>
            <a:ext cx="2548862" cy="44356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040" y="3585438"/>
            <a:ext cx="5044877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0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혹시 테스트하는데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soft keyboard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사라지지 않아서 불편하지 않나요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 페이지의 코드를 참고해서 적절한 곳에서 함수를 호출하면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어디가 적절한 곳일까요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83432" y="2152308"/>
            <a:ext cx="10717779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private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View </a:t>
            </a:r>
            <a:r>
              <a:rPr lang="en-US" altLang="ko-KR" sz="1600" dirty="0" err="1">
                <a:latin typeface="Consolas" panose="020B0609020204030204" pitchFamily="49" charset="0"/>
              </a:rPr>
              <a:t>view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this.getCurrentFocus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if (view != null)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imm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(</a:t>
            </a:r>
            <a:r>
              <a:rPr lang="en-US" altLang="ko-KR" sz="16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600" dirty="0">
                <a:latin typeface="Consolas" panose="020B0609020204030204" pitchFamily="49" charset="0"/>
              </a:rPr>
              <a:t>)getSystemService(</a:t>
            </a:r>
            <a:r>
              <a:rPr lang="en-US" altLang="ko-KR" sz="1600" dirty="0" err="1">
                <a:latin typeface="Consolas" panose="020B0609020204030204" pitchFamily="49" charset="0"/>
              </a:rPr>
              <a:t>Context.INPUT_METHOD_SERVICE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imm.hideSoftInputFromWindow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view.getWindowToken</a:t>
            </a:r>
            <a:r>
              <a:rPr lang="en-US" altLang="ko-KR" sz="1600" dirty="0">
                <a:latin typeface="Consolas" panose="020B0609020204030204" pitchFamily="49" charset="0"/>
              </a:rPr>
              <a:t>(), 0);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과제</a:t>
            </a:r>
            <a:r>
              <a:rPr lang="en-US" altLang="ko-KR" b="1" dirty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[enter a password]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옆에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눈동자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' on/off' toggle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버튼을 추가하여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일 경우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password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visible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하도록 설정하십시오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Hu034ImageButton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프로젝트를 복사하여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Hu034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x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ImageButton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만드십시오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안스 프로젝트 복사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이름변경 절차에 따라 수정하십시오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안스에서 모든 프로젝트를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Close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시작화면에서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History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아니라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"Open an existing project"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파일 목록에서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Hu034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x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ImageButton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선택하는 것이 중요합니다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경우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패키지 이름이 같으므로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res/values/strings.xml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settings.gradle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파일에서 새 프로젝트 이름으로 수정만 하면 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69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 smtClean="0">
                <a:sym typeface="Wingdings" panose="05000000000000000000" pitchFamily="2" charset="2"/>
              </a:rPr>
              <a:t>뷰의 </a:t>
            </a:r>
            <a:r>
              <a:rPr lang="en-US" altLang="ko-KR" b="1" dirty="0" smtClean="0">
                <a:sym typeface="Wingdings" panose="05000000000000000000" pitchFamily="2" charset="2"/>
              </a:rPr>
              <a:t>background </a:t>
            </a:r>
            <a:r>
              <a:rPr lang="ko-KR" altLang="en-US" b="1" dirty="0" smtClean="0">
                <a:sym typeface="Wingdings" panose="05000000000000000000" pitchFamily="2" charset="2"/>
              </a:rPr>
              <a:t>속성</a:t>
            </a:r>
            <a:r>
              <a:rPr lang="ko-KR" altLang="en-US" dirty="0" smtClean="0">
                <a:sym typeface="Wingdings" panose="05000000000000000000" pitchFamily="2" charset="2"/>
              </a:rPr>
              <a:t>은 배경색을 설정하거나 이미지 파일을 설정할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그런데 이미지를 배경으로 설정하면 그 이미지는 아무런 변화가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예를 들어 버튼의 배경으로 이미지를 설정하면 버튼이 눌리거나 눌리지 않았을 때를 구분할 수 있어야 하는데 동일한 이미지가 보여 구분할 수가 없는 문제가 생깁니다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만약 버튼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ko-KR" altLang="en-US" b="1" dirty="0" smtClean="0">
                <a:sym typeface="Wingdings" panose="05000000000000000000" pitchFamily="2" charset="2"/>
              </a:rPr>
              <a:t>이미지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  <a:r>
              <a:rPr lang="ko-KR" altLang="en-US" b="1" dirty="0" smtClean="0">
                <a:sym typeface="Wingdings" panose="05000000000000000000" pitchFamily="2" charset="2"/>
              </a:rPr>
              <a:t>이 눌렸을 경우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눌렸다는 의미로 좀 다른 이미지를 보이게 하려면 어떻게 할까요</a:t>
            </a:r>
            <a:r>
              <a:rPr lang="en-US" altLang="ko-KR" b="1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을 사용하면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상태에 따라 그래픽이나 이미지가 선택적으로 보이게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031" y="3356992"/>
            <a:ext cx="1813240" cy="31273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241" y="3338910"/>
            <a:ext cx="1786375" cy="314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9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1: </a:t>
            </a:r>
            <a:r>
              <a:rPr lang="en-US" altLang="ko-KR" b="1" dirty="0" smtClean="0">
                <a:sym typeface="Wingdings" panose="05000000000000000000" pitchFamily="2" charset="2"/>
              </a:rPr>
              <a:t>Hu035Drawable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새로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>
                <a:sym typeface="Wingdings" panose="05000000000000000000" pitchFamily="2" charset="2"/>
              </a:rPr>
              <a:t>org.joy.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화면 가운데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 버튼을 화면 가운데에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HuStarAS</a:t>
            </a:r>
            <a:r>
              <a:rPr lang="en-US" altLang="ko-KR" b="1" dirty="0" smtClean="0">
                <a:sym typeface="Wingdings" panose="05000000000000000000" pitchFamily="2" charset="2"/>
              </a:rPr>
              <a:t>/images/finger.png, finger_pressed.png </a:t>
            </a:r>
            <a:r>
              <a:rPr lang="ko-KR" altLang="en-US" dirty="0" smtClean="0">
                <a:sym typeface="Wingdings" panose="05000000000000000000" pitchFamily="2" charset="2"/>
              </a:rPr>
              <a:t>파일을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파일 탐색기에서 두 파일을 선택하여 복사하고</a:t>
            </a:r>
            <a:r>
              <a:rPr lang="en-US" altLang="ko-KR" dirty="0" smtClean="0">
                <a:sym typeface="Wingdings" panose="05000000000000000000" pitchFamily="2" charset="2"/>
              </a:rPr>
              <a:t>, 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위에서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Paste(</a:t>
            </a:r>
            <a:r>
              <a:rPr lang="ko-KR" altLang="en-US" dirty="0" err="1" smtClean="0">
                <a:sym typeface="Wingdings" panose="05000000000000000000" pitchFamily="2" charset="2"/>
              </a:rPr>
              <a:t>붙여넣기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선택한 후 나타나는 대화상자에서 폴더를 선택하십시오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 두 파일이 복사된 것을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158681"/>
            <a:ext cx="3048264" cy="3337849"/>
          </a:xfrm>
          <a:prstGeom prst="rect">
            <a:avLst/>
          </a:prstGeom>
        </p:spPr>
      </p:pic>
      <p:sp>
        <p:nvSpPr>
          <p:cNvPr id="11" name="왼쪽 화살표 10"/>
          <p:cNvSpPr/>
          <p:nvPr/>
        </p:nvSpPr>
        <p:spPr>
          <a:xfrm>
            <a:off x="3143672" y="5157192"/>
            <a:ext cx="432048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15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 </a:t>
            </a:r>
            <a:r>
              <a:rPr lang="ko-KR" altLang="en-US" dirty="0" smtClean="0">
                <a:sym typeface="Wingdings" panose="05000000000000000000" pitchFamily="2" charset="2"/>
              </a:rPr>
              <a:t>이 이미지를 화면 가운데 추가한 버튼의 배경</a:t>
            </a:r>
            <a:r>
              <a:rPr lang="en-US" altLang="ko-KR" dirty="0" smtClean="0">
                <a:sym typeface="Wingdings" panose="05000000000000000000" pitchFamily="2" charset="2"/>
              </a:rPr>
              <a:t>(background)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버튼이 선택된 상태에서 속성 창에서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속성을 찾아 </a:t>
            </a:r>
            <a:r>
              <a:rPr lang="en-US" altLang="ko-KR" b="1" dirty="0" smtClean="0">
                <a:sym typeface="Wingdings" panose="05000000000000000000" pitchFamily="2" charset="2"/>
              </a:rPr>
              <a:t>[](Pick a resource] </a:t>
            </a:r>
            <a:r>
              <a:rPr lang="ko-KR" altLang="en-US" dirty="0" smtClean="0">
                <a:sym typeface="Wingdings" panose="05000000000000000000" pitchFamily="2" charset="2"/>
              </a:rPr>
              <a:t>버튼을 선택하면 대화상자가 나타나고</a:t>
            </a:r>
            <a:r>
              <a:rPr lang="en-US" altLang="ko-KR" dirty="0" smtClean="0">
                <a:sym typeface="Wingdings" panose="05000000000000000000" pitchFamily="2" charset="2"/>
              </a:rPr>
              <a:t>, drawable</a:t>
            </a:r>
            <a:r>
              <a:rPr lang="ko-KR" altLang="en-US" dirty="0" smtClean="0">
                <a:sym typeface="Wingdings" panose="05000000000000000000" pitchFamily="2" charset="2"/>
              </a:rPr>
              <a:t>폴더에 있는 이미지들 중에 </a:t>
            </a:r>
            <a:r>
              <a:rPr lang="en-US" altLang="ko-KR" dirty="0" smtClean="0">
                <a:sym typeface="Wingdings" panose="05000000000000000000" pitchFamily="2" charset="2"/>
              </a:rPr>
              <a:t>finger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>
                <a:sym typeface="Wingdings" panose="05000000000000000000" pitchFamily="2" charset="2"/>
              </a:rPr>
              <a:t>버튼의 </a:t>
            </a:r>
            <a:r>
              <a:rPr lang="en-US" altLang="ko-KR" b="1" dirty="0">
                <a:sym typeface="Wingdings" panose="05000000000000000000" pitchFamily="2" charset="2"/>
              </a:rPr>
              <a:t>text </a:t>
            </a:r>
            <a:r>
              <a:rPr lang="ko-KR" altLang="en-US" b="1" dirty="0">
                <a:sym typeface="Wingdings" panose="05000000000000000000" pitchFamily="2" charset="2"/>
              </a:rPr>
              <a:t>속성 창에서 </a:t>
            </a:r>
            <a:r>
              <a:rPr lang="en-US" altLang="ko-KR" b="1" dirty="0">
                <a:sym typeface="Wingdings" panose="05000000000000000000" pitchFamily="2" charset="2"/>
              </a:rPr>
              <a:t>Button</a:t>
            </a:r>
            <a:r>
              <a:rPr lang="ko-KR" altLang="en-US" b="1" dirty="0">
                <a:sym typeface="Wingdings" panose="05000000000000000000" pitchFamily="2" charset="2"/>
              </a:rPr>
              <a:t>이라는 글자를 삭제하십시오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그래야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이미지만 보이는 버튼</a:t>
            </a:r>
            <a:r>
              <a:rPr lang="ko-KR" altLang="en-US" dirty="0">
                <a:sym typeface="Wingdings" panose="05000000000000000000" pitchFamily="2" charset="2"/>
              </a:rPr>
              <a:t>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4289850"/>
            <a:ext cx="11134914" cy="207362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624392" y="3959271"/>
            <a:ext cx="228780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(Pick a resource</a:t>
            </a:r>
            <a:r>
              <a:rPr lang="en-US" altLang="ko-KR" sz="1600" dirty="0" smtClean="0">
                <a:solidFill>
                  <a:srgbClr val="C00000"/>
                </a:solidFill>
              </a:rPr>
              <a:t>]</a:t>
            </a:r>
            <a:r>
              <a:rPr lang="ko-KR" altLang="en-US" sz="1600" dirty="0" smtClean="0">
                <a:solidFill>
                  <a:srgbClr val="C00000"/>
                </a:solidFill>
              </a:rPr>
              <a:t>버튼</a:t>
            </a: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0608766" y="4321159"/>
            <a:ext cx="599802" cy="9950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0428054" y="6361583"/>
            <a:ext cx="52129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</a:rPr>
              <a:t>삭제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직선 화살표 연결선 9"/>
          <p:cNvCxnSpPr>
            <a:stCxn id="9" idx="1"/>
          </p:cNvCxnSpPr>
          <p:nvPr/>
        </p:nvCxnSpPr>
        <p:spPr>
          <a:xfrm flipH="1" flipV="1">
            <a:off x="9624392" y="5715399"/>
            <a:ext cx="803662" cy="8000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1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</a:rPr>
              <a:t>Step 3</a:t>
            </a:r>
            <a:r>
              <a:rPr lang="en-US" altLang="ko-KR" b="1" dirty="0"/>
              <a:t>: </a:t>
            </a:r>
            <a:r>
              <a:rPr lang="ko-KR" altLang="en-US" dirty="0" err="1" smtClean="0"/>
              <a:t>텍스트뷰의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onClick </a:t>
            </a:r>
            <a:r>
              <a:rPr lang="ko-KR" altLang="en-US" dirty="0" smtClean="0"/>
              <a:t>속성에 </a:t>
            </a:r>
            <a:r>
              <a:rPr lang="en-US" altLang="ko-KR" dirty="0" smtClean="0"/>
              <a:t>hard coded</a:t>
            </a:r>
            <a:r>
              <a:rPr lang="ko-KR" altLang="en-US" dirty="0" smtClean="0"/>
              <a:t>대신</a:t>
            </a:r>
            <a:r>
              <a:rPr lang="en-US" altLang="ko-KR" dirty="0" smtClean="0"/>
              <a:t>, Event Driven Programming</a:t>
            </a:r>
            <a:r>
              <a:rPr lang="ko-KR" altLang="en-US" dirty="0" smtClean="0"/>
              <a:t>으로 문제를 다룹니다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b="1" dirty="0" smtClean="0"/>
              <a:t>MainActivity.java</a:t>
            </a:r>
            <a:r>
              <a:rPr lang="ko-KR" altLang="en-US" b="1" dirty="0" smtClean="0"/>
              <a:t>에서 </a:t>
            </a:r>
            <a:r>
              <a:rPr lang="en-US" altLang="ko-KR" b="1" dirty="0" err="1" smtClean="0"/>
              <a:t>setOnClicklistener</a:t>
            </a:r>
            <a:r>
              <a:rPr lang="en-US" altLang="ko-KR" b="1" dirty="0" smtClean="0"/>
              <a:t>() </a:t>
            </a:r>
            <a:r>
              <a:rPr lang="ko-KR" altLang="en-US" b="1" dirty="0" smtClean="0"/>
              <a:t>를 사용하여 </a:t>
            </a:r>
            <a:r>
              <a:rPr lang="ko-KR" altLang="en-US" b="1" dirty="0" err="1" smtClean="0"/>
              <a:t>텍스트뷰의</a:t>
            </a:r>
            <a:r>
              <a:rPr lang="ko-KR" altLang="en-US" b="1" dirty="0" smtClean="0"/>
              <a:t> 클릭 이벤트가 일어날 때 호출해야 하는 메소드를 직접 정의합니다</a:t>
            </a:r>
            <a:r>
              <a:rPr lang="en-US" altLang="ko-KR" b="1" dirty="0" smtClean="0"/>
              <a:t>. </a:t>
            </a:r>
          </a:p>
          <a:p>
            <a:pPr lvl="1"/>
            <a:r>
              <a:rPr lang="ko-KR" altLang="en-US" dirty="0" smtClean="0"/>
              <a:t>예를 들면</a:t>
            </a:r>
            <a:r>
              <a:rPr lang="en-US" altLang="ko-KR" dirty="0" smtClean="0"/>
              <a:t>, [Click here] </a:t>
            </a:r>
            <a:r>
              <a:rPr lang="ko-KR" altLang="en-US" dirty="0" smtClean="0"/>
              <a:t>텍스트뷰 대하여</a:t>
            </a:r>
            <a:r>
              <a:rPr lang="en-US" altLang="ko-KR" dirty="0" smtClean="0"/>
              <a:t>, MainActivity.java</a:t>
            </a:r>
            <a:r>
              <a:rPr lang="ko-KR" altLang="en-US" dirty="0" smtClean="0"/>
              <a:t>에 다음과 같이 할 수 있습니다</a:t>
            </a:r>
            <a:r>
              <a:rPr lang="en-US" altLang="ko-KR" dirty="0" smtClean="0"/>
              <a:t>. </a:t>
            </a:r>
          </a:p>
          <a:p>
            <a:pPr marL="457200" lvl="1" indent="0">
              <a:buNone/>
            </a:pPr>
            <a:r>
              <a:rPr lang="en-US" altLang="ko-KR" dirty="0" smtClean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76" y="2495514"/>
            <a:ext cx="6586543" cy="3179710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stCxn id="14" idx="1"/>
          </p:cNvCxnSpPr>
          <p:nvPr/>
        </p:nvCxnSpPr>
        <p:spPr>
          <a:xfrm flipH="1">
            <a:off x="4499362" y="3366865"/>
            <a:ext cx="1322290" cy="442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821652" y="3212976"/>
            <a:ext cx="3365024" cy="307777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[Click here] TextView id</a:t>
            </a:r>
            <a:r>
              <a:rPr lang="ko-KR" altLang="en-US" sz="1400" dirty="0" smtClean="0"/>
              <a:t>를 사용합니다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447930" y="5722232"/>
            <a:ext cx="6408710" cy="619019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>
                <a:solidFill>
                  <a:schemeClr val="tx1"/>
                </a:solidFill>
              </a:rPr>
              <a:t>또 다른 방법으로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smtClean="0">
                <a:solidFill>
                  <a:schemeClr val="tx1"/>
                </a:solidFill>
              </a:rPr>
              <a:t>Java 8 Lambda expression</a:t>
            </a:r>
            <a:r>
              <a:rPr lang="ko-KR" altLang="en-US" sz="1400" dirty="0" smtClean="0">
                <a:solidFill>
                  <a:schemeClr val="tx1"/>
                </a:solidFill>
              </a:rPr>
              <a:t>을 사용하면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</a:p>
          <a:p>
            <a:pPr latinLnBrk="0"/>
            <a:r>
              <a:rPr lang="en-US" altLang="ko-KR" sz="14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textView.setOnClickListener</a:t>
            </a:r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 v –&gt;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show_greeting</a:t>
            </a:r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(v) );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14476" y="3699077"/>
            <a:ext cx="6110114" cy="1566954"/>
          </a:xfrm>
          <a:prstGeom prst="roundRect">
            <a:avLst/>
          </a:prstGeom>
          <a:solidFill>
            <a:srgbClr val="FFC000">
              <a:alpha val="15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2" idx="1"/>
          </p:cNvCxnSpPr>
          <p:nvPr/>
        </p:nvCxnSpPr>
        <p:spPr>
          <a:xfrm flipH="1" flipV="1">
            <a:off x="4295800" y="4365104"/>
            <a:ext cx="1152130" cy="7744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5447930" y="4696157"/>
            <a:ext cx="4608511" cy="886698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new Vi</a:t>
            </a:r>
            <a:r>
              <a:rPr lang="en-US" altLang="ko-KR" sz="1400" dirty="0" smtClean="0">
                <a:solidFill>
                  <a:schemeClr val="tx1"/>
                </a:solidFill>
              </a:rPr>
              <a:t>….    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여기서 다음을 선택하면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이 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latinLnBrk="0"/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(new </a:t>
            </a:r>
            <a:r>
              <a:rPr lang="en-US" altLang="ko-K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View.onClickListner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() { . . . .} )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762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3: </a:t>
            </a:r>
            <a:r>
              <a:rPr lang="ko-KR" altLang="en-US" dirty="0" smtClean="0">
                <a:sym typeface="Wingdings" panose="05000000000000000000" pitchFamily="2" charset="2"/>
              </a:rPr>
              <a:t>에뮬레이터를 실행하면 다음과 같은 결과를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버튼을 눌러도 아무런 반응이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버튼이 아니라 이미지뷰처럼 느껴집니다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을 사용해서 버튼이 눌렸을 때 다른 이미지가 보이도록 만들겠습니다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992" y="1988839"/>
            <a:ext cx="2621220" cy="458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8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은 뷰에 설정할 수 있는 객체이며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위에 그래픽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선 등등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을 그릴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파일은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넣어 버튼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뷰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의 배경으로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 폴더 안에 이미지가 아닌 </a:t>
            </a: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파일이 들어가 이미지처럼 설정되는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에는 다양한  경우에 사용할 수 있는 다양한 기능의 </a:t>
            </a:r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41495"/>
              </p:ext>
            </p:extLst>
          </p:nvPr>
        </p:nvGraphicFramePr>
        <p:xfrm>
          <a:off x="453100" y="2924944"/>
          <a:ext cx="110435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732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Drawable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비트맵 </a:t>
                      </a:r>
                      <a:r>
                        <a:rPr lang="en-US" altLang="ko-KR" dirty="0" smtClean="0"/>
                        <a:t>Drawable(BitmapDrawable)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이미지 파일을 보여줄 때 사용함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비트맵 그래픽 파일을 사용해서 생성함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상태 </a:t>
                      </a:r>
                      <a:r>
                        <a:rPr lang="en-US" altLang="ko-KR" b="1" dirty="0" smtClean="0"/>
                        <a:t>Drawable(StateListDrawable)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>
                          <a:solidFill>
                            <a:srgbClr val="C00000"/>
                          </a:solidFill>
                        </a:rPr>
                        <a:t>상태별로</a:t>
                      </a:r>
                      <a:r>
                        <a:rPr lang="ko-KR" altLang="en-US" b="1" dirty="0" smtClean="0">
                          <a:solidFill>
                            <a:srgbClr val="C00000"/>
                          </a:solidFill>
                        </a:rPr>
                        <a:t> 다른 비트맵 그래픽을 참조함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전환 </a:t>
                      </a:r>
                      <a:r>
                        <a:rPr lang="en-US" altLang="ko-KR" dirty="0" smtClean="0"/>
                        <a:t>Drawable(</a:t>
                      </a:r>
                      <a:r>
                        <a:rPr lang="en-US" altLang="ko-KR" dirty="0" err="1" smtClean="0"/>
                        <a:t>TransitionDrawable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두 개의 </a:t>
                      </a:r>
                      <a:r>
                        <a:rPr lang="en-US" altLang="ko-KR" dirty="0" smtClean="0"/>
                        <a:t>Drawable</a:t>
                      </a:r>
                      <a:r>
                        <a:rPr lang="ko-KR" altLang="en-US" dirty="0" smtClean="0"/>
                        <a:t>을 서로 전환할 수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쉐이프</a:t>
                      </a:r>
                      <a:r>
                        <a:rPr lang="ko-KR" altLang="en-US" b="1" dirty="0" smtClean="0"/>
                        <a:t> </a:t>
                      </a:r>
                      <a:r>
                        <a:rPr lang="en-US" altLang="ko-KR" b="1" dirty="0" smtClean="0"/>
                        <a:t>Drawable(</a:t>
                      </a:r>
                      <a:r>
                        <a:rPr lang="en-US" altLang="ko-KR" b="1" dirty="0" err="1" smtClean="0"/>
                        <a:t>ShapeDrawable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색상과 </a:t>
                      </a:r>
                      <a:r>
                        <a:rPr lang="ko-KR" altLang="en-US" b="1" dirty="0" err="1" smtClean="0"/>
                        <a:t>그라디이센을</a:t>
                      </a:r>
                      <a:r>
                        <a:rPr lang="ko-KR" altLang="en-US" b="1" dirty="0" smtClean="0"/>
                        <a:t> 포함하여 도형의 모양을 정의할 수 있음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인셋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Drawable(</a:t>
                      </a:r>
                      <a:r>
                        <a:rPr lang="en-US" altLang="ko-KR" dirty="0" err="1" smtClean="0"/>
                        <a:t>InsetDrawable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지정된 거리만큼 </a:t>
                      </a:r>
                      <a:r>
                        <a:rPr lang="en-US" altLang="ko-KR" dirty="0" smtClean="0"/>
                        <a:t>Drawable</a:t>
                      </a:r>
                      <a:r>
                        <a:rPr lang="ko-KR" altLang="en-US" dirty="0" smtClean="0"/>
                        <a:t>을 들어서 보여줄 수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클립 </a:t>
                      </a:r>
                      <a:r>
                        <a:rPr lang="en-US" altLang="ko-KR" dirty="0" smtClean="0"/>
                        <a:t>Drawable(</a:t>
                      </a:r>
                      <a:r>
                        <a:rPr lang="en-US" altLang="ko-KR" dirty="0" err="1" smtClean="0"/>
                        <a:t>ClipDrawable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레벨 값을 기준으로 다른 </a:t>
                      </a:r>
                      <a:r>
                        <a:rPr lang="en-US" altLang="ko-KR" dirty="0" smtClean="0"/>
                        <a:t>Drawable</a:t>
                      </a:r>
                      <a:r>
                        <a:rPr lang="ko-KR" altLang="en-US" dirty="0" smtClean="0"/>
                        <a:t>을 </a:t>
                      </a:r>
                      <a:r>
                        <a:rPr lang="ko-KR" altLang="en-US" dirty="0" err="1" smtClean="0"/>
                        <a:t>클립핑할</a:t>
                      </a:r>
                      <a:r>
                        <a:rPr lang="ko-KR" altLang="en-US" dirty="0" smtClean="0"/>
                        <a:t> 수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34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스케일 </a:t>
                      </a:r>
                      <a:r>
                        <a:rPr lang="en-US" altLang="ko-KR" dirty="0" smtClean="0"/>
                        <a:t>Drawable(</a:t>
                      </a:r>
                      <a:r>
                        <a:rPr lang="en-US" altLang="ko-KR" dirty="0" err="1" smtClean="0"/>
                        <a:t>ScaleDrawable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레벨 값을 기준으로 다른 </a:t>
                      </a:r>
                      <a:r>
                        <a:rPr lang="en-US" altLang="ko-KR" dirty="0" smtClean="0"/>
                        <a:t>Drawable</a:t>
                      </a:r>
                      <a:r>
                        <a:rPr lang="ko-KR" altLang="en-US" dirty="0" smtClean="0"/>
                        <a:t>을 크기를 변경할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110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23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상태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/>
              <a:t>StateListDrawable</a:t>
            </a:r>
            <a:r>
              <a:rPr lang="en-US" altLang="ko-KR" dirty="0" smtClean="0"/>
              <a:t>)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만들기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4: </a:t>
            </a:r>
            <a:r>
              <a:rPr lang="ko-KR" altLang="en-US" dirty="0" smtClean="0">
                <a:sym typeface="Wingdings" panose="05000000000000000000" pitchFamily="2" charset="2"/>
              </a:rPr>
              <a:t>상태 </a:t>
            </a:r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은 뷰의 상태에 따라 보여줄 뷰의 그래픽을 다르게 저장할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</a:t>
            </a:r>
            <a:r>
              <a:rPr lang="ko-KR" altLang="en-US" dirty="0" smtClean="0">
                <a:sym typeface="Wingdings" panose="05000000000000000000" pitchFamily="2" charset="2"/>
              </a:rPr>
              <a:t> 메뉴가 나오면</a:t>
            </a:r>
            <a:r>
              <a:rPr lang="en-US" altLang="ko-KR" dirty="0" smtClean="0">
                <a:sym typeface="Wingdings" panose="05000000000000000000" pitchFamily="2" charset="2"/>
              </a:rPr>
              <a:t>, [new] 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[Drawable Resource File]</a:t>
            </a:r>
            <a:r>
              <a:rPr lang="ko-KR" altLang="en-US" dirty="0" smtClean="0">
                <a:sym typeface="Wingdings" panose="05000000000000000000" pitchFamily="2" charset="2"/>
              </a:rPr>
              <a:t>을 선택하세요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finger_drawable.xml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>OK 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[finger_drawable.xml]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[Code]</a:t>
            </a:r>
            <a:r>
              <a:rPr lang="ko-KR" altLang="en-US" dirty="0">
                <a:sym typeface="Wingdings" panose="05000000000000000000" pitchFamily="2" charset="2"/>
              </a:rPr>
              <a:t>탭</a:t>
            </a:r>
            <a:r>
              <a:rPr lang="ko-KR" altLang="en-US" dirty="0" smtClean="0">
                <a:sym typeface="Wingdings" panose="05000000000000000000" pitchFamily="2" charset="2"/>
              </a:rPr>
              <a:t>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 코딩을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state_ </a:t>
            </a:r>
            <a:r>
              <a:rPr lang="ko-KR" altLang="en-US" dirty="0" smtClean="0">
                <a:sym typeface="Wingdings" panose="05000000000000000000" pitchFamily="2" charset="2"/>
              </a:rPr>
              <a:t>로 시작하는 속성은 상태를 나타냅니다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간단한 예로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state_pressed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버튼이 눌린 상태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state_focused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포커스를 받은 상태를 말합니다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상태 속성이 설정되지 않은 </a:t>
            </a:r>
            <a:r>
              <a:rPr lang="en-US" altLang="ko-KR" dirty="0" smtClean="0">
                <a:sym typeface="Wingdings" panose="05000000000000000000" pitchFamily="2" charset="2"/>
              </a:rPr>
              <a:t>&lt;item&gt;</a:t>
            </a:r>
            <a:r>
              <a:rPr lang="ko-KR" altLang="en-US" dirty="0" smtClean="0">
                <a:sym typeface="Wingdings" panose="05000000000000000000" pitchFamily="2" charset="2"/>
              </a:rPr>
              <a:t>태그에는 </a:t>
            </a:r>
            <a:r>
              <a:rPr lang="en-US" altLang="ko-KR" dirty="0" smtClean="0">
                <a:sym typeface="Wingdings" panose="05000000000000000000" pitchFamily="2" charset="2"/>
              </a:rPr>
              <a:t>drawable </a:t>
            </a:r>
            <a:r>
              <a:rPr lang="ko-KR" altLang="en-US" dirty="0" smtClean="0">
                <a:sym typeface="Wingdings" panose="05000000000000000000" pitchFamily="2" charset="2"/>
              </a:rPr>
              <a:t>속성 값으로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/finger</a:t>
            </a:r>
            <a:r>
              <a:rPr lang="ko-KR" altLang="en-US" dirty="0" smtClean="0">
                <a:sym typeface="Wingdings" panose="05000000000000000000" pitchFamily="2" charset="2"/>
              </a:rPr>
              <a:t>를 입력했으니까 </a:t>
            </a:r>
            <a:r>
              <a:rPr lang="en-US" altLang="ko-KR" dirty="0" smtClean="0">
                <a:sym typeface="Wingdings" panose="05000000000000000000" pitchFamily="2" charset="2"/>
              </a:rPr>
              <a:t>finger.png </a:t>
            </a:r>
            <a:r>
              <a:rPr lang="ko-KR" altLang="en-US" dirty="0" smtClean="0">
                <a:sym typeface="Wingdings" panose="05000000000000000000" pitchFamily="2" charset="2"/>
              </a:rPr>
              <a:t>이미지가 보이게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이렇게 만든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파일은 뷰의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63924" y="2780928"/>
            <a:ext cx="1022513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&lt;selector </a:t>
            </a:r>
            <a:r>
              <a:rPr lang="en-US" altLang="ko-KR" sz="1600" dirty="0" err="1">
                <a:latin typeface="Consolas" panose="020B0609020204030204" pitchFamily="49" charset="0"/>
              </a:rPr>
              <a:t>xmlns:android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&lt;item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state_pressed</a:t>
            </a:r>
            <a:r>
              <a:rPr lang="en-US" altLang="ko-KR" sz="16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android:drawable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finger_pressed</a:t>
            </a:r>
            <a:r>
              <a:rPr lang="en-US" altLang="ko-KR" sz="1600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&lt;item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android:drawable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/finger"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&lt;/selector&gt;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06812" y="2596262"/>
            <a:ext cx="252505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finger_drawable.xml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0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5: </a:t>
            </a:r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에서 버튼의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 값을 </a:t>
            </a:r>
            <a:r>
              <a:rPr lang="en-US" altLang="ko-KR" dirty="0" smtClean="0">
                <a:sym typeface="Wingdings" panose="05000000000000000000" pitchFamily="2" charset="2"/>
              </a:rPr>
              <a:t>@/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/finger  </a:t>
            </a:r>
            <a:r>
              <a:rPr lang="ko-KR" altLang="en-US" dirty="0" smtClean="0">
                <a:sym typeface="Wingdings" panose="05000000000000000000" pitchFamily="2" charset="2"/>
              </a:rPr>
              <a:t>이미지 이름 대신에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finger_drawable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 이름을 </a:t>
            </a:r>
            <a:r>
              <a:rPr lang="ko-KR" altLang="en-US" dirty="0" smtClean="0">
                <a:sym typeface="Wingdings" panose="05000000000000000000" pitchFamily="2" charset="2"/>
              </a:rPr>
              <a:t>입력하거나 </a:t>
            </a:r>
            <a:r>
              <a:rPr lang="en-US" altLang="ko-KR" dirty="0" smtClean="0">
                <a:sym typeface="Wingdings" panose="05000000000000000000" pitchFamily="2" charset="2"/>
              </a:rPr>
              <a:t>[Pick a resource]</a:t>
            </a:r>
            <a:r>
              <a:rPr lang="ko-KR" altLang="en-US" dirty="0" smtClean="0">
                <a:sym typeface="Wingdings" panose="05000000000000000000" pitchFamily="2" charset="2"/>
              </a:rPr>
              <a:t>에서 선택하십시오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버튼을 누르면 다른 이미지가 잠시 보이는 것을 볼 수 있습니다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492896"/>
            <a:ext cx="6569009" cy="14707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810" y="2492896"/>
            <a:ext cx="2314251" cy="39914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0653" y="2469818"/>
            <a:ext cx="2279963" cy="40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3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2208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이제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파일을 </a:t>
            </a:r>
            <a:r>
              <a:rPr lang="ko-KR" altLang="en-US" dirty="0" smtClean="0">
                <a:sym typeface="Wingdings" panose="05000000000000000000" pitchFamily="2" charset="2"/>
              </a:rPr>
              <a:t>이용하여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버튼의 배경색을 바꾸어 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레이아웃 전체 배경도 바꾸어 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도형을 화면에 표시해 보려고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025" y="2570633"/>
            <a:ext cx="2103376" cy="370487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256240" y="350100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8616280" y="386104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998" y="2570633"/>
            <a:ext cx="2100167" cy="3693993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4702130" y="530120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82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47554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로 도형을 그릴 수 있게 하는 </a:t>
            </a:r>
            <a:r>
              <a:rPr lang="en-US" altLang="ko-KR" dirty="0" smtClean="0">
                <a:sym typeface="Wingdings" panose="05000000000000000000" pitchFamily="2" charset="2"/>
              </a:rPr>
              <a:t>Shape Drawable</a:t>
            </a:r>
            <a:r>
              <a:rPr lang="ko-KR" altLang="en-US" dirty="0" smtClean="0">
                <a:sym typeface="Wingdings" panose="05000000000000000000" pitchFamily="2" charset="2"/>
              </a:rPr>
              <a:t>을 만드는 작업을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</a:t>
            </a:r>
            <a:r>
              <a:rPr lang="ko-KR" altLang="en-US" dirty="0" smtClean="0">
                <a:sym typeface="Wingdings" panose="05000000000000000000" pitchFamily="2" charset="2"/>
              </a:rPr>
              <a:t> 메뉴가 나오면</a:t>
            </a:r>
            <a:r>
              <a:rPr lang="en-US" altLang="ko-KR" dirty="0" smtClean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 smtClean="0">
                <a:sym typeface="Wingdings" panose="05000000000000000000" pitchFamily="2" charset="2"/>
              </a:rPr>
              <a:t>을 선택하세요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rect_drawable.xml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>OK 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[rect_drawable.xml]</a:t>
            </a:r>
            <a:r>
              <a:rPr lang="ko-KR" altLang="en-US" dirty="0" smtClean="0">
                <a:sym typeface="Wingdings" panose="05000000000000000000" pitchFamily="2" charset="2"/>
              </a:rPr>
              <a:t>탭을 열고</a:t>
            </a:r>
            <a:r>
              <a:rPr lang="en-US" altLang="ko-KR" dirty="0" smtClean="0">
                <a:sym typeface="Wingdings" panose="05000000000000000000" pitchFamily="2" charset="2"/>
              </a:rPr>
              <a:t>, [Split] </a:t>
            </a:r>
            <a:r>
              <a:rPr lang="ko-KR" altLang="en-US" dirty="0" smtClean="0">
                <a:sym typeface="Wingdings" panose="05000000000000000000" pitchFamily="2" charset="2"/>
              </a:rPr>
              <a:t>탭을 선택한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코드 창에서 아래와 같이 코딩을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selector 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shape</a:t>
            </a:r>
            <a:r>
              <a:rPr lang="ko-KR" altLang="en-US" dirty="0" smtClean="0">
                <a:sym typeface="Wingdings" panose="05000000000000000000" pitchFamily="2" charset="2"/>
              </a:rPr>
              <a:t>으로 대체하고</a:t>
            </a:r>
            <a:r>
              <a:rPr lang="en-US" altLang="ko-KR" dirty="0" smtClean="0">
                <a:sym typeface="Wingdings" panose="05000000000000000000" pitchFamily="2" charset="2"/>
              </a:rPr>
              <a:t>, rectangle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size</a:t>
            </a:r>
            <a:r>
              <a:rPr lang="ko-KR" altLang="en-US" dirty="0" smtClean="0">
                <a:sym typeface="Wingdings" panose="05000000000000000000" pitchFamily="2" charset="2"/>
              </a:rPr>
              <a:t>를 생략하면</a:t>
            </a:r>
            <a:r>
              <a:rPr lang="en-US" altLang="ko-KR" dirty="0" smtClean="0">
                <a:sym typeface="Wingdings" panose="05000000000000000000" pitchFamily="2" charset="2"/>
              </a:rPr>
              <a:t>, button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wrap_content</a:t>
            </a:r>
            <a:r>
              <a:rPr lang="ko-KR" altLang="en-US" dirty="0" smtClean="0">
                <a:sym typeface="Wingdings" panose="05000000000000000000" pitchFamily="2" charset="2"/>
              </a:rPr>
              <a:t>를 사용하므로 필요가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&lt;!--   --&gt; comments </a:t>
            </a:r>
            <a:r>
              <a:rPr lang="ko-KR" altLang="en-US" dirty="0" smtClean="0">
                <a:sym typeface="Wingdings" panose="05000000000000000000" pitchFamily="2" charset="2"/>
              </a:rPr>
              <a:t>표시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solid vs gradient, stroke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shape</a:t>
            </a:r>
            <a:r>
              <a:rPr lang="ko-KR" altLang="en-US" dirty="0" smtClean="0">
                <a:sym typeface="Wingdings" panose="05000000000000000000" pitchFamily="2" charset="2"/>
              </a:rPr>
              <a:t>의 가장 자리 만드는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3461209"/>
            <a:ext cx="11248112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600" dirty="0">
                <a:latin typeface="Consolas" panose="020B0609020204030204" pitchFamily="49" charset="0"/>
              </a:rPr>
              <a:t>="rectangle"&gt;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&lt;!--size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600" dirty="0">
                <a:latin typeface="Consolas" panose="020B0609020204030204" pitchFamily="49" charset="0"/>
              </a:rPr>
              <a:t>="200dp"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android:height</a:t>
            </a:r>
            <a:r>
              <a:rPr lang="en-US" altLang="ko-KR" sz="1600" dirty="0">
                <a:latin typeface="Consolas" panose="020B0609020204030204" pitchFamily="49" charset="0"/>
              </a:rPr>
              <a:t>="120dp" /--&gt;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&lt;solid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600" dirty="0">
                <a:latin typeface="Consolas" panose="020B0609020204030204" pitchFamily="49" charset="0"/>
              </a:rPr>
              <a:t>="#</a:t>
            </a:r>
            <a:r>
              <a:rPr lang="en-US" altLang="ko-KR" sz="1600" dirty="0" err="1">
                <a:latin typeface="Consolas" panose="020B0609020204030204" pitchFamily="49" charset="0"/>
              </a:rPr>
              <a:t>aaddff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6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600" dirty="0">
                <a:latin typeface="Consolas" panose="020B0609020204030204" pitchFamily="49" charset="0"/>
              </a:rPr>
              <a:t>="#0000ff"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600" dirty="0">
                <a:latin typeface="Consolas" panose="020B0609020204030204" pitchFamily="49" charset="0"/>
              </a:rPr>
              <a:t>="3dp"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&lt;/shape&gt;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18702" y="4005064"/>
            <a:ext cx="7464152" cy="504056"/>
          </a:xfrm>
          <a:prstGeom prst="round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255212" y="3249000"/>
            <a:ext cx="233749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rect_drawable.xml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824192" y="4087815"/>
            <a:ext cx="2709396" cy="33855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ym typeface="Wingdings" panose="05000000000000000000" pitchFamily="2" charset="2"/>
              </a:rPr>
              <a:t>these lines are comments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849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7: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새 버튼을 가운데 있는 버튼 아래 중간에 배치하십시오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속성을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rect_drawable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버튼을 확인할 수 있습니다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1" y="3541710"/>
            <a:ext cx="7227076" cy="26956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368" y="2636912"/>
            <a:ext cx="2100167" cy="3693993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>
            <a:off x="6843627" y="4149080"/>
            <a:ext cx="1152128" cy="4401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93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7: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rect_drawable.xml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이용하여 도형을 화면에 표시할 차례입니다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새 버튼을 가운데 있는 버튼 아래 중간에 배치하십시오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속성을 </a:t>
            </a:r>
            <a:r>
              <a:rPr lang="en-US" altLang="ko-KR" dirty="0" smtClean="0">
                <a:sym typeface="Wingdings" panose="05000000000000000000" pitchFamily="2" charset="2"/>
              </a:rPr>
              <a:t>@drawable/</a:t>
            </a:r>
            <a:r>
              <a:rPr lang="en-US" altLang="ko-KR" dirty="0" err="1" smtClean="0">
                <a:sym typeface="Wingdings" panose="05000000000000000000" pitchFamily="2" charset="2"/>
              </a:rPr>
              <a:t>rect_drawable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버튼을 확인할 수 있습니다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852936"/>
            <a:ext cx="9073725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2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Step </a:t>
            </a:r>
            <a:r>
              <a:rPr lang="en-US" altLang="ko-KR" dirty="0" smtClean="0">
                <a:sym typeface="Wingdings" panose="05000000000000000000" pitchFamily="2" charset="2"/>
              </a:rPr>
              <a:t>8: </a:t>
            </a:r>
            <a:r>
              <a:rPr lang="ko-KR" altLang="en-US" dirty="0" smtClean="0">
                <a:sym typeface="Wingdings" panose="05000000000000000000" pitchFamily="2" charset="2"/>
              </a:rPr>
              <a:t>이제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back_draw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이용하여 앱의 배경색에 </a:t>
            </a:r>
            <a:r>
              <a:rPr lang="ko-KR" altLang="en-US" dirty="0" err="1" smtClean="0">
                <a:sym typeface="Wingdings" panose="05000000000000000000" pitchFamily="2" charset="2"/>
              </a:rPr>
              <a:t>그라데이션을</a:t>
            </a:r>
            <a:r>
              <a:rPr lang="ko-KR" altLang="en-US" dirty="0" smtClean="0">
                <a:sym typeface="Wingdings" panose="05000000000000000000" pitchFamily="2" charset="2"/>
              </a:rPr>
              <a:t> 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</a:t>
            </a:r>
            <a:r>
              <a:rPr lang="en-US" altLang="ko-KR" dirty="0" smtClean="0">
                <a:sym typeface="Wingdings" panose="05000000000000000000" pitchFamily="2" charset="2"/>
              </a:rPr>
              <a:t>back_drawable.xml </a:t>
            </a:r>
            <a:r>
              <a:rPr lang="ko-KR" altLang="en-US" dirty="0" smtClean="0">
                <a:sym typeface="Wingdings" panose="05000000000000000000" pitchFamily="2" charset="2"/>
              </a:rPr>
              <a:t>파일을 만들고 다음과 같이 입력하세요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4696" y="2281407"/>
            <a:ext cx="11246516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&lt;shape </a:t>
            </a:r>
            <a:r>
              <a:rPr lang="en-US" altLang="ko-KR" dirty="0" err="1">
                <a:latin typeface="Consolas" panose="020B0609020204030204" pitchFamily="49" charset="0"/>
              </a:rPr>
              <a:t>xmlns:android</a:t>
            </a:r>
            <a:r>
              <a:rPr lang="en-US" altLang="ko-KR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&lt;gradient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android:startColor</a:t>
            </a:r>
            <a:r>
              <a:rPr lang="en-US" altLang="ko-KR" dirty="0">
                <a:latin typeface="Consolas" panose="020B0609020204030204" pitchFamily="49" charset="0"/>
              </a:rPr>
              <a:t>="#</a:t>
            </a:r>
            <a:r>
              <a:rPr lang="en-US" altLang="ko-KR" dirty="0" err="1">
                <a:latin typeface="Consolas" panose="020B0609020204030204" pitchFamily="49" charset="0"/>
              </a:rPr>
              <a:t>ffffff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android:centerColor</a:t>
            </a:r>
            <a:r>
              <a:rPr lang="en-US" altLang="ko-KR" dirty="0">
                <a:latin typeface="Consolas" panose="020B0609020204030204" pitchFamily="49" charset="0"/>
              </a:rPr>
              <a:t>="#00ff00"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android:endColor</a:t>
            </a:r>
            <a:r>
              <a:rPr lang="en-US" altLang="ko-KR" dirty="0">
                <a:latin typeface="Consolas" panose="020B0609020204030204" pitchFamily="49" charset="0"/>
              </a:rPr>
              <a:t>="#FFFF00</a:t>
            </a:r>
            <a:r>
              <a:rPr lang="en-US" altLang="ko-KR" dirty="0" smtClean="0">
                <a:latin typeface="Consolas" panose="020B0609020204030204" pitchFamily="49" charset="0"/>
              </a:rPr>
              <a:t>"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android:angle</a:t>
            </a:r>
            <a:r>
              <a:rPr lang="en-US" altLang="ko-KR" dirty="0">
                <a:latin typeface="Consolas" panose="020B0609020204030204" pitchFamily="49" charset="0"/>
              </a:rPr>
              <a:t>="90</a:t>
            </a:r>
            <a:r>
              <a:rPr lang="en-US" altLang="ko-KR" dirty="0" smtClean="0">
                <a:latin typeface="Consolas" panose="020B0609020204030204" pitchFamily="49" charset="0"/>
              </a:rPr>
              <a:t>"/&gt;</a:t>
            </a:r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&lt;corners </a:t>
            </a:r>
            <a:r>
              <a:rPr lang="en-US" altLang="ko-KR" dirty="0" err="1">
                <a:latin typeface="Consolas" panose="020B0609020204030204" pitchFamily="49" charset="0"/>
              </a:rPr>
              <a:t>android:radius</a:t>
            </a:r>
            <a:r>
              <a:rPr lang="en-US" altLang="ko-KR" dirty="0">
                <a:latin typeface="Consolas" panose="020B0609020204030204" pitchFamily="49" charset="0"/>
              </a:rPr>
              <a:t>="2dp"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&lt;/shape&gt;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663952" y="3348985"/>
            <a:ext cx="52129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흰색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5663952" y="3708449"/>
            <a:ext cx="521297" cy="307777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초록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5663952" y="4077072"/>
            <a:ext cx="521297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노랑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335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8: 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activivity_main.xml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디자인 화면의 좌측 하단에 있는 </a:t>
            </a:r>
            <a:r>
              <a:rPr lang="en-US" altLang="ko-KR" dirty="0" smtClean="0">
                <a:sym typeface="Wingdings" panose="05000000000000000000" pitchFamily="2" charset="2"/>
              </a:rPr>
              <a:t>Component Tee </a:t>
            </a:r>
            <a:r>
              <a:rPr lang="ko-KR" altLang="en-US" dirty="0" smtClean="0">
                <a:sym typeface="Wingdings" panose="05000000000000000000" pitchFamily="2" charset="2"/>
              </a:rPr>
              <a:t>창에서 최상위 레이아웃이 </a:t>
            </a:r>
            <a:r>
              <a:rPr lang="en-US" altLang="ko-KR" dirty="0" err="1" smtClean="0">
                <a:sym typeface="Wingdings" panose="05000000000000000000" pitchFamily="2" charset="2"/>
              </a:rPr>
              <a:t>ConstraintLayout</a:t>
            </a:r>
            <a:r>
              <a:rPr lang="ko-KR" altLang="en-US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오른쪽 속성 창에서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 값을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back_drawable</a:t>
            </a:r>
            <a:r>
              <a:rPr lang="ko-KR" altLang="en-US" dirty="0" smtClean="0">
                <a:sym typeface="Wingdings" panose="05000000000000000000" pitchFamily="2" charset="2"/>
              </a:rPr>
              <a:t>로 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 화면 전체적인 분위기가 바뀌는 것을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2609993"/>
            <a:ext cx="7552074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</a:rPr>
              <a:t>Step </a:t>
            </a:r>
            <a:r>
              <a:rPr lang="en-US" altLang="ko-KR" b="1" dirty="0" smtClean="0">
                <a:solidFill>
                  <a:srgbClr val="C00000"/>
                </a:solidFill>
              </a:rPr>
              <a:t>3 </a:t>
            </a:r>
            <a:r>
              <a:rPr lang="ko-KR" altLang="en-US" b="1" dirty="0" smtClean="0">
                <a:solidFill>
                  <a:srgbClr val="C00000"/>
                </a:solidFill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</a:rPr>
              <a:t>: </a:t>
            </a:r>
            <a:r>
              <a:rPr lang="en-US" altLang="ko-KR" dirty="0" smtClean="0"/>
              <a:t>Snackbar</a:t>
            </a:r>
            <a:r>
              <a:rPr lang="ko-KR" altLang="en-US" dirty="0" smtClean="0"/>
              <a:t>는 다음과 같이 사용합니다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Snackbar</a:t>
            </a:r>
            <a:r>
              <a:rPr lang="ko-KR" altLang="en-US" dirty="0" smtClean="0"/>
              <a:t>를 사용하려고 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</a:t>
            </a:r>
            <a:r>
              <a:rPr lang="en-US" altLang="ko-KR" dirty="0" smtClean="0"/>
              <a:t>(</a:t>
            </a:r>
            <a:r>
              <a:rPr lang="ko-KR" altLang="en-US" dirty="0" smtClean="0"/>
              <a:t>빨간 전구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표시되기도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빨간 전구를 클릭하면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안스는 여러 가지 해결 방안을 제시하게 됩니다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제안된 방안들 중에 </a:t>
            </a:r>
            <a:r>
              <a:rPr lang="en-US" altLang="ko-KR" dirty="0" smtClean="0"/>
              <a:t>Snackbar</a:t>
            </a:r>
            <a:r>
              <a:rPr lang="ko-KR" altLang="en-US" dirty="0" smtClean="0"/>
              <a:t>를 추가할 수 있는 방안을 선택하십시오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AutoComplete</a:t>
            </a:r>
            <a:r>
              <a:rPr lang="ko-KR" altLang="en-US" dirty="0" smtClean="0"/>
              <a:t>을 자주 사용하면 코딩에 도움이 됩니다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4535" y="1251624"/>
            <a:ext cx="11331532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public void </a:t>
            </a:r>
            <a:r>
              <a:rPr lang="en-US" altLang="ko-KR" sz="1600" dirty="0" smtClean="0">
                <a:latin typeface="Consolas" panose="020B0609020204030204" pitchFamily="49" charset="0"/>
              </a:rPr>
              <a:t>show_greeting(View view)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textView2.setText(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Toast.makeText(this,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Snackbar.make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R.string.your_greeting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201160" y="928236"/>
            <a:ext cx="5544615" cy="552339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아래와 같이 해보세요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Toast&lt;Tab&gt;</a:t>
            </a:r>
            <a:r>
              <a:rPr lang="ko-KR" altLang="en-US" sz="1400" dirty="0" smtClean="0">
                <a:solidFill>
                  <a:schemeClr val="tx1"/>
                </a:solidFill>
              </a:rPr>
              <a:t>을 입력하면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이 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 Surprise!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35" y="3861048"/>
            <a:ext cx="5285986" cy="253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366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9: </a:t>
            </a:r>
            <a:r>
              <a:rPr lang="ko-KR" altLang="en-US" dirty="0" smtClean="0">
                <a:sym typeface="Wingdings" panose="05000000000000000000" pitchFamily="2" charset="2"/>
              </a:rPr>
              <a:t>버튼의 배경을 투명하게 만들어서 버튼의 테두리만 있는 버튼을 만들어 보겠습니다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969" y="1700808"/>
            <a:ext cx="2607432" cy="459271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7464152" y="3212976"/>
            <a:ext cx="136815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97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9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&lt;layer-list&gt;</a:t>
            </a:r>
            <a:r>
              <a:rPr lang="ko-KR" altLang="en-US" dirty="0" smtClean="0">
                <a:sym typeface="Wingdings" panose="05000000000000000000" pitchFamily="2" charset="2"/>
              </a:rPr>
              <a:t>태그를 사용하면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여러 개의 그래픽을 하나의 파일에 넣을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</a:t>
            </a:r>
            <a:r>
              <a:rPr lang="en-US" altLang="ko-KR" dirty="0" err="1" smtClean="0">
                <a:sym typeface="Wingdings" panose="05000000000000000000" pitchFamily="2" charset="2"/>
              </a:rPr>
              <a:t>border_drawable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만들고</a:t>
            </a:r>
            <a:r>
              <a:rPr lang="en-US" altLang="ko-KR" dirty="0" smtClean="0">
                <a:sym typeface="Wingdings" panose="05000000000000000000" pitchFamily="2" charset="2"/>
              </a:rPr>
              <a:t>, [Split] </a:t>
            </a:r>
            <a:r>
              <a:rPr lang="ko-KR" altLang="en-US" dirty="0" smtClean="0">
                <a:sym typeface="Wingdings" panose="05000000000000000000" pitchFamily="2" charset="2"/>
              </a:rPr>
              <a:t>탭을 선택한 후</a:t>
            </a:r>
            <a:r>
              <a:rPr lang="en-US" altLang="ko-KR" dirty="0" smtClean="0">
                <a:sym typeface="Wingdings" panose="05000000000000000000" pitchFamily="2" charset="2"/>
              </a:rPr>
              <a:t>, border_drawable.xml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코딩을 하면 실시간으로 결과를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531" y="2496533"/>
            <a:ext cx="5400173" cy="424483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616280" y="386104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94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4696" y="836712"/>
            <a:ext cx="11246516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&lt;layer-list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&lt;item&gt;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&lt;shape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 smtClean="0">
                <a:latin typeface="Consolas" panose="020B0609020204030204" pitchFamily="49" charset="0"/>
              </a:rPr>
              <a:t>="5dp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="#3560FD"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&lt;solid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="#00000000"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&lt;corners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&lt;/shape&gt;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&lt;/item</a:t>
            </a:r>
            <a:r>
              <a:rPr lang="en-US" altLang="ko-KR" sz="1400" dirty="0" smtClean="0">
                <a:latin typeface="Consolas" panose="020B0609020204030204" pitchFamily="49" charset="0"/>
              </a:rPr>
              <a:t>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="15dp"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 smtClean="0">
                <a:latin typeface="Consolas" panose="020B0609020204030204" pitchFamily="49" charset="0"/>
              </a:rPr>
              <a:t>="30dp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="15dp"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="15dp </a:t>
            </a:r>
            <a:r>
              <a:rPr lang="en-US" altLang="ko-KR" sz="1400" dirty="0" smtClean="0">
                <a:latin typeface="Consolas" panose="020B0609020204030204" pitchFamily="49" charset="0"/>
              </a:rPr>
              <a:t>"&gt;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&lt;shape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="oval"&gt;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="#FF55DA"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&lt;solid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="#00000000"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&lt;/shape&gt;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&lt;/item&gt;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&lt;/layer-list&gt;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126" y="2032739"/>
            <a:ext cx="1767993" cy="308636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50141" y="2181287"/>
            <a:ext cx="1418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stroke: width 5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10175551" y="1828517"/>
            <a:ext cx="288032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9847718" y="1630455"/>
            <a:ext cx="16834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corners: radius 15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9787614" y="4869160"/>
            <a:ext cx="564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0145845" y="4871790"/>
            <a:ext cx="1202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solid: color, </a:t>
            </a:r>
          </a:p>
          <a:p>
            <a:r>
              <a:rPr lang="en-US" altLang="ko-KR" sz="1400" dirty="0" smtClean="0">
                <a:sym typeface="Wingdings" panose="05000000000000000000" pitchFamily="2" charset="2"/>
              </a:rPr>
              <a:t>transparent</a:t>
            </a:r>
            <a:endParaRPr lang="ko-KR" altLang="en-US" sz="1400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8552349" y="5000282"/>
            <a:ext cx="812911" cy="28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7940087" y="2333431"/>
            <a:ext cx="612262" cy="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450141" y="2595859"/>
            <a:ext cx="1418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stroke: width 2</a:t>
            </a:r>
            <a:endParaRPr lang="ko-KR" altLang="en-US" sz="140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7842766" y="2538160"/>
            <a:ext cx="996840" cy="20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403444" y="4425673"/>
            <a:ext cx="7521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left: 15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8073618" y="3575923"/>
            <a:ext cx="549964" cy="107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470285" y="5205011"/>
            <a:ext cx="1128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bottom: 15</a:t>
            </a:r>
            <a:endParaRPr lang="ko-KR" altLang="en-US" sz="1400" dirty="0"/>
          </a:p>
        </p:txBody>
      </p:sp>
      <p:cxnSp>
        <p:nvCxnSpPr>
          <p:cNvPr id="43" name="직선 화살표 연결선 42"/>
          <p:cNvCxnSpPr/>
          <p:nvPr/>
        </p:nvCxnSpPr>
        <p:spPr>
          <a:xfrm flipH="1" flipV="1">
            <a:off x="9365260" y="3933058"/>
            <a:ext cx="963589" cy="97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20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안드로이드 이벤트는 윈도우 이벤트와 좀 다른데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한 가지 예를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Touch Event</a:t>
            </a:r>
            <a:r>
              <a:rPr lang="ko-KR" altLang="en-US" dirty="0" smtClean="0">
                <a:sym typeface="Wingdings" panose="05000000000000000000" pitchFamily="2" charset="2"/>
              </a:rPr>
              <a:t>를 가장 많이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Key Event, Click Event </a:t>
            </a:r>
            <a:r>
              <a:rPr lang="ko-KR" altLang="en-US" dirty="0" smtClean="0">
                <a:sym typeface="Wingdings" panose="05000000000000000000" pitchFamily="2" charset="2"/>
              </a:rPr>
              <a:t>등이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많이 사용되는 이벤트를 잘 이해하고 처리하는 것이 중요합니다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 태그에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onClick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추가하면 버튼을 클릭했을 때 발생하는 이벤트를 처리할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이 속성 값에 </a:t>
            </a:r>
            <a:r>
              <a:rPr lang="ko-KR" altLang="en-US" dirty="0" smtClean="0">
                <a:sym typeface="Wingdings" panose="05000000000000000000" pitchFamily="2" charset="2"/>
              </a:rPr>
              <a:t>소스 코드에서 정의할 메소드 이름을 넣으면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버튼에 발생하는 클릭 이벤트를 속성 값에 지정한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전달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XML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 아니라 소스 코드에서 </a:t>
            </a:r>
            <a:r>
              <a:rPr lang="ko-KR" altLang="en-US" dirty="0" smtClean="0">
                <a:sym typeface="Wingdings" panose="05000000000000000000" pitchFamily="2" charset="2"/>
              </a:rPr>
              <a:t>이벤트를 처리하도록 하려면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err="1" smtClean="0">
                <a:sym typeface="Wingdings" panose="05000000000000000000" pitchFamily="2" charset="2"/>
              </a:rPr>
              <a:t>를</a:t>
            </a:r>
            <a:r>
              <a:rPr lang="ko-KR" altLang="en-US" dirty="0" smtClean="0">
                <a:sym typeface="Wingdings" panose="05000000000000000000" pitchFamily="2" charset="2"/>
              </a:rPr>
              <a:t>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61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다른 말로 버튼에서 발생하는 이벤트는 어느 객체이든지 받아서 처리할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미리 그러한 이벤트를 받겠다고 등록을 해두면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버튼에서 이벤트가 발생할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미리 등록할 때 정의해 놓은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같은 이벤트에 대해 청취</a:t>
            </a:r>
            <a:r>
              <a:rPr lang="en-US" altLang="ko-KR" dirty="0" smtClean="0">
                <a:sym typeface="Wingdings" panose="05000000000000000000" pitchFamily="2" charset="2"/>
              </a:rPr>
              <a:t>(Listen)</a:t>
            </a:r>
            <a:r>
              <a:rPr lang="ko-KR" altLang="en-US" dirty="0" smtClean="0">
                <a:sym typeface="Wingdings" panose="05000000000000000000" pitchFamily="2" charset="2"/>
              </a:rPr>
              <a:t>하겠다고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onTouchEvent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MotionEvent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b</a:t>
            </a:r>
            <a:r>
              <a:rPr lang="en-US" altLang="ko-KR" dirty="0" smtClean="0">
                <a:sym typeface="Wingdings" panose="05000000000000000000" pitchFamily="2" charset="2"/>
              </a:rPr>
              <a:t>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onKeyDown</a:t>
            </a:r>
            <a:r>
              <a:rPr lang="en-US" altLang="ko-KR" dirty="0" smtClean="0">
                <a:sym typeface="Wingdings" panose="05000000000000000000" pitchFamily="2" charset="2"/>
              </a:rPr>
              <a:t>(int </a:t>
            </a:r>
            <a:r>
              <a:rPr lang="en-US" altLang="ko-KR" dirty="0" err="1" smtClean="0">
                <a:sym typeface="Wingdings" panose="05000000000000000000" pitchFamily="2" charset="2"/>
              </a:rPr>
              <a:t>keyCode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KeyEvent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onKeyUp</a:t>
            </a:r>
            <a:r>
              <a:rPr lang="en-US" altLang="ko-KR" dirty="0" smtClean="0">
                <a:sym typeface="Wingdings" panose="05000000000000000000" pitchFamily="2" charset="2"/>
              </a:rPr>
              <a:t>(int </a:t>
            </a:r>
            <a:r>
              <a:rPr lang="en-US" altLang="ko-KR" dirty="0" err="1" smtClean="0">
                <a:sym typeface="Wingdings" panose="05000000000000000000" pitchFamily="2" charset="2"/>
              </a:rPr>
              <a:t>keyCode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KeyEvent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en-US" altLang="ko-KR" dirty="0" smtClean="0">
                <a:sym typeface="Wingdings" panose="05000000000000000000" pitchFamily="2" charset="2"/>
              </a:rPr>
              <a:t>Listener</a:t>
            </a:r>
            <a:r>
              <a:rPr lang="ko-KR" altLang="en-US" dirty="0" smtClean="0">
                <a:sym typeface="Wingdings" panose="05000000000000000000" pitchFamily="2" charset="2"/>
              </a:rPr>
              <a:t>들은 모두 </a:t>
            </a:r>
            <a:r>
              <a:rPr lang="en-US" altLang="ko-KR" dirty="0" smtClean="0">
                <a:sym typeface="Wingdings" panose="05000000000000000000" pitchFamily="2" charset="2"/>
              </a:rPr>
              <a:t>Listener Interface </a:t>
            </a:r>
            <a:r>
              <a:rPr lang="ko-KR" altLang="en-US" dirty="0" smtClean="0">
                <a:sym typeface="Wingdings" panose="05000000000000000000" pitchFamily="2" charset="2"/>
              </a:rPr>
              <a:t>즉 이벤트 발생시 실행할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구현하도록 만들어져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View.OnTouchListener</a:t>
            </a:r>
            <a:r>
              <a:rPr lang="en-US" altLang="ko-KR" dirty="0" smtClean="0">
                <a:sym typeface="Wingdings" panose="05000000000000000000" pitchFamily="2" charset="2"/>
              </a:rPr>
              <a:t> : 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onTouch</a:t>
            </a:r>
            <a:r>
              <a:rPr lang="en-US" altLang="ko-KR" dirty="0" smtClean="0">
                <a:sym typeface="Wingdings" panose="05000000000000000000" pitchFamily="2" charset="2"/>
              </a:rPr>
              <a:t>(View v, </a:t>
            </a:r>
            <a:r>
              <a:rPr lang="en-US" altLang="ko-KR" dirty="0" err="1" smtClean="0">
                <a:sym typeface="Wingdings" panose="05000000000000000000" pitchFamily="2" charset="2"/>
              </a:rPr>
              <a:t>MotionEvent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View.OnKeyListener</a:t>
            </a:r>
            <a:r>
              <a:rPr lang="en-US" altLang="ko-KR" dirty="0" smtClean="0">
                <a:sym typeface="Wingdings" panose="05000000000000000000" pitchFamily="2" charset="2"/>
              </a:rPr>
              <a:t> : 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onKey</a:t>
            </a:r>
            <a:r>
              <a:rPr lang="en-US" altLang="ko-KR" dirty="0" smtClean="0">
                <a:sym typeface="Wingdings" panose="05000000000000000000" pitchFamily="2" charset="2"/>
              </a:rPr>
              <a:t>(View v, int </a:t>
            </a:r>
            <a:r>
              <a:rPr lang="en-US" altLang="ko-KR" dirty="0" err="1" smtClean="0">
                <a:sym typeface="Wingdings" panose="05000000000000000000" pitchFamily="2" charset="2"/>
              </a:rPr>
              <a:t>keyCode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KeyEvent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View.OnClickListener: boolean onClick(View v)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View.OnFocusChangeListener</a:t>
            </a:r>
            <a:r>
              <a:rPr lang="en-US" altLang="ko-KR" dirty="0" smtClean="0">
                <a:sym typeface="Wingdings" panose="05000000000000000000" pitchFamily="2" charset="2"/>
              </a:rPr>
              <a:t>: void </a:t>
            </a:r>
            <a:r>
              <a:rPr lang="en-US" altLang="ko-KR" dirty="0" err="1" smtClean="0">
                <a:sym typeface="Wingdings" panose="05000000000000000000" pitchFamily="2" charset="2"/>
              </a:rPr>
              <a:t>onFocusChange</a:t>
            </a:r>
            <a:r>
              <a:rPr lang="en-US" altLang="ko-KR" dirty="0" smtClean="0">
                <a:sym typeface="Wingdings" panose="05000000000000000000" pitchFamily="2" charset="2"/>
              </a:rPr>
              <a:t>(View v, 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hasFocus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68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대표적인 이벤트를 유형별로 정리하면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042101"/>
              </p:ext>
            </p:extLst>
          </p:nvPr>
        </p:nvGraphicFramePr>
        <p:xfrm>
          <a:off x="473153" y="1412776"/>
          <a:ext cx="110435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732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이벤트 유형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터치 이벤트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화면을 손가락으로 누를 때 발생하는 이벤트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키 이벤트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키패드나</a:t>
                      </a:r>
                      <a:r>
                        <a:rPr lang="ko-KR" altLang="en-US" b="1" dirty="0" smtClean="0"/>
                        <a:t> 하드웨어 버튼을 누를 때 발생하는 이벤트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제스처 이벤트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터치 이벤트 중에서 스크롤과 같이 일정 패턴으로 구분되는 이벤트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포커스 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뷰마다</a:t>
                      </a:r>
                      <a:r>
                        <a:rPr lang="ko-KR" altLang="en-US" b="1" dirty="0" smtClean="0"/>
                        <a:t> 순서대로 주어지는 포커스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방향 전환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화면의 방향이 가로와 세로로 바뀜에 따라 발생하는 이벤트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83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터치 이벤트 중에서도 일정한 패턴 즉 손가락으로 좌우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sym typeface="Wingdings" panose="05000000000000000000" pitchFamily="2" charset="2"/>
              </a:rPr>
              <a:t>상하로 스크롤 할 때 같은 패턴을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제스처</a:t>
            </a:r>
            <a:r>
              <a:rPr lang="ko-KR" altLang="en-US" dirty="0" smtClean="0">
                <a:sym typeface="Wingdings" panose="05000000000000000000" pitchFamily="2" charset="2"/>
              </a:rPr>
              <a:t>라고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제스처 이벤트는 터치 이벤트를 받은 후에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한 번 체크를 더 하는 것인데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제스처 이벤트에서 한 번에 간단히 처리가 가능한 이벤트들이 다음과 같이 많이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제스처 이벤트를 통해 처리할 수 있는 이벤트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제스처 이벤트로 처리할 수 있는 유형을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단순히 터치 이벤트를 처리할 때보다 좀 더 복잡한 기능을 쉽게 처리할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128911"/>
              </p:ext>
            </p:extLst>
          </p:nvPr>
        </p:nvGraphicFramePr>
        <p:xfrm>
          <a:off x="453100" y="2636912"/>
          <a:ext cx="11043500" cy="2739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6836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5148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이벤트 유형 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onDown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화면이 눌렸을 경우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onSinglePress</a:t>
                      </a:r>
                      <a:r>
                        <a:rPr lang="en-US" altLang="ko-KR" b="0" dirty="0" smtClean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눌렸다 떼어지는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onSingleTapUp</a:t>
                      </a:r>
                      <a:r>
                        <a:rPr lang="en-US" altLang="ko-KR" b="0" dirty="0" smtClean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한 손가락으로 눌렸다 떼어지는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onSingleTapConfirmed</a:t>
                      </a:r>
                      <a:r>
                        <a:rPr lang="en-US" altLang="ko-KR" b="0" dirty="0" smtClean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한 손가락으로 눌려지는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onDoubleTap</a:t>
                      </a:r>
                      <a:r>
                        <a:rPr lang="en-US" altLang="ko-KR" b="0" dirty="0" smtClean="0"/>
                        <a:t>(),</a:t>
                      </a:r>
                      <a:r>
                        <a:rPr lang="en-US" altLang="ko-KR" b="0" baseline="0" dirty="0" smtClean="0"/>
                        <a:t> 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두 손가락으로 눌려지는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onDoubleTapEvent</a:t>
                      </a:r>
                      <a:r>
                        <a:rPr lang="en-US" altLang="ko-KR" b="0" dirty="0" smtClean="0"/>
                        <a:t>(), </a:t>
                      </a:r>
                      <a:r>
                        <a:rPr lang="en-US" altLang="ko-KR" b="0" dirty="0" err="1" smtClean="0"/>
                        <a:t>onScroll</a:t>
                      </a:r>
                      <a:r>
                        <a:rPr lang="en-US" altLang="ko-KR" b="0" dirty="0" smtClean="0"/>
                        <a:t>(), </a:t>
                      </a:r>
                      <a:r>
                        <a:rPr lang="en-US" altLang="ko-KR" b="0" dirty="0" err="1" smtClean="0"/>
                        <a:t>onFling</a:t>
                      </a:r>
                      <a:r>
                        <a:rPr lang="en-US" altLang="ko-KR" b="0" dirty="0" smtClean="0"/>
                        <a:t>(),</a:t>
                      </a:r>
                      <a:r>
                        <a:rPr lang="en-US" altLang="ko-KR" b="0" baseline="0" dirty="0" smtClean="0"/>
                        <a:t> </a:t>
                      </a:r>
                      <a:r>
                        <a:rPr lang="en-US" altLang="ko-KR" b="0" baseline="0" dirty="0" err="1" smtClean="0"/>
                        <a:t>onLongPressed</a:t>
                      </a:r>
                      <a:r>
                        <a:rPr lang="en-US" altLang="ko-KR" b="0" baseline="0" dirty="0" smtClean="0"/>
                        <a:t>() </a:t>
                      </a:r>
                      <a:r>
                        <a:rPr lang="ko-KR" altLang="en-US" b="0" baseline="0" dirty="0" smtClean="0"/>
                        <a:t>등등</a:t>
                      </a:r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486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41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Hu036Event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새로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err="1">
                <a:sym typeface="Wingdings" panose="05000000000000000000" pitchFamily="2" charset="2"/>
              </a:rPr>
              <a:t>org.joy.</a:t>
            </a:r>
            <a:r>
              <a:rPr lang="en-US" altLang="ko-KR" b="1" dirty="0" err="1" smtClean="0">
                <a:sym typeface="Wingdings" panose="05000000000000000000" pitchFamily="2" charset="2"/>
              </a:rPr>
              <a:t>event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최상위 레이아웃을 </a:t>
            </a:r>
            <a:r>
              <a:rPr lang="en-US" altLang="ko-KR" b="1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LinearLayout </a:t>
            </a:r>
            <a:r>
              <a:rPr lang="ko-KR" altLang="en-US" dirty="0" smtClean="0">
                <a:sym typeface="Wingdings" panose="05000000000000000000" pitchFamily="2" charset="2"/>
              </a:rPr>
              <a:t>이 세로 방향으로 뷰를 쌓도록 </a:t>
            </a:r>
            <a:r>
              <a:rPr lang="en-US" altLang="ko-KR" dirty="0" smtClean="0">
                <a:sym typeface="Wingdings" panose="05000000000000000000" pitchFamily="2" charset="2"/>
              </a:rPr>
              <a:t>orientation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 값을 </a:t>
            </a:r>
            <a:r>
              <a:rPr lang="en-US" altLang="ko-KR" b="1" dirty="0" smtClean="0">
                <a:sym typeface="Wingdings" panose="05000000000000000000" pitchFamily="2" charset="2"/>
              </a:rPr>
              <a:t>vertical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"HelloWorld"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텍스트뷰는</a:t>
            </a:r>
            <a:r>
              <a:rPr lang="ko-KR" altLang="en-US" dirty="0" smtClean="0">
                <a:sym typeface="Wingdings" panose="05000000000000000000" pitchFamily="2" charset="2"/>
              </a:rPr>
              <a:t>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8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2: </a:t>
            </a:r>
            <a:r>
              <a:rPr lang="ko-KR" altLang="en-US" dirty="0" smtClean="0">
                <a:sym typeface="Wingdings" panose="05000000000000000000" pitchFamily="2" charset="2"/>
              </a:rPr>
              <a:t>팔레트의 </a:t>
            </a:r>
            <a:r>
              <a:rPr lang="en-US" altLang="ko-KR" dirty="0" smtClean="0">
                <a:sym typeface="Wingdings" panose="05000000000000000000" pitchFamily="2" charset="2"/>
              </a:rPr>
              <a:t>widgets</a:t>
            </a:r>
            <a:r>
              <a:rPr lang="ko-KR" altLang="en-US" dirty="0" smtClean="0">
                <a:sym typeface="Wingdings" panose="05000000000000000000" pitchFamily="2" charset="2"/>
              </a:rPr>
              <a:t>에서 두 개의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를</a:t>
            </a:r>
            <a:r>
              <a:rPr lang="en-US" altLang="ko-KR" dirty="0" smtClean="0">
                <a:sym typeface="Wingdings" panose="05000000000000000000" pitchFamily="2" charset="2"/>
              </a:rPr>
              <a:t>, containers</a:t>
            </a:r>
            <a:r>
              <a:rPr lang="ko-KR" altLang="en-US" dirty="0" smtClean="0">
                <a:sym typeface="Wingdings" panose="05000000000000000000" pitchFamily="2" charset="2"/>
              </a:rPr>
              <a:t>에서 한 개의 </a:t>
            </a:r>
            <a:r>
              <a:rPr lang="en-US" altLang="ko-KR" dirty="0" err="1" smtClean="0">
                <a:sym typeface="Wingdings" panose="05000000000000000000" pitchFamily="2" charset="2"/>
              </a:rPr>
              <a:t>ScrollView</a:t>
            </a:r>
            <a:r>
              <a:rPr lang="ko-KR" altLang="en-US" dirty="0" smtClean="0">
                <a:sym typeface="Wingdings" panose="05000000000000000000" pitchFamily="2" charset="2"/>
              </a:rPr>
              <a:t>를 추가하세요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세 개의 뷰가 순서대로 화면 공간을 차지하도록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세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layout_height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속성 값을 모두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0dp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로 설정하고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,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layout_weight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속성 값은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으로 설정하십시오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그러면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세 개의 뷰가 세로 방향으로 공간을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분할하여 동등하게 나눠 갖습니다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ScrollView </a:t>
            </a:r>
            <a:r>
              <a:rPr lang="ko-KR" altLang="en-US" dirty="0" smtClean="0">
                <a:sym typeface="Wingdings" panose="05000000000000000000" pitchFamily="2" charset="2"/>
              </a:rPr>
              <a:t>안</a:t>
            </a:r>
            <a:r>
              <a:rPr lang="ko-KR" altLang="en-US" dirty="0">
                <a:sym typeface="Wingdings" panose="05000000000000000000" pitchFamily="2" charset="2"/>
              </a:rPr>
              <a:t>에</a:t>
            </a:r>
            <a:r>
              <a:rPr lang="ko-KR" altLang="en-US" dirty="0" smtClean="0">
                <a:sym typeface="Wingdings" panose="05000000000000000000" pitchFamily="2" charset="2"/>
              </a:rPr>
              <a:t> 들어 있는 </a:t>
            </a:r>
            <a:r>
              <a:rPr lang="en-US" altLang="ko-KR" dirty="0" smtClean="0">
                <a:sym typeface="Wingdings" panose="05000000000000000000" pitchFamily="2" charset="2"/>
              </a:rPr>
              <a:t>LinearLayout </a:t>
            </a:r>
            <a:r>
              <a:rPr lang="ko-KR" altLang="en-US" dirty="0" smtClean="0">
                <a:sym typeface="Wingdings" panose="05000000000000000000" pitchFamily="2" charset="2"/>
              </a:rPr>
              <a:t>안에 </a:t>
            </a:r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 넣어 글자가 보이게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810868"/>
            <a:ext cx="7416824" cy="37129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flipH="1">
            <a:off x="4223792" y="5114384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View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4223792" y="6238876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ScrollView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3167162" y="5961877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TextView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4223792" y="3988807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View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3205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ko-KR" altLang="en-US" dirty="0" smtClean="0">
                <a:sym typeface="Wingdings" panose="05000000000000000000" pitchFamily="2" charset="2"/>
              </a:rPr>
              <a:t>각 뷰의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를 다음과 같은 색으로 설정해보세요</a:t>
            </a:r>
            <a:r>
              <a:rPr lang="en-US" altLang="ko-KR" dirty="0" smtClean="0">
                <a:sym typeface="Wingdings" panose="05000000000000000000" pitchFamily="2" charset="2"/>
              </a:rPr>
              <a:t>.(</a:t>
            </a:r>
            <a:r>
              <a:rPr lang="en-US" altLang="ko-KR" dirty="0" err="1" smtClean="0">
                <a:sym typeface="Wingdings" panose="05000000000000000000" pitchFamily="2" charset="2"/>
              </a:rPr>
              <a:t>holo_blue_bright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holo_orange_light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TextView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 값은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9895692" y="3789040"/>
            <a:ext cx="660467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5" y="2924944"/>
            <a:ext cx="7174779" cy="35715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flipH="1">
            <a:off x="4223792" y="5114384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View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4223792" y="6238876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ScrollView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2855640" y="5877272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TextView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 flipH="1">
            <a:off x="4223792" y="3988807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View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3124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</a:rPr>
              <a:t>Step 3 </a:t>
            </a:r>
            <a:r>
              <a:rPr lang="ko-KR" altLang="en-US" b="1" dirty="0">
                <a:solidFill>
                  <a:srgbClr val="C00000"/>
                </a:solidFill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</a:rPr>
              <a:t>: </a:t>
            </a:r>
            <a:r>
              <a:rPr lang="en-US" altLang="ko-KR" b="1" dirty="0" smtClean="0"/>
              <a:t>MainActivity.java </a:t>
            </a:r>
            <a:r>
              <a:rPr lang="ko-KR" altLang="en-US" b="1" dirty="0" smtClean="0"/>
              <a:t>전체 코드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7394" y="1405800"/>
            <a:ext cx="9537038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TextView textView2;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textView2 = findViewById(R.id.textView2);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textView2.setOnClickListener(new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show_greeting</a:t>
            </a:r>
            <a:r>
              <a:rPr lang="en-US" altLang="ko-KR" sz="1400" dirty="0">
                <a:latin typeface="Consolas" panose="020B0609020204030204" pitchFamily="49" charset="0"/>
              </a:rPr>
              <a:t>(view);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show_greeting</a:t>
            </a:r>
            <a:r>
              <a:rPr lang="en-US" altLang="ko-KR" sz="14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textView2.setText(</a:t>
            </a:r>
            <a:r>
              <a:rPr lang="en-US" altLang="ko-KR" sz="14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Toast.makeText(this, </a:t>
            </a:r>
            <a:r>
              <a:rPr lang="en-US" altLang="ko-KR" sz="14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4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Snackbar.make</a:t>
            </a:r>
            <a:r>
              <a:rPr lang="en-US" altLang="ko-KR" sz="1400" dirty="0">
                <a:latin typeface="Consolas" panose="020B0609020204030204" pitchFamily="49" charset="0"/>
              </a:rPr>
              <a:t>(view, </a:t>
            </a:r>
            <a:r>
              <a:rPr lang="en-US" altLang="ko-KR" sz="1400" dirty="0" err="1">
                <a:latin typeface="Consolas" panose="020B0609020204030204" pitchFamily="49" charset="0"/>
              </a:rPr>
              <a:t>R.string.your_greeting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032103" y="1702858"/>
            <a:ext cx="3913251" cy="28598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[Click here] </a:t>
            </a:r>
            <a:r>
              <a:rPr lang="ko-KR" altLang="en-US" sz="1200" dirty="0" smtClean="0"/>
              <a:t>텍스트뷰 객체를 저장할 변수를 선언함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8751767" y="5119719"/>
            <a:ext cx="3104873" cy="28557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[Click here] </a:t>
            </a:r>
            <a:r>
              <a:rPr lang="ko-KR" altLang="en-US" sz="1200" dirty="0" err="1" smtClean="0"/>
              <a:t>텍스트뷰에</a:t>
            </a:r>
            <a:r>
              <a:rPr lang="ko-KR" altLang="en-US" sz="1200" dirty="0" smtClean="0"/>
              <a:t> 새 메시지를 설정함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8760296" y="5448486"/>
            <a:ext cx="2185058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Toast &amp; Snackbar 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메시지를 설정하고 출력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1621649" y="4829145"/>
            <a:ext cx="5410454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onClick</a:t>
            </a:r>
            <a:r>
              <a:rPr lang="ko-KR" altLang="en-US" sz="1200" dirty="0" smtClean="0"/>
              <a:t>이벤트가 일어나면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시스템에서 이 메소드를 호출하여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여기부터 실행됨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7032104" y="2996952"/>
            <a:ext cx="3913251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[Click here] </a:t>
            </a:r>
            <a:r>
              <a:rPr lang="ko-KR" altLang="en-US" sz="1200" dirty="0" err="1" smtClean="0"/>
              <a:t>텍스트뷰의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id</a:t>
            </a:r>
            <a:r>
              <a:rPr lang="ko-KR" altLang="en-US" sz="1200" dirty="0" smtClean="0"/>
              <a:t>를 찾아 변수의 값을 설정함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7032104" y="3317145"/>
            <a:ext cx="391325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[Click here] </a:t>
            </a:r>
            <a:r>
              <a:rPr lang="ko-KR" altLang="en-US" sz="1200" dirty="0" err="1" smtClean="0"/>
              <a:t>텍스트뷰에</a:t>
            </a:r>
            <a:r>
              <a:rPr lang="ko-KR" altLang="en-US" sz="1200" dirty="0" smtClean="0"/>
              <a:t> 클릭 이벤트 즉 </a:t>
            </a:r>
            <a:r>
              <a:rPr lang="en-US" altLang="ko-KR" sz="1200" dirty="0" smtClean="0"/>
              <a:t>onClick</a:t>
            </a:r>
            <a:r>
              <a:rPr lang="ko-KR" altLang="en-US" sz="1200" dirty="0" smtClean="0"/>
              <a:t>이벤트가 일어나면</a:t>
            </a:r>
            <a:r>
              <a:rPr lang="en-US" altLang="ko-KR" sz="1200" dirty="0" smtClean="0"/>
              <a:t>,  show_greeting() </a:t>
            </a:r>
            <a:r>
              <a:rPr lang="ko-KR" altLang="en-US" sz="1200" dirty="0" smtClean="0"/>
              <a:t>메소드를 호출할 것을 시스템에 등록하는 과정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5419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/>
              <a:t>activity_main.xml (ScrollView </a:t>
            </a:r>
            <a:r>
              <a:rPr lang="ko-KR" altLang="en-US" b="1" dirty="0" smtClean="0"/>
              <a:t>부분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85891" y="1265964"/>
            <a:ext cx="11246516" cy="4924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...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holo_orange_light</a:t>
            </a:r>
            <a:r>
              <a:rPr lang="en-US" altLang="ko-KR" sz="1600" dirty="0">
                <a:latin typeface="Consolas" panose="020B0609020204030204" pitchFamily="49" charset="0"/>
              </a:rPr>
              <a:t>" </a:t>
            </a:r>
            <a:r>
              <a:rPr lang="en-US" altLang="ko-KR" sz="1600" dirty="0" smtClean="0">
                <a:latin typeface="Consolas" panose="020B0609020204030204" pitchFamily="49" charset="0"/>
              </a:rPr>
              <a:t>/&gt;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&lt;ScrollView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android:layout_weight</a:t>
            </a:r>
            <a:r>
              <a:rPr lang="en-US" altLang="ko-KR" sz="1600" dirty="0">
                <a:latin typeface="Consolas" panose="020B0609020204030204" pitchFamily="49" charset="0"/>
              </a:rPr>
              <a:t>="1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&lt;LinearLayout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android:orientation="vertical"&gt;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&lt;TextView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android:layout_height="wrap_content"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&lt;/LinearLayout&gt;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&lt;/ScrollView&gt;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</a:p>
        </p:txBody>
      </p:sp>
    </p:spTree>
    <p:extLst>
      <p:ext uri="{BB962C8B-B14F-4D97-AF65-F5344CB8AC3E}">
        <p14:creationId xmlns:p14="http://schemas.microsoft.com/office/powerpoint/2010/main" val="415804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속성값은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첫째 뷰의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view, </a:t>
            </a:r>
            <a:r>
              <a:rPr lang="ko-KR" altLang="en-US" dirty="0" smtClean="0">
                <a:sym typeface="Wingdings" panose="05000000000000000000" pitchFamily="2" charset="2"/>
              </a:rPr>
              <a:t>둘째 뷰의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view2</a:t>
            </a:r>
            <a:r>
              <a:rPr lang="ko-KR" altLang="en-US" dirty="0" smtClean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완성했음으로</a:t>
            </a:r>
            <a:r>
              <a:rPr lang="en-US" altLang="ko-KR" dirty="0" smtClean="0">
                <a:sym typeface="Wingdings" panose="05000000000000000000" pitchFamily="2" charset="2"/>
              </a:rPr>
              <a:t>,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다음 코드를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4696" y="1916832"/>
            <a:ext cx="11246516" cy="443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{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TextView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;</a:t>
            </a:r>
            <a:endParaRPr lang="en-US" altLang="ko-KR" sz="16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super.onCreate(savedInstanceState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textView = findViewById(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R.id.textView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sz="1600" dirty="0" smtClean="0">
                <a:latin typeface="Consolas" panose="020B0609020204030204" pitchFamily="49" charset="0"/>
              </a:rPr>
              <a:t>      View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 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findViewById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view.setOnTouchListener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View.OnTouchListener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pPr latinLnBrk="0"/>
            <a:r>
              <a:rPr lang="en-US" altLang="ko-KR" sz="1600" dirty="0" smtClean="0">
                <a:latin typeface="Consolas" panose="020B0609020204030204" pitchFamily="49" charset="0"/>
              </a:rPr>
              <a:t>        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여기에 들어갈 코드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onTouch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ko-KR" alt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는 다음 </a:t>
            </a:r>
            <a:r>
              <a:rPr lang="ko-KR" alt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쪽</a:t>
            </a:r>
            <a:r>
              <a:rPr lang="ko-KR" alt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에 있습니다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</a:p>
          <a:p>
            <a:pPr latinLnBrk="0"/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});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</a:p>
          <a:p>
            <a:pPr latinLnBrk="0"/>
            <a:r>
              <a:rPr lang="en-US" altLang="ko-KR" sz="1600" dirty="0" smtClean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println</a:t>
            </a:r>
            <a:r>
              <a:rPr lang="en-US" altLang="ko-KR" sz="1600" dirty="0" smtClean="0">
                <a:latin typeface="Consolas" panose="020B0609020204030204" pitchFamily="49" charset="0"/>
              </a:rPr>
              <a:t>(String data) {</a:t>
            </a:r>
          </a:p>
          <a:p>
            <a:pPr latinLnBrk="0"/>
            <a:r>
              <a:rPr lang="en-US" altLang="ko-KR" sz="1600" dirty="0" smtClean="0">
                <a:latin typeface="Consolas" panose="020B0609020204030204" pitchFamily="49" charset="0"/>
              </a:rPr>
              <a:t>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textView.append</a:t>
            </a:r>
            <a:r>
              <a:rPr lang="en-US" altLang="ko-KR" sz="1600" dirty="0" smtClean="0">
                <a:latin typeface="Consolas" panose="020B0609020204030204" pitchFamily="49" charset="0"/>
              </a:rPr>
              <a:t>(data + "\n"); </a:t>
            </a:r>
          </a:p>
          <a:p>
            <a:pPr latinLnBrk="0"/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8020" y="3861048"/>
            <a:ext cx="3600400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smtClean="0"/>
              <a:t>화면 위에 배치한 뷰</a:t>
            </a:r>
            <a:r>
              <a:rPr lang="en-US" altLang="ko-KR" sz="1400" dirty="0" smtClean="0"/>
              <a:t>(id=view)</a:t>
            </a:r>
            <a:r>
              <a:rPr lang="ko-KR" altLang="en-US" sz="1400" dirty="0" smtClean="0"/>
              <a:t>를 </a:t>
            </a:r>
            <a:r>
              <a:rPr lang="en-US" altLang="ko-KR" sz="1400" dirty="0" err="1" smtClean="0"/>
              <a:t>findViewbyId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로 찾아 참조한 후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setOnTouchListener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메소드를 호출하여 </a:t>
            </a:r>
            <a:r>
              <a:rPr lang="ko-KR" altLang="en-US" sz="1400" dirty="0" err="1" smtClean="0"/>
              <a:t>리스너를</a:t>
            </a:r>
            <a:r>
              <a:rPr lang="ko-KR" altLang="en-US" sz="1400" dirty="0" smtClean="0"/>
              <a:t> 등록합니다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79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 계속하기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3006" y="1309010"/>
            <a:ext cx="11246516" cy="3662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boolean </a:t>
            </a:r>
            <a:r>
              <a:rPr lang="en-US" altLang="ko-KR" sz="1600" dirty="0" err="1">
                <a:latin typeface="Consolas" panose="020B0609020204030204" pitchFamily="49" charset="0"/>
              </a:rPr>
              <a:t>onTouch</a:t>
            </a:r>
            <a:r>
              <a:rPr lang="en-US" altLang="ko-KR" sz="1600" dirty="0">
                <a:latin typeface="Consolas" panose="020B0609020204030204" pitchFamily="49" charset="0"/>
              </a:rPr>
              <a:t>(View </a:t>
            </a:r>
            <a:r>
              <a:rPr lang="en-US" altLang="ko-KR" sz="1600" dirty="0" err="1">
                <a:latin typeface="Consolas" panose="020B0609020204030204" pitchFamily="49" charset="0"/>
              </a:rPr>
              <a:t>view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int action 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motionEvent.getAction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float </a:t>
            </a:r>
            <a:r>
              <a:rPr lang="en-US" altLang="ko-KR" sz="1600" dirty="0" err="1">
                <a:latin typeface="Consolas" panose="020B0609020204030204" pitchFamily="49" charset="0"/>
              </a:rPr>
              <a:t>curX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motionEvent.getX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float </a:t>
            </a:r>
            <a:r>
              <a:rPr lang="en-US" altLang="ko-KR" sz="1600" dirty="0" err="1">
                <a:latin typeface="Consolas" panose="020B0609020204030204" pitchFamily="49" charset="0"/>
              </a:rPr>
              <a:t>curY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motionEvent.getY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if </a:t>
            </a:r>
            <a:r>
              <a:rPr lang="en-US" altLang="ko-KR" sz="1600" dirty="0">
                <a:latin typeface="Consolas" panose="020B0609020204030204" pitchFamily="49" charset="0"/>
              </a:rPr>
              <a:t>(action ==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MotionEvent.ACTION_DOWN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손가락 눌림  </a:t>
            </a:r>
            <a:r>
              <a:rPr lang="en-US" altLang="ko-KR" sz="1600" dirty="0">
                <a:latin typeface="Consolas" panose="020B0609020204030204" pitchFamily="49" charset="0"/>
              </a:rPr>
              <a:t>: " + </a:t>
            </a:r>
            <a:r>
              <a:rPr lang="en-US" altLang="ko-KR" sz="1600" dirty="0" err="1">
                <a:latin typeface="Consolas" panose="020B0609020204030204" pitchFamily="49" charset="0"/>
              </a:rPr>
              <a:t>curX</a:t>
            </a:r>
            <a:r>
              <a:rPr lang="en-US" altLang="ko-KR" sz="1600" dirty="0">
                <a:latin typeface="Consolas" panose="020B0609020204030204" pitchFamily="49" charset="0"/>
              </a:rPr>
              <a:t> + ", " + </a:t>
            </a:r>
            <a:r>
              <a:rPr lang="en-US" altLang="ko-KR" sz="1600" dirty="0" err="1">
                <a:latin typeface="Consolas" panose="020B0609020204030204" pitchFamily="49" charset="0"/>
              </a:rPr>
              <a:t>curY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 </a:t>
            </a:r>
            <a:r>
              <a:rPr lang="en-US" altLang="ko-KR" sz="1600" dirty="0">
                <a:latin typeface="Consolas" panose="020B0609020204030204" pitchFamily="49" charset="0"/>
              </a:rPr>
              <a:t>else if (action ==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MotionEvent.ACTION_MOVE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손가락 움직임</a:t>
            </a:r>
            <a:r>
              <a:rPr lang="en-US" altLang="ko-KR" sz="1600" dirty="0">
                <a:latin typeface="Consolas" panose="020B0609020204030204" pitchFamily="49" charset="0"/>
              </a:rPr>
              <a:t>: " + </a:t>
            </a:r>
            <a:r>
              <a:rPr lang="en-US" altLang="ko-KR" sz="1600" dirty="0" err="1">
                <a:latin typeface="Consolas" panose="020B0609020204030204" pitchFamily="49" charset="0"/>
              </a:rPr>
              <a:t>curX</a:t>
            </a:r>
            <a:r>
              <a:rPr lang="en-US" altLang="ko-KR" sz="1600" dirty="0">
                <a:latin typeface="Consolas" panose="020B0609020204030204" pitchFamily="49" charset="0"/>
              </a:rPr>
              <a:t> + ", " + </a:t>
            </a:r>
            <a:r>
              <a:rPr lang="en-US" altLang="ko-KR" sz="1600" dirty="0" err="1">
                <a:latin typeface="Consolas" panose="020B0609020204030204" pitchFamily="49" charset="0"/>
              </a:rPr>
              <a:t>curY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 </a:t>
            </a:r>
            <a:r>
              <a:rPr lang="en-US" altLang="ko-KR" sz="1600" dirty="0">
                <a:latin typeface="Consolas" panose="020B0609020204030204" pitchFamily="49" charset="0"/>
              </a:rPr>
              <a:t>else if (action ==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MotionEvent.ACTION_UP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손가락 뗌    </a:t>
            </a:r>
            <a:r>
              <a:rPr lang="en-US" altLang="ko-KR" sz="1600" dirty="0">
                <a:latin typeface="Consolas" panose="020B0609020204030204" pitchFamily="49" charset="0"/>
              </a:rPr>
              <a:t>: " + </a:t>
            </a:r>
            <a:r>
              <a:rPr lang="en-US" altLang="ko-KR" sz="1600" dirty="0" err="1">
                <a:latin typeface="Consolas" panose="020B0609020204030204" pitchFamily="49" charset="0"/>
              </a:rPr>
              <a:t>curX</a:t>
            </a:r>
            <a:r>
              <a:rPr lang="en-US" altLang="ko-KR" sz="1600" dirty="0">
                <a:latin typeface="Consolas" panose="020B0609020204030204" pitchFamily="49" charset="0"/>
              </a:rPr>
              <a:t> + ", " + </a:t>
            </a:r>
            <a:r>
              <a:rPr lang="en-US" altLang="ko-KR" sz="1600" dirty="0" err="1">
                <a:latin typeface="Consolas" panose="020B0609020204030204" pitchFamily="49" charset="0"/>
              </a:rPr>
              <a:t>curY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return </a:t>
            </a:r>
            <a:r>
              <a:rPr lang="en-US" altLang="ko-KR" sz="1600" dirty="0">
                <a:latin typeface="Consolas" panose="020B0609020204030204" pitchFamily="49" charset="0"/>
              </a:rPr>
              <a:t>true;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3406" y="5346561"/>
            <a:ext cx="8614700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new </a:t>
            </a:r>
            <a:r>
              <a:rPr lang="ko-KR" altLang="en-US" sz="1600" dirty="0" smtClean="0"/>
              <a:t>연산자로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객체를 생성하여 그 객체를 전달하면 이것을 등록하게 됩니다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그러면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뷰 터치가 일어났을 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객체의 </a:t>
            </a:r>
            <a:r>
              <a:rPr lang="en-US" altLang="ko-KR" sz="1600" dirty="0" err="1" smtClean="0"/>
              <a:t>onTouch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가 자동 호출 됩니다</a:t>
            </a:r>
            <a:r>
              <a:rPr lang="en-US" altLang="ko-KR" sz="1600" dirty="0" smtClean="0"/>
              <a:t>.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751" y="813378"/>
            <a:ext cx="3200677" cy="5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0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 계속하기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4:  ScrollView</a:t>
            </a:r>
            <a:r>
              <a:rPr lang="ko-KR" altLang="en-US" b="1" dirty="0" smtClean="0">
                <a:sym typeface="Wingdings" panose="05000000000000000000" pitchFamily="2" charset="2"/>
              </a:rPr>
              <a:t>에 있는 </a:t>
            </a:r>
            <a:r>
              <a:rPr lang="en-US" altLang="ko-KR" b="1" dirty="0" smtClean="0">
                <a:sym typeface="Wingdings" panose="05000000000000000000" pitchFamily="2" charset="2"/>
              </a:rPr>
              <a:t>textView</a:t>
            </a:r>
            <a:r>
              <a:rPr lang="ko-KR" altLang="en-US" b="1" dirty="0" smtClean="0">
                <a:sym typeface="Wingdings" panose="05000000000000000000" pitchFamily="2" charset="2"/>
              </a:rPr>
              <a:t>가 다 채워지면 </a:t>
            </a:r>
            <a:r>
              <a:rPr lang="en-US" altLang="ko-KR" b="1" dirty="0" smtClean="0">
                <a:sym typeface="Wingdings" panose="05000000000000000000" pitchFamily="2" charset="2"/>
              </a:rPr>
              <a:t>Scroll</a:t>
            </a:r>
            <a:r>
              <a:rPr lang="ko-KR" altLang="en-US" b="1" dirty="0" smtClean="0">
                <a:sym typeface="Wingdings" panose="05000000000000000000" pitchFamily="2" charset="2"/>
              </a:rPr>
              <a:t>하게 만들기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메시지가 한 번만 </a:t>
            </a:r>
            <a:r>
              <a:rPr lang="en-US" altLang="ko-KR" dirty="0" smtClean="0">
                <a:sym typeface="Wingdings" panose="05000000000000000000" pitchFamily="2" charset="2"/>
              </a:rPr>
              <a:t>print</a:t>
            </a:r>
            <a:r>
              <a:rPr lang="ko-KR" altLang="en-US" dirty="0" smtClean="0">
                <a:sym typeface="Wingdings" panose="05000000000000000000" pitchFamily="2" charset="2"/>
              </a:rPr>
              <a:t>되나요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size </a:t>
            </a:r>
            <a:r>
              <a:rPr lang="ko-KR" altLang="en-US" dirty="0" smtClean="0">
                <a:sym typeface="Wingdings" panose="05000000000000000000" pitchFamily="2" charset="2"/>
              </a:rPr>
              <a:t>속성이 </a:t>
            </a:r>
            <a:r>
              <a:rPr lang="en-US" altLang="ko-KR" dirty="0" smtClean="0">
                <a:sym typeface="Wingdings" panose="05000000000000000000" pitchFamily="2" charset="2"/>
              </a:rPr>
              <a:t>0 or 1</a:t>
            </a:r>
            <a:r>
              <a:rPr lang="ko-KR" altLang="en-US" dirty="0" smtClean="0">
                <a:sym typeface="Wingdings" panose="05000000000000000000" pitchFamily="2" charset="2"/>
              </a:rPr>
              <a:t>이 아닌지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체크해보세요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속성은 </a:t>
            </a:r>
            <a:r>
              <a:rPr lang="en-US" altLang="ko-KR" dirty="0" smtClean="0">
                <a:sym typeface="Wingdings" panose="05000000000000000000" pitchFamily="2" charset="2"/>
              </a:rPr>
              <a:t>multi-line </a:t>
            </a:r>
            <a:r>
              <a:rPr lang="ko-KR" altLang="en-US" dirty="0" smtClean="0">
                <a:sym typeface="Wingdings" panose="05000000000000000000" pitchFamily="2" charset="2"/>
              </a:rPr>
              <a:t>이어야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메시지 라인이 더해져서 화면 하단에 다 채워지면</a:t>
            </a:r>
            <a:r>
              <a:rPr lang="en-US" altLang="ko-KR" dirty="0" smtClean="0">
                <a:sym typeface="Wingdings" panose="05000000000000000000" pitchFamily="2" charset="2"/>
              </a:rPr>
              <a:t>, auto-scrolling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되도록 </a:t>
            </a:r>
            <a:r>
              <a:rPr lang="en-US" altLang="ko-KR" dirty="0" err="1" smtClean="0">
                <a:sym typeface="Wingdings" panose="05000000000000000000" pitchFamily="2" charset="2"/>
              </a:rPr>
              <a:t>println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에 코드 한 줄을 아래와 같이 더해주면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</a:t>
            </a:r>
            <a:r>
              <a:rPr lang="en-US" altLang="ko-KR" dirty="0" smtClean="0">
                <a:sym typeface="Wingdings" panose="05000000000000000000" pitchFamily="2" charset="2"/>
              </a:rPr>
              <a:t>ScrollView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en-US" altLang="ko-KR" dirty="0" smtClean="0">
                <a:sym typeface="Wingdings" panose="05000000000000000000" pitchFamily="2" charset="2"/>
              </a:rPr>
              <a:t>; </a:t>
            </a:r>
            <a:r>
              <a:rPr lang="ko-KR" altLang="en-US" dirty="0" smtClean="0">
                <a:sym typeface="Wingdings" panose="05000000000000000000" pitchFamily="2" charset="2"/>
              </a:rPr>
              <a:t>정의하고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 다음을 추가 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err="1">
                <a:sym typeface="Wingdings" panose="05000000000000000000" pitchFamily="2" charset="2"/>
              </a:rPr>
              <a:t>scrollView</a:t>
            </a:r>
            <a:r>
              <a:rPr lang="en-US" altLang="ko-KR" dirty="0">
                <a:sym typeface="Wingdings" panose="05000000000000000000" pitchFamily="2" charset="2"/>
              </a:rPr>
              <a:t> = findViewById(</a:t>
            </a:r>
            <a:r>
              <a:rPr lang="en-US" altLang="ko-KR" dirty="0" err="1">
                <a:sym typeface="Wingdings" panose="05000000000000000000" pitchFamily="2" charset="2"/>
              </a:rPr>
              <a:t>R.id</a:t>
            </a:r>
            <a:r>
              <a:rPr lang="en-US" altLang="ko-KR" b="1" dirty="0" err="1">
                <a:sym typeface="Wingdings" panose="05000000000000000000" pitchFamily="2" charset="2"/>
              </a:rPr>
              <a:t>.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en-US" altLang="ko-KR" dirty="0" smtClean="0">
                <a:sym typeface="Wingdings" panose="05000000000000000000" pitchFamily="2" charset="2"/>
              </a:rPr>
              <a:t>);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그럼에도 불구하고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앱이 </a:t>
            </a:r>
            <a:r>
              <a:rPr lang="en-US" altLang="ko-KR" dirty="0" smtClean="0">
                <a:sym typeface="Wingdings" panose="05000000000000000000" pitchFamily="2" charset="2"/>
              </a:rPr>
              <a:t>crash </a:t>
            </a:r>
            <a:r>
              <a:rPr lang="ko-KR" altLang="en-US" dirty="0" smtClean="0">
                <a:sym typeface="Wingdings" panose="05000000000000000000" pitchFamily="2" charset="2"/>
              </a:rPr>
              <a:t>하지 않나요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ScrollView </a:t>
            </a:r>
            <a:r>
              <a:rPr lang="ko-KR" altLang="en-US" dirty="0" smtClean="0">
                <a:sym typeface="Wingdings" panose="05000000000000000000" pitchFamily="2" charset="2"/>
              </a:rPr>
              <a:t>클래스 객체인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객체가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가 혹시 빈칸인지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체크해보세요</a:t>
            </a:r>
            <a:r>
              <a:rPr lang="en-US" altLang="ko-KR" dirty="0" smtClean="0">
                <a:sym typeface="Wingdings" panose="05000000000000000000" pitchFamily="2" charset="2"/>
              </a:rPr>
              <a:t>. (</a:t>
            </a:r>
            <a:r>
              <a:rPr lang="ko-KR" altLang="en-US" dirty="0" smtClean="0">
                <a:sym typeface="Wingdings" panose="05000000000000000000" pitchFamily="2" charset="2"/>
              </a:rPr>
              <a:t>디폴트로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가 생성되지 않고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빈칸일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정도면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오류가 나타나야 할 것 같은데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안스가</a:t>
            </a:r>
            <a:r>
              <a:rPr lang="ko-KR" altLang="en-US" dirty="0" smtClean="0">
                <a:sym typeface="Wingdings" panose="05000000000000000000" pitchFamily="2" charset="2"/>
              </a:rPr>
              <a:t> 잠잠합니다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ko-KR" altLang="en-US" dirty="0" smtClean="0">
                <a:sym typeface="Wingdings" panose="05000000000000000000" pitchFamily="2" charset="2"/>
              </a:rPr>
              <a:t>로 정의하십시오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099" y="5304110"/>
            <a:ext cx="8150495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(String data)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textView.append</a:t>
            </a:r>
            <a:r>
              <a:rPr lang="en-US" altLang="ko-KR" sz="1600" dirty="0" smtClean="0">
                <a:latin typeface="Consolas" panose="020B0609020204030204" pitchFamily="49" charset="0"/>
              </a:rPr>
              <a:t>(data </a:t>
            </a:r>
            <a:r>
              <a:rPr lang="en-US" altLang="ko-KR" sz="1600" dirty="0">
                <a:latin typeface="Consolas" panose="020B0609020204030204" pitchFamily="49" charset="0"/>
              </a:rPr>
              <a:t>+ "\n");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scrollView.fullScroll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View.FOCUS_DOWN</a:t>
            </a:r>
            <a:r>
              <a:rPr lang="en-US" altLang="ko-KR" sz="1600" dirty="0">
                <a:latin typeface="Consolas" panose="020B0609020204030204" pitchFamily="49" charset="0"/>
              </a:rPr>
              <a:t>);  // </a:t>
            </a:r>
            <a:r>
              <a:rPr lang="en-US" altLang="ko-KR" sz="1600" dirty="0" smtClean="0">
                <a:latin typeface="Consolas" panose="020B0609020204030204" pitchFamily="49" charset="0"/>
              </a:rPr>
              <a:t>auto </a:t>
            </a:r>
            <a:r>
              <a:rPr lang="en-US" altLang="ko-KR" sz="1600" dirty="0">
                <a:latin typeface="Consolas" panose="020B0609020204030204" pitchFamily="49" charset="0"/>
              </a:rPr>
              <a:t>scrolling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535" y="836712"/>
            <a:ext cx="3200677" cy="56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5: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제스처 이벤트 처리하기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제스처 이벤트를 처리해주는 클래스는 </a:t>
            </a:r>
            <a:r>
              <a:rPr lang="en-US" altLang="ko-KR" dirty="0" err="1" smtClean="0">
                <a:sym typeface="Wingdings" panose="05000000000000000000" pitchFamily="2" charset="2"/>
              </a:rPr>
              <a:t>GestureDetector</a:t>
            </a:r>
            <a:r>
              <a:rPr lang="ko-KR" altLang="en-US" dirty="0" smtClean="0">
                <a:sym typeface="Wingdings" panose="05000000000000000000" pitchFamily="2" charset="2"/>
              </a:rPr>
              <a:t>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객체를 만들고 터치 이벤트를 전달하면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GestureDetector</a:t>
            </a:r>
            <a:r>
              <a:rPr lang="ko-KR" altLang="en-US" dirty="0" smtClean="0">
                <a:sym typeface="Wingdings" panose="05000000000000000000" pitchFamily="2" charset="2"/>
              </a:rPr>
              <a:t>객체에서 각 상황에 맞는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둘째 뷰를 터치했을 때 제스처 이벤트로 처리하도록 </a:t>
            </a:r>
            <a:r>
              <a:rPr lang="en-US" altLang="ko-KR" dirty="0" smtClean="0">
                <a:sym typeface="Wingdings" panose="05000000000000000000" pitchFamily="2" charset="2"/>
              </a:rPr>
              <a:t>onCreate()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 다음 코드를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GestureDetector</a:t>
            </a:r>
            <a:r>
              <a:rPr lang="en-US" altLang="ko-KR" dirty="0" smtClean="0">
                <a:sym typeface="Wingdings" panose="05000000000000000000" pitchFamily="2" charset="2"/>
              </a:rPr>
              <a:t> detector;  </a:t>
            </a:r>
            <a:r>
              <a:rPr lang="ko-KR" altLang="en-US" dirty="0" smtClean="0">
                <a:sym typeface="Wingdings" panose="05000000000000000000" pitchFamily="2" charset="2"/>
              </a:rPr>
              <a:t>코드 상단에 객체를 아래와 같이 선언합니다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 페이지는 있는 코드는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1072" y="3624688"/>
            <a:ext cx="11246516" cy="23391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TextView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ScrollView </a:t>
            </a:r>
            <a:r>
              <a:rPr lang="en-US" altLang="ko-KR" sz="1600" dirty="0" err="1">
                <a:latin typeface="Consolas" panose="020B0609020204030204" pitchFamily="49" charset="0"/>
              </a:rPr>
              <a:t>scrollView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GestureDetector</a:t>
            </a:r>
            <a:r>
              <a:rPr lang="en-US" altLang="ko-KR" sz="1600" b="1" dirty="0">
                <a:latin typeface="Consolas" panose="020B0609020204030204" pitchFamily="49" charset="0"/>
              </a:rPr>
              <a:t> detector;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 </a:t>
            </a:r>
            <a:r>
              <a:rPr lang="ko-KR" altLang="en-US" sz="1600" dirty="0" smtClean="0">
                <a:latin typeface="Consolas" panose="020B0609020204030204" pitchFamily="49" charset="0"/>
              </a:rPr>
              <a:t>중략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6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7394" y="836712"/>
            <a:ext cx="1125381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    detector </a:t>
            </a:r>
            <a:r>
              <a:rPr lang="en-US" altLang="ko-KR" sz="1400" dirty="0">
                <a:latin typeface="Consolas" panose="020B0609020204030204" pitchFamily="49" charset="0"/>
              </a:rPr>
              <a:t>= new </a:t>
            </a:r>
            <a:r>
              <a:rPr lang="en-US" altLang="ko-KR" sz="1400" dirty="0" err="1">
                <a:latin typeface="Consolas" panose="020B0609020204030204" pitchFamily="49" charset="0"/>
              </a:rPr>
              <a:t>GestureDetector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latin typeface="Consolas" panose="020B0609020204030204" pitchFamily="49" charset="0"/>
              </a:rPr>
              <a:t>this, new 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GestureDetector.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OnGestureListener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onDown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onDown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onShowPress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onShowPress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onSingleTapUp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onSingleTapUp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onScroll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motionEvent1, float v, float v1)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onScroll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 </a:t>
            </a:r>
            <a:r>
              <a:rPr lang="en-US" altLang="ko-KR" sz="1400" dirty="0">
                <a:latin typeface="Consolas" panose="020B0609020204030204" pitchFamily="49" charset="0"/>
              </a:rPr>
              <a:t>: " + v + ", " + v1);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onLongPress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onLongPress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b="1" dirty="0">
                <a:latin typeface="Consolas" panose="020B0609020204030204" pitchFamily="49" charset="0"/>
              </a:rPr>
              <a:t>public boolean </a:t>
            </a:r>
            <a:r>
              <a:rPr lang="en-US" altLang="ko-KR" sz="1400" b="1" dirty="0" err="1">
                <a:latin typeface="Consolas" panose="020B0609020204030204" pitchFamily="49" charset="0"/>
              </a:rPr>
              <a:t>onFling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motionEvent1, float v, float v1)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onFling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 </a:t>
            </a:r>
            <a:r>
              <a:rPr lang="en-US" altLang="ko-KR" sz="1400" dirty="0">
                <a:latin typeface="Consolas" panose="020B0609020204030204" pitchFamily="49" charset="0"/>
              </a:rPr>
              <a:t>: " + v + ", " + v1);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})</a:t>
            </a:r>
            <a:r>
              <a:rPr lang="en-US" altLang="ko-KR" sz="1400" dirty="0">
                <a:latin typeface="Consolas" panose="020B0609020204030204" pitchFamily="49" charset="0"/>
              </a:rPr>
              <a:t>;     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08168" y="1484784"/>
            <a:ext cx="3778599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onCreate()</a:t>
            </a:r>
            <a:r>
              <a:rPr lang="ko-KR" altLang="en-US" dirty="0" smtClean="0">
                <a:latin typeface="Consolas" panose="020B0609020204030204" pitchFamily="49" charset="0"/>
              </a:rPr>
              <a:t>메소드 안에 있는 코드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602461" y="4874096"/>
            <a:ext cx="3129383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Consolas" panose="020B0609020204030204" pitchFamily="49" charset="0"/>
              </a:rPr>
              <a:t>onFling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ko-KR" altLang="en-US" sz="1400" dirty="0" smtClean="0">
                <a:latin typeface="Consolas" panose="020B0609020204030204" pitchFamily="49" charset="0"/>
              </a:rPr>
              <a:t>이벤트는 언제 발생하나요</a:t>
            </a:r>
            <a:r>
              <a:rPr lang="en-US" altLang="ko-KR" sz="1400" dirty="0" smtClean="0">
                <a:latin typeface="Consolas" panose="020B0609020204030204" pitchFamily="49" charset="0"/>
              </a:rPr>
              <a:t>?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>
            <a:stCxn id="9" idx="1"/>
          </p:cNvCxnSpPr>
          <p:nvPr/>
        </p:nvCxnSpPr>
        <p:spPr>
          <a:xfrm flipH="1">
            <a:off x="6888089" y="5027985"/>
            <a:ext cx="714372" cy="1292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81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7394" y="808004"/>
            <a:ext cx="11253818" cy="23391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View </a:t>
            </a:r>
            <a:r>
              <a:rPr lang="en-US" altLang="ko-KR" sz="1600" dirty="0">
                <a:latin typeface="Consolas" panose="020B0609020204030204" pitchFamily="49" charset="0"/>
              </a:rPr>
              <a:t>view2 = findViewById(R.id.view2);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view2.setOnTouchListener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new 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View.OnTouchListener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public </a:t>
            </a:r>
            <a:r>
              <a:rPr lang="en-US" altLang="ko-KR" sz="1600" dirty="0">
                <a:latin typeface="Consolas" panose="020B0609020204030204" pitchFamily="49" charset="0"/>
              </a:rPr>
              <a:t>boolean </a:t>
            </a:r>
            <a:r>
              <a:rPr lang="en-US" altLang="ko-KR" sz="1600" dirty="0" err="1">
                <a:latin typeface="Consolas" panose="020B0609020204030204" pitchFamily="49" charset="0"/>
              </a:rPr>
              <a:t>onTouch</a:t>
            </a:r>
            <a:r>
              <a:rPr lang="en-US" altLang="ko-KR" sz="1600" dirty="0">
                <a:latin typeface="Consolas" panose="020B0609020204030204" pitchFamily="49" charset="0"/>
              </a:rPr>
              <a:t>(View </a:t>
            </a:r>
            <a:r>
              <a:rPr lang="en-US" altLang="ko-KR" sz="1600" dirty="0" err="1">
                <a:latin typeface="Consolas" panose="020B0609020204030204" pitchFamily="49" charset="0"/>
              </a:rPr>
              <a:t>view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detector.onTouchEvent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motionEvent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return </a:t>
            </a:r>
            <a:r>
              <a:rPr lang="en-US" altLang="ko-KR" sz="1600" dirty="0">
                <a:latin typeface="Consolas" panose="020B0609020204030204" pitchFamily="49" charset="0"/>
              </a:rPr>
              <a:t>true;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});</a:t>
            </a:r>
          </a:p>
          <a:p>
            <a:r>
              <a:rPr lang="en-US" altLang="ko-KR" sz="1600" b="1" dirty="0" smtClean="0">
                <a:latin typeface="Consolas" panose="020B0609020204030204" pitchFamily="49" charset="0"/>
              </a:rPr>
              <a:t>   } // end of onCreate()</a:t>
            </a:r>
            <a:endParaRPr lang="en-US" altLang="ko-KR" sz="1600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746" y="3775377"/>
            <a:ext cx="1126887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smtClean="0"/>
              <a:t>둘째 뷰</a:t>
            </a:r>
            <a:r>
              <a:rPr lang="en-US" altLang="ko-KR" dirty="0" smtClean="0"/>
              <a:t>(id=view2)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OnTouchListener</a:t>
            </a:r>
            <a:r>
              <a:rPr lang="ko-KR" altLang="en-US" dirty="0" smtClean="0"/>
              <a:t>객체를 설정합니다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그래서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둘째 뷰를 터치하면 자동으로 </a:t>
            </a:r>
            <a:r>
              <a:rPr lang="en-US" altLang="ko-KR" dirty="0" err="1" smtClean="0"/>
              <a:t>onTouch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메소드가 호출 됩니다</a:t>
            </a:r>
            <a:r>
              <a:rPr lang="en-US" altLang="ko-KR" dirty="0" smtClean="0"/>
              <a:t>. </a:t>
            </a:r>
          </a:p>
          <a:p>
            <a:pPr latinLnBrk="0"/>
            <a:endParaRPr lang="en-US" altLang="ko-KR" dirty="0" smtClean="0"/>
          </a:p>
          <a:p>
            <a:pPr latinLnBrk="0"/>
            <a:r>
              <a:rPr lang="en-US" altLang="ko-KR" dirty="0" err="1" smtClean="0"/>
              <a:t>onTouch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안에서는 </a:t>
            </a:r>
            <a:r>
              <a:rPr lang="en-US" altLang="ko-KR" dirty="0" smtClean="0"/>
              <a:t>Gesture Detector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onTouchEvent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호출하면서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MotionEvent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전달합니다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그러면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GestureDetector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객체가 자기 안에 정의된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호출합니다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608168" y="608611"/>
            <a:ext cx="3778599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onCreate()</a:t>
            </a:r>
            <a:r>
              <a:rPr lang="ko-KR" altLang="en-US" dirty="0" smtClean="0">
                <a:latin typeface="Consolas" panose="020B0609020204030204" pitchFamily="49" charset="0"/>
              </a:rPr>
              <a:t>메소드 안에 있는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391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6: </a:t>
            </a:r>
            <a:r>
              <a:rPr lang="ko-KR" altLang="en-US" dirty="0" smtClean="0">
                <a:sym typeface="Wingdings" panose="05000000000000000000" pitchFamily="2" charset="2"/>
              </a:rPr>
              <a:t>두 개의 뷰에서 일어나는 이벤트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특히 두 번째 뷰에서 일어나는 다양한 이벤트에 대해 관찰하십시오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altLang="ko-KR" dirty="0" err="1" smtClean="0">
                <a:sym typeface="Wingdings" panose="05000000000000000000" pitchFamily="2" charset="2"/>
              </a:rPr>
              <a:t>onDown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onShowPress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onSingleTapUp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onScroll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onLongPress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onFling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이벤트가 각각 어느 때에 나타나는지 관찰하십시오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>
              <a:buFontTx/>
              <a:buChar char="-"/>
            </a:pPr>
            <a:r>
              <a:rPr lang="en-US" altLang="ko-KR" dirty="0" err="1" smtClean="0">
                <a:sym typeface="Wingdings" panose="05000000000000000000" pitchFamily="2" charset="2"/>
              </a:rPr>
              <a:t>onFling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이벤트는 어떻게 일으키나요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>
              <a:buFontTx/>
              <a:buChar char="-"/>
            </a:pPr>
            <a:r>
              <a:rPr lang="en-US" altLang="ko-KR" dirty="0" err="1" smtClean="0">
                <a:sym typeface="Wingdings" panose="05000000000000000000" pitchFamily="2" charset="2"/>
              </a:rPr>
              <a:t>onScroll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다른 점은 무엇입니까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>
              <a:buFontTx/>
              <a:buChar char="-"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312" y="1563322"/>
            <a:ext cx="2807516" cy="493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6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(Toast)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간단한 메시지를 잠깐 보여주었다가 없어지는 뷰로 </a:t>
            </a:r>
            <a:r>
              <a:rPr lang="ko-KR" altLang="en-US" dirty="0" err="1" smtClean="0">
                <a:sym typeface="Wingdings" panose="05000000000000000000" pitchFamily="2" charset="2"/>
              </a:rPr>
              <a:t>엡</a:t>
            </a:r>
            <a:r>
              <a:rPr lang="ko-KR" altLang="en-US" dirty="0" smtClean="0">
                <a:sym typeface="Wingdings" panose="05000000000000000000" pitchFamily="2" charset="2"/>
              </a:rPr>
              <a:t> 위에 떠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뷰라고</a:t>
            </a:r>
            <a:r>
              <a:rPr lang="ko-KR" altLang="en-US" dirty="0" smtClean="0">
                <a:sym typeface="Wingdings" panose="05000000000000000000" pitchFamily="2" charset="2"/>
              </a:rPr>
              <a:t>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토스트는 포커스를 받지 않아 간단하게 사용할 수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앱이 화면에서 사라지더라도 필요한 메시지가 그대로 표시되므로 디버깅의 목적으로 자주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토스트 메시지를 만들어 보여주는 전형적인 방법은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객체는 일반적으로 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클래스를 상속한 </a:t>
            </a:r>
            <a:r>
              <a:rPr lang="ko-KR" altLang="en-US" dirty="0" err="1" smtClean="0">
                <a:sym typeface="Wingdings" panose="05000000000000000000" pitchFamily="2" charset="2"/>
              </a:rPr>
              <a:t>엑티비티를</a:t>
            </a:r>
            <a:r>
              <a:rPr lang="ko-KR" altLang="en-US" dirty="0" smtClean="0">
                <a:sym typeface="Wingdings" panose="05000000000000000000" pitchFamily="2" charset="2"/>
              </a:rPr>
              <a:t>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대개의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자바의 </a:t>
            </a:r>
            <a:r>
              <a:rPr lang="ko-KR" altLang="en-US" dirty="0" err="1" smtClean="0">
                <a:sym typeface="Wingdings" panose="05000000000000000000" pitchFamily="2" charset="2"/>
              </a:rPr>
              <a:t>예약어</a:t>
            </a:r>
            <a:r>
              <a:rPr lang="en-US" altLang="ko-KR" dirty="0" smtClean="0">
                <a:sym typeface="Wingdings" panose="05000000000000000000" pitchFamily="2" charset="2"/>
              </a:rPr>
              <a:t>(reserved) </a:t>
            </a:r>
            <a:r>
              <a:rPr lang="ko-KR" altLang="en-US" dirty="0" smtClean="0">
                <a:sym typeface="Wingdings" panose="05000000000000000000" pitchFamily="2" charset="2"/>
              </a:rPr>
              <a:t>키워드인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this</a:t>
            </a:r>
            <a:r>
              <a:rPr lang="ko-KR" altLang="en-US" dirty="0" smtClean="0">
                <a:sym typeface="Wingdings" panose="05000000000000000000" pitchFamily="2" charset="2"/>
              </a:rPr>
              <a:t>를 사용하면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다음과 같은 방법으로 </a:t>
            </a:r>
            <a:r>
              <a:rPr lang="en-US" altLang="ko-KR" dirty="0" smtClean="0">
                <a:sym typeface="Wingdings" panose="05000000000000000000" pitchFamily="2" charset="2"/>
              </a:rPr>
              <a:t>context</a:t>
            </a:r>
            <a:r>
              <a:rPr lang="ko-KR" altLang="en-US" dirty="0" smtClean="0">
                <a:sym typeface="Wingdings" panose="05000000000000000000" pitchFamily="2" charset="2"/>
              </a:rPr>
              <a:t>를 구할 수 있기도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View.getContext</a:t>
            </a:r>
            <a:r>
              <a:rPr lang="en-US" altLang="ko-KR" dirty="0" smtClean="0">
                <a:sym typeface="Wingdings" panose="05000000000000000000" pitchFamily="2" charset="2"/>
              </a:rPr>
              <a:t>() - </a:t>
            </a:r>
            <a:r>
              <a:rPr lang="ko-KR" altLang="en-US" dirty="0" smtClean="0">
                <a:sym typeface="Wingdings" panose="05000000000000000000" pitchFamily="2" charset="2"/>
              </a:rPr>
              <a:t>현재 </a:t>
            </a:r>
            <a:r>
              <a:rPr lang="ko-KR" altLang="en-US" dirty="0">
                <a:sym typeface="Wingdings" panose="05000000000000000000" pitchFamily="2" charset="2"/>
              </a:rPr>
              <a:t>실행되고 있는 </a:t>
            </a:r>
            <a:r>
              <a:rPr lang="en-US" altLang="ko-KR" dirty="0">
                <a:sym typeface="Wingdings" panose="05000000000000000000" pitchFamily="2" charset="2"/>
              </a:rPr>
              <a:t>View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반환합니다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this</a:t>
            </a:r>
            <a:r>
              <a:rPr lang="ko-KR" altLang="en-US" dirty="0" smtClean="0">
                <a:sym typeface="Wingdings" panose="05000000000000000000" pitchFamily="2" charset="2"/>
              </a:rPr>
              <a:t>와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Activity.getApplicationContext</a:t>
            </a:r>
            <a:r>
              <a:rPr lang="en-US" altLang="ko-KR" dirty="0" smtClean="0">
                <a:sym typeface="Wingdings" panose="05000000000000000000" pitchFamily="2" charset="2"/>
              </a:rPr>
              <a:t>() – </a:t>
            </a:r>
            <a:r>
              <a:rPr lang="ko-KR" altLang="en-US" dirty="0" smtClean="0">
                <a:sym typeface="Wingdings" panose="05000000000000000000" pitchFamily="2" charset="2"/>
              </a:rPr>
              <a:t>어플리케이션의 </a:t>
            </a:r>
            <a:r>
              <a:rPr lang="en-US" altLang="ko-KR" dirty="0" smtClean="0">
                <a:sym typeface="Wingdings" panose="05000000000000000000" pitchFamily="2" charset="2"/>
              </a:rPr>
              <a:t>Context</a:t>
            </a:r>
            <a:r>
              <a:rPr lang="ko-KR" altLang="en-US" dirty="0" smtClean="0">
                <a:sym typeface="Wingdings" panose="05000000000000000000" pitchFamily="2" charset="2"/>
              </a:rPr>
              <a:t>를 반환합니다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ContextWrapper.getBaseContext</a:t>
            </a:r>
            <a:r>
              <a:rPr lang="en-US" altLang="ko-KR" dirty="0" smtClean="0">
                <a:sym typeface="Wingdings" panose="05000000000000000000" pitchFamily="2" charset="2"/>
              </a:rPr>
              <a:t>() - </a:t>
            </a:r>
            <a:r>
              <a:rPr lang="ko-KR" altLang="en-US" dirty="0" smtClean="0">
                <a:sym typeface="Wingdings" panose="05000000000000000000" pitchFamily="2" charset="2"/>
              </a:rPr>
              <a:t>자신의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가 아닌 다른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access</a:t>
            </a:r>
            <a:r>
              <a:rPr lang="ko-KR" altLang="en-US" dirty="0">
                <a:sym typeface="Wingdings" panose="05000000000000000000" pitchFamily="2" charset="2"/>
              </a:rPr>
              <a:t>하려 할 때 </a:t>
            </a:r>
            <a:r>
              <a:rPr lang="ko-KR" altLang="en-US" dirty="0" smtClean="0">
                <a:sym typeface="Wingdings" panose="05000000000000000000" pitchFamily="2" charset="2"/>
              </a:rPr>
              <a:t>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err="1">
                <a:sym typeface="Wingdings" panose="05000000000000000000" pitchFamily="2" charset="2"/>
              </a:rPr>
              <a:t>ContextWrapper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 err="1">
                <a:sym typeface="Wingdings" panose="05000000000000000000" pitchFamily="2" charset="2"/>
              </a:rPr>
              <a:t>getBaseContext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를 경유해서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를 참조할 수 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416" y="2636912"/>
            <a:ext cx="98650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Toast.makeText</a:t>
            </a:r>
            <a:r>
              <a:rPr lang="en-US" altLang="ko-KR" dirty="0" smtClean="0">
                <a:latin typeface="Consolas" panose="020B0609020204030204" pitchFamily="49" charset="0"/>
              </a:rPr>
              <a:t>(Context </a:t>
            </a:r>
            <a:r>
              <a:rPr lang="en-US" altLang="ko-KR" dirty="0" err="1" smtClean="0">
                <a:latin typeface="Consolas" panose="020B0609020204030204" pitchFamily="49" charset="0"/>
              </a:rPr>
              <a:t>context</a:t>
            </a:r>
            <a:r>
              <a:rPr lang="en-US" altLang="ko-KR" dirty="0" smtClean="0">
                <a:latin typeface="Consolas" panose="020B0609020204030204" pitchFamily="49" charset="0"/>
              </a:rPr>
              <a:t>, String message, int duration).show() 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35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마우스 </a:t>
            </a:r>
            <a:r>
              <a:rPr lang="en-US" altLang="ko-KR" dirty="0" smtClean="0">
                <a:sym typeface="Wingdings" panose="05000000000000000000" pitchFamily="2" charset="2"/>
              </a:rPr>
              <a:t>DOWN</a:t>
            </a:r>
            <a:r>
              <a:rPr lang="ko-KR" altLang="en-US" dirty="0" smtClean="0">
                <a:sym typeface="Wingdings" panose="05000000000000000000" pitchFamily="2" charset="2"/>
              </a:rPr>
              <a:t>되어 움직일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실시간으로 좌표를 보여주고</a:t>
            </a:r>
            <a:r>
              <a:rPr lang="en-US" altLang="ko-KR" dirty="0" smtClean="0">
                <a:sym typeface="Wingdings" panose="05000000000000000000" pitchFamily="2" charset="2"/>
              </a:rPr>
              <a:t>,  </a:t>
            </a:r>
            <a:r>
              <a:rPr lang="ko-KR" altLang="en-US" dirty="0" smtClean="0">
                <a:sym typeface="Wingdings" panose="05000000000000000000" pitchFamily="2" charset="2"/>
              </a:rPr>
              <a:t>마우스 </a:t>
            </a:r>
            <a:r>
              <a:rPr lang="en-US" altLang="ko-KR" dirty="0" smtClean="0">
                <a:sym typeface="Wingdings" panose="05000000000000000000" pitchFamily="2" charset="2"/>
              </a:rPr>
              <a:t>UP </a:t>
            </a:r>
            <a:r>
              <a:rPr lang="ko-KR" altLang="en-US" dirty="0" smtClean="0">
                <a:sym typeface="Wingdings" panose="05000000000000000000" pitchFamily="2" charset="2"/>
              </a:rPr>
              <a:t>되거나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토스트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버튼이 </a:t>
            </a:r>
            <a:r>
              <a:rPr lang="ko-KR" altLang="en-US" dirty="0" err="1" smtClean="0">
                <a:sym typeface="Wingdings" panose="05000000000000000000" pitchFamily="2" charset="2"/>
              </a:rPr>
              <a:t>클릭되면</a:t>
            </a:r>
            <a:r>
              <a:rPr lang="ko-KR" altLang="en-US" dirty="0" smtClean="0">
                <a:sym typeface="Wingdings" panose="05000000000000000000" pitchFamily="2" charset="2"/>
              </a:rPr>
              <a:t> 마지막 좌표를 토스트로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1: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새로운 프로젝트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Hu037Toast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>
                <a:sym typeface="Wingdings" panose="05000000000000000000" pitchFamily="2" charset="2"/>
              </a:rPr>
              <a:t>org.joy.</a:t>
            </a:r>
            <a:r>
              <a:rPr lang="en-US" altLang="ko-KR" b="1" dirty="0" smtClean="0">
                <a:sym typeface="Wingdings" panose="05000000000000000000" pitchFamily="2" charset="2"/>
              </a:rPr>
              <a:t>widget </a:t>
            </a:r>
            <a:r>
              <a:rPr lang="ko-KR" altLang="en-US" dirty="0" smtClean="0">
                <a:sym typeface="Wingdings" panose="05000000000000000000" pitchFamily="2" charset="2"/>
              </a:rPr>
              <a:t>으로 프로젝트를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[Design]</a:t>
            </a:r>
            <a:r>
              <a:rPr lang="ko-KR" altLang="en-US" dirty="0" smtClean="0">
                <a:sym typeface="Wingdings" panose="05000000000000000000" pitchFamily="2" charset="2"/>
              </a:rPr>
              <a:t> 탭에서 두 개의 </a:t>
            </a:r>
            <a:r>
              <a:rPr lang="en-US" altLang="ko-KR" dirty="0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 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한 개의 버튼으로 화면을 구성합니다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landscape </a:t>
            </a:r>
            <a:r>
              <a:rPr lang="ko-KR" altLang="en-US" dirty="0" smtClean="0">
                <a:sym typeface="Wingdings" panose="05000000000000000000" pitchFamily="2" charset="2"/>
              </a:rPr>
              <a:t>모드에서는 </a:t>
            </a:r>
            <a:r>
              <a:rPr lang="en-US" altLang="ko-KR" dirty="0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뷰의 크기는 변하지 않고</a:t>
            </a:r>
            <a:r>
              <a:rPr lang="en-US" altLang="ko-KR" dirty="0" smtClean="0">
                <a:sym typeface="Wingdings" panose="05000000000000000000" pitchFamily="2" charset="2"/>
              </a:rPr>
              <a:t>, [toast] </a:t>
            </a:r>
            <a:r>
              <a:rPr lang="ko-KR" altLang="en-US" dirty="0" smtClean="0">
                <a:sym typeface="Wingdings" panose="05000000000000000000" pitchFamily="2" charset="2"/>
              </a:rPr>
              <a:t>버튼이 커지도록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52" y="2614969"/>
            <a:ext cx="4282811" cy="105165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963" y="4006107"/>
            <a:ext cx="4315864" cy="249042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8964" y="2623902"/>
            <a:ext cx="2232248" cy="389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1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</a:rPr>
              <a:t>Step 3 </a:t>
            </a:r>
            <a:r>
              <a:rPr lang="ko-KR" altLang="en-US" b="1" dirty="0">
                <a:solidFill>
                  <a:srgbClr val="C00000"/>
                </a:solidFill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</a:rPr>
              <a:t>: </a:t>
            </a:r>
            <a:r>
              <a:rPr lang="en-US" altLang="ko-KR" b="1" dirty="0" smtClean="0"/>
              <a:t>MainActivity.java </a:t>
            </a:r>
            <a:r>
              <a:rPr lang="ko-KR" altLang="en-US" b="1" dirty="0" smtClean="0"/>
              <a:t>전체 코드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7394" y="1405800"/>
            <a:ext cx="9537038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TextView textView2;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textView2 = findViewById(R.id.textView2);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textView2.setOnClickListener(new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textView2.setText(</a:t>
            </a:r>
            <a:r>
              <a:rPr lang="en-US" altLang="ko-KR" sz="14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Toast.makeText(this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4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Snackbar.make(view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R.string.your_greeting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32103" y="1702858"/>
            <a:ext cx="3913251" cy="28598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[Click here] </a:t>
            </a:r>
            <a:r>
              <a:rPr lang="ko-KR" altLang="en-US" sz="1200" dirty="0" smtClean="0"/>
              <a:t>텍스트뷰 객체를 저장할 변수를 선언함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7032104" y="2996952"/>
            <a:ext cx="3913251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[Click here] </a:t>
            </a:r>
            <a:r>
              <a:rPr lang="ko-KR" altLang="en-US" sz="1200" dirty="0" err="1" smtClean="0"/>
              <a:t>텍스트뷰의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id</a:t>
            </a:r>
            <a:r>
              <a:rPr lang="ko-KR" altLang="en-US" sz="1200" dirty="0" smtClean="0"/>
              <a:t>를 찾아 변수의 값을 설정함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7032104" y="3317145"/>
            <a:ext cx="391325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[Click here] </a:t>
            </a:r>
            <a:r>
              <a:rPr lang="ko-KR" altLang="en-US" sz="1200" dirty="0" err="1" smtClean="0"/>
              <a:t>텍스트뷰에</a:t>
            </a:r>
            <a:r>
              <a:rPr lang="ko-KR" altLang="en-US" sz="1200" dirty="0" smtClean="0"/>
              <a:t> 클릭 이벤트 즉 </a:t>
            </a:r>
            <a:r>
              <a:rPr lang="en-US" altLang="ko-KR" sz="1200" dirty="0" smtClean="0"/>
              <a:t>onClick</a:t>
            </a:r>
            <a:r>
              <a:rPr lang="ko-KR" altLang="en-US" sz="1200" dirty="0" smtClean="0"/>
              <a:t>이벤트가 일어나면</a:t>
            </a:r>
            <a:r>
              <a:rPr lang="en-US" altLang="ko-KR" sz="1200" dirty="0" smtClean="0"/>
              <a:t>,  show_greeting() </a:t>
            </a:r>
            <a:r>
              <a:rPr lang="ko-KR" altLang="en-US" sz="1200" dirty="0" smtClean="0"/>
              <a:t>메소드를 호출할 것을 시스템에 등록하는 과정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8299166" y="4005064"/>
            <a:ext cx="3104873" cy="28557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[Click here] </a:t>
            </a:r>
            <a:r>
              <a:rPr lang="ko-KR" altLang="en-US" sz="1200" dirty="0" err="1" smtClean="0"/>
              <a:t>텍스트뷰에</a:t>
            </a:r>
            <a:r>
              <a:rPr lang="ko-KR" altLang="en-US" sz="1200" dirty="0" smtClean="0"/>
              <a:t> 새 메시지를 설정함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9239534" y="4319985"/>
            <a:ext cx="2185058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Toast &amp; Snackbar 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메시지를 설정하고 출력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1621649" y="4829145"/>
            <a:ext cx="5410454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onClick</a:t>
            </a:r>
            <a:r>
              <a:rPr lang="ko-KR" altLang="en-US" sz="1200" dirty="0" smtClean="0"/>
              <a:t>이벤트가 일어나면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시스템에서 이 메소드를 호출하여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여기부터 실행됨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5703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Default </a:t>
            </a:r>
            <a:r>
              <a:rPr lang="en-US" altLang="ko-KR" dirty="0">
                <a:sym typeface="Wingdings" panose="05000000000000000000" pitchFamily="2" charset="2"/>
              </a:rPr>
              <a:t>margin = 16 </a:t>
            </a:r>
            <a:r>
              <a:rPr lang="en-US" altLang="ko-KR" dirty="0" err="1" smtClean="0">
                <a:sym typeface="Wingdings" panose="05000000000000000000" pitchFamily="2" charset="2"/>
              </a:rPr>
              <a:t>dp</a:t>
            </a:r>
            <a:r>
              <a:rPr lang="en-US" altLang="ko-KR" dirty="0" smtClean="0">
                <a:sym typeface="Wingdings" panose="05000000000000000000" pitchFamily="2" charset="2"/>
              </a:rPr>
              <a:t>, EditText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layout_width=96dp, layout_height=48dp</a:t>
            </a:r>
            <a:r>
              <a:rPr lang="ko-KR" altLang="en-US" dirty="0" smtClean="0">
                <a:sym typeface="Wingdings" panose="05000000000000000000" pitchFamily="2" charset="2"/>
              </a:rPr>
              <a:t>로 고정합니다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세 개 뷰를 모두 </a:t>
            </a:r>
            <a:r>
              <a:rPr lang="en-US" altLang="ko-KR" dirty="0" smtClean="0">
                <a:sym typeface="Wingdings" panose="05000000000000000000" pitchFamily="2" charset="2"/>
              </a:rPr>
              <a:t>parent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top </a:t>
            </a:r>
            <a:r>
              <a:rPr lang="ko-KR" altLang="en-US" dirty="0" smtClean="0">
                <a:sym typeface="Wingdings" panose="05000000000000000000" pitchFamily="2" charset="2"/>
              </a:rPr>
              <a:t>에 연결하고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 왼쪽의 객체들에 연결합니다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오른쪽 벽에도 연결합니다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세 개의 뷰를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뷰 위에서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chains  horizontal chain style  packed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[Toast]</a:t>
            </a:r>
            <a:r>
              <a:rPr lang="ko-KR" altLang="en-US" dirty="0" smtClean="0">
                <a:sym typeface="Wingdings" panose="05000000000000000000" pitchFamily="2" charset="2"/>
              </a:rPr>
              <a:t>버튼은 </a:t>
            </a:r>
            <a:r>
              <a:rPr lang="en-US" altLang="ko-KR" dirty="0" smtClean="0">
                <a:sym typeface="Wingdings" panose="05000000000000000000" pitchFamily="2" charset="2"/>
              </a:rPr>
              <a:t>layout_width=0dp, layout_height=wrap_content</a:t>
            </a:r>
            <a:r>
              <a:rPr lang="ko-KR" altLang="en-US" dirty="0" smtClean="0">
                <a:sym typeface="Wingdings" panose="05000000000000000000" pitchFamily="2" charset="2"/>
              </a:rPr>
              <a:t>로 설정하여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제약조건에 따라 너비를 유연하게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680" y="2780928"/>
            <a:ext cx="9563499" cy="371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3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0944" y="836712"/>
            <a:ext cx="9759511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xmlns:app</a:t>
            </a:r>
            <a:r>
              <a:rPr lang="en-US" altLang="ko-KR" sz="14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4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constraintlayout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4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android:layout_width="96dp"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android:layout_height="48dp"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="x"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numberSigned|number|numberDecimal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app:layout_constraintEnd_toStartOf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app:layout_constraintHorizontal_chainStyle</a:t>
            </a:r>
            <a:r>
              <a:rPr lang="en-US" altLang="ko-KR" sz="1400" dirty="0">
                <a:latin typeface="Consolas" panose="020B0609020204030204" pitchFamily="49" charset="0"/>
              </a:rPr>
              <a:t>="packed"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/&gt;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9384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1680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0945" y="836712"/>
            <a:ext cx="6807184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400" dirty="0">
                <a:latin typeface="Consolas" panose="020B0609020204030204" pitchFamily="49" charset="0"/>
              </a:rPr>
              <a:t>EditText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android:layout_width="96dp"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android:layout_height="48dp"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="y"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numberSigned|number|numberDecimal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app:layout_constraintEnd_toStartOf</a:t>
            </a:r>
            <a:r>
              <a:rPr lang="en-US" altLang="ko-KR" sz="1400" dirty="0">
                <a:latin typeface="Consolas" panose="020B0609020204030204" pitchFamily="49" charset="0"/>
              </a:rPr>
              <a:t>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27727" y="3378439"/>
            <a:ext cx="6391346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&lt;Button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android:layout_width="0dp"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android:layout_height="48dp"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android:layout_marginEnd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android:text="Toast"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400256" y="1412776"/>
            <a:ext cx="209384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4558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994" y="834226"/>
            <a:ext cx="11286218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EditText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R.id.editTextx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R.id.editTexty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view.setOnTouchListener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View.OnTouchListener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// your code here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});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6819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98239" y="4437112"/>
            <a:ext cx="6096000" cy="1323439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int </a:t>
            </a:r>
            <a:r>
              <a:rPr lang="en-US" altLang="ko-KR" sz="1600" dirty="0">
                <a:latin typeface="Consolas" panose="020B0609020204030204" pitchFamily="49" charset="0"/>
              </a:rPr>
              <a:t>action 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motionEvent.getAction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float </a:t>
            </a:r>
            <a:r>
              <a:rPr lang="en-US" altLang="ko-KR" sz="1600" dirty="0" err="1">
                <a:latin typeface="Consolas" panose="020B0609020204030204" pitchFamily="49" charset="0"/>
              </a:rPr>
              <a:t>curX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motionEvent.getX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float </a:t>
            </a:r>
            <a:r>
              <a:rPr lang="en-US" altLang="ko-KR" sz="1600" dirty="0" err="1">
                <a:latin typeface="Consolas" panose="020B0609020204030204" pitchFamily="49" charset="0"/>
              </a:rPr>
              <a:t>curY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motionEvent.getY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if </a:t>
            </a:r>
            <a:r>
              <a:rPr lang="en-US" altLang="ko-KR" sz="1600" dirty="0">
                <a:latin typeface="Consolas" panose="020B0609020204030204" pitchFamily="49" charset="0"/>
              </a:rPr>
              <a:t>(action ==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MotionEvent.ACTION_DOWN</a:t>
            </a:r>
            <a:r>
              <a:rPr lang="en-US" altLang="ko-KR" sz="1600" dirty="0" smtClean="0">
                <a:latin typeface="Consolas" panose="020B0609020204030204" pitchFamily="49" charset="0"/>
              </a:rPr>
              <a:t>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 </a:t>
            </a:r>
            <a:endParaRPr lang="ko-KR" altLang="en-US" sz="1600" dirty="0"/>
          </a:p>
        </p:txBody>
      </p:sp>
      <p:cxnSp>
        <p:nvCxnSpPr>
          <p:cNvPr id="8" name="직선 화살표 연결선 7"/>
          <p:cNvCxnSpPr>
            <a:stCxn id="7" idx="1"/>
          </p:cNvCxnSpPr>
          <p:nvPr/>
        </p:nvCxnSpPr>
        <p:spPr>
          <a:xfrm flipH="1" flipV="1">
            <a:off x="3575721" y="4277603"/>
            <a:ext cx="1322518" cy="82122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85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994" y="834226"/>
            <a:ext cx="11286218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// your code here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show_xy</a:t>
            </a:r>
            <a:r>
              <a:rPr lang="en-US" altLang="ko-KR" sz="1400" dirty="0">
                <a:latin typeface="Consolas" panose="020B0609020204030204" pitchFamily="49" charset="0"/>
              </a:rPr>
              <a:t>(float </a:t>
            </a:r>
            <a:r>
              <a:rPr lang="en-US" altLang="ko-KR" sz="1400" dirty="0" err="1">
                <a:latin typeface="Consolas" panose="020B0609020204030204" pitchFamily="49" charset="0"/>
              </a:rPr>
              <a:t>curX</a:t>
            </a:r>
            <a:r>
              <a:rPr lang="en-US" altLang="ko-KR" sz="1400" dirty="0">
                <a:latin typeface="Consolas" panose="020B0609020204030204" pitchFamily="49" charset="0"/>
              </a:rPr>
              <a:t>, float </a:t>
            </a:r>
            <a:r>
              <a:rPr lang="en-US" altLang="ko-KR" sz="1400" dirty="0" err="1">
                <a:latin typeface="Consolas" panose="020B0609020204030204" pitchFamily="49" charset="0"/>
              </a:rPr>
              <a:t>curY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// your code here        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show_toast</a:t>
            </a:r>
            <a:r>
              <a:rPr lang="en-US" altLang="ko-KR" sz="1400" dirty="0">
                <a:latin typeface="Consolas" panose="020B0609020204030204" pitchFamily="49" charset="0"/>
              </a:rPr>
              <a:t>(View v)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// your code here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6819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</a:p>
        </p:txBody>
      </p:sp>
    </p:spTree>
    <p:extLst>
      <p:ext uri="{BB962C8B-B14F-4D97-AF65-F5344CB8AC3E}">
        <p14:creationId xmlns:p14="http://schemas.microsoft.com/office/powerpoint/2010/main" val="6329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994" y="834226"/>
            <a:ext cx="1128621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EditText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R.id.editTextx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R.id.editTexty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view.setOnTouchListener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View.OnTouchListener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onTouch</a:t>
            </a:r>
            <a:r>
              <a:rPr lang="en-US" altLang="ko-KR" sz="1400" dirty="0">
                <a:latin typeface="Consolas" panose="020B0609020204030204" pitchFamily="49" charset="0"/>
              </a:rPr>
              <a:t>(View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 action =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motionEvent.getAction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float </a:t>
            </a:r>
            <a:r>
              <a:rPr lang="en-US" altLang="ko-KR" sz="1400" dirty="0" err="1">
                <a:latin typeface="Consolas" panose="020B0609020204030204" pitchFamily="49" charset="0"/>
              </a:rPr>
              <a:t>curX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motionEvent.getX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float </a:t>
            </a:r>
            <a:r>
              <a:rPr lang="en-US" altLang="ko-KR" sz="1400" dirty="0" err="1">
                <a:latin typeface="Consolas" panose="020B0609020204030204" pitchFamily="49" charset="0"/>
              </a:rPr>
              <a:t>curY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motionEvent.getY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if (action ==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MotionEvent.ACTION_DOWN</a:t>
            </a:r>
            <a:r>
              <a:rPr lang="en-US" altLang="ko-KR" sz="1400" dirty="0">
                <a:latin typeface="Consolas" panose="020B0609020204030204" pitchFamily="49" charset="0"/>
              </a:rPr>
              <a:t> || </a:t>
            </a:r>
            <a:r>
              <a:rPr lang="en-US" altLang="ko-KR" sz="1400" dirty="0" smtClean="0">
                <a:latin typeface="Consolas" panose="020B0609020204030204" pitchFamily="49" charset="0"/>
              </a:rPr>
              <a:t>action </a:t>
            </a:r>
            <a:r>
              <a:rPr lang="en-US" altLang="ko-KR" sz="1400" dirty="0">
                <a:latin typeface="Consolas" panose="020B0609020204030204" pitchFamily="49" charset="0"/>
              </a:rPr>
              <a:t>==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MotionEvent.ACTION_MOVE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show_xy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curX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curY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} else if (action ==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MotionEvent.ACTION_UP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show_xy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curX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curY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show_toast</a:t>
            </a:r>
            <a:r>
              <a:rPr lang="en-US" altLang="ko-KR" sz="1400" dirty="0">
                <a:latin typeface="Consolas" panose="020B0609020204030204" pitchFamily="49" charset="0"/>
              </a:rPr>
              <a:t>(view);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6819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</a:p>
        </p:txBody>
      </p:sp>
    </p:spTree>
    <p:extLst>
      <p:ext uri="{BB962C8B-B14F-4D97-AF65-F5344CB8AC3E}">
        <p14:creationId xmlns:p14="http://schemas.microsoft.com/office/powerpoint/2010/main" val="351960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994" y="834226"/>
            <a:ext cx="11286218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show_toast</a:t>
            </a:r>
            <a:r>
              <a:rPr lang="en-US" altLang="ko-KR" sz="1400" dirty="0">
                <a:latin typeface="Consolas" panose="020B0609020204030204" pitchFamily="49" charset="0"/>
              </a:rPr>
              <a:t>(v);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show_xy</a:t>
            </a:r>
            <a:r>
              <a:rPr lang="en-US" altLang="ko-KR" sz="1400" dirty="0">
                <a:latin typeface="Consolas" panose="020B0609020204030204" pitchFamily="49" charset="0"/>
              </a:rPr>
              <a:t>(float </a:t>
            </a:r>
            <a:r>
              <a:rPr lang="en-US" altLang="ko-KR" sz="1400" dirty="0" err="1">
                <a:latin typeface="Consolas" panose="020B0609020204030204" pitchFamily="49" charset="0"/>
              </a:rPr>
              <a:t>curX</a:t>
            </a:r>
            <a:r>
              <a:rPr lang="en-US" altLang="ko-KR" sz="1400" dirty="0">
                <a:latin typeface="Consolas" panose="020B0609020204030204" pitchFamily="49" charset="0"/>
              </a:rPr>
              <a:t>, float </a:t>
            </a:r>
            <a:r>
              <a:rPr lang="en-US" altLang="ko-KR" sz="1400" dirty="0" err="1">
                <a:latin typeface="Consolas" panose="020B0609020204030204" pitchFamily="49" charset="0"/>
              </a:rPr>
              <a:t>curY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editTextx.setText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String.valueOf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Math.round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curX</a:t>
            </a:r>
            <a:r>
              <a:rPr lang="en-US" altLang="ko-KR" sz="1400" dirty="0">
                <a:latin typeface="Consolas" panose="020B0609020204030204" pitchFamily="49" charset="0"/>
              </a:rPr>
              <a:t>)));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editTexty.setText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String.valueOf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Math.round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curY</a:t>
            </a:r>
            <a:r>
              <a:rPr lang="en-US" altLang="ko-KR" sz="1400" dirty="0">
                <a:latin typeface="Consolas" panose="020B0609020204030204" pitchFamily="49" charset="0"/>
              </a:rPr>
              <a:t>)));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show_toast</a:t>
            </a:r>
            <a:r>
              <a:rPr lang="en-US" altLang="ko-KR" sz="1400" dirty="0">
                <a:latin typeface="Consolas" panose="020B0609020204030204" pitchFamily="49" charset="0"/>
              </a:rPr>
              <a:t>(View v)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smtClean="0">
                <a:latin typeface="Consolas" panose="020B0609020204030204" pitchFamily="49" charset="0"/>
              </a:rPr>
              <a:t>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editTextx.getText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().toString() + ", " +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Toast.makeText(this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 smtClean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6819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</a:p>
        </p:txBody>
      </p:sp>
    </p:spTree>
    <p:extLst>
      <p:ext uri="{BB962C8B-B14F-4D97-AF65-F5344CB8AC3E}">
        <p14:creationId xmlns:p14="http://schemas.microsoft.com/office/powerpoint/2010/main" val="171095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994" y="834226"/>
            <a:ext cx="11286218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show_toast</a:t>
            </a:r>
            <a:r>
              <a:rPr lang="en-US" altLang="ko-KR" sz="1400" dirty="0">
                <a:latin typeface="Consolas" panose="020B0609020204030204" pitchFamily="49" charset="0"/>
              </a:rPr>
              <a:t>(v);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show_xy</a:t>
            </a:r>
            <a:r>
              <a:rPr lang="en-US" altLang="ko-KR" sz="1400" dirty="0">
                <a:latin typeface="Consolas" panose="020B0609020204030204" pitchFamily="49" charset="0"/>
              </a:rPr>
              <a:t>(float </a:t>
            </a:r>
            <a:r>
              <a:rPr lang="en-US" altLang="ko-KR" sz="1400" dirty="0" err="1">
                <a:latin typeface="Consolas" panose="020B0609020204030204" pitchFamily="49" charset="0"/>
              </a:rPr>
              <a:t>curX</a:t>
            </a:r>
            <a:r>
              <a:rPr lang="en-US" altLang="ko-KR" sz="1400" dirty="0">
                <a:latin typeface="Consolas" panose="020B0609020204030204" pitchFamily="49" charset="0"/>
              </a:rPr>
              <a:t>, float </a:t>
            </a:r>
            <a:r>
              <a:rPr lang="en-US" altLang="ko-KR" sz="1400" dirty="0" err="1">
                <a:latin typeface="Consolas" panose="020B0609020204030204" pitchFamily="49" charset="0"/>
              </a:rPr>
              <a:t>curY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editTextx.setText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String.valueOf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Math.round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curX</a:t>
            </a:r>
            <a:r>
              <a:rPr lang="en-US" altLang="ko-KR" sz="1400" dirty="0">
                <a:latin typeface="Consolas" panose="020B0609020204030204" pitchFamily="49" charset="0"/>
              </a:rPr>
              <a:t>)));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editTexty.setText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String.valueOf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Math.round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curY</a:t>
            </a:r>
            <a:r>
              <a:rPr lang="en-US" altLang="ko-KR" sz="1400" dirty="0">
                <a:latin typeface="Consolas" panose="020B0609020204030204" pitchFamily="49" charset="0"/>
              </a:rPr>
              <a:t>)));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show_toast</a:t>
            </a:r>
            <a:r>
              <a:rPr lang="en-US" altLang="ko-KR" sz="1400" dirty="0">
                <a:latin typeface="Consolas" panose="020B0609020204030204" pitchFamily="49" charset="0"/>
              </a:rPr>
              <a:t>(View v)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 = "Toast: " +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().toString() + ", " +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Toast.makeText(this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 smtClean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6819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</a:p>
        </p:txBody>
      </p:sp>
    </p:spTree>
    <p:extLst>
      <p:ext uri="{BB962C8B-B14F-4D97-AF65-F5344CB8AC3E}">
        <p14:creationId xmlns:p14="http://schemas.microsoft.com/office/powerpoint/2010/main" val="311589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결과물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마우스를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hold down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하며 움직이면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x, 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값이 계속 변한다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마우스를 움직이면서 화면의 해상도를 찾아내서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emulator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해상도와 일치하는지 비교해보십시오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740" y="1955623"/>
            <a:ext cx="2626852" cy="456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5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99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(Snackbar)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간단한 메시지를 보여주기 위해 토스트 대신 </a:t>
            </a:r>
            <a:r>
              <a:rPr lang="ko-KR" altLang="en-US" dirty="0" err="1" smtClean="0">
                <a:sym typeface="Wingdings" panose="05000000000000000000" pitchFamily="2" charset="2"/>
              </a:rPr>
              <a:t>스낵바를</a:t>
            </a:r>
            <a:r>
              <a:rPr lang="ko-KR" altLang="en-US" dirty="0" smtClean="0">
                <a:sym typeface="Wingdings" panose="05000000000000000000" pitchFamily="2" charset="2"/>
              </a:rPr>
              <a:t> 사용할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(Snackbar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[Toast] </a:t>
            </a:r>
            <a:r>
              <a:rPr lang="ko-KR" altLang="en-US" dirty="0">
                <a:sym typeface="Wingdings" panose="05000000000000000000" pitchFamily="2" charset="2"/>
              </a:rPr>
              <a:t>버튼 아래에 </a:t>
            </a:r>
            <a:r>
              <a:rPr lang="en-US" altLang="ko-KR" dirty="0">
                <a:sym typeface="Wingdings" panose="05000000000000000000" pitchFamily="2" charset="2"/>
              </a:rPr>
              <a:t>[Snackbar] </a:t>
            </a:r>
            <a:r>
              <a:rPr lang="ko-KR" altLang="en-US" dirty="0">
                <a:sym typeface="Wingdings" panose="05000000000000000000" pitchFamily="2" charset="2"/>
              </a:rPr>
              <a:t>버튼을 다음과 같이 추가하여 </a:t>
            </a:r>
            <a:r>
              <a:rPr lang="ko-KR" altLang="en-US" dirty="0" err="1">
                <a:sym typeface="Wingdings" panose="05000000000000000000" pitchFamily="2" charset="2"/>
              </a:rPr>
              <a:t>스낵바</a:t>
            </a:r>
            <a:r>
              <a:rPr lang="ko-KR" altLang="en-US" dirty="0">
                <a:sym typeface="Wingdings" panose="05000000000000000000" pitchFamily="2" charset="2"/>
              </a:rPr>
              <a:t> 기능을 실습합니다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358" y="2780928"/>
            <a:ext cx="2150233" cy="37156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777" y="4437112"/>
            <a:ext cx="3561646" cy="205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7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21682</TotalTime>
  <Words>15144</Words>
  <Application>Microsoft Office PowerPoint</Application>
  <PresentationFormat>와이드스크린</PresentationFormat>
  <Paragraphs>2595</Paragraphs>
  <Slides>156</Slides>
  <Notes>1</Notes>
  <HiddenSlides>5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156</vt:i4>
      </vt:variant>
    </vt:vector>
  </HeadingPairs>
  <TitlesOfParts>
    <vt:vector size="168" baseType="lpstr"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03-1 기본 위젯 자세히 공부하기 –</vt:lpstr>
      <vt:lpstr>03-1 기본 위젯 자세히 공부하기: 텍스트뷰 실습 </vt:lpstr>
      <vt:lpstr>03-1 기본 위젯 자세히 공부하기: 텍스트뷰 자세히 살펴보기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자세히 살펴보기</vt:lpstr>
      <vt:lpstr>03-1 기본 위젯 자세히 공부하기: 텍스트뷰 자세히 살펴보기</vt:lpstr>
      <vt:lpstr>03-1 기본 위젯 자세히 공부하기: 텍스트뷰 자세히 살펴보기</vt:lpstr>
      <vt:lpstr>03-1 기본 위젯 자세히 공부하기: 텍스트뷰 실습 Hu031xWidget </vt:lpstr>
      <vt:lpstr>03-1 기본 위젯 자세히 공부하기: 텍스트뷰 실습 Hu031xWidget </vt:lpstr>
      <vt:lpstr>How to rename or copy Android Studio project</vt:lpstr>
      <vt:lpstr>03-1 기본 위젯 자세히 공부하기: 텍스트뷰 실습 Hu031xWidget </vt:lpstr>
      <vt:lpstr>03-1 기본 위젯 자세히 공부하기: 텍스트뷰 실습 Hu031xWidget </vt:lpstr>
      <vt:lpstr>03-1 기본 위젯 자세히 공부하기: 텍스트뷰 실습 Hu031xWidget </vt:lpstr>
      <vt:lpstr>03-1 기본 위젯 자세히 공부하기: 버튼 자세히 살펴보기</vt:lpstr>
      <vt:lpstr>03-1 기본 위젯 자세히 공부하기: 버튼 자세히 살펴보기</vt:lpstr>
      <vt:lpstr>03-1 기본 위젯 자세히 공부하기: 버튼 실습</vt:lpstr>
      <vt:lpstr>03-1 기본 위젯 자세히 공부하기: 버튼 실습</vt:lpstr>
      <vt:lpstr>03-1 기본 위젯 자세히 공부하기: 버튼 실습</vt:lpstr>
      <vt:lpstr>03-1 기본 위젯 자세히 공부하기: 버튼 실습</vt:lpstr>
      <vt:lpstr>03-1 기본 위젯 자세히 공부하기: 버튼 실습</vt:lpstr>
      <vt:lpstr>03-1 기본 위젯 자세히 공부하기: 버튼 실습 – MainActivity.java의 일부 소스 코드</vt:lpstr>
      <vt:lpstr>03-1 기본 위젯 자세히 공부하기: 버튼 실습 – MainActivity.java의 일부 소스 코드</vt:lpstr>
      <vt:lpstr>03-1 기본 위젯 자세히 공부하기: 버튼 실습 – MainActivity.java의 일부 소스 코드</vt:lpstr>
      <vt:lpstr>03-1 기본 위젯 자세히 공부하기: 버튼 실습 - activity_main.xml 의 일부분</vt:lpstr>
      <vt:lpstr>03-1 기본 위젯 자세히 공부하기: 버튼 실습 - activity_main.xml 의 일부분</vt:lpstr>
      <vt:lpstr>03-1 기본 위젯 자세히 공부하기: 버튼 실습</vt:lpstr>
      <vt:lpstr>03-1 기본 위젯 자세히 공부하기: 버튼 실습</vt:lpstr>
      <vt:lpstr>03-1 기본 위젯 자세히 공부하기: 버튼 실습 퀴즈</vt:lpstr>
      <vt:lpstr>03-1 기본 위젯 자세히 공부하기: 에디트 텍스트 자세히 살펴보기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이미지뷰와 이미지 버튼 자세히 살펴보기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과제</vt:lpstr>
      <vt:lpstr>03-2 Drawable 만들기 – 뷰의 배경 이미지</vt:lpstr>
      <vt:lpstr>03-2 Drawable 만들기 – 뷰의 배경 이미지</vt:lpstr>
      <vt:lpstr>03-2 Drawable 만들기 – 뷰의 배경 이미지</vt:lpstr>
      <vt:lpstr>03-2 Drawable 만들기 – 뷰의 배경 이미지</vt:lpstr>
      <vt:lpstr>03-2 Drawable 만들기 – Drawable</vt:lpstr>
      <vt:lpstr>03-2 Drawable 만들기 – 상태 Drawable (StateListDrawable) 만들기 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 - 알림 대화상자(Dialog) 실습 </vt:lpstr>
      <vt:lpstr>03-4 토스트, 스낵바, 대화상자 사용하기: 알림 대화상자(Dialog) 실습 계속</vt:lpstr>
      <vt:lpstr>03-4 토스트, 스낵바, 대화상자 사용하기: 알림 대화상자(Dialog) 실습 계속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Joy0311PlaceHolder: Using class &amp; anonymous object </vt:lpstr>
      <vt:lpstr>Joy0312PlaceHolder: Using MainActivity's Interface </vt:lpstr>
      <vt:lpstr>Joy0313PlaceHolder: Using Anonymous class </vt:lpstr>
      <vt:lpstr>Joy0314PlaceHolder: Using Java 8 Lambda expression</vt:lpstr>
      <vt:lpstr>Joy0314PlaceHolder: Using Java 8 Lambda expression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Joy034ButtonEvent: Five different ways of handling button events </vt:lpstr>
      <vt:lpstr>Joy034ButtonEvent: Five different ways of handling button events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1285</cp:revision>
  <dcterms:created xsi:type="dcterms:W3CDTF">2014-02-12T09:15:05Z</dcterms:created>
  <dcterms:modified xsi:type="dcterms:W3CDTF">2021-07-22T09:03:12Z</dcterms:modified>
</cp:coreProperties>
</file>