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7" r:id="rId14"/>
    <p:sldId id="268" r:id="rId15"/>
    <p:sldId id="269" r:id="rId16"/>
    <p:sldId id="270" r:id="rId17"/>
    <p:sldId id="271" r:id="rId18"/>
    <p:sldId id="272" r:id="rId19"/>
  </p:sldIdLst>
  <p:sldSz cx="18288000" cy="10287000"/>
  <p:notesSz cx="6858000" cy="9144000"/>
  <p:embeddedFontLst>
    <p:embeddedFont>
      <p:font typeface="Arimo" panose="020B0604020202020204" charset="0"/>
      <p:regular r:id="rId21"/>
    </p:embeddedFont>
    <p:embeddedFont>
      <p:font typeface="Calibri" panose="020F0502020204030204" pitchFamily="34" charset="0"/>
      <p:regular r:id="rId22"/>
      <p:bold r:id="rId23"/>
      <p:italic r:id="rId24"/>
      <p:boldItalic r:id="rId25"/>
    </p:embeddedFont>
    <p:embeddedFont>
      <p:font typeface="Cerebri" panose="020B0604020202020204" charset="0"/>
      <p:regular r:id="rId26"/>
    </p:embeddedFont>
    <p:embeddedFont>
      <p:font typeface="Cerebri Bold" panose="020B0604020202020204" charset="0"/>
      <p:regular r:id="rId27"/>
    </p:embeddedFont>
    <p:embeddedFont>
      <p:font typeface="Cerebri Bold Bold" panose="020B0604020202020204" charset="0"/>
      <p:regular r:id="rId28"/>
    </p:embeddedFont>
    <p:embeddedFont>
      <p:font typeface="Roboto" panose="02000000000000000000" pitchFamily="2"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352C5C-CFEA-4917-976A-1A0E988F0B6E}" v="4" dt="2022-01-15T22:19:50.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5686" autoAdjust="0"/>
  </p:normalViewPr>
  <p:slideViewPr>
    <p:cSldViewPr>
      <p:cViewPr varScale="1">
        <p:scale>
          <a:sx n="40" d="100"/>
          <a:sy n="40" d="100"/>
        </p:scale>
        <p:origin x="42"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While advancements in medicine have helped humans live longer, the development and availability of processed food is argued to be detrimental to overall population health. In an effort to reduce obesity rates worldwide (and the correlated health issues), we have analyzed data on the mean body mass index (BMI) of several populations across the world. </a:t>
            </a:r>
          </a:p>
          <a:p>
            <a:pPr lvl="0"/>
            <a:endParaRPr lang="en-US"/>
          </a:p>
          <a:p>
            <a:pPr lvl="0"/>
            <a:r>
              <a:rPr lang="en-US"/>
              <a:t>By studying the changes in mean BMI over time in select areas, especially in correlation with diet, an understanding of what causes higher BMIs can be built. This understanding can help us improve the lives of millions for decades to come.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Ethics and Security in this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sz="1800" dirty="0">
                <a:solidFill>
                  <a:srgbClr val="000000"/>
                </a:solidFill>
                <a:effectLst/>
                <a:latin typeface="Times New Roman" panose="02020603050405020304" pitchFamily="18" charset="0"/>
                <a:ea typeface="Calibri" panose="020F0502020204030204" pitchFamily="34" charset="0"/>
              </a:rPr>
              <a:t>dataset has been anonymized and in its current state doesn’t threaten any person’s privacy (there is no way to link a row back to a single participant). However, this dataset originated from the completion of another research project as mentioned in the research project limitations.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Therefore, this arises questions around whether the participants permitted their information to be stored and utilized for those projects.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included in the dataset used for this data analysis project was originally intended to provide insight into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cardiometabolic risk factors.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research project relates to the original intent because obesity is linked to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cardiovascular health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issues. The scientific validity is also established in this project; where mean BMI is analyzed over time by country in comparison to processed food and drink consumption.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case, the project will help assess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cardiometabolic risk based on mean BMI. In conclusion, while there is not a way to review original consent from participants, using the data for its intended scientific purpose helps ensure the data is used ethically. This respects the participants involved as well.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After completing an analysis in SAS, the results show that there was no decrease in BMI among North American and Australian populations between 2014-2016. </a:t>
            </a:r>
          </a:p>
          <a:p>
            <a:pPr lvl="0"/>
            <a:r>
              <a:rPr lang="en-US" dirty="0"/>
              <a:t> </a:t>
            </a:r>
          </a:p>
          <a:p>
            <a:pPr marL="171450" lvl="0" indent="-171450">
              <a:buFont typeface="Arial" panose="020B0604020202020204" pitchFamily="34" charset="0"/>
              <a:buChar char="•"/>
            </a:pPr>
            <a:r>
              <a:rPr lang="en-US" dirty="0"/>
              <a:t>The mean BMI of North Americans increased from 27.81 to 27.92 (27.80 to 27.86 in Males only). </a:t>
            </a:r>
          </a:p>
          <a:p>
            <a:pPr marL="171450" lvl="0" indent="-171450">
              <a:buFont typeface="Arial" panose="020B0604020202020204" pitchFamily="34" charset="0"/>
              <a:buChar char="•"/>
            </a:pPr>
            <a:r>
              <a:rPr lang="en-US" dirty="0"/>
              <a:t>The mean BMI of Australians increased from 27.10 to 27.13 (27.50 to 27.60 in Males only). </a:t>
            </a:r>
          </a:p>
          <a:p>
            <a:pPr lvl="0"/>
            <a:endParaRPr lang="en-US" dirty="0"/>
          </a:p>
          <a:p>
            <a:pPr lvl="0"/>
            <a:r>
              <a:rPr lang="en-US" dirty="0"/>
              <a:t>While these changes are not drastic, they do not show a decrease or maintenance of mean BMI and therefore the alternative hypothesis cannot be accepted and the null hypothesis is not rejected.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Instead, mean BMI increased in all selected populations. This increase was consistent across all genders and then exclusively in males. These changes are notably small and there are significant limitations to this study.</a:t>
            </a:r>
          </a:p>
          <a:p>
            <a:pPr lvl="0"/>
            <a:endParaRPr lang="en-US" dirty="0"/>
          </a:p>
          <a:p>
            <a:pPr lvl="0"/>
            <a:endParaRPr lang="en-US" dirty="0"/>
          </a:p>
          <a:p>
            <a:pPr lvl="0"/>
            <a:r>
              <a:rPr lang="en-US" dirty="0"/>
              <a:t>We will continue to need studies like these to provide guidance on health habits and guidelines around the world. Furthermore, future analysis should consider the limitations of this research.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While the alternative hypothesis that North American and Australian populations have seen no change or a decrease in mean BMI between 2014-2016 can not be accepted, there are several limitations to this study that require further analysis. </a:t>
            </a:r>
          </a:p>
          <a:p>
            <a:pPr lvl="0"/>
            <a:endParaRPr lang="en-US" dirty="0"/>
          </a:p>
          <a:p>
            <a:pPr lvl="0"/>
            <a:r>
              <a:rPr lang="en-US" dirty="0"/>
              <a:t>For example, with less than 100 observations, the growth of mean BMI in these countries from 2014-2016 could be by chance. Future studies should require many more observations and perhaps data from various or new sources. </a:t>
            </a:r>
          </a:p>
          <a:p>
            <a:pPr lvl="0"/>
            <a:endParaRPr lang="en-US" dirty="0"/>
          </a:p>
          <a:p>
            <a:pPr lvl="0"/>
            <a:r>
              <a:rPr lang="en-US" dirty="0"/>
              <a:t>Another consideration is how long it takes for diet changes to affect mean BMI? If ultra-processed food and drinks consumption decreased between 2014-2016, the changes may take time to show. Future studies should consider this issue when analyzing changes in mean BMI overtime.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Any questions?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BMI is a useful measure of overweight and obesity. It is calculated from your height and weight. BMI is an estimate of body fat and a good gauge of your risk for diseases that can occur with more body fat. </a:t>
            </a:r>
          </a:p>
          <a:p>
            <a:pPr lvl="0"/>
            <a:endParaRPr lang="en-US" dirty="0"/>
          </a:p>
          <a:p>
            <a:pPr lvl="0"/>
            <a:r>
              <a:rPr lang="en-US" dirty="0"/>
              <a:t>The higher your BMI, the higher your risk for certain diseases such as heart disease, high blood pressure, type 2 diabetes, gallstones, breathing problems, and certain cancers. (U.S. Department., </a:t>
            </a:r>
            <a:r>
              <a:rPr lang="en-US" dirty="0" err="1"/>
              <a:t>n.d</a:t>
            </a:r>
            <a:r>
              <a:rPr lang="en-US" dirty="0"/>
              <a:t>, para 2)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Knowing that BMI can affect one’s health indicates a need for continued review in itself. If it’s an indicator of cardiovascular health and risk of diabetes, we need to understand not only the effects of higher mean BMIs in populations around the world but what is affecting it as well. </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millions of men and women are considered obese (highest BMI) worldwide (Finucane et al., 2012, para. 3). </a:t>
            </a:r>
            <a:r>
              <a:rPr lang="en-US" sz="1200" dirty="0">
                <a:solidFill>
                  <a:srgbClr val="875092"/>
                </a:solidFill>
                <a:latin typeface="Cerebri Bold Bold"/>
              </a:rPr>
              <a:t>In 2008, an estimated 205 million men and 297 million women were obese </a:t>
            </a:r>
            <a:r>
              <a:rPr lang="en-US" dirty="0"/>
              <a:t>(Finucane et al., 2012, para. 3). </a:t>
            </a:r>
            <a:endParaRPr lang="en-US" sz="1200" dirty="0">
              <a:solidFill>
                <a:srgbClr val="875092"/>
              </a:solidFill>
              <a:latin typeface="Cerebri Bold Bold"/>
            </a:endParaRPr>
          </a:p>
          <a:p>
            <a:pPr lvl="0"/>
            <a:r>
              <a:rPr lang="en-US" dirty="0"/>
              <a:t>How can these cases be mitigated and prevented and therefore overall population health increased? This is the purpose of this analysis along with those that are similar. </a:t>
            </a:r>
          </a:p>
          <a:p>
            <a:pPr lvl="0"/>
            <a:endParaRPr lang="en-US" dirty="0"/>
          </a:p>
          <a:p>
            <a:pPr lvl="0"/>
            <a:r>
              <a:rPr lang="en-US" dirty="0"/>
              <a:t>For example, “Interventions and policies that can curb or reverse the increase and mitigate the health effects of high BMI by targeting its metabolic mediators, are needed in most countries” (Finucane et al., 2012, para. 4).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With an increase in BMI across males and females from 1930 to 2008 the risk of health issues continues to rise (Finucane et al., 2012, para. 3). </a:t>
            </a:r>
          </a:p>
          <a:p>
            <a:pPr lvl="0"/>
            <a:endParaRPr lang="en-US" dirty="0"/>
          </a:p>
          <a:p>
            <a:pPr lvl="0"/>
            <a:r>
              <a:rPr lang="en-US" dirty="0"/>
              <a:t>This is highlighted by studies linking ultra-processed food and drink consumption with weight gain. One study by the National Institutes of Health found that those on an ultra-processed diet gained about 2 pounds on average and those on the minimally processed diet lost about the same amount (U.S Department, 2019, para. 6).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To continue demonstrating this correlation, a research study published in Obesity Review provides useful insight into the health profile of packaged food available to the public. This study concluded that “The UK, USA, Australia and Canada ranked highest for overall nutrient profile (HSR2.74–2.83) and India, Hong Kong, China and Chile ranked lowest (HSR 2.27–2.44)” (Dunford et al., 2019, p.1). This means that the UK, USA, Australia, and Canada have packaged food with better nutrient levels (“healthiness”).</a:t>
            </a:r>
          </a:p>
          <a:p>
            <a:pPr lvl="0"/>
            <a:endParaRPr lang="en-US"/>
          </a:p>
          <a:p>
            <a:pPr lvl="0"/>
            <a:r>
              <a:rPr lang="en-US"/>
              <a:t>Furthermore, a study determined that for every standard deviation increase in ultra-processed food consumption, mean BMI increases by 7.49 lb.ft2 in men and is insignificant in women (Vandevijvere et al., 2019, p.1). These findings were similar to ultra-processed drink consumption. </a:t>
            </a:r>
          </a:p>
          <a:p>
            <a:pPr lvl="0"/>
            <a:endParaRPr lang="en-US"/>
          </a:p>
          <a:p>
            <a:pPr lvl="0"/>
            <a:r>
              <a:rPr lang="en-US"/>
              <a:t>In conclusion, these studies further solidify that increasing mean BMI’s is not only a prevalent issue across the world but is related to diet.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These results correlated with ultra-processed food and drink sales. In which sales decreased in Western Europe, Australia, and North America from 2014-2015.</a:t>
            </a:r>
          </a:p>
          <a:p>
            <a:pPr lvl="0"/>
            <a:endParaRPr lang="en-US"/>
          </a:p>
          <a:p>
            <a:pPr lvl="0"/>
            <a:r>
              <a:rPr lang="en-US"/>
              <a:t>Among the countries with decreased sales and better HSR ratings, North American and Australian populations were selected for analysis. </a:t>
            </a:r>
          </a:p>
          <a:p>
            <a:pPr lvl="0"/>
            <a:endParaRPr lang="en-US"/>
          </a:p>
          <a:p>
            <a:pPr lvl="0"/>
            <a:r>
              <a:rPr lang="en-US"/>
              <a:t>Based on the literature reviews outlined, the decrease in ultra-processed sales may indicate a decrease in mean BMI in these selected countries from 2014-2016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focus of this analysis will be determining changes in mean BMI in certain countries and groups (age or gender for example). To further demonstrate the importance of this analysis, one must understand what BMI is. </a:t>
            </a:r>
          </a:p>
          <a:p>
            <a:pPr lvl="0"/>
            <a:endParaRPr lang="en-US"/>
          </a:p>
          <a:p>
            <a:pPr lvl="0"/>
            <a:r>
              <a:rPr lang="en-US"/>
              <a:t>If it is shown that the mean BMI has increased over the last several years (as of 2016) in select countries, then this data could help prove that the advancements made in food production have increased obesity and other health risks within the general population. </a:t>
            </a:r>
          </a:p>
          <a:p>
            <a:pPr lvl="0"/>
            <a:endParaRPr lang="en-US"/>
          </a:p>
          <a:p>
            <a:pPr lvl="0"/>
            <a:r>
              <a:rPr lang="en-US"/>
              <a:t>This is summarized as the research question "How has mean BMI changed for specific countries in recent years, specifically countries that have decreased ultra-processed food/drink consumption?" (aka, North American and Australian populations).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answer the question the following hypothesis was developed: </a:t>
            </a:r>
          </a:p>
          <a:p>
            <a:pPr lvl="0"/>
            <a:endParaRPr lang="en-US" dirty="0"/>
          </a:p>
          <a:p>
            <a:pPr lvl="0"/>
            <a:r>
              <a:rPr lang="en-US" dirty="0"/>
              <a:t>• Alternative Hypothesis: The mean BMI of North American and Australian populations has remained the same or decreased through 2014-2016 because of a decrease in ultra-processed food and drink consumption. </a:t>
            </a:r>
          </a:p>
          <a:p>
            <a:pPr lvl="0"/>
            <a:r>
              <a:rPr lang="en-US" dirty="0"/>
              <a:t>• Null Hypothesis: The mean BMI of North American and Australian populations has increased 2014-2016 despite a decrease in ultra-processed food and drink consumption.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Tools and Methods</a:t>
            </a:r>
          </a:p>
          <a:p>
            <a:pPr lvl="0"/>
            <a:r>
              <a:rPr lang="en-US" dirty="0"/>
              <a:t>The data utilized for this project is quantitative and therefore provides straightforward and numerical values to complete the analysis. As a result, research methodologies and methods are focused on analyzing the data through a series of tests in SAS. </a:t>
            </a:r>
            <a:r>
              <a:rPr lang="en-US" sz="1800" dirty="0">
                <a:solidFill>
                  <a:srgbClr val="000000"/>
                </a:solidFill>
                <a:effectLst/>
                <a:latin typeface="Times New Roman" panose="02020603050405020304" pitchFamily="18" charset="0"/>
                <a:ea typeface="Calibri" panose="020F0502020204030204" pitchFamily="34" charset="0"/>
              </a:rPr>
              <a:t>Tableau will then be used to summarize the findings in comprehensive and easy to consume visualizations. Overall, the methods utilized in this project are focused on isolating the needed results and deciding whether ultra-processed food and drink consumption does affect the mean BMI of selected countries. </a:t>
            </a:r>
          </a:p>
          <a:p>
            <a:pPr lvl="0"/>
            <a:endParaRPr lang="en-US" sz="1800" dirty="0">
              <a:solidFill>
                <a:srgbClr val="000000"/>
              </a:solidFill>
              <a:effectLst/>
              <a:latin typeface="Times New Roman" panose="02020603050405020304" pitchFamily="18" charset="0"/>
            </a:endParaRPr>
          </a:p>
          <a:p>
            <a:pPr lvl="0"/>
            <a:r>
              <a:rPr lang="en-US" sz="1800" dirty="0">
                <a:solidFill>
                  <a:srgbClr val="000000"/>
                </a:solidFill>
                <a:effectLst/>
                <a:latin typeface="Times New Roman" panose="02020603050405020304" pitchFamily="18" charset="0"/>
              </a:rPr>
              <a:t>Limitations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rPr>
              <a:t>While the use of preexisting survey data decreases the need to complete additional data gathering and therefore streamlined the methodology process of this research project, it also results in less control and factor analysis.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Nor are the originalities methodologies outlined in detail, therefore, it’s difficult to assess what factors may have affected mean BMI results (how was the population sample collected, was it properly varied,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Another important and significant limitation is the lack of observations for selected populations. Observations for North America are limited to three examples for Canada, three for the United States, and three for Mexico. There are only three observations for Australian populations as well. This makes the amount of data lacking and would require additional observations and research in order to draw reliable conclusions regarding the alternative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dirty="0"/>
          </a:p>
          <a:p>
            <a:pPr lvl="0"/>
            <a:endParaRPr lang="en-US" dirty="0"/>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187355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6.sv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1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4.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6.svg"/></Relationships>
</file>

<file path=ppt/slides/_rels/slide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0.svg"/></Relationships>
</file>

<file path=ppt/slides/_rels/slide17.xml.rels><?xml version="1.0" encoding="UTF-8" standalone="yes"?>
<Relationships xmlns="http://schemas.openxmlformats.org/package/2006/relationships"><Relationship Id="rId3" Type="http://schemas.openxmlformats.org/officeDocument/2006/relationships/image" Target="../media/image52.svg"/><Relationship Id="rId7" Type="http://schemas.openxmlformats.org/officeDocument/2006/relationships/image" Target="../media/image56.sv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sv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2.svg"/><Relationship Id="rId7" Type="http://schemas.openxmlformats.org/officeDocument/2006/relationships/image" Target="../media/image56.sv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sv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783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483684" flipH="1">
            <a:off x="-2468732" y="3299949"/>
            <a:ext cx="11101298" cy="838148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3673258">
            <a:off x="-1166560" y="2495049"/>
            <a:ext cx="8496952" cy="10085403"/>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42811" y="3514481"/>
            <a:ext cx="6649455" cy="7748306"/>
          </a:xfrm>
          <a:prstGeom prst="rect">
            <a:avLst/>
          </a:prstGeom>
        </p:spPr>
      </p:pic>
      <p:sp>
        <p:nvSpPr>
          <p:cNvPr id="5" name="TextBox 5"/>
          <p:cNvSpPr txBox="1"/>
          <p:nvPr/>
        </p:nvSpPr>
        <p:spPr>
          <a:xfrm>
            <a:off x="8146101" y="1978661"/>
            <a:ext cx="8836632" cy="5559090"/>
          </a:xfrm>
          <a:prstGeom prst="rect">
            <a:avLst/>
          </a:prstGeom>
        </p:spPr>
        <p:txBody>
          <a:bodyPr lIns="0" tIns="0" rIns="0" bIns="0" rtlCol="0" anchor="t">
            <a:spAutoFit/>
          </a:bodyPr>
          <a:lstStyle/>
          <a:p>
            <a:pPr>
              <a:lnSpc>
                <a:spcPts val="7246"/>
              </a:lnSpc>
            </a:pPr>
            <a:r>
              <a:rPr lang="en-US" sz="7791">
                <a:solidFill>
                  <a:srgbClr val="FFFFFF"/>
                </a:solidFill>
                <a:latin typeface="Cerebri Bold Bold"/>
              </a:rPr>
              <a:t>How Mean BMI has Changed Overtime in Select Countries</a:t>
            </a:r>
          </a:p>
          <a:p>
            <a:pPr>
              <a:lnSpc>
                <a:spcPts val="7246"/>
              </a:lnSpc>
            </a:pPr>
            <a:endParaRPr lang="en-US" sz="7791">
              <a:solidFill>
                <a:srgbClr val="FFFFFF"/>
              </a:solidFill>
              <a:latin typeface="Cerebri Bold Bold"/>
            </a:endParaRPr>
          </a:p>
          <a:p>
            <a:pPr>
              <a:lnSpc>
                <a:spcPts val="7246"/>
              </a:lnSpc>
            </a:pPr>
            <a:endParaRPr lang="en-US" sz="7791">
              <a:solidFill>
                <a:srgbClr val="FFFFFF"/>
              </a:solidFill>
              <a:latin typeface="Cerebri Bold Bold"/>
            </a:endParaRPr>
          </a:p>
        </p:txBody>
      </p:sp>
      <p:sp>
        <p:nvSpPr>
          <p:cNvPr id="6" name="TextBox 6"/>
          <p:cNvSpPr txBox="1"/>
          <p:nvPr/>
        </p:nvSpPr>
        <p:spPr>
          <a:xfrm>
            <a:off x="8227241" y="5731205"/>
            <a:ext cx="9032059" cy="2984742"/>
          </a:xfrm>
          <a:prstGeom prst="rect">
            <a:avLst/>
          </a:prstGeom>
        </p:spPr>
        <p:txBody>
          <a:bodyPr lIns="0" tIns="0" rIns="0" bIns="0" rtlCol="0" anchor="t">
            <a:spAutoFit/>
          </a:bodyPr>
          <a:lstStyle/>
          <a:p>
            <a:pPr>
              <a:lnSpc>
                <a:spcPts val="3974"/>
              </a:lnSpc>
            </a:pPr>
            <a:r>
              <a:rPr lang="en-US" sz="3396">
                <a:solidFill>
                  <a:srgbClr val="FFFFFF"/>
                </a:solidFill>
                <a:latin typeface="Roboto"/>
              </a:rPr>
              <a:t>Taylor Jackson</a:t>
            </a:r>
          </a:p>
          <a:p>
            <a:pPr>
              <a:lnSpc>
                <a:spcPts val="3974"/>
              </a:lnSpc>
            </a:pPr>
            <a:r>
              <a:rPr lang="en-US" sz="3396">
                <a:solidFill>
                  <a:srgbClr val="FFFFFF"/>
                </a:solidFill>
                <a:latin typeface="Arimo"/>
              </a:rPr>
              <a:t>MGT 581 </a:t>
            </a:r>
          </a:p>
          <a:p>
            <a:pPr>
              <a:lnSpc>
                <a:spcPts val="3974"/>
              </a:lnSpc>
            </a:pPr>
            <a:r>
              <a:rPr lang="en-US" sz="3396">
                <a:solidFill>
                  <a:srgbClr val="FFFFFF"/>
                </a:solidFill>
                <a:latin typeface="Arimo"/>
              </a:rPr>
              <a:t>Dr. Kimberly Ford</a:t>
            </a:r>
          </a:p>
          <a:p>
            <a:pPr>
              <a:lnSpc>
                <a:spcPts val="3974"/>
              </a:lnSpc>
            </a:pPr>
            <a:r>
              <a:rPr lang="en-US" sz="3396">
                <a:solidFill>
                  <a:srgbClr val="FFFFFF"/>
                </a:solidFill>
                <a:latin typeface="Arimo"/>
              </a:rPr>
              <a:t>Colorado State University – Global Campus</a:t>
            </a:r>
          </a:p>
          <a:p>
            <a:pPr>
              <a:lnSpc>
                <a:spcPts val="3974"/>
              </a:lnSpc>
            </a:pPr>
            <a:r>
              <a:rPr lang="en-US" sz="3396">
                <a:solidFill>
                  <a:srgbClr val="FFFFFF"/>
                </a:solidFill>
                <a:latin typeface="Arimo"/>
              </a:rPr>
              <a:t>January 16, 2022 </a:t>
            </a:r>
          </a:p>
          <a:p>
            <a:pPr>
              <a:lnSpc>
                <a:spcPts val="3974"/>
              </a:lnSpc>
            </a:pPr>
            <a:endParaRPr lang="en-US" sz="3396">
              <a:solidFill>
                <a:srgbClr val="FFFFFF"/>
              </a:solidFill>
              <a:latin typeface="Arim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712B"/>
        </a:solidFill>
        <a:effectLst/>
      </p:bgPr>
    </p:bg>
    <p:spTree>
      <p:nvGrpSpPr>
        <p:cNvPr id="1" name=""/>
        <p:cNvGrpSpPr/>
        <p:nvPr/>
      </p:nvGrpSpPr>
      <p:grpSpPr>
        <a:xfrm>
          <a:off x="0" y="0"/>
          <a:ext cx="0" cy="0"/>
          <a:chOff x="0" y="0"/>
          <a:chExt cx="0" cy="0"/>
        </a:xfrm>
      </p:grpSpPr>
      <p:grpSp>
        <p:nvGrpSpPr>
          <p:cNvPr id="2" name="Group 2"/>
          <p:cNvGrpSpPr/>
          <p:nvPr/>
        </p:nvGrpSpPr>
        <p:grpSpPr>
          <a:xfrm>
            <a:off x="12115800" y="5324649"/>
            <a:ext cx="5900073" cy="1952277"/>
            <a:chOff x="0" y="0"/>
            <a:chExt cx="1913890" cy="660400"/>
          </a:xfrm>
        </p:grpSpPr>
        <p:sp>
          <p:nvSpPr>
            <p:cNvPr id="3" name="Freeform 3"/>
            <p:cNvSpPr/>
            <p:nvPr/>
          </p:nvSpPr>
          <p:spPr>
            <a:xfrm>
              <a:off x="0" y="0"/>
              <a:ext cx="1913890" cy="660400"/>
            </a:xfrm>
            <a:custGeom>
              <a:avLst/>
              <a:gdLst/>
              <a:ahLst/>
              <a:cxnLst/>
              <a:rect l="l" t="t" r="r" b="b"/>
              <a:pathLst>
                <a:path w="1913890" h="660400">
                  <a:moveTo>
                    <a:pt x="1789430" y="660400"/>
                  </a:moveTo>
                  <a:lnTo>
                    <a:pt x="124460" y="660400"/>
                  </a:lnTo>
                  <a:cubicBezTo>
                    <a:pt x="55880" y="660400"/>
                    <a:pt x="0" y="604520"/>
                    <a:pt x="0" y="535940"/>
                  </a:cubicBezTo>
                  <a:lnTo>
                    <a:pt x="0" y="124460"/>
                  </a:lnTo>
                  <a:cubicBezTo>
                    <a:pt x="0" y="55880"/>
                    <a:pt x="55880" y="0"/>
                    <a:pt x="124460" y="0"/>
                  </a:cubicBezTo>
                  <a:lnTo>
                    <a:pt x="1789430" y="0"/>
                  </a:lnTo>
                  <a:cubicBezTo>
                    <a:pt x="1858010" y="0"/>
                    <a:pt x="1913890" y="55880"/>
                    <a:pt x="1913890" y="124460"/>
                  </a:cubicBezTo>
                  <a:lnTo>
                    <a:pt x="1913890" y="535940"/>
                  </a:lnTo>
                  <a:cubicBezTo>
                    <a:pt x="1913890" y="604520"/>
                    <a:pt x="1858010" y="660400"/>
                    <a:pt x="1789430" y="660400"/>
                  </a:cubicBezTo>
                  <a:close/>
                </a:path>
              </a:pathLst>
            </a:custGeom>
            <a:solidFill>
              <a:srgbClr val="A8D9E5"/>
            </a:solidFill>
          </p:spPr>
        </p:sp>
      </p:grpSp>
      <p:grpSp>
        <p:nvGrpSpPr>
          <p:cNvPr id="4" name="Group 4"/>
          <p:cNvGrpSpPr/>
          <p:nvPr/>
        </p:nvGrpSpPr>
        <p:grpSpPr>
          <a:xfrm>
            <a:off x="2903584" y="2628900"/>
            <a:ext cx="4449716" cy="1952277"/>
            <a:chOff x="0" y="0"/>
            <a:chExt cx="1913890" cy="660400"/>
          </a:xfrm>
        </p:grpSpPr>
        <p:sp>
          <p:nvSpPr>
            <p:cNvPr id="5" name="Freeform 5"/>
            <p:cNvSpPr/>
            <p:nvPr/>
          </p:nvSpPr>
          <p:spPr>
            <a:xfrm>
              <a:off x="0" y="0"/>
              <a:ext cx="1913890" cy="660400"/>
            </a:xfrm>
            <a:custGeom>
              <a:avLst/>
              <a:gdLst/>
              <a:ahLst/>
              <a:cxnLst/>
              <a:rect l="l" t="t" r="r" b="b"/>
              <a:pathLst>
                <a:path w="1913890" h="660400">
                  <a:moveTo>
                    <a:pt x="1789430" y="660400"/>
                  </a:moveTo>
                  <a:lnTo>
                    <a:pt x="124460" y="660400"/>
                  </a:lnTo>
                  <a:cubicBezTo>
                    <a:pt x="55880" y="660400"/>
                    <a:pt x="0" y="604520"/>
                    <a:pt x="0" y="535940"/>
                  </a:cubicBezTo>
                  <a:lnTo>
                    <a:pt x="0" y="124460"/>
                  </a:lnTo>
                  <a:cubicBezTo>
                    <a:pt x="0" y="55880"/>
                    <a:pt x="55880" y="0"/>
                    <a:pt x="124460" y="0"/>
                  </a:cubicBezTo>
                  <a:lnTo>
                    <a:pt x="1789430" y="0"/>
                  </a:lnTo>
                  <a:cubicBezTo>
                    <a:pt x="1858010" y="0"/>
                    <a:pt x="1913890" y="55880"/>
                    <a:pt x="1913890" y="124460"/>
                  </a:cubicBezTo>
                  <a:lnTo>
                    <a:pt x="1913890" y="535940"/>
                  </a:lnTo>
                  <a:cubicBezTo>
                    <a:pt x="1913890" y="604520"/>
                    <a:pt x="1858010" y="660400"/>
                    <a:pt x="1789430" y="660400"/>
                  </a:cubicBezTo>
                  <a:close/>
                </a:path>
              </a:pathLst>
            </a:custGeom>
            <a:solidFill>
              <a:srgbClr val="A8D9E5"/>
            </a:solidFill>
          </p:spPr>
        </p:sp>
      </p:grpSp>
      <p:grpSp>
        <p:nvGrpSpPr>
          <p:cNvPr id="6" name="Group 6"/>
          <p:cNvGrpSpPr/>
          <p:nvPr/>
        </p:nvGrpSpPr>
        <p:grpSpPr>
          <a:xfrm>
            <a:off x="1142735" y="5324648"/>
            <a:ext cx="5657850" cy="1952277"/>
            <a:chOff x="0" y="0"/>
            <a:chExt cx="1913890" cy="660400"/>
          </a:xfrm>
        </p:grpSpPr>
        <p:sp>
          <p:nvSpPr>
            <p:cNvPr id="7" name="Freeform 7"/>
            <p:cNvSpPr/>
            <p:nvPr/>
          </p:nvSpPr>
          <p:spPr>
            <a:xfrm>
              <a:off x="0" y="0"/>
              <a:ext cx="1913890" cy="660400"/>
            </a:xfrm>
            <a:custGeom>
              <a:avLst/>
              <a:gdLst/>
              <a:ahLst/>
              <a:cxnLst/>
              <a:rect l="l" t="t" r="r" b="b"/>
              <a:pathLst>
                <a:path w="1913890" h="660400">
                  <a:moveTo>
                    <a:pt x="1789430" y="660400"/>
                  </a:moveTo>
                  <a:lnTo>
                    <a:pt x="124460" y="660400"/>
                  </a:lnTo>
                  <a:cubicBezTo>
                    <a:pt x="55880" y="660400"/>
                    <a:pt x="0" y="604520"/>
                    <a:pt x="0" y="535940"/>
                  </a:cubicBezTo>
                  <a:lnTo>
                    <a:pt x="0" y="124460"/>
                  </a:lnTo>
                  <a:cubicBezTo>
                    <a:pt x="0" y="55880"/>
                    <a:pt x="55880" y="0"/>
                    <a:pt x="124460" y="0"/>
                  </a:cubicBezTo>
                  <a:lnTo>
                    <a:pt x="1789430" y="0"/>
                  </a:lnTo>
                  <a:cubicBezTo>
                    <a:pt x="1858010" y="0"/>
                    <a:pt x="1913890" y="55880"/>
                    <a:pt x="1913890" y="124460"/>
                  </a:cubicBezTo>
                  <a:lnTo>
                    <a:pt x="1913890" y="535940"/>
                  </a:lnTo>
                  <a:cubicBezTo>
                    <a:pt x="1913890" y="604520"/>
                    <a:pt x="1858010" y="660400"/>
                    <a:pt x="1789430" y="660400"/>
                  </a:cubicBezTo>
                  <a:close/>
                </a:path>
              </a:pathLst>
            </a:custGeom>
            <a:solidFill>
              <a:srgbClr val="A8D9E5"/>
            </a:solidFill>
          </p:spPr>
        </p:sp>
      </p:grpSp>
      <p:grpSp>
        <p:nvGrpSpPr>
          <p:cNvPr id="12" name="Group 12"/>
          <p:cNvGrpSpPr/>
          <p:nvPr/>
        </p:nvGrpSpPr>
        <p:grpSpPr>
          <a:xfrm>
            <a:off x="11308667" y="2628900"/>
            <a:ext cx="5891877" cy="1998171"/>
            <a:chOff x="0" y="0"/>
            <a:chExt cx="1913890" cy="675925"/>
          </a:xfrm>
        </p:grpSpPr>
        <p:sp>
          <p:nvSpPr>
            <p:cNvPr id="13" name="Freeform 13"/>
            <p:cNvSpPr/>
            <p:nvPr/>
          </p:nvSpPr>
          <p:spPr>
            <a:xfrm>
              <a:off x="0" y="0"/>
              <a:ext cx="1913890" cy="675925"/>
            </a:xfrm>
            <a:custGeom>
              <a:avLst/>
              <a:gdLst/>
              <a:ahLst/>
              <a:cxnLst/>
              <a:rect l="l" t="t" r="r" b="b"/>
              <a:pathLst>
                <a:path w="1913890" h="675925">
                  <a:moveTo>
                    <a:pt x="1789430" y="675925"/>
                  </a:moveTo>
                  <a:lnTo>
                    <a:pt x="124460" y="675925"/>
                  </a:lnTo>
                  <a:cubicBezTo>
                    <a:pt x="55880" y="675925"/>
                    <a:pt x="0" y="620045"/>
                    <a:pt x="0" y="551465"/>
                  </a:cubicBezTo>
                  <a:lnTo>
                    <a:pt x="0" y="124460"/>
                  </a:lnTo>
                  <a:cubicBezTo>
                    <a:pt x="0" y="55880"/>
                    <a:pt x="55880" y="0"/>
                    <a:pt x="124460" y="0"/>
                  </a:cubicBezTo>
                  <a:lnTo>
                    <a:pt x="1789430" y="0"/>
                  </a:lnTo>
                  <a:cubicBezTo>
                    <a:pt x="1858010" y="0"/>
                    <a:pt x="1913890" y="55880"/>
                    <a:pt x="1913890" y="124460"/>
                  </a:cubicBezTo>
                  <a:lnTo>
                    <a:pt x="1913890" y="551465"/>
                  </a:lnTo>
                  <a:cubicBezTo>
                    <a:pt x="1913890" y="620045"/>
                    <a:pt x="1858010" y="675925"/>
                    <a:pt x="1789430" y="675925"/>
                  </a:cubicBezTo>
                  <a:close/>
                </a:path>
              </a:pathLst>
            </a:custGeom>
            <a:solidFill>
              <a:srgbClr val="A8D9E5"/>
            </a:solidFill>
          </p:spPr>
        </p:sp>
      </p:grpSp>
      <p:pic>
        <p:nvPicPr>
          <p:cNvPr id="14" name="Picture 1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036574" y="4259004"/>
            <a:ext cx="4847248" cy="4997163"/>
          </a:xfrm>
          <a:prstGeom prst="rect">
            <a:avLst/>
          </a:prstGeom>
        </p:spPr>
      </p:pic>
      <p:sp>
        <p:nvSpPr>
          <p:cNvPr id="15" name="TextBox 15"/>
          <p:cNvSpPr txBox="1"/>
          <p:nvPr/>
        </p:nvSpPr>
        <p:spPr>
          <a:xfrm>
            <a:off x="12830176" y="6088380"/>
            <a:ext cx="4713545" cy="815340"/>
          </a:xfrm>
          <a:prstGeom prst="rect">
            <a:avLst/>
          </a:prstGeom>
        </p:spPr>
        <p:txBody>
          <a:bodyPr lIns="0" tIns="0" rIns="0" bIns="0" rtlCol="0" anchor="t">
            <a:spAutoFit/>
          </a:bodyPr>
          <a:lstStyle/>
          <a:p>
            <a:pPr>
              <a:lnSpc>
                <a:spcPts val="3359"/>
              </a:lnSpc>
              <a:spcBef>
                <a:spcPct val="0"/>
              </a:spcBef>
            </a:pPr>
            <a:r>
              <a:rPr lang="en-US" sz="2400" dirty="0">
                <a:solidFill>
                  <a:srgbClr val="373737"/>
                </a:solidFill>
                <a:latin typeface="Cerebri"/>
              </a:rPr>
              <a:t>Lack of observations for selected populations</a:t>
            </a:r>
          </a:p>
        </p:txBody>
      </p:sp>
      <p:sp>
        <p:nvSpPr>
          <p:cNvPr id="16" name="TextBox 16"/>
          <p:cNvSpPr txBox="1"/>
          <p:nvPr/>
        </p:nvSpPr>
        <p:spPr>
          <a:xfrm>
            <a:off x="12830176" y="5658024"/>
            <a:ext cx="4713545" cy="396240"/>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Cerebri Bold Bold"/>
              </a:rPr>
              <a:t>Limitations</a:t>
            </a:r>
          </a:p>
        </p:txBody>
      </p:sp>
      <p:sp>
        <p:nvSpPr>
          <p:cNvPr id="17" name="TextBox 17"/>
          <p:cNvSpPr txBox="1"/>
          <p:nvPr/>
        </p:nvSpPr>
        <p:spPr>
          <a:xfrm>
            <a:off x="1925380" y="2962275"/>
            <a:ext cx="4713545" cy="396240"/>
          </a:xfrm>
          <a:prstGeom prst="rect">
            <a:avLst/>
          </a:prstGeom>
        </p:spPr>
        <p:txBody>
          <a:bodyPr lIns="0" tIns="0" rIns="0" bIns="0" rtlCol="0" anchor="t">
            <a:spAutoFit/>
          </a:bodyPr>
          <a:lstStyle/>
          <a:p>
            <a:pPr algn="r">
              <a:lnSpc>
                <a:spcPts val="3359"/>
              </a:lnSpc>
              <a:spcBef>
                <a:spcPct val="0"/>
              </a:spcBef>
            </a:pPr>
            <a:r>
              <a:rPr lang="en-US" sz="2400" dirty="0">
                <a:solidFill>
                  <a:srgbClr val="FFFFFF"/>
                </a:solidFill>
                <a:latin typeface="Cerebri Bold Bold"/>
              </a:rPr>
              <a:t>Quantitative Design</a:t>
            </a:r>
          </a:p>
        </p:txBody>
      </p:sp>
      <p:sp>
        <p:nvSpPr>
          <p:cNvPr id="20" name="TextBox 20"/>
          <p:cNvSpPr txBox="1"/>
          <p:nvPr/>
        </p:nvSpPr>
        <p:spPr>
          <a:xfrm>
            <a:off x="11772624" y="3392631"/>
            <a:ext cx="4713545" cy="848246"/>
          </a:xfrm>
          <a:prstGeom prst="rect">
            <a:avLst/>
          </a:prstGeom>
        </p:spPr>
        <p:txBody>
          <a:bodyPr lIns="0" tIns="0" rIns="0" bIns="0" rtlCol="0" anchor="t">
            <a:spAutoFit/>
          </a:bodyPr>
          <a:lstStyle/>
          <a:p>
            <a:pPr>
              <a:lnSpc>
                <a:spcPts val="3359"/>
              </a:lnSpc>
              <a:spcBef>
                <a:spcPct val="0"/>
              </a:spcBef>
            </a:pPr>
            <a:r>
              <a:rPr lang="en-US" sz="2400" dirty="0">
                <a:solidFill>
                  <a:srgbClr val="373737"/>
                </a:solidFill>
                <a:latin typeface="Cerebri"/>
              </a:rPr>
              <a:t>Lack of control in data collection methodology (preexisting data)</a:t>
            </a:r>
          </a:p>
        </p:txBody>
      </p:sp>
      <p:sp>
        <p:nvSpPr>
          <p:cNvPr id="21" name="TextBox 21"/>
          <p:cNvSpPr txBox="1"/>
          <p:nvPr/>
        </p:nvSpPr>
        <p:spPr>
          <a:xfrm>
            <a:off x="11772624" y="2962275"/>
            <a:ext cx="4713545" cy="412229"/>
          </a:xfrm>
          <a:prstGeom prst="rect">
            <a:avLst/>
          </a:prstGeom>
        </p:spPr>
        <p:txBody>
          <a:bodyPr lIns="0" tIns="0" rIns="0" bIns="0" rtlCol="0" anchor="t">
            <a:spAutoFit/>
          </a:bodyPr>
          <a:lstStyle/>
          <a:p>
            <a:pPr>
              <a:lnSpc>
                <a:spcPts val="3359"/>
              </a:lnSpc>
              <a:spcBef>
                <a:spcPct val="0"/>
              </a:spcBef>
            </a:pPr>
            <a:r>
              <a:rPr lang="en-US" sz="2400">
                <a:solidFill>
                  <a:srgbClr val="FFFFFF"/>
                </a:solidFill>
                <a:latin typeface="Cerebri Bold Bold"/>
              </a:rPr>
              <a:t>Limitations</a:t>
            </a:r>
          </a:p>
        </p:txBody>
      </p:sp>
      <p:sp>
        <p:nvSpPr>
          <p:cNvPr id="22" name="TextBox 22"/>
          <p:cNvSpPr txBox="1"/>
          <p:nvPr/>
        </p:nvSpPr>
        <p:spPr>
          <a:xfrm>
            <a:off x="2650458" y="1219200"/>
            <a:ext cx="12987085" cy="904113"/>
          </a:xfrm>
          <a:prstGeom prst="rect">
            <a:avLst/>
          </a:prstGeom>
        </p:spPr>
        <p:txBody>
          <a:bodyPr lIns="0" tIns="0" rIns="0" bIns="0" rtlCol="0" anchor="t">
            <a:spAutoFit/>
          </a:bodyPr>
          <a:lstStyle/>
          <a:p>
            <a:pPr algn="ctr">
              <a:lnSpc>
                <a:spcPts val="6696"/>
              </a:lnSpc>
            </a:pPr>
            <a:r>
              <a:rPr lang="en-US" sz="7200">
                <a:solidFill>
                  <a:srgbClr val="FFFFFF"/>
                </a:solidFill>
                <a:latin typeface="Cerebri Bold Bold"/>
              </a:rPr>
              <a:t>Research Design</a:t>
            </a:r>
          </a:p>
        </p:txBody>
      </p:sp>
      <p:sp>
        <p:nvSpPr>
          <p:cNvPr id="23" name="TextBox 23"/>
          <p:cNvSpPr txBox="1"/>
          <p:nvPr/>
        </p:nvSpPr>
        <p:spPr>
          <a:xfrm>
            <a:off x="1567262" y="5658023"/>
            <a:ext cx="4713545" cy="396240"/>
          </a:xfrm>
          <a:prstGeom prst="rect">
            <a:avLst/>
          </a:prstGeom>
        </p:spPr>
        <p:txBody>
          <a:bodyPr lIns="0" tIns="0" rIns="0" bIns="0" rtlCol="0" anchor="t">
            <a:spAutoFit/>
          </a:bodyPr>
          <a:lstStyle/>
          <a:p>
            <a:pPr algn="r">
              <a:lnSpc>
                <a:spcPts val="3359"/>
              </a:lnSpc>
              <a:spcBef>
                <a:spcPct val="0"/>
              </a:spcBef>
            </a:pPr>
            <a:r>
              <a:rPr lang="en-US" sz="2400">
                <a:solidFill>
                  <a:srgbClr val="FFFFFF"/>
                </a:solidFill>
                <a:latin typeface="Cerebri Bold Bold"/>
              </a:rPr>
              <a:t>Tools</a:t>
            </a:r>
          </a:p>
        </p:txBody>
      </p:sp>
      <p:sp>
        <p:nvSpPr>
          <p:cNvPr id="26" name="TextBox 26"/>
          <p:cNvSpPr txBox="1"/>
          <p:nvPr/>
        </p:nvSpPr>
        <p:spPr>
          <a:xfrm>
            <a:off x="2903584" y="3392631"/>
            <a:ext cx="3735341" cy="815340"/>
          </a:xfrm>
          <a:prstGeom prst="rect">
            <a:avLst/>
          </a:prstGeom>
        </p:spPr>
        <p:txBody>
          <a:bodyPr lIns="0" tIns="0" rIns="0" bIns="0" rtlCol="0" anchor="t">
            <a:spAutoFit/>
          </a:bodyPr>
          <a:lstStyle/>
          <a:p>
            <a:pPr algn="r">
              <a:lnSpc>
                <a:spcPts val="3359"/>
              </a:lnSpc>
              <a:spcBef>
                <a:spcPct val="0"/>
              </a:spcBef>
            </a:pPr>
            <a:r>
              <a:rPr lang="en-US" sz="2400">
                <a:solidFill>
                  <a:srgbClr val="000000"/>
                </a:solidFill>
                <a:latin typeface="Cerebri"/>
              </a:rPr>
              <a:t>Straight forward &amp; numerical </a:t>
            </a:r>
          </a:p>
        </p:txBody>
      </p:sp>
      <p:sp>
        <p:nvSpPr>
          <p:cNvPr id="27" name="TextBox 27"/>
          <p:cNvSpPr txBox="1"/>
          <p:nvPr/>
        </p:nvSpPr>
        <p:spPr>
          <a:xfrm>
            <a:off x="1688034" y="6088379"/>
            <a:ext cx="4567252" cy="815340"/>
          </a:xfrm>
          <a:prstGeom prst="rect">
            <a:avLst/>
          </a:prstGeom>
        </p:spPr>
        <p:txBody>
          <a:bodyPr lIns="0" tIns="0" rIns="0" bIns="0" rtlCol="0" anchor="t">
            <a:spAutoFit/>
          </a:bodyPr>
          <a:lstStyle/>
          <a:p>
            <a:pPr algn="r">
              <a:lnSpc>
                <a:spcPts val="3359"/>
              </a:lnSpc>
              <a:spcBef>
                <a:spcPct val="0"/>
              </a:spcBef>
            </a:pPr>
            <a:r>
              <a:rPr lang="en-US" sz="2400">
                <a:solidFill>
                  <a:srgbClr val="000000"/>
                </a:solidFill>
                <a:latin typeface="Cerebri"/>
              </a:rPr>
              <a:t>SAS and Tableau - Analyze and Visualize</a:t>
            </a:r>
          </a:p>
        </p:txBody>
      </p:sp>
    </p:spTree>
    <p:extLst>
      <p:ext uri="{BB962C8B-B14F-4D97-AF65-F5344CB8AC3E}">
        <p14:creationId xmlns:p14="http://schemas.microsoft.com/office/powerpoint/2010/main" val="303946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712B"/>
        </a:solidFill>
        <a:effectLst/>
      </p:bgPr>
    </p:bg>
    <p:spTree>
      <p:nvGrpSpPr>
        <p:cNvPr id="1" name=""/>
        <p:cNvGrpSpPr/>
        <p:nvPr/>
      </p:nvGrpSpPr>
      <p:grpSpPr>
        <a:xfrm>
          <a:off x="0" y="0"/>
          <a:ext cx="0" cy="0"/>
          <a:chOff x="0" y="0"/>
          <a:chExt cx="0" cy="0"/>
        </a:xfrm>
      </p:grpSpPr>
      <p:grpSp>
        <p:nvGrpSpPr>
          <p:cNvPr id="8" name="Group 8"/>
          <p:cNvGrpSpPr/>
          <p:nvPr/>
        </p:nvGrpSpPr>
        <p:grpSpPr>
          <a:xfrm>
            <a:off x="8020438" y="8026930"/>
            <a:ext cx="4713545" cy="1952277"/>
            <a:chOff x="0" y="0"/>
            <a:chExt cx="1913890" cy="807058"/>
          </a:xfrm>
        </p:grpSpPr>
        <p:sp>
          <p:nvSpPr>
            <p:cNvPr id="9" name="Freeform 9"/>
            <p:cNvSpPr/>
            <p:nvPr/>
          </p:nvSpPr>
          <p:spPr>
            <a:xfrm>
              <a:off x="0" y="0"/>
              <a:ext cx="1913890" cy="807058"/>
            </a:xfrm>
            <a:custGeom>
              <a:avLst/>
              <a:gdLst/>
              <a:ahLst/>
              <a:cxnLst/>
              <a:rect l="l" t="t" r="r" b="b"/>
              <a:pathLst>
                <a:path w="1913890" h="807058">
                  <a:moveTo>
                    <a:pt x="1789430" y="807058"/>
                  </a:moveTo>
                  <a:lnTo>
                    <a:pt x="124460" y="807058"/>
                  </a:lnTo>
                  <a:cubicBezTo>
                    <a:pt x="55880" y="807058"/>
                    <a:pt x="0" y="751178"/>
                    <a:pt x="0" y="682598"/>
                  </a:cubicBezTo>
                  <a:lnTo>
                    <a:pt x="0" y="124460"/>
                  </a:lnTo>
                  <a:cubicBezTo>
                    <a:pt x="0" y="55880"/>
                    <a:pt x="55880" y="0"/>
                    <a:pt x="124460" y="0"/>
                  </a:cubicBezTo>
                  <a:lnTo>
                    <a:pt x="1789430" y="0"/>
                  </a:lnTo>
                  <a:cubicBezTo>
                    <a:pt x="1858010" y="0"/>
                    <a:pt x="1913890" y="55880"/>
                    <a:pt x="1913890" y="124460"/>
                  </a:cubicBezTo>
                  <a:lnTo>
                    <a:pt x="1913890" y="682598"/>
                  </a:lnTo>
                  <a:cubicBezTo>
                    <a:pt x="1913890" y="751178"/>
                    <a:pt x="1858010" y="807058"/>
                    <a:pt x="1789430" y="807058"/>
                  </a:cubicBezTo>
                  <a:close/>
                </a:path>
              </a:pathLst>
            </a:custGeom>
            <a:solidFill>
              <a:srgbClr val="A8D9E5"/>
            </a:solidFill>
          </p:spPr>
        </p:sp>
      </p:grpSp>
      <p:grpSp>
        <p:nvGrpSpPr>
          <p:cNvPr id="10" name="Group 10"/>
          <p:cNvGrpSpPr/>
          <p:nvPr/>
        </p:nvGrpSpPr>
        <p:grpSpPr>
          <a:xfrm>
            <a:off x="482654" y="3213281"/>
            <a:ext cx="6076950" cy="1952277"/>
            <a:chOff x="0" y="0"/>
            <a:chExt cx="1913890" cy="660400"/>
          </a:xfrm>
        </p:grpSpPr>
        <p:sp>
          <p:nvSpPr>
            <p:cNvPr id="11" name="Freeform 11"/>
            <p:cNvSpPr/>
            <p:nvPr/>
          </p:nvSpPr>
          <p:spPr>
            <a:xfrm>
              <a:off x="0" y="0"/>
              <a:ext cx="1913890" cy="660400"/>
            </a:xfrm>
            <a:custGeom>
              <a:avLst/>
              <a:gdLst/>
              <a:ahLst/>
              <a:cxnLst/>
              <a:rect l="l" t="t" r="r" b="b"/>
              <a:pathLst>
                <a:path w="1913890" h="660400">
                  <a:moveTo>
                    <a:pt x="1789430" y="660400"/>
                  </a:moveTo>
                  <a:lnTo>
                    <a:pt x="124460" y="660400"/>
                  </a:lnTo>
                  <a:cubicBezTo>
                    <a:pt x="55880" y="660400"/>
                    <a:pt x="0" y="604520"/>
                    <a:pt x="0" y="535940"/>
                  </a:cubicBezTo>
                  <a:lnTo>
                    <a:pt x="0" y="124460"/>
                  </a:lnTo>
                  <a:cubicBezTo>
                    <a:pt x="0" y="55880"/>
                    <a:pt x="55880" y="0"/>
                    <a:pt x="124460" y="0"/>
                  </a:cubicBezTo>
                  <a:lnTo>
                    <a:pt x="1789430" y="0"/>
                  </a:lnTo>
                  <a:cubicBezTo>
                    <a:pt x="1858010" y="0"/>
                    <a:pt x="1913890" y="55880"/>
                    <a:pt x="1913890" y="124460"/>
                  </a:cubicBezTo>
                  <a:lnTo>
                    <a:pt x="1913890" y="535940"/>
                  </a:lnTo>
                  <a:cubicBezTo>
                    <a:pt x="1913890" y="604520"/>
                    <a:pt x="1858010" y="660400"/>
                    <a:pt x="1789430" y="660400"/>
                  </a:cubicBezTo>
                  <a:close/>
                </a:path>
              </a:pathLst>
            </a:custGeom>
            <a:solidFill>
              <a:srgbClr val="A8D9E5"/>
            </a:solidFill>
          </p:spPr>
        </p:sp>
      </p:grpSp>
      <p:sp>
        <p:nvSpPr>
          <p:cNvPr id="18" name="TextBox 18"/>
          <p:cNvSpPr txBox="1"/>
          <p:nvPr/>
        </p:nvSpPr>
        <p:spPr>
          <a:xfrm>
            <a:off x="8730802" y="8790660"/>
            <a:ext cx="4713545" cy="848246"/>
          </a:xfrm>
          <a:prstGeom prst="rect">
            <a:avLst/>
          </a:prstGeom>
        </p:spPr>
        <p:txBody>
          <a:bodyPr lIns="0" tIns="0" rIns="0" bIns="0" rtlCol="0" anchor="t">
            <a:spAutoFit/>
          </a:bodyPr>
          <a:lstStyle/>
          <a:p>
            <a:pPr>
              <a:lnSpc>
                <a:spcPts val="3359"/>
              </a:lnSpc>
              <a:spcBef>
                <a:spcPct val="0"/>
              </a:spcBef>
            </a:pPr>
            <a:r>
              <a:rPr lang="en-US" sz="2400" dirty="0">
                <a:solidFill>
                  <a:srgbClr val="373737"/>
                </a:solidFill>
                <a:latin typeface="Cerebri"/>
              </a:rPr>
              <a:t>Unknown consent from origination course</a:t>
            </a:r>
          </a:p>
        </p:txBody>
      </p:sp>
      <p:sp>
        <p:nvSpPr>
          <p:cNvPr id="19" name="TextBox 19"/>
          <p:cNvSpPr txBox="1"/>
          <p:nvPr/>
        </p:nvSpPr>
        <p:spPr>
          <a:xfrm>
            <a:off x="8730802" y="8360304"/>
            <a:ext cx="4713545" cy="396240"/>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Cerebri Bold Bold"/>
              </a:rPr>
              <a:t>Ethical Issues </a:t>
            </a:r>
          </a:p>
        </p:txBody>
      </p:sp>
      <p:sp>
        <p:nvSpPr>
          <p:cNvPr id="22" name="TextBox 22"/>
          <p:cNvSpPr txBox="1"/>
          <p:nvPr/>
        </p:nvSpPr>
        <p:spPr>
          <a:xfrm>
            <a:off x="2650458" y="1219200"/>
            <a:ext cx="12987085" cy="904113"/>
          </a:xfrm>
          <a:prstGeom prst="rect">
            <a:avLst/>
          </a:prstGeom>
        </p:spPr>
        <p:txBody>
          <a:bodyPr lIns="0" tIns="0" rIns="0" bIns="0" rtlCol="0" anchor="t">
            <a:spAutoFit/>
          </a:bodyPr>
          <a:lstStyle/>
          <a:p>
            <a:pPr algn="ctr">
              <a:lnSpc>
                <a:spcPts val="6696"/>
              </a:lnSpc>
            </a:pPr>
            <a:r>
              <a:rPr lang="en-US" sz="7200">
                <a:solidFill>
                  <a:srgbClr val="FFFFFF"/>
                </a:solidFill>
                <a:latin typeface="Cerebri Bold Bold"/>
              </a:rPr>
              <a:t>Research Design</a:t>
            </a:r>
          </a:p>
        </p:txBody>
      </p:sp>
      <p:sp>
        <p:nvSpPr>
          <p:cNvPr id="24" name="TextBox 24"/>
          <p:cNvSpPr txBox="1"/>
          <p:nvPr/>
        </p:nvSpPr>
        <p:spPr>
          <a:xfrm>
            <a:off x="1197029" y="3977012"/>
            <a:ext cx="4713545" cy="815340"/>
          </a:xfrm>
          <a:prstGeom prst="rect">
            <a:avLst/>
          </a:prstGeom>
        </p:spPr>
        <p:txBody>
          <a:bodyPr lIns="0" tIns="0" rIns="0" bIns="0" rtlCol="0" anchor="t">
            <a:spAutoFit/>
          </a:bodyPr>
          <a:lstStyle/>
          <a:p>
            <a:pPr>
              <a:lnSpc>
                <a:spcPts val="3359"/>
              </a:lnSpc>
              <a:spcBef>
                <a:spcPct val="0"/>
              </a:spcBef>
            </a:pPr>
            <a:r>
              <a:rPr lang="en-US" sz="2400" dirty="0">
                <a:solidFill>
                  <a:srgbClr val="373737"/>
                </a:solidFill>
                <a:latin typeface="Cerebri"/>
              </a:rPr>
              <a:t>Data is anonymized and therefore poses little to no security concern</a:t>
            </a:r>
          </a:p>
        </p:txBody>
      </p:sp>
      <p:sp>
        <p:nvSpPr>
          <p:cNvPr id="25" name="TextBox 25"/>
          <p:cNvSpPr txBox="1"/>
          <p:nvPr/>
        </p:nvSpPr>
        <p:spPr>
          <a:xfrm>
            <a:off x="1197029" y="3546656"/>
            <a:ext cx="4713545" cy="396240"/>
          </a:xfrm>
          <a:prstGeom prst="rect">
            <a:avLst/>
          </a:prstGeom>
        </p:spPr>
        <p:txBody>
          <a:bodyPr lIns="0" tIns="0" rIns="0" bIns="0" rtlCol="0" anchor="t">
            <a:spAutoFit/>
          </a:bodyPr>
          <a:lstStyle/>
          <a:p>
            <a:pPr>
              <a:lnSpc>
                <a:spcPts val="3359"/>
              </a:lnSpc>
              <a:spcBef>
                <a:spcPct val="0"/>
              </a:spcBef>
            </a:pPr>
            <a:r>
              <a:rPr lang="en-US" sz="2400">
                <a:solidFill>
                  <a:srgbClr val="FFFFFF"/>
                </a:solidFill>
                <a:latin typeface="Cerebri Bold Bold"/>
              </a:rPr>
              <a:t>Security Concerns</a:t>
            </a:r>
          </a:p>
        </p:txBody>
      </p:sp>
      <p:grpSp>
        <p:nvGrpSpPr>
          <p:cNvPr id="30" name="Group 8">
            <a:extLst>
              <a:ext uri="{FF2B5EF4-FFF2-40B4-BE49-F238E27FC236}">
                <a16:creationId xmlns:a16="http://schemas.microsoft.com/office/drawing/2014/main" id="{732C74F5-A6C2-45F0-9C7B-DF54C506B7AA}"/>
              </a:ext>
            </a:extLst>
          </p:cNvPr>
          <p:cNvGrpSpPr/>
          <p:nvPr/>
        </p:nvGrpSpPr>
        <p:grpSpPr>
          <a:xfrm>
            <a:off x="4953302" y="5519766"/>
            <a:ext cx="4713545" cy="1952277"/>
            <a:chOff x="0" y="0"/>
            <a:chExt cx="1913890" cy="807058"/>
          </a:xfrm>
        </p:grpSpPr>
        <p:sp>
          <p:nvSpPr>
            <p:cNvPr id="31" name="Freeform 9">
              <a:extLst>
                <a:ext uri="{FF2B5EF4-FFF2-40B4-BE49-F238E27FC236}">
                  <a16:creationId xmlns:a16="http://schemas.microsoft.com/office/drawing/2014/main" id="{CA0DABF5-8AA7-467E-A1F9-874770FD3C22}"/>
                </a:ext>
              </a:extLst>
            </p:cNvPr>
            <p:cNvSpPr/>
            <p:nvPr/>
          </p:nvSpPr>
          <p:spPr>
            <a:xfrm>
              <a:off x="0" y="0"/>
              <a:ext cx="1913890" cy="807058"/>
            </a:xfrm>
            <a:custGeom>
              <a:avLst/>
              <a:gdLst/>
              <a:ahLst/>
              <a:cxnLst/>
              <a:rect l="l" t="t" r="r" b="b"/>
              <a:pathLst>
                <a:path w="1913890" h="807058">
                  <a:moveTo>
                    <a:pt x="1789430" y="807058"/>
                  </a:moveTo>
                  <a:lnTo>
                    <a:pt x="124460" y="807058"/>
                  </a:lnTo>
                  <a:cubicBezTo>
                    <a:pt x="55880" y="807058"/>
                    <a:pt x="0" y="751178"/>
                    <a:pt x="0" y="682598"/>
                  </a:cubicBezTo>
                  <a:lnTo>
                    <a:pt x="0" y="124460"/>
                  </a:lnTo>
                  <a:cubicBezTo>
                    <a:pt x="0" y="55880"/>
                    <a:pt x="55880" y="0"/>
                    <a:pt x="124460" y="0"/>
                  </a:cubicBezTo>
                  <a:lnTo>
                    <a:pt x="1789430" y="0"/>
                  </a:lnTo>
                  <a:cubicBezTo>
                    <a:pt x="1858010" y="0"/>
                    <a:pt x="1913890" y="55880"/>
                    <a:pt x="1913890" y="124460"/>
                  </a:cubicBezTo>
                  <a:lnTo>
                    <a:pt x="1913890" y="682598"/>
                  </a:lnTo>
                  <a:cubicBezTo>
                    <a:pt x="1913890" y="751178"/>
                    <a:pt x="1858010" y="807058"/>
                    <a:pt x="1789430" y="807058"/>
                  </a:cubicBezTo>
                  <a:close/>
                </a:path>
              </a:pathLst>
            </a:custGeom>
            <a:solidFill>
              <a:srgbClr val="A8D9E5"/>
            </a:solidFill>
          </p:spPr>
        </p:sp>
      </p:grpSp>
      <p:sp>
        <p:nvSpPr>
          <p:cNvPr id="32" name="TextBox 18">
            <a:extLst>
              <a:ext uri="{FF2B5EF4-FFF2-40B4-BE49-F238E27FC236}">
                <a16:creationId xmlns:a16="http://schemas.microsoft.com/office/drawing/2014/main" id="{85002263-F0CA-493A-B2E6-80E8278F9BF7}"/>
              </a:ext>
            </a:extLst>
          </p:cNvPr>
          <p:cNvSpPr txBox="1"/>
          <p:nvPr/>
        </p:nvSpPr>
        <p:spPr>
          <a:xfrm>
            <a:off x="5663666" y="6283496"/>
            <a:ext cx="4713545" cy="412229"/>
          </a:xfrm>
          <a:prstGeom prst="rect">
            <a:avLst/>
          </a:prstGeom>
        </p:spPr>
        <p:txBody>
          <a:bodyPr lIns="0" tIns="0" rIns="0" bIns="0" rtlCol="0" anchor="t">
            <a:spAutoFit/>
          </a:bodyPr>
          <a:lstStyle/>
          <a:p>
            <a:pPr>
              <a:lnSpc>
                <a:spcPts val="3359"/>
              </a:lnSpc>
              <a:spcBef>
                <a:spcPct val="0"/>
              </a:spcBef>
            </a:pPr>
            <a:r>
              <a:rPr lang="en-US" sz="2400" dirty="0">
                <a:solidFill>
                  <a:srgbClr val="373737"/>
                </a:solidFill>
                <a:latin typeface="Cerebri"/>
              </a:rPr>
              <a:t>Data purpose and intent</a:t>
            </a:r>
          </a:p>
        </p:txBody>
      </p:sp>
      <p:sp>
        <p:nvSpPr>
          <p:cNvPr id="33" name="TextBox 19">
            <a:extLst>
              <a:ext uri="{FF2B5EF4-FFF2-40B4-BE49-F238E27FC236}">
                <a16:creationId xmlns:a16="http://schemas.microsoft.com/office/drawing/2014/main" id="{11609944-EED4-4903-ABB0-0850F53C6BF8}"/>
              </a:ext>
            </a:extLst>
          </p:cNvPr>
          <p:cNvSpPr txBox="1"/>
          <p:nvPr/>
        </p:nvSpPr>
        <p:spPr>
          <a:xfrm>
            <a:off x="5663666" y="5853140"/>
            <a:ext cx="4713545" cy="396240"/>
          </a:xfrm>
          <a:prstGeom prst="rect">
            <a:avLst/>
          </a:prstGeom>
        </p:spPr>
        <p:txBody>
          <a:bodyPr lIns="0" tIns="0" rIns="0" bIns="0" rtlCol="0" anchor="t">
            <a:spAutoFit/>
          </a:bodyPr>
          <a:lstStyle/>
          <a:p>
            <a:pPr>
              <a:lnSpc>
                <a:spcPts val="3359"/>
              </a:lnSpc>
              <a:spcBef>
                <a:spcPct val="0"/>
              </a:spcBef>
            </a:pPr>
            <a:r>
              <a:rPr lang="en-US" sz="2400" dirty="0">
                <a:solidFill>
                  <a:srgbClr val="FFFFFF"/>
                </a:solidFill>
                <a:latin typeface="Cerebri Bold Bold"/>
              </a:rPr>
              <a:t>Ethical Issues </a:t>
            </a:r>
          </a:p>
        </p:txBody>
      </p:sp>
      <p:pic>
        <p:nvPicPr>
          <p:cNvPr id="34" name="Picture 2">
            <a:extLst>
              <a:ext uri="{FF2B5EF4-FFF2-40B4-BE49-F238E27FC236}">
                <a16:creationId xmlns:a16="http://schemas.microsoft.com/office/drawing/2014/main" id="{CB717B0E-6F3A-49C1-9133-C8E2AF5A21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1071200">
            <a:off x="10796274" y="558412"/>
            <a:ext cx="12796271" cy="8733455"/>
          </a:xfrm>
          <a:prstGeom prst="rect">
            <a:avLst/>
          </a:prstGeom>
        </p:spPr>
      </p:pic>
      <p:pic>
        <p:nvPicPr>
          <p:cNvPr id="35" name="Picture 3">
            <a:extLst>
              <a:ext uri="{FF2B5EF4-FFF2-40B4-BE49-F238E27FC236}">
                <a16:creationId xmlns:a16="http://schemas.microsoft.com/office/drawing/2014/main" id="{E1D15702-29CC-4F11-B2DD-AFDE59ADE3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8083652">
            <a:off x="12410798" y="2017026"/>
            <a:ext cx="9442342" cy="65270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712B"/>
        </a:solidFill>
        <a:effectLst/>
      </p:bgPr>
    </p:bg>
    <p:spTree>
      <p:nvGrpSpPr>
        <p:cNvPr id="1" name=""/>
        <p:cNvGrpSpPr/>
        <p:nvPr/>
      </p:nvGrpSpPr>
      <p:grpSpPr>
        <a:xfrm>
          <a:off x="0" y="0"/>
          <a:ext cx="0" cy="0"/>
          <a:chOff x="0" y="0"/>
          <a:chExt cx="0" cy="0"/>
        </a:xfrm>
      </p:grpSpPr>
      <p:grpSp>
        <p:nvGrpSpPr>
          <p:cNvPr id="2" name="Group 2"/>
          <p:cNvGrpSpPr/>
          <p:nvPr/>
        </p:nvGrpSpPr>
        <p:grpSpPr>
          <a:xfrm>
            <a:off x="6315075" y="0"/>
            <a:ext cx="11972925" cy="10287000"/>
            <a:chOff x="0" y="0"/>
            <a:chExt cx="4050101" cy="3479800"/>
          </a:xfrm>
        </p:grpSpPr>
        <p:sp>
          <p:nvSpPr>
            <p:cNvPr id="3" name="Freeform 3"/>
            <p:cNvSpPr/>
            <p:nvPr/>
          </p:nvSpPr>
          <p:spPr>
            <a:xfrm>
              <a:off x="0" y="0"/>
              <a:ext cx="4050100" cy="3479800"/>
            </a:xfrm>
            <a:custGeom>
              <a:avLst/>
              <a:gdLst/>
              <a:ahLst/>
              <a:cxnLst/>
              <a:rect l="l" t="t" r="r" b="b"/>
              <a:pathLst>
                <a:path w="4050100" h="3479800">
                  <a:moveTo>
                    <a:pt x="0" y="0"/>
                  </a:moveTo>
                  <a:lnTo>
                    <a:pt x="4050100" y="0"/>
                  </a:lnTo>
                  <a:lnTo>
                    <a:pt x="4050100" y="3479800"/>
                  </a:lnTo>
                  <a:lnTo>
                    <a:pt x="0" y="3479800"/>
                  </a:lnTo>
                  <a:close/>
                </a:path>
              </a:pathLst>
            </a:custGeom>
            <a:solidFill>
              <a:srgbClr val="72A8D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56826" y="2057400"/>
            <a:ext cx="6172200" cy="6172200"/>
          </a:xfrm>
          <a:prstGeom prst="rect">
            <a:avLst/>
          </a:prstGeom>
        </p:spPr>
      </p:pic>
      <p:sp>
        <p:nvSpPr>
          <p:cNvPr id="5" name="TextBox 5"/>
          <p:cNvSpPr txBox="1"/>
          <p:nvPr/>
        </p:nvSpPr>
        <p:spPr>
          <a:xfrm>
            <a:off x="8764430" y="4304728"/>
            <a:ext cx="7074215" cy="1658493"/>
          </a:xfrm>
          <a:prstGeom prst="rect">
            <a:avLst/>
          </a:prstGeom>
        </p:spPr>
        <p:txBody>
          <a:bodyPr lIns="0" tIns="0" rIns="0" bIns="0" rtlCol="0" anchor="t">
            <a:spAutoFit/>
          </a:bodyPr>
          <a:lstStyle/>
          <a:p>
            <a:pPr>
              <a:lnSpc>
                <a:spcPts val="13175"/>
              </a:lnSpc>
            </a:pPr>
            <a:r>
              <a:rPr lang="en-US" sz="10799">
                <a:solidFill>
                  <a:srgbClr val="FFF5E6"/>
                </a:solidFill>
                <a:latin typeface="Cerebri Bold Bold"/>
              </a:rPr>
              <a:t>Findings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2A8D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069303" y="5343045"/>
            <a:ext cx="4379993" cy="5992528"/>
          </a:xfrm>
          <a:prstGeom prst="rect">
            <a:avLst/>
          </a:prstGeom>
        </p:spPr>
      </p:pic>
      <p:pic>
        <p:nvPicPr>
          <p:cNvPr id="3" name="Picture 3"/>
          <p:cNvPicPr>
            <a:picLocks noChangeAspect="1"/>
          </p:cNvPicPr>
          <p:nvPr/>
        </p:nvPicPr>
        <p:blipFill>
          <a:blip r:embed="rId5">
            <a:alphaModFix amt="52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424654" y="-3011643"/>
            <a:ext cx="4809382" cy="4809382"/>
          </a:xfrm>
          <a:prstGeom prst="rect">
            <a:avLst/>
          </a:prstGeom>
        </p:spPr>
      </p:pic>
      <p:pic>
        <p:nvPicPr>
          <p:cNvPr id="4" name="Picture 4"/>
          <p:cNvPicPr>
            <a:picLocks noChangeAspect="1"/>
          </p:cNvPicPr>
          <p:nvPr/>
        </p:nvPicPr>
        <p:blipFill>
          <a:blip r:embed="rId7">
            <a:alphaModFix amt="61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6829345" y="786411"/>
            <a:ext cx="2022655" cy="2022655"/>
          </a:xfrm>
          <a:prstGeom prst="rect">
            <a:avLst/>
          </a:prstGeom>
        </p:spPr>
      </p:pic>
      <p:grpSp>
        <p:nvGrpSpPr>
          <p:cNvPr id="5" name="Group 5"/>
          <p:cNvGrpSpPr/>
          <p:nvPr/>
        </p:nvGrpSpPr>
        <p:grpSpPr>
          <a:xfrm>
            <a:off x="1033649" y="1028700"/>
            <a:ext cx="8502428" cy="8628690"/>
            <a:chOff x="0" y="0"/>
            <a:chExt cx="11336571" cy="11504920"/>
          </a:xfrm>
        </p:grpSpPr>
        <p:sp>
          <p:nvSpPr>
            <p:cNvPr id="6" name="TextBox 6"/>
            <p:cNvSpPr txBox="1"/>
            <p:nvPr/>
          </p:nvSpPr>
          <p:spPr>
            <a:xfrm>
              <a:off x="1903669" y="10956690"/>
              <a:ext cx="959437" cy="548230"/>
            </a:xfrm>
            <a:prstGeom prst="rect">
              <a:avLst/>
            </a:prstGeom>
          </p:spPr>
          <p:txBody>
            <a:bodyPr lIns="0" tIns="0" rIns="0" bIns="0" rtlCol="0" anchor="t">
              <a:spAutoFit/>
            </a:bodyPr>
            <a:lstStyle/>
            <a:p>
              <a:pPr algn="ctr">
                <a:lnSpc>
                  <a:spcPts val="3522"/>
                </a:lnSpc>
              </a:pPr>
              <a:r>
                <a:rPr lang="en-US" sz="2516">
                  <a:solidFill>
                    <a:srgbClr val="FFFFFF"/>
                  </a:solidFill>
                  <a:latin typeface="Cerebri"/>
                </a:rPr>
                <a:t>2014</a:t>
              </a:r>
            </a:p>
          </p:txBody>
        </p:sp>
        <p:sp>
          <p:nvSpPr>
            <p:cNvPr id="7" name="TextBox 7"/>
            <p:cNvSpPr txBox="1"/>
            <p:nvPr/>
          </p:nvSpPr>
          <p:spPr>
            <a:xfrm>
              <a:off x="5590274" y="10956690"/>
              <a:ext cx="959437" cy="548230"/>
            </a:xfrm>
            <a:prstGeom prst="rect">
              <a:avLst/>
            </a:prstGeom>
          </p:spPr>
          <p:txBody>
            <a:bodyPr lIns="0" tIns="0" rIns="0" bIns="0" rtlCol="0" anchor="t">
              <a:spAutoFit/>
            </a:bodyPr>
            <a:lstStyle/>
            <a:p>
              <a:pPr algn="ctr">
                <a:lnSpc>
                  <a:spcPts val="3522"/>
                </a:lnSpc>
              </a:pPr>
              <a:r>
                <a:rPr lang="en-US" sz="2516">
                  <a:solidFill>
                    <a:srgbClr val="FFFFFF"/>
                  </a:solidFill>
                  <a:latin typeface="Cerebri"/>
                </a:rPr>
                <a:t>2015</a:t>
              </a:r>
            </a:p>
          </p:txBody>
        </p:sp>
        <p:sp>
          <p:nvSpPr>
            <p:cNvPr id="8" name="TextBox 8"/>
            <p:cNvSpPr txBox="1"/>
            <p:nvPr/>
          </p:nvSpPr>
          <p:spPr>
            <a:xfrm>
              <a:off x="9276879" y="10956690"/>
              <a:ext cx="959437" cy="548230"/>
            </a:xfrm>
            <a:prstGeom prst="rect">
              <a:avLst/>
            </a:prstGeom>
          </p:spPr>
          <p:txBody>
            <a:bodyPr lIns="0" tIns="0" rIns="0" bIns="0" rtlCol="0" anchor="t">
              <a:spAutoFit/>
            </a:bodyPr>
            <a:lstStyle/>
            <a:p>
              <a:pPr algn="ctr">
                <a:lnSpc>
                  <a:spcPts val="3522"/>
                </a:lnSpc>
              </a:pPr>
              <a:r>
                <a:rPr lang="en-US" sz="2516">
                  <a:solidFill>
                    <a:srgbClr val="FFFFFF"/>
                  </a:solidFill>
                  <a:latin typeface="Cerebri"/>
                </a:rPr>
                <a:t>2016</a:t>
              </a:r>
            </a:p>
          </p:txBody>
        </p:sp>
        <p:grpSp>
          <p:nvGrpSpPr>
            <p:cNvPr id="9" name="Group 9"/>
            <p:cNvGrpSpPr>
              <a:grpSpLocks noChangeAspect="1"/>
            </p:cNvGrpSpPr>
            <p:nvPr/>
          </p:nvGrpSpPr>
          <p:grpSpPr>
            <a:xfrm>
              <a:off x="803414" y="250302"/>
              <a:ext cx="10533157" cy="10540989"/>
              <a:chOff x="0" y="0"/>
              <a:chExt cx="10047436" cy="10054908"/>
            </a:xfrm>
          </p:grpSpPr>
          <p:sp>
            <p:nvSpPr>
              <p:cNvPr id="10" name="Freeform 10"/>
              <p:cNvSpPr/>
              <p:nvPr/>
            </p:nvSpPr>
            <p:spPr>
              <a:xfrm>
                <a:off x="0" y="-6350"/>
                <a:ext cx="10047436" cy="12700"/>
              </a:xfrm>
              <a:custGeom>
                <a:avLst/>
                <a:gdLst/>
                <a:ahLst/>
                <a:cxnLst/>
                <a:rect l="l" t="t" r="r" b="b"/>
                <a:pathLst>
                  <a:path w="10047436" h="12700">
                    <a:moveTo>
                      <a:pt x="0" y="0"/>
                    </a:moveTo>
                    <a:lnTo>
                      <a:pt x="10047436" y="0"/>
                    </a:lnTo>
                    <a:lnTo>
                      <a:pt x="10047436" y="12700"/>
                    </a:lnTo>
                    <a:lnTo>
                      <a:pt x="0" y="12700"/>
                    </a:lnTo>
                    <a:close/>
                  </a:path>
                </a:pathLst>
              </a:custGeom>
              <a:solidFill>
                <a:srgbClr val="FFFFFF"/>
              </a:solidFill>
            </p:spPr>
          </p:sp>
          <p:sp>
            <p:nvSpPr>
              <p:cNvPr id="11" name="Freeform 11"/>
              <p:cNvSpPr/>
              <p:nvPr/>
            </p:nvSpPr>
            <p:spPr>
              <a:xfrm>
                <a:off x="0" y="3345286"/>
                <a:ext cx="10047436" cy="12700"/>
              </a:xfrm>
              <a:custGeom>
                <a:avLst/>
                <a:gdLst/>
                <a:ahLst/>
                <a:cxnLst/>
                <a:rect l="l" t="t" r="r" b="b"/>
                <a:pathLst>
                  <a:path w="10047436" h="12700">
                    <a:moveTo>
                      <a:pt x="0" y="0"/>
                    </a:moveTo>
                    <a:lnTo>
                      <a:pt x="10047436" y="0"/>
                    </a:lnTo>
                    <a:lnTo>
                      <a:pt x="10047436" y="12700"/>
                    </a:lnTo>
                    <a:lnTo>
                      <a:pt x="0" y="12700"/>
                    </a:lnTo>
                    <a:close/>
                  </a:path>
                </a:pathLst>
              </a:custGeom>
              <a:solidFill>
                <a:srgbClr val="FFFFFF"/>
              </a:solidFill>
            </p:spPr>
          </p:sp>
          <p:sp>
            <p:nvSpPr>
              <p:cNvPr id="12" name="Freeform 12"/>
              <p:cNvSpPr/>
              <p:nvPr/>
            </p:nvSpPr>
            <p:spPr>
              <a:xfrm>
                <a:off x="0" y="6696921"/>
                <a:ext cx="10047436" cy="12700"/>
              </a:xfrm>
              <a:custGeom>
                <a:avLst/>
                <a:gdLst/>
                <a:ahLst/>
                <a:cxnLst/>
                <a:rect l="l" t="t" r="r" b="b"/>
                <a:pathLst>
                  <a:path w="10047436" h="12700">
                    <a:moveTo>
                      <a:pt x="0" y="0"/>
                    </a:moveTo>
                    <a:lnTo>
                      <a:pt x="10047436" y="0"/>
                    </a:lnTo>
                    <a:lnTo>
                      <a:pt x="10047436" y="12700"/>
                    </a:lnTo>
                    <a:lnTo>
                      <a:pt x="0" y="12700"/>
                    </a:lnTo>
                    <a:close/>
                  </a:path>
                </a:pathLst>
              </a:custGeom>
              <a:solidFill>
                <a:srgbClr val="FFFFFF"/>
              </a:solidFill>
            </p:spPr>
          </p:sp>
          <p:sp>
            <p:nvSpPr>
              <p:cNvPr id="13" name="Freeform 13"/>
              <p:cNvSpPr/>
              <p:nvPr/>
            </p:nvSpPr>
            <p:spPr>
              <a:xfrm>
                <a:off x="0" y="10048557"/>
                <a:ext cx="10047436" cy="12700"/>
              </a:xfrm>
              <a:custGeom>
                <a:avLst/>
                <a:gdLst/>
                <a:ahLst/>
                <a:cxnLst/>
                <a:rect l="l" t="t" r="r" b="b"/>
                <a:pathLst>
                  <a:path w="10047436" h="12700">
                    <a:moveTo>
                      <a:pt x="0" y="0"/>
                    </a:moveTo>
                    <a:lnTo>
                      <a:pt x="10047436" y="0"/>
                    </a:lnTo>
                    <a:lnTo>
                      <a:pt x="10047436" y="12700"/>
                    </a:lnTo>
                    <a:lnTo>
                      <a:pt x="0" y="12700"/>
                    </a:lnTo>
                    <a:close/>
                  </a:path>
                </a:pathLst>
              </a:custGeom>
              <a:solidFill>
                <a:srgbClr val="FFFFFF"/>
              </a:solidFill>
            </p:spPr>
          </p:sp>
        </p:grpSp>
        <p:sp>
          <p:nvSpPr>
            <p:cNvPr id="14" name="TextBox 14"/>
            <p:cNvSpPr txBox="1"/>
            <p:nvPr/>
          </p:nvSpPr>
          <p:spPr>
            <a:xfrm>
              <a:off x="0" y="-47625"/>
              <a:ext cx="590391" cy="548230"/>
            </a:xfrm>
            <a:prstGeom prst="rect">
              <a:avLst/>
            </a:prstGeom>
          </p:spPr>
          <p:txBody>
            <a:bodyPr lIns="0" tIns="0" rIns="0" bIns="0" rtlCol="0" anchor="t">
              <a:spAutoFit/>
            </a:bodyPr>
            <a:lstStyle/>
            <a:p>
              <a:pPr algn="r">
                <a:lnSpc>
                  <a:spcPts val="3522"/>
                </a:lnSpc>
              </a:pPr>
              <a:r>
                <a:rPr lang="en-US" sz="2516">
                  <a:solidFill>
                    <a:srgbClr val="FFFFFF"/>
                  </a:solidFill>
                  <a:latin typeface="Cerebri"/>
                </a:rPr>
                <a:t>30 </a:t>
              </a:r>
            </a:p>
          </p:txBody>
        </p:sp>
        <p:sp>
          <p:nvSpPr>
            <p:cNvPr id="15" name="TextBox 15"/>
            <p:cNvSpPr txBox="1"/>
            <p:nvPr/>
          </p:nvSpPr>
          <p:spPr>
            <a:xfrm>
              <a:off x="0" y="3466038"/>
              <a:ext cx="590391" cy="548230"/>
            </a:xfrm>
            <a:prstGeom prst="rect">
              <a:avLst/>
            </a:prstGeom>
          </p:spPr>
          <p:txBody>
            <a:bodyPr lIns="0" tIns="0" rIns="0" bIns="0" rtlCol="0" anchor="t">
              <a:spAutoFit/>
            </a:bodyPr>
            <a:lstStyle/>
            <a:p>
              <a:pPr algn="r">
                <a:lnSpc>
                  <a:spcPts val="3522"/>
                </a:lnSpc>
              </a:pPr>
              <a:r>
                <a:rPr lang="en-US" sz="2516">
                  <a:solidFill>
                    <a:srgbClr val="FFFFFF"/>
                  </a:solidFill>
                  <a:latin typeface="Cerebri"/>
                </a:rPr>
                <a:t>20 </a:t>
              </a:r>
            </a:p>
          </p:txBody>
        </p:sp>
        <p:sp>
          <p:nvSpPr>
            <p:cNvPr id="16" name="TextBox 16"/>
            <p:cNvSpPr txBox="1"/>
            <p:nvPr/>
          </p:nvSpPr>
          <p:spPr>
            <a:xfrm>
              <a:off x="0" y="6979701"/>
              <a:ext cx="590391" cy="548230"/>
            </a:xfrm>
            <a:prstGeom prst="rect">
              <a:avLst/>
            </a:prstGeom>
          </p:spPr>
          <p:txBody>
            <a:bodyPr lIns="0" tIns="0" rIns="0" bIns="0" rtlCol="0" anchor="t">
              <a:spAutoFit/>
            </a:bodyPr>
            <a:lstStyle/>
            <a:p>
              <a:pPr algn="r">
                <a:lnSpc>
                  <a:spcPts val="3522"/>
                </a:lnSpc>
              </a:pPr>
              <a:r>
                <a:rPr lang="en-US" sz="2516">
                  <a:solidFill>
                    <a:srgbClr val="FFFFFF"/>
                  </a:solidFill>
                  <a:latin typeface="Cerebri"/>
                </a:rPr>
                <a:t>10 </a:t>
              </a:r>
            </a:p>
          </p:txBody>
        </p:sp>
        <p:sp>
          <p:nvSpPr>
            <p:cNvPr id="17" name="TextBox 17"/>
            <p:cNvSpPr txBox="1"/>
            <p:nvPr/>
          </p:nvSpPr>
          <p:spPr>
            <a:xfrm>
              <a:off x="239859" y="10493364"/>
              <a:ext cx="350531" cy="548230"/>
            </a:xfrm>
            <a:prstGeom prst="rect">
              <a:avLst/>
            </a:prstGeom>
          </p:spPr>
          <p:txBody>
            <a:bodyPr lIns="0" tIns="0" rIns="0" bIns="0" rtlCol="0" anchor="t">
              <a:spAutoFit/>
            </a:bodyPr>
            <a:lstStyle/>
            <a:p>
              <a:pPr algn="r">
                <a:lnSpc>
                  <a:spcPts val="3522"/>
                </a:lnSpc>
              </a:pPr>
              <a:r>
                <a:rPr lang="en-US" sz="2516">
                  <a:solidFill>
                    <a:srgbClr val="FFFFFF"/>
                  </a:solidFill>
                  <a:latin typeface="Cerebri"/>
                </a:rPr>
                <a:t>0 </a:t>
              </a:r>
            </a:p>
          </p:txBody>
        </p:sp>
        <p:grpSp>
          <p:nvGrpSpPr>
            <p:cNvPr id="18" name="Group 18"/>
            <p:cNvGrpSpPr>
              <a:grpSpLocks noChangeAspect="1"/>
            </p:cNvGrpSpPr>
            <p:nvPr/>
          </p:nvGrpSpPr>
          <p:grpSpPr>
            <a:xfrm>
              <a:off x="803414" y="250302"/>
              <a:ext cx="10533157" cy="10540989"/>
              <a:chOff x="0" y="0"/>
              <a:chExt cx="10047436" cy="10054908"/>
            </a:xfrm>
          </p:grpSpPr>
          <p:sp>
            <p:nvSpPr>
              <p:cNvPr id="19" name="Freeform 19"/>
              <p:cNvSpPr/>
              <p:nvPr/>
            </p:nvSpPr>
            <p:spPr>
              <a:xfrm>
                <a:off x="0" y="727658"/>
                <a:ext cx="1494415" cy="9327249"/>
              </a:xfrm>
              <a:custGeom>
                <a:avLst/>
                <a:gdLst/>
                <a:ahLst/>
                <a:cxnLst/>
                <a:rect l="l" t="t" r="r" b="b"/>
                <a:pathLst>
                  <a:path w="1494415" h="9327249">
                    <a:moveTo>
                      <a:pt x="0" y="9327249"/>
                    </a:moveTo>
                    <a:lnTo>
                      <a:pt x="0" y="119553"/>
                    </a:lnTo>
                    <a:cubicBezTo>
                      <a:pt x="0" y="53526"/>
                      <a:pt x="53526" y="0"/>
                      <a:pt x="119553" y="0"/>
                    </a:cubicBezTo>
                    <a:lnTo>
                      <a:pt x="1374862" y="0"/>
                    </a:lnTo>
                    <a:cubicBezTo>
                      <a:pt x="1406570" y="0"/>
                      <a:pt x="1436979" y="12596"/>
                      <a:pt x="1459399" y="35017"/>
                    </a:cubicBezTo>
                    <a:cubicBezTo>
                      <a:pt x="1481820" y="57437"/>
                      <a:pt x="1494415" y="87846"/>
                      <a:pt x="1494415" y="119553"/>
                    </a:cubicBezTo>
                    <a:lnTo>
                      <a:pt x="1494415" y="9327249"/>
                    </a:lnTo>
                    <a:close/>
                  </a:path>
                </a:pathLst>
              </a:custGeom>
              <a:solidFill>
                <a:srgbClr val="FF9880"/>
              </a:solidFill>
            </p:spPr>
          </p:sp>
          <p:sp>
            <p:nvSpPr>
              <p:cNvPr id="20" name="Freeform 20"/>
              <p:cNvSpPr/>
              <p:nvPr/>
            </p:nvSpPr>
            <p:spPr>
              <a:xfrm>
                <a:off x="3516603" y="710900"/>
                <a:ext cx="1494415" cy="9344007"/>
              </a:xfrm>
              <a:custGeom>
                <a:avLst/>
                <a:gdLst/>
                <a:ahLst/>
                <a:cxnLst/>
                <a:rect l="l" t="t" r="r" b="b"/>
                <a:pathLst>
                  <a:path w="1494415" h="9344007">
                    <a:moveTo>
                      <a:pt x="0" y="9344007"/>
                    </a:moveTo>
                    <a:lnTo>
                      <a:pt x="0" y="119553"/>
                    </a:lnTo>
                    <a:cubicBezTo>
                      <a:pt x="0" y="53526"/>
                      <a:pt x="53526" y="0"/>
                      <a:pt x="119553" y="0"/>
                    </a:cubicBezTo>
                    <a:lnTo>
                      <a:pt x="1374862" y="0"/>
                    </a:lnTo>
                    <a:cubicBezTo>
                      <a:pt x="1440889" y="0"/>
                      <a:pt x="1494415" y="53526"/>
                      <a:pt x="1494415" y="119553"/>
                    </a:cubicBezTo>
                    <a:lnTo>
                      <a:pt x="1494415" y="9344007"/>
                    </a:lnTo>
                    <a:close/>
                  </a:path>
                </a:pathLst>
              </a:custGeom>
              <a:solidFill>
                <a:srgbClr val="FF9880"/>
              </a:solidFill>
            </p:spPr>
          </p:sp>
          <p:sp>
            <p:nvSpPr>
              <p:cNvPr id="21" name="Freeform 21"/>
              <p:cNvSpPr/>
              <p:nvPr/>
            </p:nvSpPr>
            <p:spPr>
              <a:xfrm>
                <a:off x="7033206" y="690790"/>
                <a:ext cx="1494415" cy="9364117"/>
              </a:xfrm>
              <a:custGeom>
                <a:avLst/>
                <a:gdLst/>
                <a:ahLst/>
                <a:cxnLst/>
                <a:rect l="l" t="t" r="r" b="b"/>
                <a:pathLst>
                  <a:path w="1494415" h="9364117">
                    <a:moveTo>
                      <a:pt x="0" y="9364117"/>
                    </a:moveTo>
                    <a:lnTo>
                      <a:pt x="0" y="119554"/>
                    </a:lnTo>
                    <a:cubicBezTo>
                      <a:pt x="0" y="53526"/>
                      <a:pt x="53525" y="0"/>
                      <a:pt x="119553" y="0"/>
                    </a:cubicBezTo>
                    <a:lnTo>
                      <a:pt x="1374861" y="0"/>
                    </a:lnTo>
                    <a:cubicBezTo>
                      <a:pt x="1440889" y="0"/>
                      <a:pt x="1494415" y="53526"/>
                      <a:pt x="1494415" y="119554"/>
                    </a:cubicBezTo>
                    <a:lnTo>
                      <a:pt x="1494415" y="9364117"/>
                    </a:lnTo>
                    <a:close/>
                  </a:path>
                </a:pathLst>
              </a:custGeom>
              <a:solidFill>
                <a:srgbClr val="FF9880"/>
              </a:solidFill>
            </p:spPr>
          </p:sp>
          <p:sp>
            <p:nvSpPr>
              <p:cNvPr id="22" name="Freeform 22"/>
              <p:cNvSpPr/>
              <p:nvPr/>
            </p:nvSpPr>
            <p:spPr>
              <a:xfrm>
                <a:off x="1519815" y="965786"/>
                <a:ext cx="1494415" cy="9089121"/>
              </a:xfrm>
              <a:custGeom>
                <a:avLst/>
                <a:gdLst/>
                <a:ahLst/>
                <a:cxnLst/>
                <a:rect l="l" t="t" r="r" b="b"/>
                <a:pathLst>
                  <a:path w="1494415" h="9089121">
                    <a:moveTo>
                      <a:pt x="0" y="9089121"/>
                    </a:moveTo>
                    <a:lnTo>
                      <a:pt x="0" y="119554"/>
                    </a:lnTo>
                    <a:cubicBezTo>
                      <a:pt x="0" y="87846"/>
                      <a:pt x="12596" y="57437"/>
                      <a:pt x="35017" y="35017"/>
                    </a:cubicBezTo>
                    <a:cubicBezTo>
                      <a:pt x="57437" y="12596"/>
                      <a:pt x="87846" y="0"/>
                      <a:pt x="119554" y="0"/>
                    </a:cubicBezTo>
                    <a:lnTo>
                      <a:pt x="1374863" y="0"/>
                    </a:lnTo>
                    <a:cubicBezTo>
                      <a:pt x="1406570" y="0"/>
                      <a:pt x="1436979" y="12596"/>
                      <a:pt x="1459400" y="35017"/>
                    </a:cubicBezTo>
                    <a:cubicBezTo>
                      <a:pt x="1481820" y="57437"/>
                      <a:pt x="1494416" y="87846"/>
                      <a:pt x="1494416" y="119554"/>
                    </a:cubicBezTo>
                    <a:lnTo>
                      <a:pt x="1494416" y="9089121"/>
                    </a:lnTo>
                    <a:close/>
                  </a:path>
                </a:pathLst>
              </a:custGeom>
              <a:solidFill>
                <a:srgbClr val="D96878"/>
              </a:solidFill>
            </p:spPr>
          </p:sp>
          <p:sp>
            <p:nvSpPr>
              <p:cNvPr id="23" name="Freeform 23"/>
              <p:cNvSpPr/>
              <p:nvPr/>
            </p:nvSpPr>
            <p:spPr>
              <a:xfrm>
                <a:off x="5036418" y="965798"/>
                <a:ext cx="1494416" cy="9089110"/>
              </a:xfrm>
              <a:custGeom>
                <a:avLst/>
                <a:gdLst/>
                <a:ahLst/>
                <a:cxnLst/>
                <a:rect l="l" t="t" r="r" b="b"/>
                <a:pathLst>
                  <a:path w="1494416" h="9089110">
                    <a:moveTo>
                      <a:pt x="0" y="9089109"/>
                    </a:moveTo>
                    <a:lnTo>
                      <a:pt x="0" y="119553"/>
                    </a:lnTo>
                    <a:cubicBezTo>
                      <a:pt x="0" y="53525"/>
                      <a:pt x="53526" y="0"/>
                      <a:pt x="119553" y="0"/>
                    </a:cubicBezTo>
                    <a:lnTo>
                      <a:pt x="1374862" y="0"/>
                    </a:lnTo>
                    <a:cubicBezTo>
                      <a:pt x="1406570" y="0"/>
                      <a:pt x="1436979" y="12595"/>
                      <a:pt x="1459399" y="35016"/>
                    </a:cubicBezTo>
                    <a:cubicBezTo>
                      <a:pt x="1481820" y="57436"/>
                      <a:pt x="1494416" y="87845"/>
                      <a:pt x="1494416" y="119553"/>
                    </a:cubicBezTo>
                    <a:lnTo>
                      <a:pt x="1494416" y="9089109"/>
                    </a:lnTo>
                    <a:close/>
                  </a:path>
                </a:pathLst>
              </a:custGeom>
              <a:solidFill>
                <a:srgbClr val="D96878"/>
              </a:solidFill>
            </p:spPr>
          </p:sp>
          <p:sp>
            <p:nvSpPr>
              <p:cNvPr id="24" name="Freeform 24"/>
              <p:cNvSpPr/>
              <p:nvPr/>
            </p:nvSpPr>
            <p:spPr>
              <a:xfrm>
                <a:off x="8553021" y="955749"/>
                <a:ext cx="1494416" cy="9099158"/>
              </a:xfrm>
              <a:custGeom>
                <a:avLst/>
                <a:gdLst/>
                <a:ahLst/>
                <a:cxnLst/>
                <a:rect l="l" t="t" r="r" b="b"/>
                <a:pathLst>
                  <a:path w="1494416" h="9099158">
                    <a:moveTo>
                      <a:pt x="0" y="9099158"/>
                    </a:moveTo>
                    <a:lnTo>
                      <a:pt x="0" y="119553"/>
                    </a:lnTo>
                    <a:cubicBezTo>
                      <a:pt x="0" y="53526"/>
                      <a:pt x="53525" y="0"/>
                      <a:pt x="119553" y="0"/>
                    </a:cubicBezTo>
                    <a:lnTo>
                      <a:pt x="1374862" y="0"/>
                    </a:lnTo>
                    <a:cubicBezTo>
                      <a:pt x="1440890" y="0"/>
                      <a:pt x="1494415" y="53526"/>
                      <a:pt x="1494415" y="119553"/>
                    </a:cubicBezTo>
                    <a:lnTo>
                      <a:pt x="1494415" y="9099158"/>
                    </a:lnTo>
                    <a:close/>
                  </a:path>
                </a:pathLst>
              </a:custGeom>
              <a:solidFill>
                <a:srgbClr val="D96878"/>
              </a:solidFill>
            </p:spPr>
          </p:sp>
        </p:grpSp>
      </p:grpSp>
      <p:grpSp>
        <p:nvGrpSpPr>
          <p:cNvPr id="25" name="Group 25"/>
          <p:cNvGrpSpPr/>
          <p:nvPr/>
        </p:nvGrpSpPr>
        <p:grpSpPr>
          <a:xfrm>
            <a:off x="10373987" y="5408954"/>
            <a:ext cx="1313806" cy="1313806"/>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9880"/>
            </a:solidFill>
          </p:spPr>
        </p:sp>
      </p:grpSp>
      <p:grpSp>
        <p:nvGrpSpPr>
          <p:cNvPr id="27" name="Group 27"/>
          <p:cNvGrpSpPr/>
          <p:nvPr/>
        </p:nvGrpSpPr>
        <p:grpSpPr>
          <a:xfrm>
            <a:off x="10373987" y="7104404"/>
            <a:ext cx="1313806" cy="1313806"/>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9880"/>
            </a:solidFill>
          </p:spPr>
        </p:sp>
      </p:grpSp>
      <p:grpSp>
        <p:nvGrpSpPr>
          <p:cNvPr id="29" name="Group 29"/>
          <p:cNvGrpSpPr/>
          <p:nvPr/>
        </p:nvGrpSpPr>
        <p:grpSpPr>
          <a:xfrm>
            <a:off x="10373987" y="7104404"/>
            <a:ext cx="1313806" cy="1313806"/>
            <a:chOff x="0" y="0"/>
            <a:chExt cx="6350000" cy="6350000"/>
          </a:xfrm>
        </p:grpSpPr>
        <p:sp>
          <p:nvSpPr>
            <p:cNvPr id="30" name="Freeform 3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18ABB"/>
            </a:solidFill>
          </p:spPr>
        </p:sp>
      </p:grpSp>
      <p:sp>
        <p:nvSpPr>
          <p:cNvPr id="31" name="TextBox 31"/>
          <p:cNvSpPr txBox="1"/>
          <p:nvPr/>
        </p:nvSpPr>
        <p:spPr>
          <a:xfrm>
            <a:off x="10373987" y="2999566"/>
            <a:ext cx="6043253" cy="1751838"/>
          </a:xfrm>
          <a:prstGeom prst="rect">
            <a:avLst/>
          </a:prstGeom>
        </p:spPr>
        <p:txBody>
          <a:bodyPr lIns="0" tIns="0" rIns="0" bIns="0" rtlCol="0" anchor="t">
            <a:spAutoFit/>
          </a:bodyPr>
          <a:lstStyle/>
          <a:p>
            <a:pPr>
              <a:lnSpc>
                <a:spcPts val="6696"/>
              </a:lnSpc>
            </a:pPr>
            <a:r>
              <a:rPr lang="en-US" sz="7200">
                <a:solidFill>
                  <a:srgbClr val="FFFFFF"/>
                </a:solidFill>
                <a:latin typeface="Cerebri Bold Bold"/>
              </a:rPr>
              <a:t>Mean BMI Overtime</a:t>
            </a:r>
          </a:p>
        </p:txBody>
      </p:sp>
      <p:sp>
        <p:nvSpPr>
          <p:cNvPr id="32" name="TextBox 32"/>
          <p:cNvSpPr txBox="1"/>
          <p:nvPr/>
        </p:nvSpPr>
        <p:spPr>
          <a:xfrm>
            <a:off x="12115800" y="5917151"/>
            <a:ext cx="4713545" cy="396240"/>
          </a:xfrm>
          <a:prstGeom prst="rect">
            <a:avLst/>
          </a:prstGeom>
        </p:spPr>
        <p:txBody>
          <a:bodyPr lIns="0" tIns="0" rIns="0" bIns="0" rtlCol="0" anchor="t">
            <a:spAutoFit/>
          </a:bodyPr>
          <a:lstStyle/>
          <a:p>
            <a:pPr>
              <a:lnSpc>
                <a:spcPts val="3359"/>
              </a:lnSpc>
              <a:spcBef>
                <a:spcPct val="0"/>
              </a:spcBef>
            </a:pPr>
            <a:r>
              <a:rPr lang="en-US" sz="2400">
                <a:solidFill>
                  <a:srgbClr val="FFFFFF"/>
                </a:solidFill>
                <a:latin typeface="Cerebri Bold Bold"/>
              </a:rPr>
              <a:t>North American </a:t>
            </a:r>
          </a:p>
        </p:txBody>
      </p:sp>
      <p:sp>
        <p:nvSpPr>
          <p:cNvPr id="33" name="TextBox 33"/>
          <p:cNvSpPr txBox="1"/>
          <p:nvPr/>
        </p:nvSpPr>
        <p:spPr>
          <a:xfrm>
            <a:off x="12115800" y="7612601"/>
            <a:ext cx="4713545" cy="396240"/>
          </a:xfrm>
          <a:prstGeom prst="rect">
            <a:avLst/>
          </a:prstGeom>
        </p:spPr>
        <p:txBody>
          <a:bodyPr lIns="0" tIns="0" rIns="0" bIns="0" rtlCol="0" anchor="t">
            <a:spAutoFit/>
          </a:bodyPr>
          <a:lstStyle/>
          <a:p>
            <a:pPr>
              <a:lnSpc>
                <a:spcPts val="3359"/>
              </a:lnSpc>
              <a:spcBef>
                <a:spcPct val="0"/>
              </a:spcBef>
            </a:pPr>
            <a:r>
              <a:rPr lang="en-US" sz="2400">
                <a:solidFill>
                  <a:srgbClr val="FFFFFF"/>
                </a:solidFill>
                <a:latin typeface="Cerebri Bold Bold"/>
              </a:rPr>
              <a:t>Austrailian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2A8D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891936" y="7229185"/>
            <a:ext cx="3666382" cy="3666382"/>
          </a:xfrm>
          <a:prstGeom prst="rect">
            <a:avLst/>
          </a:prstGeom>
        </p:spPr>
      </p:pic>
      <p:grpSp>
        <p:nvGrpSpPr>
          <p:cNvPr id="3" name="Group 3"/>
          <p:cNvGrpSpPr/>
          <p:nvPr/>
        </p:nvGrpSpPr>
        <p:grpSpPr>
          <a:xfrm>
            <a:off x="6315075" y="0"/>
            <a:ext cx="11972925" cy="10287000"/>
            <a:chOff x="0" y="0"/>
            <a:chExt cx="4050101" cy="3479800"/>
          </a:xfrm>
        </p:grpSpPr>
        <p:sp>
          <p:nvSpPr>
            <p:cNvPr id="4" name="Freeform 4"/>
            <p:cNvSpPr/>
            <p:nvPr/>
          </p:nvSpPr>
          <p:spPr>
            <a:xfrm>
              <a:off x="0" y="0"/>
              <a:ext cx="4050100" cy="3479800"/>
            </a:xfrm>
            <a:custGeom>
              <a:avLst/>
              <a:gdLst/>
              <a:ahLst/>
              <a:cxnLst/>
              <a:rect l="l" t="t" r="r" b="b"/>
              <a:pathLst>
                <a:path w="4050100" h="3479800">
                  <a:moveTo>
                    <a:pt x="0" y="0"/>
                  </a:moveTo>
                  <a:lnTo>
                    <a:pt x="4050100" y="0"/>
                  </a:lnTo>
                  <a:lnTo>
                    <a:pt x="4050100" y="3479800"/>
                  </a:lnTo>
                  <a:lnTo>
                    <a:pt x="0" y="3479800"/>
                  </a:lnTo>
                  <a:close/>
                </a:path>
              </a:pathLst>
            </a:custGeom>
            <a:solidFill>
              <a:srgbClr val="477623"/>
            </a:solidFill>
          </p:spPr>
        </p:sp>
      </p:grpSp>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7997056" y="1596386"/>
            <a:ext cx="965131" cy="665940"/>
          </a:xfrm>
          <a:prstGeom prst="rect">
            <a:avLst/>
          </a:prstGeom>
        </p:spPr>
      </p:pic>
      <p:sp>
        <p:nvSpPr>
          <p:cNvPr id="6" name="TextBox 6"/>
          <p:cNvSpPr txBox="1"/>
          <p:nvPr/>
        </p:nvSpPr>
        <p:spPr>
          <a:xfrm>
            <a:off x="7997056" y="2569337"/>
            <a:ext cx="5751113" cy="5195951"/>
          </a:xfrm>
          <a:prstGeom prst="rect">
            <a:avLst/>
          </a:prstGeom>
        </p:spPr>
        <p:txBody>
          <a:bodyPr lIns="0" tIns="0" rIns="0" bIns="0" rtlCol="0" anchor="t">
            <a:spAutoFit/>
          </a:bodyPr>
          <a:lstStyle/>
          <a:p>
            <a:pPr>
              <a:lnSpc>
                <a:spcPts val="6832"/>
              </a:lnSpc>
            </a:pPr>
            <a:r>
              <a:rPr lang="en-US" sz="5600">
                <a:solidFill>
                  <a:srgbClr val="FFF5E6"/>
                </a:solidFill>
                <a:latin typeface="Cerebri Bold Bold"/>
              </a:rPr>
              <a:t>Results show BMI increased in North American and Australian populations</a:t>
            </a:r>
          </a:p>
        </p:txBody>
      </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27664" y="-608567"/>
            <a:ext cx="3666382" cy="3666382"/>
          </a:xfrm>
          <a:prstGeom prst="rect">
            <a:avLst/>
          </a:prstGeom>
        </p:spPr>
      </p:pic>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209338" y="2550287"/>
            <a:ext cx="5186426" cy="5186426"/>
          </a:xfrm>
          <a:prstGeom prst="rect">
            <a:avLst/>
          </a:prstGeom>
        </p:spPr>
      </p:pic>
      <p:sp>
        <p:nvSpPr>
          <p:cNvPr id="9" name="TextBox 9"/>
          <p:cNvSpPr txBox="1"/>
          <p:nvPr/>
        </p:nvSpPr>
        <p:spPr>
          <a:xfrm>
            <a:off x="1028700" y="5102765"/>
            <a:ext cx="4746044" cy="1007745"/>
          </a:xfrm>
          <a:prstGeom prst="rect">
            <a:avLst/>
          </a:prstGeom>
        </p:spPr>
        <p:txBody>
          <a:bodyPr lIns="0" tIns="0" rIns="0" bIns="0" rtlCol="0" anchor="t">
            <a:spAutoFit/>
          </a:bodyPr>
          <a:lstStyle/>
          <a:p>
            <a:pPr>
              <a:lnSpc>
                <a:spcPts val="7440"/>
              </a:lnSpc>
            </a:pPr>
            <a:r>
              <a:rPr lang="en-US" sz="8000">
                <a:solidFill>
                  <a:srgbClr val="FFFFFF"/>
                </a:solidFill>
                <a:latin typeface="Cerebri Bold Bold"/>
              </a:rPr>
              <a:t>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7762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072743">
            <a:off x="12335995" y="141165"/>
            <a:ext cx="10421614" cy="12369868"/>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7069604">
            <a:off x="9711556" y="3922485"/>
            <a:ext cx="8439886" cy="6372114"/>
          </a:xfrm>
          <a:prstGeom prst="rect">
            <a:avLst/>
          </a:prstGeom>
        </p:spPr>
      </p:pic>
      <p:pic>
        <p:nvPicPr>
          <p:cNvPr id="4" name="Picture 4"/>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44433" y="-287753"/>
            <a:ext cx="5241799" cy="3616841"/>
          </a:xfrm>
          <a:prstGeom prst="rect">
            <a:avLst/>
          </a:prstGeom>
        </p:spPr>
      </p:pic>
      <p:sp>
        <p:nvSpPr>
          <p:cNvPr id="5" name="TextBox 5"/>
          <p:cNvSpPr txBox="1"/>
          <p:nvPr/>
        </p:nvSpPr>
        <p:spPr>
          <a:xfrm>
            <a:off x="1028700" y="4744402"/>
            <a:ext cx="9833822" cy="1007745"/>
          </a:xfrm>
          <a:prstGeom prst="rect">
            <a:avLst/>
          </a:prstGeom>
        </p:spPr>
        <p:txBody>
          <a:bodyPr lIns="0" tIns="0" rIns="0" bIns="0" rtlCol="0" anchor="t">
            <a:spAutoFit/>
          </a:bodyPr>
          <a:lstStyle/>
          <a:p>
            <a:pPr>
              <a:lnSpc>
                <a:spcPts val="7440"/>
              </a:lnSpc>
            </a:pPr>
            <a:r>
              <a:rPr lang="en-US" sz="8000">
                <a:solidFill>
                  <a:srgbClr val="FFFFFF"/>
                </a:solidFill>
                <a:latin typeface="Cerebri Bold Bold"/>
              </a:rPr>
              <a:t>Recomendations</a:t>
            </a:r>
          </a:p>
        </p:txBody>
      </p:sp>
      <p:sp>
        <p:nvSpPr>
          <p:cNvPr id="6" name="TextBox 6"/>
          <p:cNvSpPr txBox="1"/>
          <p:nvPr/>
        </p:nvSpPr>
        <p:spPr>
          <a:xfrm>
            <a:off x="1976466" y="6283676"/>
            <a:ext cx="8689995" cy="824865"/>
          </a:xfrm>
          <a:prstGeom prst="rect">
            <a:avLst/>
          </a:prstGeom>
        </p:spPr>
        <p:txBody>
          <a:bodyPr lIns="0" tIns="0" rIns="0" bIns="0" rtlCol="0" anchor="t">
            <a:spAutoFit/>
          </a:bodyPr>
          <a:lstStyle/>
          <a:p>
            <a:pPr marL="518158" lvl="1" indent="-259079">
              <a:lnSpc>
                <a:spcPts val="3359"/>
              </a:lnSpc>
              <a:buFont typeface="Arial"/>
              <a:buChar char="•"/>
            </a:pPr>
            <a:r>
              <a:rPr lang="en-US" sz="2399">
                <a:solidFill>
                  <a:srgbClr val="FFFFFF"/>
                </a:solidFill>
                <a:latin typeface="Cerebri"/>
              </a:rPr>
              <a:t>Get more data and build stronger conclusions </a:t>
            </a:r>
          </a:p>
          <a:p>
            <a:pPr marL="518158" lvl="1" indent="-259079">
              <a:lnSpc>
                <a:spcPts val="3359"/>
              </a:lnSpc>
              <a:spcBef>
                <a:spcPct val="0"/>
              </a:spcBef>
              <a:buFont typeface="Arial"/>
              <a:buChar char="•"/>
            </a:pPr>
            <a:r>
              <a:rPr lang="en-US" sz="2399">
                <a:solidFill>
                  <a:srgbClr val="FFFFFF"/>
                </a:solidFill>
                <a:latin typeface="Cerebri"/>
              </a:rPr>
              <a:t>Study time frames for more specific analysis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E783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8700" y="1739313"/>
            <a:ext cx="6986205" cy="6808375"/>
          </a:xfrm>
          <a:prstGeom prst="rect">
            <a:avLst/>
          </a:prstGeom>
        </p:spPr>
      </p:pic>
      <p:sp>
        <p:nvSpPr>
          <p:cNvPr id="3" name="TextBox 3"/>
          <p:cNvSpPr txBox="1"/>
          <p:nvPr/>
        </p:nvSpPr>
        <p:spPr>
          <a:xfrm>
            <a:off x="5895478" y="4631817"/>
            <a:ext cx="13732499" cy="1299591"/>
          </a:xfrm>
          <a:prstGeom prst="rect">
            <a:avLst/>
          </a:prstGeom>
        </p:spPr>
        <p:txBody>
          <a:bodyPr lIns="0" tIns="0" rIns="0" bIns="0" rtlCol="0" anchor="t">
            <a:spAutoFit/>
          </a:bodyPr>
          <a:lstStyle/>
          <a:p>
            <a:pPr algn="ctr">
              <a:lnSpc>
                <a:spcPts val="9672"/>
              </a:lnSpc>
            </a:pPr>
            <a:r>
              <a:rPr lang="en-US" sz="10400">
                <a:solidFill>
                  <a:srgbClr val="FFFFFF"/>
                </a:solidFill>
                <a:latin typeface="Cerebri Bold Bold"/>
              </a:rPr>
              <a:t>THANK YOU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TextBox 2"/>
          <p:cNvSpPr txBox="1"/>
          <p:nvPr/>
        </p:nvSpPr>
        <p:spPr>
          <a:xfrm>
            <a:off x="593074" y="1219200"/>
            <a:ext cx="8550926" cy="904113"/>
          </a:xfrm>
          <a:prstGeom prst="rect">
            <a:avLst/>
          </a:prstGeom>
        </p:spPr>
        <p:txBody>
          <a:bodyPr lIns="0" tIns="0" rIns="0" bIns="0" rtlCol="0" anchor="t">
            <a:spAutoFit/>
          </a:bodyPr>
          <a:lstStyle/>
          <a:p>
            <a:pPr>
              <a:lnSpc>
                <a:spcPts val="6696"/>
              </a:lnSpc>
            </a:pPr>
            <a:r>
              <a:rPr lang="en-US" sz="7200">
                <a:solidFill>
                  <a:srgbClr val="373737"/>
                </a:solidFill>
                <a:latin typeface="Cerebri Bold Bold"/>
              </a:rPr>
              <a:t>References</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123765" y="7418070"/>
            <a:ext cx="8271071" cy="7702435"/>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842174" y="6905813"/>
            <a:ext cx="5011343" cy="8454720"/>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174916" y="7418070"/>
            <a:ext cx="5363291" cy="5041493"/>
          </a:xfrm>
          <a:prstGeom prst="rect">
            <a:avLst/>
          </a:prstGeom>
        </p:spPr>
      </p:pic>
      <p:sp>
        <p:nvSpPr>
          <p:cNvPr id="6" name="TextBox 6"/>
          <p:cNvSpPr txBox="1"/>
          <p:nvPr/>
        </p:nvSpPr>
        <p:spPr>
          <a:xfrm>
            <a:off x="593074" y="2441619"/>
            <a:ext cx="15833496" cy="5333236"/>
          </a:xfrm>
          <a:prstGeom prst="rect">
            <a:avLst/>
          </a:prstGeom>
        </p:spPr>
        <p:txBody>
          <a:bodyPr lIns="0" tIns="0" rIns="0" bIns="0" rtlCol="0" anchor="t">
            <a:spAutoFit/>
          </a:bodyPr>
          <a:lstStyle/>
          <a:p>
            <a:pPr>
              <a:lnSpc>
                <a:spcPts val="3574"/>
              </a:lnSpc>
              <a:spcBef>
                <a:spcPct val="0"/>
              </a:spcBef>
            </a:pPr>
            <a:endParaRPr/>
          </a:p>
          <a:p>
            <a:pPr>
              <a:lnSpc>
                <a:spcPts val="3574"/>
              </a:lnSpc>
              <a:spcBef>
                <a:spcPct val="0"/>
              </a:spcBef>
            </a:pPr>
            <a:r>
              <a:rPr lang="en-US" sz="2553">
                <a:solidFill>
                  <a:srgbClr val="373737"/>
                </a:solidFill>
                <a:latin typeface="Cerebri"/>
              </a:rPr>
              <a:t>Dunford, E. K., Ni Mhurchu, C., Huang, L., Vandevijvere, S., Swinburn, B., Pravst, I., Tolentino‐Mayo, L., Reyes, M., L'Abbé, M., &amp; Neal, B. C. (2019). A comparison of the healthiness of packaged foods and beverages from 12 countries using the health star rating nutrient profiling system, 2013–2018. Obesity Reviews, 20(S2), 107–115. https://doi.org/10.1111/obr.12879 </a:t>
            </a:r>
          </a:p>
          <a:p>
            <a:pPr>
              <a:lnSpc>
                <a:spcPts val="3574"/>
              </a:lnSpc>
              <a:spcBef>
                <a:spcPct val="0"/>
              </a:spcBef>
            </a:pPr>
            <a:endParaRPr lang="en-US" sz="2553">
              <a:solidFill>
                <a:srgbClr val="373737"/>
              </a:solidFill>
              <a:latin typeface="Cerebri"/>
            </a:endParaRPr>
          </a:p>
          <a:p>
            <a:pPr>
              <a:lnSpc>
                <a:spcPts val="3574"/>
              </a:lnSpc>
              <a:spcBef>
                <a:spcPct val="0"/>
              </a:spcBef>
            </a:pPr>
            <a:r>
              <a:rPr lang="en-US" sz="2553">
                <a:solidFill>
                  <a:srgbClr val="373737"/>
                </a:solidFill>
                <a:latin typeface="Cerebri"/>
              </a:rPr>
              <a:t>Finucane, M. M., Stevens, G. A., Cowan, M. J., Danaei, G., Lin, J. K., Paciorek, C. J., Singh, G. M., Gutierrez, H. R., Lu, Y., Bahalim, A. N., Farzadfar, F., Riley, L. M., &amp; Ezzati, M. (2011). National, regional, and global trends in body-mass index since 1980: Systematic analysis of health examination surveys and epidemiological studies with 960 country-years and 9·1 million participants. The Lancet, 377(9765), 557–567. https://doi.org/10.1016/s0140-6736(10)62037-5</a:t>
            </a:r>
          </a:p>
          <a:p>
            <a:pPr>
              <a:lnSpc>
                <a:spcPts val="3574"/>
              </a:lnSpc>
              <a:spcBef>
                <a:spcPct val="0"/>
              </a:spcBef>
            </a:pPr>
            <a:endParaRPr lang="en-US" sz="2553">
              <a:solidFill>
                <a:srgbClr val="373737"/>
              </a:solidFill>
              <a:latin typeface="Cere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958953" flipH="1">
            <a:off x="14315880" y="5814735"/>
            <a:ext cx="8857087" cy="8248163"/>
          </a:xfrm>
          <a:prstGeom prst="rect">
            <a:avLst/>
          </a:prstGeom>
        </p:spPr>
      </p:pic>
      <p:sp>
        <p:nvSpPr>
          <p:cNvPr id="3" name="TextBox 3"/>
          <p:cNvSpPr txBox="1"/>
          <p:nvPr/>
        </p:nvSpPr>
        <p:spPr>
          <a:xfrm>
            <a:off x="514350" y="1219200"/>
            <a:ext cx="8550926" cy="904113"/>
          </a:xfrm>
          <a:prstGeom prst="rect">
            <a:avLst/>
          </a:prstGeom>
        </p:spPr>
        <p:txBody>
          <a:bodyPr lIns="0" tIns="0" rIns="0" bIns="0" rtlCol="0" anchor="t">
            <a:spAutoFit/>
          </a:bodyPr>
          <a:lstStyle/>
          <a:p>
            <a:pPr>
              <a:lnSpc>
                <a:spcPts val="6696"/>
              </a:lnSpc>
            </a:pPr>
            <a:r>
              <a:rPr lang="en-US" sz="7200">
                <a:solidFill>
                  <a:srgbClr val="373737"/>
                </a:solidFill>
                <a:latin typeface="Cerebri Bold Bold"/>
              </a:rPr>
              <a:t>References</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920899" y="6945227"/>
            <a:ext cx="5011343" cy="8454720"/>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174916" y="7418070"/>
            <a:ext cx="5363291" cy="5041493"/>
          </a:xfrm>
          <a:prstGeom prst="rect">
            <a:avLst/>
          </a:prstGeom>
        </p:spPr>
      </p:pic>
      <p:sp>
        <p:nvSpPr>
          <p:cNvPr id="6" name="TextBox 6"/>
          <p:cNvSpPr txBox="1"/>
          <p:nvPr/>
        </p:nvSpPr>
        <p:spPr>
          <a:xfrm>
            <a:off x="514350" y="2587447"/>
            <a:ext cx="15005806" cy="5779108"/>
          </a:xfrm>
          <a:prstGeom prst="rect">
            <a:avLst/>
          </a:prstGeom>
        </p:spPr>
        <p:txBody>
          <a:bodyPr lIns="0" tIns="0" rIns="0" bIns="0" rtlCol="0" anchor="t">
            <a:spAutoFit/>
          </a:bodyPr>
          <a:lstStyle/>
          <a:p>
            <a:pPr>
              <a:lnSpc>
                <a:spcPts val="3574"/>
              </a:lnSpc>
            </a:pPr>
            <a:r>
              <a:rPr lang="en-US" sz="2553">
                <a:solidFill>
                  <a:srgbClr val="373737"/>
                </a:solidFill>
                <a:latin typeface="Cerebri"/>
              </a:rPr>
              <a:t>U.S. Department of Health and Human Services. (n.d.). Assessing your weight and health risk. National Heart Lung and Blood Institute. Retrieved November 29, 2021, from https://www.nhlbi.nih.gov/health/educational/lose_wt/risk.htm </a:t>
            </a:r>
          </a:p>
          <a:p>
            <a:pPr>
              <a:lnSpc>
                <a:spcPts val="3574"/>
              </a:lnSpc>
            </a:pPr>
            <a:endParaRPr lang="en-US" sz="2553">
              <a:solidFill>
                <a:srgbClr val="373737"/>
              </a:solidFill>
              <a:latin typeface="Cerebri"/>
            </a:endParaRPr>
          </a:p>
          <a:p>
            <a:pPr>
              <a:lnSpc>
                <a:spcPts val="3574"/>
              </a:lnSpc>
              <a:spcBef>
                <a:spcPct val="0"/>
              </a:spcBef>
            </a:pPr>
            <a:r>
              <a:rPr lang="en-US" sz="2553">
                <a:solidFill>
                  <a:srgbClr val="373737"/>
                </a:solidFill>
                <a:latin typeface="Cerebri"/>
              </a:rPr>
              <a:t>U.S. Department of Health and Human Services. (2019, May 21). Eating highly processed foods linked to weight gain. National Institutes of Health. Retrieved January 10, 2022, from https://www.nih.gov/news-events/nih-research-matters/eating-highly-processed-foods-linked-weight-gain</a:t>
            </a:r>
          </a:p>
          <a:p>
            <a:pPr>
              <a:lnSpc>
                <a:spcPts val="3574"/>
              </a:lnSpc>
              <a:spcBef>
                <a:spcPct val="0"/>
              </a:spcBef>
            </a:pPr>
            <a:endParaRPr lang="en-US" sz="2553">
              <a:solidFill>
                <a:srgbClr val="373737"/>
              </a:solidFill>
              <a:latin typeface="Cerebri"/>
            </a:endParaRPr>
          </a:p>
          <a:p>
            <a:pPr>
              <a:lnSpc>
                <a:spcPts val="3574"/>
              </a:lnSpc>
              <a:spcBef>
                <a:spcPct val="0"/>
              </a:spcBef>
            </a:pPr>
            <a:r>
              <a:rPr lang="en-US" sz="2553">
                <a:solidFill>
                  <a:srgbClr val="373737"/>
                </a:solidFill>
                <a:latin typeface="Cerebri"/>
              </a:rPr>
              <a:t>Vandevijvere, S., Jaacks, L. M., Monteiro, C. A., Moubarac, J. C., Girling‐Butcher, M., Lee, A. C., Pan, A., Bentham, J., &amp; Swinburn, B. (2019). Global trends in ultraprocessed food and drink product sales and their association with adult body mass index trajectories. Obesity Reviews, 20(S2), 10–19. https://doi.org/10.1111/obr.12860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7762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072743">
            <a:off x="12335995" y="141165"/>
            <a:ext cx="10421614" cy="12369868"/>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7069604">
            <a:off x="9711556" y="3922485"/>
            <a:ext cx="8439886" cy="6372114"/>
          </a:xfrm>
          <a:prstGeom prst="rect">
            <a:avLst/>
          </a:prstGeom>
        </p:spPr>
      </p:pic>
      <p:pic>
        <p:nvPicPr>
          <p:cNvPr id="4" name="Picture 4"/>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44433" y="-287753"/>
            <a:ext cx="5241799" cy="3616841"/>
          </a:xfrm>
          <a:prstGeom prst="rect">
            <a:avLst/>
          </a:prstGeom>
        </p:spPr>
      </p:pic>
      <p:sp>
        <p:nvSpPr>
          <p:cNvPr id="5" name="TextBox 5"/>
          <p:cNvSpPr txBox="1"/>
          <p:nvPr/>
        </p:nvSpPr>
        <p:spPr>
          <a:xfrm>
            <a:off x="1325910" y="3901103"/>
            <a:ext cx="9833822" cy="1950720"/>
          </a:xfrm>
          <a:prstGeom prst="rect">
            <a:avLst/>
          </a:prstGeom>
        </p:spPr>
        <p:txBody>
          <a:bodyPr lIns="0" tIns="0" rIns="0" bIns="0" rtlCol="0" anchor="t">
            <a:spAutoFit/>
          </a:bodyPr>
          <a:lstStyle/>
          <a:p>
            <a:pPr>
              <a:lnSpc>
                <a:spcPts val="7440"/>
              </a:lnSpc>
            </a:pPr>
            <a:r>
              <a:rPr lang="en-US" sz="8000">
                <a:solidFill>
                  <a:srgbClr val="FFFFFF"/>
                </a:solidFill>
                <a:latin typeface="Cerebri Bold Bold"/>
              </a:rPr>
              <a:t>World Health Organization</a:t>
            </a:r>
          </a:p>
        </p:txBody>
      </p:sp>
      <p:sp>
        <p:nvSpPr>
          <p:cNvPr id="6" name="TextBox 6"/>
          <p:cNvSpPr txBox="1"/>
          <p:nvPr/>
        </p:nvSpPr>
        <p:spPr>
          <a:xfrm>
            <a:off x="1352414" y="6089978"/>
            <a:ext cx="8522900" cy="2329227"/>
          </a:xfrm>
          <a:prstGeom prst="rect">
            <a:avLst/>
          </a:prstGeom>
        </p:spPr>
        <p:txBody>
          <a:bodyPr wrap="square" lIns="0" tIns="0" rIns="0" bIns="0" rtlCol="0" anchor="t">
            <a:spAutoFit/>
          </a:bodyPr>
          <a:lstStyle/>
          <a:p>
            <a:pPr marL="712464" lvl="1" indent="-356232">
              <a:lnSpc>
                <a:spcPts val="4619"/>
              </a:lnSpc>
              <a:buFont typeface="Arial"/>
              <a:buChar char="•"/>
            </a:pPr>
            <a:r>
              <a:rPr lang="en-US" sz="3299" dirty="0">
                <a:solidFill>
                  <a:srgbClr val="FFFFFF"/>
                </a:solidFill>
                <a:latin typeface="Cerebri"/>
              </a:rPr>
              <a:t>Provide insight into mean BMI due to it's affect on health  </a:t>
            </a:r>
          </a:p>
          <a:p>
            <a:pPr>
              <a:lnSpc>
                <a:spcPts val="4619"/>
              </a:lnSpc>
            </a:pPr>
            <a:endParaRPr lang="en-US" sz="3299" dirty="0">
              <a:solidFill>
                <a:srgbClr val="FFFFFF"/>
              </a:solidFill>
              <a:latin typeface="Cerebri"/>
            </a:endParaRPr>
          </a:p>
          <a:p>
            <a:pPr marL="712464" lvl="1" indent="-356232">
              <a:lnSpc>
                <a:spcPts val="4619"/>
              </a:lnSpc>
              <a:buFont typeface="Arial"/>
              <a:buChar char="•"/>
            </a:pPr>
            <a:r>
              <a:rPr lang="en-US" sz="3299" dirty="0">
                <a:solidFill>
                  <a:srgbClr val="FFFFFF"/>
                </a:solidFill>
                <a:latin typeface="Cerebri"/>
              </a:rPr>
              <a:t>Understand what habits affect mean BMI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D9E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682164">
            <a:off x="-1331816" y="6975120"/>
            <a:ext cx="4721033" cy="5985461"/>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031954">
            <a:off x="11239636" y="5648459"/>
            <a:ext cx="8341710" cy="10868678"/>
          </a:xfrm>
          <a:prstGeom prst="rect">
            <a:avLst/>
          </a:prstGeom>
        </p:spPr>
      </p:pic>
      <p:grpSp>
        <p:nvGrpSpPr>
          <p:cNvPr id="4" name="Group 4"/>
          <p:cNvGrpSpPr/>
          <p:nvPr/>
        </p:nvGrpSpPr>
        <p:grpSpPr>
          <a:xfrm>
            <a:off x="5473421" y="3246120"/>
            <a:ext cx="2627612" cy="262761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6878"/>
            </a:solidFill>
          </p:spPr>
        </p:sp>
      </p:grpSp>
      <p:grpSp>
        <p:nvGrpSpPr>
          <p:cNvPr id="6" name="Group 6"/>
          <p:cNvGrpSpPr/>
          <p:nvPr/>
        </p:nvGrpSpPr>
        <p:grpSpPr>
          <a:xfrm>
            <a:off x="11198171" y="3246120"/>
            <a:ext cx="2627612" cy="2627612"/>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6878"/>
            </a:solidFill>
          </p:spPr>
        </p:sp>
      </p:grpSp>
      <p:pic>
        <p:nvPicPr>
          <p:cNvPr id="9" name="Picture 9"/>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5705473" y="4100418"/>
            <a:ext cx="2163508" cy="1143955"/>
          </a:xfrm>
          <a:prstGeom prst="rect">
            <a:avLst/>
          </a:prstGeom>
        </p:spPr>
      </p:pic>
      <p:pic>
        <p:nvPicPr>
          <p:cNvPr id="10" name="Picture 10"/>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389857" y="2504451"/>
            <a:ext cx="5315616" cy="11836392"/>
          </a:xfrm>
          <a:prstGeom prst="rect">
            <a:avLst/>
          </a:prstGeom>
        </p:spPr>
      </p:pic>
      <p:sp>
        <p:nvSpPr>
          <p:cNvPr id="11" name="TextBox 11"/>
          <p:cNvSpPr txBox="1"/>
          <p:nvPr/>
        </p:nvSpPr>
        <p:spPr>
          <a:xfrm>
            <a:off x="848987" y="1238250"/>
            <a:ext cx="16590026" cy="1007745"/>
          </a:xfrm>
          <a:prstGeom prst="rect">
            <a:avLst/>
          </a:prstGeom>
        </p:spPr>
        <p:txBody>
          <a:bodyPr lIns="0" tIns="0" rIns="0" bIns="0" rtlCol="0" anchor="t">
            <a:spAutoFit/>
          </a:bodyPr>
          <a:lstStyle/>
          <a:p>
            <a:pPr algn="ctr">
              <a:lnSpc>
                <a:spcPts val="7440"/>
              </a:lnSpc>
            </a:pPr>
            <a:r>
              <a:rPr lang="en-US" sz="8000">
                <a:solidFill>
                  <a:srgbClr val="373737"/>
                </a:solidFill>
                <a:latin typeface="Cerebri Bold Bold"/>
              </a:rPr>
              <a:t>Why Is BMI So Important?</a:t>
            </a:r>
          </a:p>
        </p:txBody>
      </p:sp>
      <p:sp>
        <p:nvSpPr>
          <p:cNvPr id="12" name="TextBox 12"/>
          <p:cNvSpPr txBox="1"/>
          <p:nvPr/>
        </p:nvSpPr>
        <p:spPr>
          <a:xfrm>
            <a:off x="4430455" y="6225743"/>
            <a:ext cx="4713545" cy="1720279"/>
          </a:xfrm>
          <a:prstGeom prst="rect">
            <a:avLst/>
          </a:prstGeom>
        </p:spPr>
        <p:txBody>
          <a:bodyPr lIns="0" tIns="0" rIns="0" bIns="0" rtlCol="0" anchor="t">
            <a:spAutoFit/>
          </a:bodyPr>
          <a:lstStyle/>
          <a:p>
            <a:pPr algn="ctr">
              <a:lnSpc>
                <a:spcPts val="3359"/>
              </a:lnSpc>
              <a:spcBef>
                <a:spcPct val="0"/>
              </a:spcBef>
            </a:pPr>
            <a:r>
              <a:rPr lang="en-US" sz="2400" dirty="0">
                <a:solidFill>
                  <a:srgbClr val="373737"/>
                </a:solidFill>
                <a:latin typeface="Cerebri Bold Bold"/>
              </a:rPr>
              <a:t>Increases risk of certain diseases such as heart disease, high blood pressure, type 2 diabetes</a:t>
            </a:r>
          </a:p>
        </p:txBody>
      </p:sp>
      <p:sp>
        <p:nvSpPr>
          <p:cNvPr id="13" name="TextBox 13"/>
          <p:cNvSpPr txBox="1"/>
          <p:nvPr/>
        </p:nvSpPr>
        <p:spPr>
          <a:xfrm>
            <a:off x="10155205" y="6225743"/>
            <a:ext cx="4713545" cy="1653540"/>
          </a:xfrm>
          <a:prstGeom prst="rect">
            <a:avLst/>
          </a:prstGeom>
        </p:spPr>
        <p:txBody>
          <a:bodyPr lIns="0" tIns="0" rIns="0" bIns="0" rtlCol="0" anchor="t">
            <a:spAutoFit/>
          </a:bodyPr>
          <a:lstStyle/>
          <a:p>
            <a:pPr algn="ctr">
              <a:lnSpc>
                <a:spcPts val="3359"/>
              </a:lnSpc>
              <a:spcBef>
                <a:spcPct val="0"/>
              </a:spcBef>
            </a:pPr>
            <a:r>
              <a:rPr lang="en-US" sz="2400">
                <a:solidFill>
                  <a:srgbClr val="373737"/>
                </a:solidFill>
                <a:latin typeface="Cerebri Bold Bold"/>
              </a:rPr>
              <a:t>Increases risk of gallstones, breathing problems, and certain cancers (U.S. Department., n.d, para 2) </a:t>
            </a:r>
          </a:p>
        </p:txBody>
      </p:sp>
      <p:pic>
        <p:nvPicPr>
          <p:cNvPr id="14" name="Picture 9">
            <a:extLst>
              <a:ext uri="{FF2B5EF4-FFF2-40B4-BE49-F238E27FC236}">
                <a16:creationId xmlns:a16="http://schemas.microsoft.com/office/drawing/2014/main" id="{78BE8DCA-B195-4722-828B-D5B449E98E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1430222" y="4100417"/>
            <a:ext cx="2163508" cy="11439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712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623811" flipH="1">
            <a:off x="-2823715" y="-1491538"/>
            <a:ext cx="10421614" cy="12369868"/>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185587" y="3231702"/>
            <a:ext cx="7549205" cy="6671610"/>
          </a:xfrm>
          <a:prstGeom prst="rect">
            <a:avLst/>
          </a:prstGeom>
        </p:spPr>
      </p:pic>
      <p:grpSp>
        <p:nvGrpSpPr>
          <p:cNvPr id="4" name="Group 4"/>
          <p:cNvGrpSpPr/>
          <p:nvPr/>
        </p:nvGrpSpPr>
        <p:grpSpPr>
          <a:xfrm>
            <a:off x="9197482" y="2441284"/>
            <a:ext cx="1525414" cy="1525414"/>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A8D9E5"/>
            </a:solidFill>
          </p:spPr>
        </p:sp>
      </p:grpSp>
      <p:sp>
        <p:nvSpPr>
          <p:cNvPr id="6" name="TextBox 6"/>
          <p:cNvSpPr txBox="1"/>
          <p:nvPr/>
        </p:nvSpPr>
        <p:spPr>
          <a:xfrm>
            <a:off x="6955570" y="4084746"/>
            <a:ext cx="6826846" cy="3098061"/>
          </a:xfrm>
          <a:prstGeom prst="rect">
            <a:avLst/>
          </a:prstGeom>
        </p:spPr>
        <p:txBody>
          <a:bodyPr lIns="0" tIns="0" rIns="0" bIns="0" rtlCol="0" anchor="t">
            <a:spAutoFit/>
          </a:bodyPr>
          <a:lstStyle/>
          <a:p>
            <a:pPr>
              <a:lnSpc>
                <a:spcPts val="6149"/>
              </a:lnSpc>
              <a:spcBef>
                <a:spcPct val="0"/>
              </a:spcBef>
            </a:pPr>
            <a:r>
              <a:rPr lang="en-US" sz="4392" dirty="0">
                <a:solidFill>
                  <a:srgbClr val="875092"/>
                </a:solidFill>
                <a:latin typeface="Cerebri Bold Bold"/>
              </a:rPr>
              <a:t>In 2008, an estimated 205 million men and 297 million women were obese</a:t>
            </a:r>
          </a:p>
        </p:txBody>
      </p:sp>
      <p:sp>
        <p:nvSpPr>
          <p:cNvPr id="7" name="TextBox 7"/>
          <p:cNvSpPr txBox="1"/>
          <p:nvPr/>
        </p:nvSpPr>
        <p:spPr>
          <a:xfrm>
            <a:off x="6955570" y="7153093"/>
            <a:ext cx="5658094" cy="1274451"/>
          </a:xfrm>
          <a:prstGeom prst="rect">
            <a:avLst/>
          </a:prstGeom>
        </p:spPr>
        <p:txBody>
          <a:bodyPr lIns="0" tIns="0" rIns="0" bIns="0" rtlCol="0" anchor="t">
            <a:spAutoFit/>
          </a:bodyPr>
          <a:lstStyle/>
          <a:p>
            <a:pPr>
              <a:lnSpc>
                <a:spcPts val="5124"/>
              </a:lnSpc>
              <a:spcBef>
                <a:spcPct val="0"/>
              </a:spcBef>
            </a:pPr>
            <a:r>
              <a:rPr lang="en-US" sz="3660" dirty="0">
                <a:solidFill>
                  <a:srgbClr val="875092"/>
                </a:solidFill>
                <a:latin typeface="Cerebri"/>
              </a:rPr>
              <a:t>(Finucane et al., 2012, para. 3) </a:t>
            </a:r>
          </a:p>
        </p:txBody>
      </p:sp>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9551385" y="2921916"/>
            <a:ext cx="817609" cy="564150"/>
          </a:xfrm>
          <a:prstGeom prst="rect">
            <a:avLst/>
          </a:prstGeom>
        </p:spPr>
      </p:pic>
      <p:sp>
        <p:nvSpPr>
          <p:cNvPr id="9" name="TextBox 9"/>
          <p:cNvSpPr txBox="1"/>
          <p:nvPr/>
        </p:nvSpPr>
        <p:spPr>
          <a:xfrm>
            <a:off x="681591" y="4902946"/>
            <a:ext cx="6908471" cy="1950720"/>
          </a:xfrm>
          <a:prstGeom prst="rect">
            <a:avLst/>
          </a:prstGeom>
        </p:spPr>
        <p:txBody>
          <a:bodyPr lIns="0" tIns="0" rIns="0" bIns="0" rtlCol="0" anchor="t">
            <a:spAutoFit/>
          </a:bodyPr>
          <a:lstStyle/>
          <a:p>
            <a:pPr marL="0" lvl="0" indent="0" algn="l">
              <a:lnSpc>
                <a:spcPts val="7440"/>
              </a:lnSpc>
              <a:spcBef>
                <a:spcPct val="0"/>
              </a:spcBef>
            </a:pPr>
            <a:r>
              <a:rPr lang="en-US" sz="8000">
                <a:solidFill>
                  <a:srgbClr val="FFFFFF"/>
                </a:solidFill>
                <a:latin typeface="Cerebri Bold Bold"/>
              </a:rPr>
              <a:t>Why It Matters?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712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483684" flipH="1">
            <a:off x="-2561990" y="3451592"/>
            <a:ext cx="8439886" cy="6372114"/>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3072743" flipH="1">
            <a:off x="-4421451" y="2646999"/>
            <a:ext cx="8496952" cy="10085403"/>
          </a:xfrm>
          <a:prstGeom prst="rect">
            <a:avLst/>
          </a:prstGeom>
        </p:spPr>
      </p:pic>
      <p:grpSp>
        <p:nvGrpSpPr>
          <p:cNvPr id="4" name="Group 4"/>
          <p:cNvGrpSpPr/>
          <p:nvPr/>
        </p:nvGrpSpPr>
        <p:grpSpPr>
          <a:xfrm>
            <a:off x="6224036" y="3355454"/>
            <a:ext cx="1189196" cy="1189196"/>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A8D9E5"/>
            </a:solidFill>
          </p:spPr>
        </p:sp>
      </p:grpSp>
      <p:grpSp>
        <p:nvGrpSpPr>
          <p:cNvPr id="6" name="Group 6"/>
          <p:cNvGrpSpPr/>
          <p:nvPr/>
        </p:nvGrpSpPr>
        <p:grpSpPr>
          <a:xfrm>
            <a:off x="6224036" y="5046480"/>
            <a:ext cx="1189196" cy="118919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A8D9E5"/>
            </a:solidFill>
          </p:spPr>
        </p:sp>
      </p:grpSp>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420302" y="1766507"/>
            <a:ext cx="5276007" cy="8227691"/>
          </a:xfrm>
          <a:prstGeom prst="rect">
            <a:avLst/>
          </a:prstGeom>
        </p:spPr>
      </p:pic>
      <p:sp>
        <p:nvSpPr>
          <p:cNvPr id="9" name="TextBox 9"/>
          <p:cNvSpPr txBox="1"/>
          <p:nvPr/>
        </p:nvSpPr>
        <p:spPr>
          <a:xfrm>
            <a:off x="6224036" y="1409700"/>
            <a:ext cx="11035264" cy="904113"/>
          </a:xfrm>
          <a:prstGeom prst="rect">
            <a:avLst/>
          </a:prstGeom>
        </p:spPr>
        <p:txBody>
          <a:bodyPr lIns="0" tIns="0" rIns="0" bIns="0" rtlCol="0" anchor="t">
            <a:spAutoFit/>
          </a:bodyPr>
          <a:lstStyle/>
          <a:p>
            <a:pPr>
              <a:lnSpc>
                <a:spcPts val="6696"/>
              </a:lnSpc>
            </a:pPr>
            <a:r>
              <a:rPr lang="en-US" sz="7200">
                <a:solidFill>
                  <a:srgbClr val="FFFFFF"/>
                </a:solidFill>
                <a:latin typeface="Cerebri Bold Bold"/>
              </a:rPr>
              <a:t>Literature Review</a:t>
            </a:r>
          </a:p>
        </p:txBody>
      </p:sp>
      <p:sp>
        <p:nvSpPr>
          <p:cNvPr id="10" name="TextBox 10"/>
          <p:cNvSpPr txBox="1"/>
          <p:nvPr/>
        </p:nvSpPr>
        <p:spPr>
          <a:xfrm>
            <a:off x="11068453" y="3307829"/>
            <a:ext cx="7029047" cy="1243965"/>
          </a:xfrm>
          <a:prstGeom prst="rect">
            <a:avLst/>
          </a:prstGeom>
        </p:spPr>
        <p:txBody>
          <a:bodyPr lIns="0" tIns="0" rIns="0" bIns="0" rtlCol="0" anchor="t">
            <a:spAutoFit/>
          </a:bodyPr>
          <a:lstStyle/>
          <a:p>
            <a:pPr>
              <a:lnSpc>
                <a:spcPts val="3359"/>
              </a:lnSpc>
              <a:spcBef>
                <a:spcPct val="0"/>
              </a:spcBef>
            </a:pPr>
            <a:r>
              <a:rPr lang="en-US" sz="2399">
                <a:solidFill>
                  <a:srgbClr val="FFFFFF"/>
                </a:solidFill>
                <a:latin typeface="Cerebri"/>
              </a:rPr>
              <a:t>Females and Males have seen an increase in BMI each decade from 1980 to 2008 (Finucane et al., 2012, para. 3). </a:t>
            </a:r>
          </a:p>
        </p:txBody>
      </p:sp>
      <p:sp>
        <p:nvSpPr>
          <p:cNvPr id="11" name="TextBox 11"/>
          <p:cNvSpPr txBox="1"/>
          <p:nvPr/>
        </p:nvSpPr>
        <p:spPr>
          <a:xfrm>
            <a:off x="11068453" y="5035527"/>
            <a:ext cx="7029047" cy="848181"/>
          </a:xfrm>
          <a:prstGeom prst="rect">
            <a:avLst/>
          </a:prstGeom>
        </p:spPr>
        <p:txBody>
          <a:bodyPr lIns="0" tIns="0" rIns="0" bIns="0" rtlCol="0" anchor="t">
            <a:spAutoFit/>
          </a:bodyPr>
          <a:lstStyle/>
          <a:p>
            <a:pPr>
              <a:lnSpc>
                <a:spcPts val="3359"/>
              </a:lnSpc>
              <a:spcBef>
                <a:spcPct val="0"/>
              </a:spcBef>
            </a:pPr>
            <a:r>
              <a:rPr lang="en-US" sz="2399" dirty="0">
                <a:solidFill>
                  <a:srgbClr val="FFFFFF"/>
                </a:solidFill>
                <a:latin typeface="Cerebri"/>
              </a:rPr>
              <a:t>Ultra-processed food and drink consumption is correlated with weight gain. </a:t>
            </a:r>
          </a:p>
        </p:txBody>
      </p:sp>
      <p:sp>
        <p:nvSpPr>
          <p:cNvPr id="12" name="TextBox 12"/>
          <p:cNvSpPr txBox="1"/>
          <p:nvPr/>
        </p:nvSpPr>
        <p:spPr>
          <a:xfrm>
            <a:off x="7898542" y="3583577"/>
            <a:ext cx="2957350" cy="499110"/>
          </a:xfrm>
          <a:prstGeom prst="rect">
            <a:avLst/>
          </a:prstGeom>
        </p:spPr>
        <p:txBody>
          <a:bodyPr lIns="0" tIns="0" rIns="0" bIns="0" rtlCol="0" anchor="t">
            <a:spAutoFit/>
          </a:bodyPr>
          <a:lstStyle/>
          <a:p>
            <a:pPr>
              <a:lnSpc>
                <a:spcPts val="3720"/>
              </a:lnSpc>
            </a:pPr>
            <a:r>
              <a:rPr lang="en-US" sz="4000">
                <a:solidFill>
                  <a:srgbClr val="FFFFFF"/>
                </a:solidFill>
                <a:latin typeface="Cerebri Bold Bold"/>
              </a:rPr>
              <a:t>Issue</a:t>
            </a:r>
          </a:p>
        </p:txBody>
      </p:sp>
      <p:sp>
        <p:nvSpPr>
          <p:cNvPr id="13" name="TextBox 13"/>
          <p:cNvSpPr txBox="1"/>
          <p:nvPr/>
        </p:nvSpPr>
        <p:spPr>
          <a:xfrm>
            <a:off x="7898542" y="5274604"/>
            <a:ext cx="2957350" cy="499110"/>
          </a:xfrm>
          <a:prstGeom prst="rect">
            <a:avLst/>
          </a:prstGeom>
        </p:spPr>
        <p:txBody>
          <a:bodyPr lIns="0" tIns="0" rIns="0" bIns="0" rtlCol="0" anchor="t">
            <a:spAutoFit/>
          </a:bodyPr>
          <a:lstStyle/>
          <a:p>
            <a:pPr>
              <a:lnSpc>
                <a:spcPts val="3720"/>
              </a:lnSpc>
            </a:pPr>
            <a:r>
              <a:rPr lang="en-US" sz="4000">
                <a:solidFill>
                  <a:srgbClr val="FFFFFF"/>
                </a:solidFill>
                <a:latin typeface="Cerebri Bold Bold"/>
              </a:rPr>
              <a:t>Cause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712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483684" flipH="1">
            <a:off x="-2561990" y="3451592"/>
            <a:ext cx="8439886" cy="6372114"/>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3072743" flipH="1">
            <a:off x="-4421451" y="2646999"/>
            <a:ext cx="8496952" cy="10085403"/>
          </a:xfrm>
          <a:prstGeom prst="rect">
            <a:avLst/>
          </a:prstGeom>
        </p:spPr>
      </p:pic>
      <p:grpSp>
        <p:nvGrpSpPr>
          <p:cNvPr id="4" name="Group 4"/>
          <p:cNvGrpSpPr/>
          <p:nvPr/>
        </p:nvGrpSpPr>
        <p:grpSpPr>
          <a:xfrm>
            <a:off x="6224036" y="3409721"/>
            <a:ext cx="1189196" cy="1189196"/>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A8D9E5"/>
            </a:solidFill>
          </p:spPr>
        </p:sp>
      </p:grpSp>
      <p:grpSp>
        <p:nvGrpSpPr>
          <p:cNvPr id="6" name="Group 6"/>
          <p:cNvGrpSpPr/>
          <p:nvPr/>
        </p:nvGrpSpPr>
        <p:grpSpPr>
          <a:xfrm>
            <a:off x="6224036" y="4991025"/>
            <a:ext cx="1189196" cy="118919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A8D9E5"/>
            </a:solidFill>
          </p:spPr>
        </p:sp>
      </p:grpSp>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420302" y="1766507"/>
            <a:ext cx="5276007" cy="8227691"/>
          </a:xfrm>
          <a:prstGeom prst="rect">
            <a:avLst/>
          </a:prstGeom>
        </p:spPr>
      </p:pic>
      <p:sp>
        <p:nvSpPr>
          <p:cNvPr id="9" name="TextBox 9"/>
          <p:cNvSpPr txBox="1"/>
          <p:nvPr/>
        </p:nvSpPr>
        <p:spPr>
          <a:xfrm>
            <a:off x="6224036" y="1409700"/>
            <a:ext cx="11035264" cy="904113"/>
          </a:xfrm>
          <a:prstGeom prst="rect">
            <a:avLst/>
          </a:prstGeom>
        </p:spPr>
        <p:txBody>
          <a:bodyPr lIns="0" tIns="0" rIns="0" bIns="0" rtlCol="0" anchor="t">
            <a:spAutoFit/>
          </a:bodyPr>
          <a:lstStyle/>
          <a:p>
            <a:pPr>
              <a:lnSpc>
                <a:spcPts val="6696"/>
              </a:lnSpc>
            </a:pPr>
            <a:r>
              <a:rPr lang="en-US" sz="7200">
                <a:solidFill>
                  <a:srgbClr val="FFFFFF"/>
                </a:solidFill>
                <a:latin typeface="Cerebri Bold Bold"/>
              </a:rPr>
              <a:t>Literature Review</a:t>
            </a:r>
          </a:p>
        </p:txBody>
      </p:sp>
      <p:sp>
        <p:nvSpPr>
          <p:cNvPr id="10" name="TextBox 10"/>
          <p:cNvSpPr txBox="1"/>
          <p:nvPr/>
        </p:nvSpPr>
        <p:spPr>
          <a:xfrm>
            <a:off x="11068453" y="4943400"/>
            <a:ext cx="7029047" cy="848181"/>
          </a:xfrm>
          <a:prstGeom prst="rect">
            <a:avLst/>
          </a:prstGeom>
        </p:spPr>
        <p:txBody>
          <a:bodyPr lIns="0" tIns="0" rIns="0" bIns="0" rtlCol="0" anchor="t">
            <a:spAutoFit/>
          </a:bodyPr>
          <a:lstStyle/>
          <a:p>
            <a:pPr>
              <a:lnSpc>
                <a:spcPts val="3359"/>
              </a:lnSpc>
              <a:spcBef>
                <a:spcPct val="0"/>
              </a:spcBef>
            </a:pPr>
            <a:r>
              <a:rPr lang="en-US" sz="2399" dirty="0">
                <a:solidFill>
                  <a:srgbClr val="FFFFFF"/>
                </a:solidFill>
                <a:latin typeface="Cerebri"/>
              </a:rPr>
              <a:t>Studies show that increase in ultra-processed diet increase mean BMI by an average of 4.6 </a:t>
            </a:r>
            <a:r>
              <a:rPr lang="en-US" sz="2399" dirty="0" err="1">
                <a:solidFill>
                  <a:srgbClr val="FFFFFF"/>
                </a:solidFill>
                <a:latin typeface="Cerebri"/>
              </a:rPr>
              <a:t>lb</a:t>
            </a:r>
            <a:r>
              <a:rPr lang="en-US" sz="2399" dirty="0">
                <a:solidFill>
                  <a:srgbClr val="FFFFFF"/>
                </a:solidFill>
                <a:latin typeface="Cerebri"/>
              </a:rPr>
              <a:t> ft2</a:t>
            </a:r>
          </a:p>
        </p:txBody>
      </p:sp>
      <p:sp>
        <p:nvSpPr>
          <p:cNvPr id="11" name="TextBox 11"/>
          <p:cNvSpPr txBox="1"/>
          <p:nvPr/>
        </p:nvSpPr>
        <p:spPr>
          <a:xfrm>
            <a:off x="7898542" y="3637844"/>
            <a:ext cx="2957350" cy="499110"/>
          </a:xfrm>
          <a:prstGeom prst="rect">
            <a:avLst/>
          </a:prstGeom>
        </p:spPr>
        <p:txBody>
          <a:bodyPr lIns="0" tIns="0" rIns="0" bIns="0" rtlCol="0" anchor="t">
            <a:spAutoFit/>
          </a:bodyPr>
          <a:lstStyle/>
          <a:p>
            <a:pPr>
              <a:lnSpc>
                <a:spcPts val="3720"/>
              </a:lnSpc>
            </a:pPr>
            <a:r>
              <a:rPr lang="en-US" sz="4000">
                <a:solidFill>
                  <a:srgbClr val="FFFFFF"/>
                </a:solidFill>
                <a:latin typeface="Cerebri Bold Bold"/>
              </a:rPr>
              <a:t>Change</a:t>
            </a:r>
          </a:p>
        </p:txBody>
      </p:sp>
      <p:sp>
        <p:nvSpPr>
          <p:cNvPr id="12" name="TextBox 12"/>
          <p:cNvSpPr txBox="1"/>
          <p:nvPr/>
        </p:nvSpPr>
        <p:spPr>
          <a:xfrm>
            <a:off x="7898542" y="5219148"/>
            <a:ext cx="2957350" cy="499110"/>
          </a:xfrm>
          <a:prstGeom prst="rect">
            <a:avLst/>
          </a:prstGeom>
        </p:spPr>
        <p:txBody>
          <a:bodyPr lIns="0" tIns="0" rIns="0" bIns="0" rtlCol="0" anchor="t">
            <a:spAutoFit/>
          </a:bodyPr>
          <a:lstStyle/>
          <a:p>
            <a:pPr>
              <a:lnSpc>
                <a:spcPts val="3720"/>
              </a:lnSpc>
            </a:pPr>
            <a:r>
              <a:rPr lang="en-US" sz="4000">
                <a:solidFill>
                  <a:srgbClr val="FFFFFF"/>
                </a:solidFill>
                <a:latin typeface="Cerebri Bold Bold"/>
              </a:rPr>
              <a:t>Affect</a:t>
            </a:r>
          </a:p>
        </p:txBody>
      </p:sp>
      <p:sp>
        <p:nvSpPr>
          <p:cNvPr id="13" name="TextBox 13"/>
          <p:cNvSpPr txBox="1"/>
          <p:nvPr/>
        </p:nvSpPr>
        <p:spPr>
          <a:xfrm>
            <a:off x="11085018" y="3354952"/>
            <a:ext cx="7029047" cy="1284198"/>
          </a:xfrm>
          <a:prstGeom prst="rect">
            <a:avLst/>
          </a:prstGeom>
        </p:spPr>
        <p:txBody>
          <a:bodyPr lIns="0" tIns="0" rIns="0" bIns="0" rtlCol="0" anchor="t">
            <a:spAutoFit/>
          </a:bodyPr>
          <a:lstStyle/>
          <a:p>
            <a:pPr>
              <a:lnSpc>
                <a:spcPts val="3359"/>
              </a:lnSpc>
              <a:spcBef>
                <a:spcPct val="0"/>
              </a:spcBef>
            </a:pPr>
            <a:r>
              <a:rPr lang="en-US" sz="2399" dirty="0">
                <a:solidFill>
                  <a:srgbClr val="FFFFFF"/>
                </a:solidFill>
                <a:latin typeface="Cerebri"/>
              </a:rPr>
              <a:t>Some countries have seen an increase of ultra-processed food and drink consumption. While others have seen a decrease.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712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397872" flipH="1">
            <a:off x="11711842" y="-2996313"/>
            <a:ext cx="7230770" cy="5459231"/>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3072743" flipH="1">
            <a:off x="-2867864" y="3593835"/>
            <a:ext cx="8496952" cy="10085403"/>
          </a:xfrm>
          <a:prstGeom prst="rect">
            <a:avLst/>
          </a:prstGeom>
        </p:spPr>
      </p:pic>
      <p:pic>
        <p:nvPicPr>
          <p:cNvPr id="4" name="Picture 4"/>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723900" y="3848091"/>
            <a:ext cx="10922177" cy="5410209"/>
          </a:xfrm>
          <a:prstGeom prst="rect">
            <a:avLst/>
          </a:prstGeom>
        </p:spPr>
      </p:pic>
      <p:pic>
        <p:nvPicPr>
          <p:cNvPr id="5" name="Picture 5"/>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3094745" y="4455137"/>
            <a:ext cx="1294768" cy="1823617"/>
          </a:xfrm>
          <a:prstGeom prst="rect">
            <a:avLst/>
          </a:prstGeom>
        </p:spPr>
      </p:pic>
      <p:pic>
        <p:nvPicPr>
          <p:cNvPr id="6" name="Picture 6"/>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766154" y="6278754"/>
            <a:ext cx="1294768" cy="1823617"/>
          </a:xfrm>
          <a:prstGeom prst="rect">
            <a:avLst/>
          </a:prstGeom>
        </p:spPr>
      </p:pic>
      <p:sp>
        <p:nvSpPr>
          <p:cNvPr id="7" name="TextBox 7"/>
          <p:cNvSpPr txBox="1"/>
          <p:nvPr/>
        </p:nvSpPr>
        <p:spPr>
          <a:xfrm>
            <a:off x="1028700" y="1219200"/>
            <a:ext cx="7625607" cy="1751838"/>
          </a:xfrm>
          <a:prstGeom prst="rect">
            <a:avLst/>
          </a:prstGeom>
        </p:spPr>
        <p:txBody>
          <a:bodyPr lIns="0" tIns="0" rIns="0" bIns="0" rtlCol="0" anchor="t">
            <a:spAutoFit/>
          </a:bodyPr>
          <a:lstStyle/>
          <a:p>
            <a:pPr>
              <a:lnSpc>
                <a:spcPts val="6696"/>
              </a:lnSpc>
            </a:pPr>
            <a:r>
              <a:rPr lang="en-US" sz="7200">
                <a:solidFill>
                  <a:srgbClr val="FFFFFF"/>
                </a:solidFill>
                <a:latin typeface="Cerebri Bold Bold"/>
              </a:rPr>
              <a:t>Geographic Survey</a:t>
            </a:r>
          </a:p>
        </p:txBody>
      </p:sp>
      <p:sp>
        <p:nvSpPr>
          <p:cNvPr id="8" name="TextBox 8"/>
          <p:cNvSpPr txBox="1"/>
          <p:nvPr/>
        </p:nvSpPr>
        <p:spPr>
          <a:xfrm>
            <a:off x="12148265" y="4921680"/>
            <a:ext cx="5226724" cy="1364447"/>
          </a:xfrm>
          <a:prstGeom prst="rect">
            <a:avLst/>
          </a:prstGeom>
        </p:spPr>
        <p:txBody>
          <a:bodyPr lIns="0" tIns="0" rIns="0" bIns="0" rtlCol="0" anchor="t">
            <a:spAutoFit/>
          </a:bodyPr>
          <a:lstStyle/>
          <a:p>
            <a:pPr>
              <a:lnSpc>
                <a:spcPts val="3698"/>
              </a:lnSpc>
              <a:spcBef>
                <a:spcPct val="0"/>
              </a:spcBef>
            </a:pPr>
            <a:r>
              <a:rPr lang="en-US" sz="2641">
                <a:solidFill>
                  <a:srgbClr val="FFFFFF"/>
                </a:solidFill>
                <a:latin typeface="Cerebri"/>
              </a:rPr>
              <a:t>North American populations have seen a decrease in ultraprocessed food and drink sales</a:t>
            </a:r>
          </a:p>
        </p:txBody>
      </p:sp>
      <p:sp>
        <p:nvSpPr>
          <p:cNvPr id="9" name="TextBox 9"/>
          <p:cNvSpPr txBox="1"/>
          <p:nvPr/>
        </p:nvSpPr>
        <p:spPr>
          <a:xfrm>
            <a:off x="12148265" y="3800466"/>
            <a:ext cx="4597670" cy="903140"/>
          </a:xfrm>
          <a:prstGeom prst="rect">
            <a:avLst/>
          </a:prstGeom>
        </p:spPr>
        <p:txBody>
          <a:bodyPr lIns="0" tIns="0" rIns="0" bIns="0" rtlCol="0" anchor="t">
            <a:spAutoFit/>
          </a:bodyPr>
          <a:lstStyle/>
          <a:p>
            <a:pPr>
              <a:lnSpc>
                <a:spcPts val="3698"/>
              </a:lnSpc>
              <a:spcBef>
                <a:spcPct val="0"/>
              </a:spcBef>
            </a:pPr>
            <a:r>
              <a:rPr lang="en-US" sz="2641">
                <a:solidFill>
                  <a:srgbClr val="FFFFFF"/>
                </a:solidFill>
                <a:latin typeface="Cerebri Bold Bold"/>
              </a:rPr>
              <a:t>North American &amp; Australian populations</a:t>
            </a:r>
          </a:p>
        </p:txBody>
      </p:sp>
      <p:sp>
        <p:nvSpPr>
          <p:cNvPr id="10" name="TextBox 10"/>
          <p:cNvSpPr txBox="1"/>
          <p:nvPr/>
        </p:nvSpPr>
        <p:spPr>
          <a:xfrm>
            <a:off x="12148265" y="7415813"/>
            <a:ext cx="4597670" cy="441833"/>
          </a:xfrm>
          <a:prstGeom prst="rect">
            <a:avLst/>
          </a:prstGeom>
        </p:spPr>
        <p:txBody>
          <a:bodyPr lIns="0" tIns="0" rIns="0" bIns="0" rtlCol="0" anchor="t">
            <a:spAutoFit/>
          </a:bodyPr>
          <a:lstStyle/>
          <a:p>
            <a:pPr>
              <a:lnSpc>
                <a:spcPts val="3698"/>
              </a:lnSpc>
              <a:spcBef>
                <a:spcPct val="0"/>
              </a:spcBef>
            </a:pPr>
            <a:r>
              <a:rPr lang="en-US" sz="2641">
                <a:solidFill>
                  <a:srgbClr val="FFFFFF"/>
                </a:solidFill>
                <a:latin typeface="Cerebri Bold Bold"/>
              </a:rPr>
              <a:t>Meaning</a:t>
            </a:r>
          </a:p>
        </p:txBody>
      </p:sp>
      <p:sp>
        <p:nvSpPr>
          <p:cNvPr id="11" name="TextBox 11"/>
          <p:cNvSpPr txBox="1"/>
          <p:nvPr/>
        </p:nvSpPr>
        <p:spPr>
          <a:xfrm>
            <a:off x="12148265" y="8111962"/>
            <a:ext cx="5464691" cy="924099"/>
          </a:xfrm>
          <a:prstGeom prst="rect">
            <a:avLst/>
          </a:prstGeom>
        </p:spPr>
        <p:txBody>
          <a:bodyPr lIns="0" tIns="0" rIns="0" bIns="0" rtlCol="0" anchor="t">
            <a:spAutoFit/>
          </a:bodyPr>
          <a:lstStyle/>
          <a:p>
            <a:pPr>
              <a:lnSpc>
                <a:spcPts val="3698"/>
              </a:lnSpc>
              <a:spcBef>
                <a:spcPct val="0"/>
              </a:spcBef>
            </a:pPr>
            <a:r>
              <a:rPr lang="en-US" sz="2641" dirty="0">
                <a:solidFill>
                  <a:srgbClr val="FFFFFF"/>
                </a:solidFill>
                <a:latin typeface="Cerebri"/>
              </a:rPr>
              <a:t>Decrease in sales may indicate a decrease in mean BMI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8712B"/>
        </a:solidFill>
        <a:effectLst/>
      </p:bgPr>
    </p:bg>
    <p:spTree>
      <p:nvGrpSpPr>
        <p:cNvPr id="1" name=""/>
        <p:cNvGrpSpPr/>
        <p:nvPr/>
      </p:nvGrpSpPr>
      <p:grpSpPr>
        <a:xfrm>
          <a:off x="0" y="0"/>
          <a:ext cx="0" cy="0"/>
          <a:chOff x="0" y="0"/>
          <a:chExt cx="0" cy="0"/>
        </a:xfrm>
      </p:grpSpPr>
      <p:sp>
        <p:nvSpPr>
          <p:cNvPr id="2" name="TextBox 2"/>
          <p:cNvSpPr txBox="1"/>
          <p:nvPr/>
        </p:nvSpPr>
        <p:spPr>
          <a:xfrm>
            <a:off x="1123950" y="2085975"/>
            <a:ext cx="13949941" cy="1288701"/>
          </a:xfrm>
          <a:prstGeom prst="rect">
            <a:avLst/>
          </a:prstGeom>
        </p:spPr>
        <p:txBody>
          <a:bodyPr lIns="0" tIns="0" rIns="0" bIns="0" rtlCol="0" anchor="t">
            <a:spAutoFit/>
          </a:bodyPr>
          <a:lstStyle/>
          <a:p>
            <a:pPr>
              <a:lnSpc>
                <a:spcPts val="9456"/>
              </a:lnSpc>
            </a:pPr>
            <a:r>
              <a:rPr lang="en-US" sz="10168">
                <a:solidFill>
                  <a:srgbClr val="FFFFFF"/>
                </a:solidFill>
                <a:latin typeface="Cerebri Bold Bold"/>
              </a:rPr>
              <a:t>Research Question</a:t>
            </a:r>
          </a:p>
        </p:txBody>
      </p:sp>
      <p:sp>
        <p:nvSpPr>
          <p:cNvPr id="3" name="TextBox 3"/>
          <p:cNvSpPr txBox="1"/>
          <p:nvPr/>
        </p:nvSpPr>
        <p:spPr>
          <a:xfrm>
            <a:off x="1123950" y="3802433"/>
            <a:ext cx="12024489" cy="1756216"/>
          </a:xfrm>
          <a:prstGeom prst="rect">
            <a:avLst/>
          </a:prstGeom>
        </p:spPr>
        <p:txBody>
          <a:bodyPr lIns="0" tIns="0" rIns="0" bIns="0" rtlCol="0" anchor="t">
            <a:spAutoFit/>
          </a:bodyPr>
          <a:lstStyle/>
          <a:p>
            <a:pPr marL="0" lvl="0" indent="0" algn="l">
              <a:lnSpc>
                <a:spcPts val="4745"/>
              </a:lnSpc>
              <a:spcBef>
                <a:spcPct val="0"/>
              </a:spcBef>
            </a:pPr>
            <a:r>
              <a:rPr lang="en-US" sz="3389">
                <a:solidFill>
                  <a:srgbClr val="FFFFFF"/>
                </a:solidFill>
                <a:latin typeface="Cerebri Bold"/>
              </a:rPr>
              <a:t>How has mean BMI changed for specific countries in recent years, specifically countries that have decreased ultra-processed food/drink consumption</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107475">
            <a:off x="10414965" y="3975344"/>
            <a:ext cx="12796271" cy="8733455"/>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6284178">
            <a:off x="7734839" y="7410904"/>
            <a:ext cx="9442342" cy="65270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712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107475">
            <a:off x="10182130" y="1849765"/>
            <a:ext cx="12796271" cy="8733455"/>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6284178">
            <a:off x="7502005" y="5285325"/>
            <a:ext cx="9442342" cy="6527019"/>
          </a:xfrm>
          <a:prstGeom prst="rect">
            <a:avLst/>
          </a:prstGeom>
        </p:spPr>
      </p:pic>
      <p:sp>
        <p:nvSpPr>
          <p:cNvPr id="4" name="TextBox 4"/>
          <p:cNvSpPr txBox="1"/>
          <p:nvPr/>
        </p:nvSpPr>
        <p:spPr>
          <a:xfrm>
            <a:off x="1123950" y="5665494"/>
            <a:ext cx="8067677" cy="1653540"/>
          </a:xfrm>
          <a:prstGeom prst="rect">
            <a:avLst/>
          </a:prstGeom>
        </p:spPr>
        <p:txBody>
          <a:bodyPr lIns="0" tIns="0" rIns="0" bIns="0" rtlCol="0" anchor="t">
            <a:spAutoFit/>
          </a:bodyPr>
          <a:lstStyle/>
          <a:p>
            <a:pPr>
              <a:lnSpc>
                <a:spcPts val="3359"/>
              </a:lnSpc>
              <a:spcBef>
                <a:spcPct val="0"/>
              </a:spcBef>
            </a:pPr>
            <a:r>
              <a:rPr lang="en-US" sz="2400">
                <a:solidFill>
                  <a:srgbClr val="FFFFFF"/>
                </a:solidFill>
                <a:latin typeface="Cerebri Bold"/>
              </a:rPr>
              <a:t>The mean BMI of North American and Australian populations has remained the same or decreased through 2014-2016 because of a decrease in ultra-processed food and drink consumption. </a:t>
            </a:r>
          </a:p>
        </p:txBody>
      </p:sp>
      <p:sp>
        <p:nvSpPr>
          <p:cNvPr id="5" name="TextBox 5"/>
          <p:cNvSpPr txBox="1"/>
          <p:nvPr/>
        </p:nvSpPr>
        <p:spPr>
          <a:xfrm>
            <a:off x="1076327" y="2689559"/>
            <a:ext cx="11329941" cy="2491795"/>
          </a:xfrm>
          <a:prstGeom prst="rect">
            <a:avLst/>
          </a:prstGeom>
        </p:spPr>
        <p:txBody>
          <a:bodyPr lIns="0" tIns="0" rIns="0" bIns="0" rtlCol="0" anchor="t">
            <a:spAutoFit/>
          </a:bodyPr>
          <a:lstStyle/>
          <a:p>
            <a:pPr marL="0" lvl="0" indent="0" algn="l">
              <a:lnSpc>
                <a:spcPts val="9456"/>
              </a:lnSpc>
              <a:spcBef>
                <a:spcPct val="0"/>
              </a:spcBef>
            </a:pPr>
            <a:r>
              <a:rPr lang="en-US" sz="10168" u="none">
                <a:solidFill>
                  <a:srgbClr val="FFFFFF"/>
                </a:solidFill>
                <a:latin typeface="Cerebri Bold Bold"/>
              </a:rPr>
              <a:t>Alternative Hypothesis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2493</Words>
  <Application>Microsoft Office PowerPoint</Application>
  <PresentationFormat>Custom</PresentationFormat>
  <Paragraphs>172</Paragraphs>
  <Slides>18</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Roboto</vt:lpstr>
      <vt:lpstr>Times New Roman</vt:lpstr>
      <vt:lpstr>Arial</vt:lpstr>
      <vt:lpstr>Arimo</vt:lpstr>
      <vt:lpstr>Cerebri Bold Bold</vt:lpstr>
      <vt:lpstr>Cerebri</vt:lpstr>
      <vt:lpstr>Cerebri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Mean BMI has Changed Overtime in Select Countries</dc:title>
  <cp:lastModifiedBy>Tae Jackson</cp:lastModifiedBy>
  <cp:revision>3</cp:revision>
  <dcterms:created xsi:type="dcterms:W3CDTF">2006-08-16T00:00:00Z</dcterms:created>
  <dcterms:modified xsi:type="dcterms:W3CDTF">2022-01-15T22:21:59Z</dcterms:modified>
  <dc:identifier>DAE1fO53Zns</dc:identifier>
</cp:coreProperties>
</file>