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sldIdLst>
    <p:sldId id="257" r:id="rId2"/>
    <p:sldId id="539" r:id="rId3"/>
    <p:sldId id="609" r:id="rId4"/>
    <p:sldId id="540" r:id="rId5"/>
    <p:sldId id="542" r:id="rId6"/>
    <p:sldId id="596" r:id="rId7"/>
    <p:sldId id="600" r:id="rId8"/>
    <p:sldId id="598" r:id="rId9"/>
    <p:sldId id="599" r:id="rId10"/>
    <p:sldId id="603" r:id="rId11"/>
    <p:sldId id="601" r:id="rId12"/>
    <p:sldId id="602" r:id="rId13"/>
    <p:sldId id="604" r:id="rId14"/>
    <p:sldId id="607" r:id="rId15"/>
    <p:sldId id="610" r:id="rId16"/>
    <p:sldId id="611" r:id="rId17"/>
    <p:sldId id="548" r:id="rId18"/>
    <p:sldId id="594" r:id="rId19"/>
    <p:sldId id="550" r:id="rId20"/>
    <p:sldId id="559" r:id="rId21"/>
    <p:sldId id="558" r:id="rId22"/>
    <p:sldId id="612" r:id="rId23"/>
    <p:sldId id="564" r:id="rId24"/>
    <p:sldId id="565" r:id="rId25"/>
    <p:sldId id="567" r:id="rId26"/>
    <p:sldId id="568" r:id="rId27"/>
    <p:sldId id="595" r:id="rId28"/>
    <p:sldId id="569" r:id="rId29"/>
    <p:sldId id="575" r:id="rId30"/>
    <p:sldId id="576" r:id="rId31"/>
    <p:sldId id="571" r:id="rId32"/>
    <p:sldId id="570" r:id="rId33"/>
    <p:sldId id="573" r:id="rId34"/>
    <p:sldId id="574" r:id="rId35"/>
    <p:sldId id="577" r:id="rId36"/>
    <p:sldId id="581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훈[ 대학원석사과정재학 / 산업경영공학과 ]" initials="이대/산]" lastIdx="2" clrIdx="0">
    <p:extLst>
      <p:ext uri="{19B8F6BF-5375-455C-9EA6-DF929625EA0E}">
        <p15:presenceInfo xmlns:p15="http://schemas.microsoft.com/office/powerpoint/2012/main" userId="이정훈[ 대학원석사과정재학 / 산업경영공학과 ]" providerId="None"/>
      </p:ext>
    </p:extLst>
  </p:cmAuthor>
  <p:cmAuthor id="2" name="Junghoon Lee" initials="JL" lastIdx="1" clrIdx="1">
    <p:extLst>
      <p:ext uri="{19B8F6BF-5375-455C-9EA6-DF929625EA0E}">
        <p15:presenceInfo xmlns:p15="http://schemas.microsoft.com/office/powerpoint/2012/main" userId="e54de63da594e7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00"/>
    <a:srgbClr val="0015A0"/>
    <a:srgbClr val="002DCF"/>
    <a:srgbClr val="F2F2F3"/>
    <a:srgbClr val="11316B"/>
    <a:srgbClr val="86001A"/>
    <a:srgbClr val="9A001D"/>
    <a:srgbClr val="7B0017"/>
    <a:srgbClr val="CE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5829" autoAdjust="0"/>
  </p:normalViewPr>
  <p:slideViewPr>
    <p:cSldViewPr snapToGrid="0">
      <p:cViewPr>
        <p:scale>
          <a:sx n="154" d="100"/>
          <a:sy n="154" d="100"/>
        </p:scale>
        <p:origin x="1104" y="464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A71DC-420F-4520-849F-02DD5A98122E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9099F-85DE-42DA-AD33-74C0E8FB5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7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0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8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5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6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1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9099F-85DE-42DA-AD33-74C0E8FB5AA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0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F1A1E73-D932-44C9-8292-BC1350091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3839" y="64898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147930-9978-47A2-B2AA-767ACDB8A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616D6B8-C0DA-42BB-B43F-490CAE4A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016515" cy="77771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062B59-0725-4DE0-895C-16ACCA4EDDFF}"/>
              </a:ext>
            </a:extLst>
          </p:cNvPr>
          <p:cNvCxnSpPr>
            <a:cxnSpLocks/>
          </p:cNvCxnSpPr>
          <p:nvPr userDrawn="1"/>
        </p:nvCxnSpPr>
        <p:spPr>
          <a:xfrm>
            <a:off x="315410" y="696783"/>
            <a:ext cx="838031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ED357396-E0F7-45C7-B0C6-58FAA747B1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7" b="20475"/>
          <a:stretch/>
        </p:blipFill>
        <p:spPr bwMode="auto">
          <a:xfrm>
            <a:off x="74688" y="6460901"/>
            <a:ext cx="1192955" cy="3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AF2F46-5421-41E8-946C-28E09E51D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3839" y="6492876"/>
            <a:ext cx="2057400" cy="365125"/>
          </a:xfrm>
          <a:prstGeom prst="rect">
            <a:avLst/>
          </a:prstGeom>
        </p:spPr>
        <p:txBody>
          <a:bodyPr/>
          <a:lstStyle/>
          <a:p>
            <a:fld id="{E7147930-9978-47A2-B2AA-767ACDB8A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EF9733D-0F5A-456D-A492-3DFBA997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91392"/>
            <a:ext cx="6858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b="1"/>
            </a:lvl1pPr>
          </a:lstStyle>
          <a:p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7CE5F-9E1A-4658-A5CB-38FB57C7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35389"/>
            <a:ext cx="6858000" cy="674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50" b="1">
                <a:latin typeface="+mn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120B8-0ACF-45E3-8C23-6E3C2C6F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3839" y="649287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147930-9978-47A2-B2AA-767ACDB8A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7930-9978-47A2-B2AA-767ACDB8A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7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  <p:sldLayoutId id="214748366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04529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kaobrain/nlp-paper-reading/blob/master/notes/summarization_achievement.m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4899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11.04230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4899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11.04230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4899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11.04230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4.04368.pdf" TargetMode="External"/><Relationship Id="rId4" Type="http://schemas.openxmlformats.org/officeDocument/2006/relationships/hyperlink" Target="https://www.aclweb.org/anthology/P18-106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4.04368.pdf" TargetMode="External"/><Relationship Id="rId4" Type="http://schemas.openxmlformats.org/officeDocument/2006/relationships/hyperlink" Target="https://www.aclweb.org/anthology/P18-1061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arxiv.org/pdf/1704.04368.pdf" TargetMode="External"/><Relationship Id="rId4" Type="http://schemas.openxmlformats.org/officeDocument/2006/relationships/hyperlink" Target="https://www.aclweb.org/anthology/P18-106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8-1061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6.03762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arxiv.org/pdf/1810.04805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P18-1061.pdf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www.aclweb.org/anthology/P18-1061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8345.pdf" TargetMode="External"/><Relationship Id="rId2" Type="http://schemas.openxmlformats.org/officeDocument/2006/relationships/hyperlink" Target="https://www.aclweb.org/anthology/P18-106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8345.pdf" TargetMode="External"/><Relationship Id="rId2" Type="http://schemas.openxmlformats.org/officeDocument/2006/relationships/hyperlink" Target="https://www.aclweb.org/anthology/P18-106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6.03762.pdf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aclweb.org/anthology/P18-1061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eas.harvard.edu/2018/04/03/attention.html" TargetMode="External"/><Relationship Id="rId5" Type="http://schemas.openxmlformats.org/officeDocument/2006/relationships/hyperlink" Target="http://jalammar.github.io/illustrated-transformer/" TargetMode="External"/><Relationship Id="rId4" Type="http://schemas.openxmlformats.org/officeDocument/2006/relationships/hyperlink" Target="https://youtu.be/xhY7m8QVKjo" TargetMode="External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6.png"/><Relationship Id="rId21" Type="http://schemas.openxmlformats.org/officeDocument/2006/relationships/hyperlink" Target="https://arxiv.org/pdf/1706.03762.pdf" TargetMode="External"/><Relationship Id="rId2" Type="http://schemas.openxmlformats.org/officeDocument/2006/relationships/image" Target="../media/image13.png"/><Relationship Id="rId20" Type="http://schemas.openxmlformats.org/officeDocument/2006/relationships/hyperlink" Target="https://www.aclweb.org/anthology/P18-1061.pdf" TargetMode="Externa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6.03762.pdf" TargetMode="External"/><Relationship Id="rId7" Type="http://schemas.openxmlformats.org/officeDocument/2006/relationships/hyperlink" Target="https://www.aclweb.org/anthology/P18-1061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2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0" Type="http://schemas.openxmlformats.org/officeDocument/2006/relationships/hyperlink" Target="https://arxiv.org/pdf/1706.03762.pdf" TargetMode="External"/><Relationship Id="rId4" Type="http://schemas.openxmlformats.org/officeDocument/2006/relationships/image" Target="../media/image76.png"/><Relationship Id="rId9" Type="http://schemas.openxmlformats.org/officeDocument/2006/relationships/hyperlink" Target="https://www.aclweb.org/anthology/P18-1061.pdf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arxiv.org/pdf/1908.08345.pdf" TargetMode="External"/><Relationship Id="rId5" Type="http://schemas.openxmlformats.org/officeDocument/2006/relationships/image" Target="../media/image64.png"/><Relationship Id="rId10" Type="http://schemas.openxmlformats.org/officeDocument/2006/relationships/hyperlink" Target="https://www.aclweb.org/anthology/P18-1061.pdf" TargetMode="External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8345.pdf" TargetMode="External"/><Relationship Id="rId2" Type="http://schemas.openxmlformats.org/officeDocument/2006/relationships/hyperlink" Target="https://www.aclweb.org/anthology/P18-1061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stanford.edu/class/cs224n/slides/cs224n-2020-lecture15-nlg.pdf" TargetMode="External"/><Relationship Id="rId4" Type="http://schemas.openxmlformats.org/officeDocument/2006/relationships/hyperlink" Target="https://arxiv.org/pdf/1905.04899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2B2392-2743-44D6-A05F-08A0243C8BA3}"/>
              </a:ext>
            </a:extLst>
          </p:cNvPr>
          <p:cNvSpPr/>
          <p:nvPr/>
        </p:nvSpPr>
        <p:spPr>
          <a:xfrm>
            <a:off x="3598816" y="3669159"/>
            <a:ext cx="1946366" cy="689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 dirty="0">
                <a:latin typeface="+mj-ea"/>
                <a:ea typeface="+mj-ea"/>
              </a:rPr>
              <a:t>고려대학교 </a:t>
            </a:r>
            <a:r>
              <a:rPr lang="en-US" altLang="ko-KR" sz="1350" dirty="0">
                <a:latin typeface="+mj-ea"/>
                <a:ea typeface="+mj-ea"/>
              </a:rPr>
              <a:t>DSBA </a:t>
            </a:r>
            <a:r>
              <a:rPr lang="ko-KR" altLang="en-US" sz="1350" dirty="0">
                <a:latin typeface="+mj-ea"/>
                <a:ea typeface="+mj-ea"/>
              </a:rPr>
              <a:t>연구실</a:t>
            </a:r>
          </a:p>
          <a:p>
            <a:pPr algn="ctr">
              <a:lnSpc>
                <a:spcPct val="150000"/>
              </a:lnSpc>
            </a:pPr>
            <a:r>
              <a:rPr lang="ko-KR" altLang="en-US" sz="1350" dirty="0">
                <a:latin typeface="+mj-ea"/>
                <a:ea typeface="+mj-ea"/>
              </a:rPr>
              <a:t>이정훈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6B6C8C7-F184-4505-86B5-D6FF6F8C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0684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Neural Text Summarization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32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705022" cy="605409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문서 요약의 성능 측정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Human Evaluation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앞 예시인 </a:t>
            </a:r>
            <a:r>
              <a:rPr lang="en-US" altLang="ko-KR" sz="1400" dirty="0">
                <a:solidFill>
                  <a:schemeClr val="tx2"/>
                </a:solidFill>
              </a:rPr>
              <a:t>‘</a:t>
            </a:r>
            <a:r>
              <a:rPr lang="ko-KR" altLang="en-US" sz="1400" dirty="0">
                <a:solidFill>
                  <a:schemeClr val="tx2"/>
                </a:solidFill>
              </a:rPr>
              <a:t>기준금리가 동결이 될 가능성이 크다</a:t>
            </a:r>
            <a:r>
              <a:rPr lang="en-US" altLang="ko-KR" sz="1400" dirty="0">
                <a:solidFill>
                  <a:schemeClr val="tx2"/>
                </a:solidFill>
              </a:rPr>
              <a:t>’</a:t>
            </a:r>
            <a:r>
              <a:rPr lang="ko-KR" altLang="en-US" sz="1400" dirty="0"/>
              <a:t>와 </a:t>
            </a:r>
            <a:r>
              <a:rPr lang="en-US" altLang="ko-KR" sz="1400" dirty="0">
                <a:solidFill>
                  <a:schemeClr val="tx2"/>
                </a:solidFill>
              </a:rPr>
              <a:t>‘</a:t>
            </a:r>
            <a:r>
              <a:rPr lang="ko-KR" altLang="en-US" sz="1400" dirty="0">
                <a:solidFill>
                  <a:schemeClr val="tx2"/>
                </a:solidFill>
              </a:rPr>
              <a:t>기준금리 동결이 유력하다</a:t>
            </a:r>
            <a:r>
              <a:rPr lang="en-US" altLang="ko-KR" sz="1400" dirty="0">
                <a:solidFill>
                  <a:schemeClr val="tx2"/>
                </a:solidFill>
              </a:rPr>
              <a:t>’</a:t>
            </a:r>
            <a:r>
              <a:rPr lang="ko-KR" altLang="en-US" sz="1400" dirty="0"/>
              <a:t>는 사실상 동일한 뜻을 지님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ROUGE score</a:t>
            </a:r>
            <a:r>
              <a:rPr lang="ko-KR" altLang="en-US" sz="1400" dirty="0"/>
              <a:t>는 단순히 동일한 단어와 순서만 판단하기 때문에 제대로 된 평가가 사실상 힘듦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아직까지 마땅한 대안이 없어 </a:t>
            </a:r>
            <a:r>
              <a:rPr lang="en-US" altLang="ko-KR" sz="1400" dirty="0"/>
              <a:t>ROUGE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사용하지만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이를 보완하기 위해 사람의 평가를 도입</a:t>
            </a:r>
            <a:r>
              <a:rPr lang="ko-KR" altLang="en-US" sz="1400" dirty="0"/>
              <a:t>하기도 함</a:t>
            </a:r>
            <a:endParaRPr lang="en-US" altLang="ko-KR" sz="1400" dirty="0"/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예시 </a:t>
            </a:r>
            <a:r>
              <a:rPr lang="en-US" altLang="ko-KR" sz="1800" dirty="0">
                <a:latin typeface="+mj-ea"/>
                <a:ea typeface="+mj-ea"/>
              </a:rPr>
              <a:t>–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PolyTope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Huang et al., 2020</a:t>
            </a:r>
            <a:r>
              <a:rPr lang="en-US" altLang="ko-KR" sz="1600" dirty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" altLang="ko-Kore-KR" sz="1600" b="1" dirty="0"/>
              <a:t>Accuracy</a:t>
            </a:r>
            <a:r>
              <a:rPr lang="en" altLang="ko-Kore-KR" sz="1600" dirty="0"/>
              <a:t>: </a:t>
            </a:r>
            <a:r>
              <a:rPr lang="ko-KR" altLang="en-US" sz="1600" dirty="0"/>
              <a:t>모델이 생성한 요약문이 소스를 얼마나 정확하게 표현하는지를 보는 지표</a:t>
            </a:r>
          </a:p>
          <a:p>
            <a:pPr lvl="2"/>
            <a:r>
              <a:rPr lang="en" altLang="ko-Kore-KR" sz="1400" i="1" dirty="0"/>
              <a:t>Addition</a:t>
            </a:r>
            <a:r>
              <a:rPr lang="en" altLang="ko-Kore-KR" sz="1400" dirty="0"/>
              <a:t>: </a:t>
            </a:r>
            <a:r>
              <a:rPr lang="ko-KR" altLang="en-US" sz="1400" dirty="0"/>
              <a:t>원 문서에서 불필요한 문장을 요약에 포함했는가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/>
            <a:r>
              <a:rPr lang="en" altLang="ko-Kore-KR" sz="1400" i="1" dirty="0"/>
              <a:t>Omission</a:t>
            </a:r>
            <a:r>
              <a:rPr lang="en" altLang="ko-Kore-KR" sz="1400" dirty="0"/>
              <a:t>: </a:t>
            </a:r>
            <a:r>
              <a:rPr lang="ko-KR" altLang="en-US" sz="1400" dirty="0"/>
              <a:t>중요한 부분을 생략했는가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/>
            <a:r>
              <a:rPr lang="en" altLang="ko-Kore-KR" sz="1400" i="1" dirty="0"/>
              <a:t>Inaccuracy Intrinsic</a:t>
            </a:r>
            <a:r>
              <a:rPr lang="en" altLang="ko-Kore-KR" sz="1400" dirty="0"/>
              <a:t>: </a:t>
            </a:r>
            <a:r>
              <a:rPr lang="ko-KR" altLang="en-US" sz="1400" dirty="0"/>
              <a:t>원 문서의 정보가 부정확하게 해석되어 신뢰할 수 없는가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/>
            <a:r>
              <a:rPr lang="en" altLang="ko-Kore-KR" sz="1400" i="1" dirty="0"/>
              <a:t>Inaccuracy Extrinsic</a:t>
            </a:r>
            <a:r>
              <a:rPr lang="en" altLang="ko-Kore-KR" sz="1400" dirty="0"/>
              <a:t>: </a:t>
            </a:r>
            <a:r>
              <a:rPr lang="ko-KR" altLang="en-US" sz="1400" dirty="0"/>
              <a:t>원 문서에 존재하지 않던 정보가 포함되어</a:t>
            </a:r>
            <a:r>
              <a:rPr lang="en-US" altLang="ko-KR" sz="1400" dirty="0"/>
              <a:t>, </a:t>
            </a:r>
            <a:r>
              <a:rPr lang="ko-KR" altLang="en-US" sz="1400" dirty="0"/>
              <a:t>사실 관계가 </a:t>
            </a:r>
            <a:r>
              <a:rPr lang="ko-KR" altLang="en-US" sz="1400" dirty="0" err="1"/>
              <a:t>부정확한가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/>
            <a:r>
              <a:rPr lang="en" altLang="ko-Kore-KR" sz="1400" i="1" dirty="0"/>
              <a:t>Positive-Negative Aspect</a:t>
            </a:r>
            <a:r>
              <a:rPr lang="en" altLang="ko-Kore-KR" sz="1400" dirty="0"/>
              <a:t>: </a:t>
            </a:r>
            <a:r>
              <a:rPr lang="ko-KR" altLang="en-US" sz="1400" dirty="0"/>
              <a:t>원 문서와 요약문의 긍정</a:t>
            </a:r>
            <a:r>
              <a:rPr lang="en-US" altLang="ko-KR" sz="1400" dirty="0"/>
              <a:t>/</a:t>
            </a:r>
            <a:r>
              <a:rPr lang="ko-KR" altLang="en-US" sz="1400" dirty="0"/>
              <a:t>부정 뉘앙스가 역전되었는가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1"/>
            <a:r>
              <a:rPr lang="en" altLang="ko-Kore-KR" sz="1600" b="1" dirty="0"/>
              <a:t>Fluency</a:t>
            </a:r>
            <a:r>
              <a:rPr lang="en" altLang="ko-Kore-KR" sz="1600" dirty="0"/>
              <a:t>: </a:t>
            </a:r>
            <a:r>
              <a:rPr lang="ko-KR" altLang="en-US" sz="1600" dirty="0"/>
              <a:t>단순한 언어적 특징을 보는 지표</a:t>
            </a:r>
          </a:p>
          <a:p>
            <a:pPr lvl="2"/>
            <a:r>
              <a:rPr lang="en" altLang="ko-Kore-KR" sz="1400" i="1" dirty="0"/>
              <a:t>Duplication</a:t>
            </a:r>
            <a:r>
              <a:rPr lang="en" altLang="ko-Kore-KR" sz="1400" dirty="0"/>
              <a:t>: </a:t>
            </a:r>
            <a:r>
              <a:rPr lang="ko-KR" altLang="en-US" sz="1400" dirty="0"/>
              <a:t>이미 사용된 문구 및 단어가 반복되어 재사용되었는가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/>
            <a:r>
              <a:rPr lang="en" altLang="ko-Kore-KR" sz="1400" i="1" dirty="0"/>
              <a:t>Word Form</a:t>
            </a:r>
            <a:r>
              <a:rPr lang="en" altLang="ko-Kore-KR" sz="1400" dirty="0"/>
              <a:t>: </a:t>
            </a:r>
            <a:r>
              <a:rPr lang="ko-KR" altLang="en-US" sz="1400" dirty="0"/>
              <a:t>단어의 시제</a:t>
            </a:r>
            <a:r>
              <a:rPr lang="en-US" altLang="ko-KR" sz="1400" dirty="0"/>
              <a:t>, </a:t>
            </a:r>
            <a:r>
              <a:rPr lang="ko-KR" altLang="en-US" sz="1400" dirty="0"/>
              <a:t>태</a:t>
            </a:r>
            <a:r>
              <a:rPr lang="en-US" altLang="ko-KR" sz="1400" dirty="0"/>
              <a:t>, </a:t>
            </a:r>
            <a:r>
              <a:rPr lang="ko-KR" altLang="en-US" sz="1400" dirty="0"/>
              <a:t>품사 등이 잘못되게 사용되었는가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/>
            <a:r>
              <a:rPr lang="en" altLang="ko-Kore-KR" sz="1400" i="1" dirty="0"/>
              <a:t>Word Order</a:t>
            </a:r>
            <a:r>
              <a:rPr lang="en" altLang="ko-Kore-KR" sz="1400" dirty="0"/>
              <a:t>: </a:t>
            </a:r>
            <a:r>
              <a:rPr lang="ko-KR" altLang="en-US" sz="1400" dirty="0"/>
              <a:t>문장을 구성하는 단어의 순서가 뒤바뀌었는가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indent="0">
              <a:buNone/>
            </a:pP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  <p:sp>
        <p:nvSpPr>
          <p:cNvPr id="3" name="직사각형 2">
            <a:hlinkClick r:id="rId4"/>
            <a:extLst>
              <a:ext uri="{FF2B5EF4-FFF2-40B4-BE49-F238E27FC236}">
                <a16:creationId xmlns:a16="http://schemas.microsoft.com/office/drawing/2014/main" id="{FA93B1BD-330C-5F4A-93CD-8187BA9F7E97}"/>
              </a:ext>
            </a:extLst>
          </p:cNvPr>
          <p:cNvSpPr/>
          <p:nvPr/>
        </p:nvSpPr>
        <p:spPr>
          <a:xfrm>
            <a:off x="8200502" y="6518565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4"/>
              </a:rPr>
              <a:t>출처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17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1CEE6B-FB61-9044-B77E-301EC1C0CBF2}"/>
              </a:ext>
            </a:extLst>
          </p:cNvPr>
          <p:cNvSpPr/>
          <p:nvPr/>
        </p:nvSpPr>
        <p:spPr>
          <a:xfrm>
            <a:off x="978" y="5955957"/>
            <a:ext cx="2681416" cy="90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5245131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문서 요약의 성능 측정</a:t>
            </a:r>
            <a:endParaRPr lang="en-US" altLang="ko-KR" sz="2000" dirty="0"/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벤치마크 </a:t>
            </a:r>
            <a:r>
              <a:rPr lang="ko-KR" altLang="en-US" sz="1800" dirty="0" err="1">
                <a:latin typeface="+mj-ea"/>
                <a:ea typeface="+mj-ea"/>
              </a:rPr>
              <a:t>데이터셋</a:t>
            </a:r>
            <a:r>
              <a:rPr lang="ko-KR" altLang="en-US" sz="1800" dirty="0">
                <a:latin typeface="+mj-ea"/>
                <a:ea typeface="+mj-ea"/>
              </a:rPr>
              <a:t> 성능 예시</a:t>
            </a:r>
            <a:r>
              <a:rPr lang="en-US" altLang="ko-KR" sz="1800" dirty="0">
                <a:latin typeface="+mj-ea"/>
                <a:ea typeface="+mj-ea"/>
              </a:rPr>
              <a:t> (CNN/Daily Mail)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보통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indent="0">
              <a:buNone/>
            </a:pP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240833-A058-9742-93CB-1A69636D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26" y="1692681"/>
            <a:ext cx="4422533" cy="49797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A4859A-E381-6442-A699-A1F3B7C1AEDB}"/>
              </a:ext>
            </a:extLst>
          </p:cNvPr>
          <p:cNvSpPr/>
          <p:nvPr/>
        </p:nvSpPr>
        <p:spPr>
          <a:xfrm>
            <a:off x="5862768" y="1701680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"/>
            <a:r>
              <a:rPr lang="ko-KR" altLang="en-US" sz="1400" dirty="0">
                <a:latin typeface="+mj-ea"/>
                <a:ea typeface="+mj-ea"/>
              </a:rPr>
              <a:t>정답 생성 요약문과 비교한 </a:t>
            </a:r>
            <a:r>
              <a:rPr lang="en-US" altLang="ko-KR" sz="1400" dirty="0">
                <a:latin typeface="+mj-ea"/>
                <a:ea typeface="+mj-ea"/>
              </a:rPr>
              <a:t>ROUGE score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BE507-BB26-7D47-8D56-1C7CDEE8B1F3}"/>
              </a:ext>
            </a:extLst>
          </p:cNvPr>
          <p:cNvSpPr/>
          <p:nvPr/>
        </p:nvSpPr>
        <p:spPr>
          <a:xfrm>
            <a:off x="5862768" y="2097355"/>
            <a:ext cx="2848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Greedy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통해 뽑은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추출 요약문</a:t>
            </a:r>
            <a:endParaRPr lang="en-US" altLang="ko-KR" sz="1400" dirty="0"/>
          </a:p>
          <a:p>
            <a:pPr indent="-11"/>
            <a:r>
              <a:rPr lang="ko-KR" altLang="en-US" sz="1400" dirty="0"/>
              <a:t>정답 생성 요약문과의 직접적인 비교를 통해 추출되었기 때문에 매우 높은 </a:t>
            </a:r>
            <a:r>
              <a:rPr lang="en-US" altLang="ko-KR" sz="1400" dirty="0"/>
              <a:t>ROUGE score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보임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9DC239-3388-0943-BC65-0ABA7E5ED8FE}"/>
              </a:ext>
            </a:extLst>
          </p:cNvPr>
          <p:cNvSpPr/>
          <p:nvPr/>
        </p:nvSpPr>
        <p:spPr>
          <a:xfrm>
            <a:off x="5862768" y="3216909"/>
            <a:ext cx="2587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">
              <a:lnSpc>
                <a:spcPct val="150000"/>
              </a:lnSpc>
            </a:pPr>
            <a:r>
              <a:rPr lang="ko-KR" altLang="en-US" sz="1400" dirty="0" err="1">
                <a:latin typeface="+mj-ea"/>
                <a:ea typeface="+mj-ea"/>
              </a:rPr>
              <a:t>뉴스기사의</a:t>
            </a:r>
            <a:r>
              <a:rPr lang="ko-KR" altLang="en-US" sz="1400" dirty="0">
                <a:latin typeface="+mj-ea"/>
                <a:ea typeface="+mj-ea"/>
              </a:rPr>
              <a:t> 첫 세 문장</a:t>
            </a:r>
            <a:endParaRPr lang="en-US" altLang="ko-KR" sz="1400" dirty="0">
              <a:latin typeface="+mj-ea"/>
              <a:ea typeface="+mj-ea"/>
            </a:endParaRPr>
          </a:p>
          <a:p>
            <a:pPr indent="-11"/>
            <a:r>
              <a:rPr lang="ko-KR" altLang="en-US" sz="1400" dirty="0"/>
              <a:t>두괄식으로 구성된  </a:t>
            </a:r>
            <a:r>
              <a:rPr lang="ko-KR" altLang="en-US" sz="1400" dirty="0" err="1"/>
              <a:t>뉴스기사의</a:t>
            </a:r>
            <a:r>
              <a:rPr lang="ko-KR" altLang="en-US" sz="1400" dirty="0"/>
              <a:t> 특성 상 성능이 매우 높음 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FBDE76-1F81-A048-AB93-113ED81270F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454859" y="1855569"/>
            <a:ext cx="40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E5716E-2BA4-6B49-9F0C-C94B35A60915}"/>
              </a:ext>
            </a:extLst>
          </p:cNvPr>
          <p:cNvCxnSpPr>
            <a:cxnSpLocks/>
          </p:cNvCxnSpPr>
          <p:nvPr/>
        </p:nvCxnSpPr>
        <p:spPr>
          <a:xfrm>
            <a:off x="5454859" y="2097355"/>
            <a:ext cx="407909" cy="2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7E68D6-1618-EE44-9F1B-72BA7508C4F9}"/>
              </a:ext>
            </a:extLst>
          </p:cNvPr>
          <p:cNvCxnSpPr>
            <a:cxnSpLocks/>
          </p:cNvCxnSpPr>
          <p:nvPr/>
        </p:nvCxnSpPr>
        <p:spPr>
          <a:xfrm>
            <a:off x="5454859" y="2332529"/>
            <a:ext cx="407909" cy="96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284893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문서 요약의 성능 측정</a:t>
            </a:r>
            <a:endParaRPr lang="en-US" altLang="ko-KR" sz="2000" dirty="0"/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벤치마크 </a:t>
            </a:r>
            <a:r>
              <a:rPr lang="ko-KR" altLang="en-US" sz="1800" dirty="0" err="1">
                <a:latin typeface="+mj-ea"/>
                <a:ea typeface="+mj-ea"/>
              </a:rPr>
              <a:t>데이터셋</a:t>
            </a:r>
            <a:r>
              <a:rPr lang="ko-KR" altLang="en-US" sz="1800" dirty="0">
                <a:latin typeface="+mj-ea"/>
                <a:ea typeface="+mj-ea"/>
              </a:rPr>
              <a:t> 성능 예시</a:t>
            </a:r>
            <a:r>
              <a:rPr lang="en-US" altLang="ko-KR" sz="1800" dirty="0">
                <a:latin typeface="+mj-ea"/>
                <a:ea typeface="+mj-ea"/>
              </a:rPr>
              <a:t> (</a:t>
            </a:r>
            <a:r>
              <a:rPr lang="en-US" altLang="ko-KR" sz="1800" dirty="0" err="1">
                <a:latin typeface="+mj-ea"/>
                <a:ea typeface="+mj-ea"/>
              </a:rPr>
              <a:t>XSum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한 줄짜리 매우 짧은 정답 생성 요약문이 제공되는 </a:t>
            </a:r>
            <a:r>
              <a:rPr lang="ko-KR" altLang="en-US" sz="1400" dirty="0" err="1"/>
              <a:t>데이터셋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정답 생성 요약문이 매우 간결하며 </a:t>
            </a:r>
            <a:r>
              <a:rPr lang="ko-KR" altLang="en-US" sz="1400" dirty="0">
                <a:solidFill>
                  <a:srgbClr val="C00000"/>
                </a:solidFill>
              </a:rPr>
              <a:t>원본 문서와 겹치는 단어가 별로 없는 새로운 단어들로 작성</a:t>
            </a:r>
            <a:r>
              <a:rPr lang="ko-KR" altLang="en-US" sz="1400" dirty="0"/>
              <a:t>됨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추출 요약을 통해서는 이와 같은 간결한 요약문을 만들기 힘듦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indent="0">
              <a:buNone/>
            </a:pP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6FDB19-D6CB-1949-A911-F1F607EB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73" y="3129174"/>
            <a:ext cx="4326060" cy="25500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F09CC-BF18-8E4C-952D-7CE1B49CEF13}"/>
              </a:ext>
            </a:extLst>
          </p:cNvPr>
          <p:cNvSpPr/>
          <p:nvPr/>
        </p:nvSpPr>
        <p:spPr>
          <a:xfrm>
            <a:off x="5664919" y="3160066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"/>
            <a:r>
              <a:rPr lang="ko-KR" altLang="en-US" sz="1400" dirty="0">
                <a:latin typeface="+mj-ea"/>
                <a:ea typeface="+mj-ea"/>
              </a:rPr>
              <a:t>정답 생성 요약문과 비교한 </a:t>
            </a:r>
            <a:r>
              <a:rPr lang="en-US" altLang="ko-KR" sz="1400" dirty="0">
                <a:latin typeface="+mj-ea"/>
                <a:ea typeface="+mj-ea"/>
              </a:rPr>
              <a:t>ROUGE score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AB82A4-EF44-5D4A-9DFC-E7567945A647}"/>
              </a:ext>
            </a:extLst>
          </p:cNvPr>
          <p:cNvSpPr/>
          <p:nvPr/>
        </p:nvSpPr>
        <p:spPr>
          <a:xfrm>
            <a:off x="5664919" y="3555741"/>
            <a:ext cx="284874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Greedy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통해 뽑은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추출 요약문</a:t>
            </a:r>
            <a:endParaRPr lang="en-US" altLang="ko-KR" sz="1400" dirty="0"/>
          </a:p>
          <a:p>
            <a:pPr indent="-11"/>
            <a:r>
              <a:rPr lang="ko-KR" altLang="en-US" sz="1400" dirty="0"/>
              <a:t>정답 생성 요약문과의 직접적인 비교를 통해 추출되었지만 </a:t>
            </a:r>
            <a:r>
              <a:rPr lang="ko-KR" altLang="en-US" sz="1400" dirty="0">
                <a:solidFill>
                  <a:srgbClr val="C00000"/>
                </a:solidFill>
              </a:rPr>
              <a:t>정답 요약문과 원본 문서가 겹치는 단어가 적어 성능이 좋지 않음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AFBA61-B19A-214D-8579-A66917B33F94}"/>
              </a:ext>
            </a:extLst>
          </p:cNvPr>
          <p:cNvSpPr/>
          <p:nvPr/>
        </p:nvSpPr>
        <p:spPr>
          <a:xfrm>
            <a:off x="5664919" y="5039185"/>
            <a:ext cx="284874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">
              <a:lnSpc>
                <a:spcPct val="150000"/>
              </a:lnSpc>
            </a:pPr>
            <a:r>
              <a:rPr lang="ko-KR" altLang="en-US" sz="1400" dirty="0" err="1">
                <a:latin typeface="+mj-ea"/>
                <a:ea typeface="+mj-ea"/>
              </a:rPr>
              <a:t>뉴스기사의</a:t>
            </a:r>
            <a:r>
              <a:rPr lang="ko-KR" altLang="en-US" sz="1400" dirty="0">
                <a:latin typeface="+mj-ea"/>
                <a:ea typeface="+mj-ea"/>
              </a:rPr>
              <a:t> 첫 세 문장</a:t>
            </a:r>
            <a:endParaRPr lang="en-US" altLang="ko-KR" sz="1400" dirty="0">
              <a:latin typeface="+mj-ea"/>
              <a:ea typeface="+mj-ea"/>
            </a:endParaRPr>
          </a:p>
          <a:p>
            <a:pPr indent="-11"/>
            <a:r>
              <a:rPr lang="ko-KR" altLang="en-US" sz="1400" dirty="0"/>
              <a:t>마찬가지로 정답 요약문이 매우 짧기 때문에 </a:t>
            </a:r>
            <a:r>
              <a:rPr lang="en-US" altLang="ko-KR" sz="1400" dirty="0"/>
              <a:t>ROUGE score</a:t>
            </a:r>
            <a:r>
              <a:rPr lang="ko-KR" altLang="en-US" sz="1400" dirty="0"/>
              <a:t>가 낮음</a:t>
            </a:r>
            <a:endParaRPr lang="en-US" altLang="ko-KR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19F2A6-53AA-754F-8A5E-1B21DFC0234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57010" y="3313955"/>
            <a:ext cx="40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D438AD-8A02-4140-AE32-0AE05E475CCE}"/>
              </a:ext>
            </a:extLst>
          </p:cNvPr>
          <p:cNvCxnSpPr>
            <a:cxnSpLocks/>
          </p:cNvCxnSpPr>
          <p:nvPr/>
        </p:nvCxnSpPr>
        <p:spPr>
          <a:xfrm>
            <a:off x="5257010" y="3555741"/>
            <a:ext cx="407909" cy="2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35F0E4-0A75-C142-9B6F-40F1E0D45BB1}"/>
              </a:ext>
            </a:extLst>
          </p:cNvPr>
          <p:cNvCxnSpPr>
            <a:cxnSpLocks/>
          </p:cNvCxnSpPr>
          <p:nvPr/>
        </p:nvCxnSpPr>
        <p:spPr>
          <a:xfrm>
            <a:off x="5257010" y="3790915"/>
            <a:ext cx="407909" cy="14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5A75F0-DC4B-4750-9025-71A796578142}"/>
              </a:ext>
            </a:extLst>
          </p:cNvPr>
          <p:cNvSpPr/>
          <p:nvPr/>
        </p:nvSpPr>
        <p:spPr>
          <a:xfrm>
            <a:off x="-76202" y="-73929"/>
            <a:ext cx="9296404" cy="6979920"/>
          </a:xfrm>
          <a:prstGeom prst="rect">
            <a:avLst/>
          </a:prstGeom>
          <a:solidFill>
            <a:srgbClr val="113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/>
              <a:pPr/>
              <a:t>13</a:t>
            </a:fld>
            <a:endParaRPr lang="ko-KR" altLang="en-US" dirty="0"/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483C45C4-3A6D-4448-ACFE-BF7AD748FD07}"/>
              </a:ext>
            </a:extLst>
          </p:cNvPr>
          <p:cNvSpPr txBox="1">
            <a:spLocks/>
          </p:cNvSpPr>
          <p:nvPr/>
        </p:nvSpPr>
        <p:spPr>
          <a:xfrm>
            <a:off x="542925" y="2012156"/>
            <a:ext cx="8058150" cy="2833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2. Neural Text Summarization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5ED87B87-1C91-4690-9634-8DCE85FA0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9" b="23923"/>
          <a:stretch/>
        </p:blipFill>
        <p:spPr bwMode="auto">
          <a:xfrm>
            <a:off x="53195" y="6468033"/>
            <a:ext cx="1208663" cy="3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8985C60-89FE-3F4D-A7C7-913D511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1" y="3093200"/>
            <a:ext cx="3726303" cy="27027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Text Summarization – </a:t>
            </a:r>
            <a:r>
              <a:rPr lang="ko-KR" altLang="en-US" dirty="0" err="1"/>
              <a:t>추출요약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380314" cy="3600279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SummaRuNNer</a:t>
            </a:r>
            <a:r>
              <a:rPr lang="en-US" altLang="ko-KR" sz="2000" dirty="0"/>
              <a:t> (2016)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r>
              <a:rPr lang="ko-KR" altLang="en-US" sz="1600" dirty="0"/>
              <a:t>을 이용해 추출 요약을 수행 </a:t>
            </a:r>
            <a:endParaRPr lang="en-US" altLang="ko-KR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추출 요약을 문서를 이루는 문장 각각에 </a:t>
            </a:r>
            <a:r>
              <a:rPr lang="en-US" altLang="ko-KR" sz="1600" dirty="0"/>
              <a:t>0/1</a:t>
            </a:r>
            <a:r>
              <a:rPr lang="ko-KR" altLang="en-US" sz="1600" dirty="0"/>
              <a:t> 분류를  수행하는 문제로 설정</a:t>
            </a:r>
            <a:endParaRPr lang="en-US" altLang="ko-KR" sz="1600" dirty="0"/>
          </a:p>
          <a:p>
            <a:pPr lvl="1"/>
            <a:r>
              <a:rPr lang="en-US" altLang="ko-KR" sz="2800" dirty="0"/>
              <a:t>	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93B06-A5B6-43DB-B0B7-7270F650E2C8}"/>
              </a:ext>
            </a:extLst>
          </p:cNvPr>
          <p:cNvSpPr/>
          <p:nvPr/>
        </p:nvSpPr>
        <p:spPr>
          <a:xfrm>
            <a:off x="4248032" y="4286212"/>
            <a:ext cx="4775651" cy="233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006300"/>
                </a:solidFill>
              </a:rPr>
              <a:t>단어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받는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RNN 1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6300"/>
                </a:solidFill>
              </a:rPr>
              <a:t>L</a:t>
            </a:r>
            <a:r>
              <a:rPr lang="ko-KR" altLang="en-US" sz="1600" dirty="0">
                <a:solidFill>
                  <a:srgbClr val="006300"/>
                </a:solidFill>
              </a:rPr>
              <a:t>개 단어들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거쳐 </a:t>
            </a:r>
            <a:r>
              <a:rPr lang="en-US" altLang="ko-KR" sz="1600" dirty="0">
                <a:solidFill>
                  <a:srgbClr val="006300"/>
                </a:solidFill>
              </a:rPr>
              <a:t>d</a:t>
            </a:r>
            <a:r>
              <a:rPr lang="ko-KR" altLang="en-US" sz="1600" dirty="0">
                <a:solidFill>
                  <a:srgbClr val="006300"/>
                </a:solidFill>
              </a:rPr>
              <a:t> 차원 행렬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050" dirty="0" err="1">
                <a:solidFill>
                  <a:schemeClr val="tx2"/>
                </a:solidFill>
              </a:rPr>
              <a:t>임베딩을</a:t>
            </a:r>
            <a:r>
              <a:rPr lang="ko-KR" altLang="en-US" sz="1050" dirty="0">
                <a:solidFill>
                  <a:schemeClr val="tx2"/>
                </a:solidFill>
              </a:rPr>
              <a:t> 거치기 전 문장은 </a:t>
            </a:r>
            <a:r>
              <a:rPr lang="en-US" altLang="ko-KR" sz="1050" dirty="0">
                <a:solidFill>
                  <a:schemeClr val="tx2"/>
                </a:solidFill>
              </a:rPr>
              <a:t>one-hot</a:t>
            </a:r>
            <a:r>
              <a:rPr lang="ko-KR" altLang="en-US" sz="1050" dirty="0">
                <a:solidFill>
                  <a:schemeClr val="tx2"/>
                </a:solidFill>
              </a:rPr>
              <a:t> 형태이므로 </a:t>
            </a:r>
            <a:r>
              <a:rPr lang="en-US" altLang="ko-KR" sz="1050" dirty="0">
                <a:solidFill>
                  <a:schemeClr val="tx2"/>
                </a:solidFill>
              </a:rPr>
              <a:t>L x V(</a:t>
            </a:r>
            <a:r>
              <a:rPr lang="ko-KR" altLang="en-US" sz="1050" dirty="0">
                <a:solidFill>
                  <a:schemeClr val="tx2"/>
                </a:solidFill>
              </a:rPr>
              <a:t>단어 수</a:t>
            </a:r>
            <a:r>
              <a:rPr lang="en-US" altLang="ko-KR" sz="1050" dirty="0">
                <a:solidFill>
                  <a:schemeClr val="tx2"/>
                </a:solidFill>
              </a:rPr>
              <a:t>) </a:t>
            </a:r>
            <a:r>
              <a:rPr lang="ko-KR" altLang="en-US" sz="1050" dirty="0">
                <a:solidFill>
                  <a:schemeClr val="tx2"/>
                </a:solidFill>
              </a:rPr>
              <a:t>차원의 행렬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문장을 이루는 </a:t>
            </a:r>
            <a:r>
              <a:rPr lang="en-US" altLang="ko-KR" sz="1600" dirty="0">
                <a:solidFill>
                  <a:srgbClr val="006300"/>
                </a:solidFill>
              </a:rPr>
              <a:t>d</a:t>
            </a:r>
            <a:r>
              <a:rPr lang="ko-KR" altLang="en-US" sz="1600" dirty="0">
                <a:solidFill>
                  <a:srgbClr val="006300"/>
                </a:solidFill>
              </a:rPr>
              <a:t>차원의 단어</a:t>
            </a:r>
            <a:r>
              <a:rPr lang="ko-KR" altLang="en-US" sz="1600" dirty="0"/>
              <a:t>들이 순서대로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RNN</a:t>
            </a:r>
            <a:r>
              <a:rPr lang="ko-KR" altLang="en-US" sz="1600" dirty="0"/>
              <a:t>을 거치며 마지막엔 각 문장을 한 개의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sz="1600" dirty="0"/>
              <a:t>로 나타낼 수 있게 됨</a:t>
            </a:r>
          </a:p>
        </p:txBody>
      </p:sp>
      <p:sp>
        <p:nvSpPr>
          <p:cNvPr id="13" name="직사각형 12">
            <a:hlinkClick r:id="rId3"/>
            <a:extLst>
              <a:ext uri="{FF2B5EF4-FFF2-40B4-BE49-F238E27FC236}">
                <a16:creationId xmlns:a16="http://schemas.microsoft.com/office/drawing/2014/main" id="{B53FC0B8-16C1-4EDB-A086-34A4E42BA1E5}"/>
              </a:ext>
            </a:extLst>
          </p:cNvPr>
          <p:cNvSpPr/>
          <p:nvPr/>
        </p:nvSpPr>
        <p:spPr>
          <a:xfrm>
            <a:off x="3002280" y="6559056"/>
            <a:ext cx="55761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SummaRuNNer: A Recurrent Neural Network based Sequence Model for Extractive Summarization of Documents 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C81CD6-1D6E-6742-B808-F7686CCF0DF7}"/>
              </a:ext>
            </a:extLst>
          </p:cNvPr>
          <p:cNvCxnSpPr>
            <a:cxnSpLocks/>
          </p:cNvCxnSpPr>
          <p:nvPr/>
        </p:nvCxnSpPr>
        <p:spPr>
          <a:xfrm flipH="1">
            <a:off x="3661482" y="4932759"/>
            <a:ext cx="499943" cy="234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8985C60-89FE-3F4D-A7C7-913D511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1" y="3093200"/>
            <a:ext cx="3726303" cy="27027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Text Summarization – </a:t>
            </a:r>
            <a:r>
              <a:rPr lang="ko-KR" altLang="en-US" dirty="0" err="1"/>
              <a:t>추출요약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380314" cy="3600279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SummaRuNNer</a:t>
            </a:r>
            <a:r>
              <a:rPr lang="en-US" altLang="ko-KR" sz="2000" dirty="0"/>
              <a:t> (2016)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r>
              <a:rPr lang="ko-KR" altLang="en-US" sz="1600" dirty="0"/>
              <a:t>을 이용해 추출 요약을 수행 </a:t>
            </a:r>
            <a:endParaRPr lang="en-US" altLang="ko-KR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추출 요약을 문서를 이루는 문장 각각에 </a:t>
            </a:r>
            <a:r>
              <a:rPr lang="en-US" altLang="ko-KR" sz="1600" dirty="0"/>
              <a:t>0/1</a:t>
            </a:r>
            <a:r>
              <a:rPr lang="ko-KR" altLang="en-US" sz="1600" dirty="0"/>
              <a:t> 분류를  수행하는 문제로 설정</a:t>
            </a:r>
            <a:endParaRPr lang="en-US" altLang="ko-KR" sz="1600" dirty="0"/>
          </a:p>
          <a:p>
            <a:pPr lvl="1"/>
            <a:r>
              <a:rPr lang="en-US" altLang="ko-KR" sz="2800" dirty="0"/>
              <a:t>	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93B06-A5B6-43DB-B0B7-7270F650E2C8}"/>
              </a:ext>
            </a:extLst>
          </p:cNvPr>
          <p:cNvSpPr/>
          <p:nvPr/>
        </p:nvSpPr>
        <p:spPr>
          <a:xfrm>
            <a:off x="4248032" y="4286212"/>
            <a:ext cx="4775651" cy="233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006300"/>
                </a:solidFill>
              </a:rPr>
              <a:t>단어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받는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RNN 1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6300"/>
                </a:solidFill>
              </a:rPr>
              <a:t>L</a:t>
            </a:r>
            <a:r>
              <a:rPr lang="ko-KR" altLang="en-US" sz="1600" dirty="0">
                <a:solidFill>
                  <a:srgbClr val="006300"/>
                </a:solidFill>
              </a:rPr>
              <a:t>개 단어들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거쳐 </a:t>
            </a:r>
            <a:r>
              <a:rPr lang="en-US" altLang="ko-KR" sz="1600" dirty="0">
                <a:solidFill>
                  <a:srgbClr val="006300"/>
                </a:solidFill>
              </a:rPr>
              <a:t>d</a:t>
            </a:r>
            <a:r>
              <a:rPr lang="ko-KR" altLang="en-US" sz="1600" dirty="0">
                <a:solidFill>
                  <a:srgbClr val="006300"/>
                </a:solidFill>
              </a:rPr>
              <a:t> 차원 행렬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050" dirty="0" err="1">
                <a:solidFill>
                  <a:schemeClr val="tx2"/>
                </a:solidFill>
              </a:rPr>
              <a:t>임베딩을</a:t>
            </a:r>
            <a:r>
              <a:rPr lang="ko-KR" altLang="en-US" sz="1050" dirty="0">
                <a:solidFill>
                  <a:schemeClr val="tx2"/>
                </a:solidFill>
              </a:rPr>
              <a:t> 거치기 전 문장은 </a:t>
            </a:r>
            <a:r>
              <a:rPr lang="en-US" altLang="ko-KR" sz="1050" dirty="0">
                <a:solidFill>
                  <a:schemeClr val="tx2"/>
                </a:solidFill>
              </a:rPr>
              <a:t>one-hot</a:t>
            </a:r>
            <a:r>
              <a:rPr lang="ko-KR" altLang="en-US" sz="1050" dirty="0">
                <a:solidFill>
                  <a:schemeClr val="tx2"/>
                </a:solidFill>
              </a:rPr>
              <a:t> 형태이므로 </a:t>
            </a:r>
            <a:r>
              <a:rPr lang="en-US" altLang="ko-KR" sz="1050" dirty="0">
                <a:solidFill>
                  <a:schemeClr val="tx2"/>
                </a:solidFill>
              </a:rPr>
              <a:t>L x V(</a:t>
            </a:r>
            <a:r>
              <a:rPr lang="ko-KR" altLang="en-US" sz="1050" dirty="0">
                <a:solidFill>
                  <a:schemeClr val="tx2"/>
                </a:solidFill>
              </a:rPr>
              <a:t>단어 수</a:t>
            </a:r>
            <a:r>
              <a:rPr lang="en-US" altLang="ko-KR" sz="1050" dirty="0">
                <a:solidFill>
                  <a:schemeClr val="tx2"/>
                </a:solidFill>
              </a:rPr>
              <a:t>) </a:t>
            </a:r>
            <a:r>
              <a:rPr lang="ko-KR" altLang="en-US" sz="1050" dirty="0">
                <a:solidFill>
                  <a:schemeClr val="tx2"/>
                </a:solidFill>
              </a:rPr>
              <a:t>차원의 행렬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문장을 이루는 </a:t>
            </a:r>
            <a:r>
              <a:rPr lang="en-US" altLang="ko-KR" sz="1600" dirty="0">
                <a:solidFill>
                  <a:srgbClr val="006300"/>
                </a:solidFill>
              </a:rPr>
              <a:t>d</a:t>
            </a:r>
            <a:r>
              <a:rPr lang="ko-KR" altLang="en-US" sz="1600" dirty="0">
                <a:solidFill>
                  <a:srgbClr val="006300"/>
                </a:solidFill>
              </a:rPr>
              <a:t>차원의 단어</a:t>
            </a:r>
            <a:r>
              <a:rPr lang="ko-KR" altLang="en-US" sz="1600" dirty="0"/>
              <a:t>들이 순서대로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RNN</a:t>
            </a:r>
            <a:r>
              <a:rPr lang="ko-KR" altLang="en-US" sz="1600" dirty="0"/>
              <a:t>을 거치며 마지막엔 각 문장을 한 개의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sz="1600" dirty="0"/>
              <a:t>로 나타낼 수 있게 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4159EB-2467-4D28-A632-DAA217DEEB34}"/>
              </a:ext>
            </a:extLst>
          </p:cNvPr>
          <p:cNvSpPr/>
          <p:nvPr/>
        </p:nvSpPr>
        <p:spPr>
          <a:xfrm>
            <a:off x="4248032" y="2505383"/>
            <a:ext cx="41319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sz="1600" dirty="0">
                <a:solidFill>
                  <a:srgbClr val="C00000"/>
                </a:solidFill>
              </a:rPr>
              <a:t>문장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으로 받는 </a:t>
            </a:r>
            <a:r>
              <a:rPr lang="en-US" altLang="ko-KR" dirty="0">
                <a:solidFill>
                  <a:srgbClr val="C00000"/>
                </a:solidFill>
              </a:rPr>
              <a:t>RNN 2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sz="1600" dirty="0"/>
              <a:t>문서를 이루는 </a:t>
            </a:r>
            <a:r>
              <a:rPr lang="ko-KR" altLang="en-US" sz="1600" dirty="0">
                <a:solidFill>
                  <a:srgbClr val="C00000"/>
                </a:solidFill>
              </a:rPr>
              <a:t>문장의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sz="1600" dirty="0"/>
              <a:t>들이 순서대로 </a:t>
            </a:r>
            <a:r>
              <a:rPr lang="en-US" altLang="ko-KR" sz="1600" dirty="0"/>
              <a:t>RNN</a:t>
            </a:r>
            <a:r>
              <a:rPr lang="ko-KR" altLang="en-US" sz="1600" dirty="0"/>
              <a:t>을 거치며 매 </a:t>
            </a:r>
            <a:r>
              <a:rPr lang="en-US" altLang="ko-KR" sz="1600" dirty="0"/>
              <a:t>timestep</a:t>
            </a:r>
            <a:r>
              <a:rPr lang="ko-KR" altLang="en-US" sz="1600" dirty="0"/>
              <a:t>마다 </a:t>
            </a:r>
            <a:r>
              <a:rPr lang="en-US" altLang="ko-KR" sz="1600" dirty="0"/>
              <a:t>0/1</a:t>
            </a:r>
            <a:r>
              <a:rPr lang="ko-KR" altLang="en-US" sz="1600" dirty="0"/>
              <a:t> 분류 수행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F898FFB-55BF-439B-86F9-807439009182}"/>
              </a:ext>
            </a:extLst>
          </p:cNvPr>
          <p:cNvSpPr/>
          <p:nvPr/>
        </p:nvSpPr>
        <p:spPr>
          <a:xfrm>
            <a:off x="4895354" y="3849789"/>
            <a:ext cx="1915402" cy="21204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3"/>
            <a:extLst>
              <a:ext uri="{FF2B5EF4-FFF2-40B4-BE49-F238E27FC236}">
                <a16:creationId xmlns:a16="http://schemas.microsoft.com/office/drawing/2014/main" id="{B53FC0B8-16C1-4EDB-A086-34A4E42BA1E5}"/>
              </a:ext>
            </a:extLst>
          </p:cNvPr>
          <p:cNvSpPr/>
          <p:nvPr/>
        </p:nvSpPr>
        <p:spPr>
          <a:xfrm>
            <a:off x="3002280" y="6559056"/>
            <a:ext cx="55761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SummaRuNNer: A Recurrent Neural Network based Sequence Model for Extractive Summarization of Documents 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D41DF6-4E13-48A1-A3DA-BD51F6E0CB5B}"/>
              </a:ext>
            </a:extLst>
          </p:cNvPr>
          <p:cNvCxnSpPr>
            <a:cxnSpLocks/>
          </p:cNvCxnSpPr>
          <p:nvPr/>
        </p:nvCxnSpPr>
        <p:spPr>
          <a:xfrm flipH="1">
            <a:off x="3661481" y="3658216"/>
            <a:ext cx="499944" cy="1677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C81CD6-1D6E-6742-B808-F7686CCF0DF7}"/>
              </a:ext>
            </a:extLst>
          </p:cNvPr>
          <p:cNvCxnSpPr>
            <a:cxnSpLocks/>
          </p:cNvCxnSpPr>
          <p:nvPr/>
        </p:nvCxnSpPr>
        <p:spPr>
          <a:xfrm flipH="1">
            <a:off x="3661482" y="4932759"/>
            <a:ext cx="499943" cy="234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8985C60-89FE-3F4D-A7C7-913D511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1" y="3093200"/>
            <a:ext cx="3726303" cy="27027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Text Summarization – </a:t>
            </a:r>
            <a:r>
              <a:rPr lang="ko-KR" altLang="en-US" dirty="0" err="1"/>
              <a:t>추출요약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380314" cy="3600279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SummaRuNNer</a:t>
            </a:r>
            <a:r>
              <a:rPr lang="en-US" altLang="ko-KR" sz="2000" dirty="0"/>
              <a:t> (2016)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r>
              <a:rPr lang="ko-KR" altLang="en-US" sz="1600" dirty="0"/>
              <a:t>을 이용해 추출 요약을 수행 </a:t>
            </a:r>
            <a:endParaRPr lang="en-US" altLang="ko-KR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추출 요약을 문서를 이루는 문장 각각에 </a:t>
            </a:r>
            <a:r>
              <a:rPr lang="en-US" altLang="ko-KR" sz="1600" dirty="0"/>
              <a:t>0/1</a:t>
            </a:r>
            <a:r>
              <a:rPr lang="ko-KR" altLang="en-US" sz="1600" dirty="0"/>
              <a:t> 분류를  수행하는 문제로 설정</a:t>
            </a:r>
            <a:endParaRPr lang="en-US" altLang="ko-KR" sz="1600" dirty="0"/>
          </a:p>
          <a:p>
            <a:pPr lvl="1"/>
            <a:r>
              <a:rPr lang="en-US" altLang="ko-KR" sz="2800" dirty="0"/>
              <a:t>	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93B06-A5B6-43DB-B0B7-7270F650E2C8}"/>
              </a:ext>
            </a:extLst>
          </p:cNvPr>
          <p:cNvSpPr/>
          <p:nvPr/>
        </p:nvSpPr>
        <p:spPr>
          <a:xfrm>
            <a:off x="4248032" y="4286212"/>
            <a:ext cx="4775651" cy="233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>
                <a:solidFill>
                  <a:srgbClr val="006300"/>
                </a:solidFill>
              </a:rPr>
              <a:t>단어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받는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RNN 1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6300"/>
                </a:solidFill>
              </a:rPr>
              <a:t>L</a:t>
            </a:r>
            <a:r>
              <a:rPr lang="ko-KR" altLang="en-US" sz="1600" dirty="0">
                <a:solidFill>
                  <a:srgbClr val="006300"/>
                </a:solidFill>
              </a:rPr>
              <a:t>개 단어들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거쳐 </a:t>
            </a:r>
            <a:r>
              <a:rPr lang="en-US" altLang="ko-KR" sz="1600" dirty="0">
                <a:solidFill>
                  <a:srgbClr val="006300"/>
                </a:solidFill>
              </a:rPr>
              <a:t>d</a:t>
            </a:r>
            <a:r>
              <a:rPr lang="ko-KR" altLang="en-US" sz="1600" dirty="0">
                <a:solidFill>
                  <a:srgbClr val="006300"/>
                </a:solidFill>
              </a:rPr>
              <a:t> 차원 행렬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050" dirty="0" err="1">
                <a:solidFill>
                  <a:schemeClr val="tx2"/>
                </a:solidFill>
              </a:rPr>
              <a:t>임베딩을</a:t>
            </a:r>
            <a:r>
              <a:rPr lang="ko-KR" altLang="en-US" sz="1050" dirty="0">
                <a:solidFill>
                  <a:schemeClr val="tx2"/>
                </a:solidFill>
              </a:rPr>
              <a:t> 거치기 전 문장은 </a:t>
            </a:r>
            <a:r>
              <a:rPr lang="en-US" altLang="ko-KR" sz="1050" dirty="0">
                <a:solidFill>
                  <a:schemeClr val="tx2"/>
                </a:solidFill>
              </a:rPr>
              <a:t>one-hot</a:t>
            </a:r>
            <a:r>
              <a:rPr lang="ko-KR" altLang="en-US" sz="1050" dirty="0">
                <a:solidFill>
                  <a:schemeClr val="tx2"/>
                </a:solidFill>
              </a:rPr>
              <a:t> 형태이므로 </a:t>
            </a:r>
            <a:r>
              <a:rPr lang="en-US" altLang="ko-KR" sz="1050" dirty="0">
                <a:solidFill>
                  <a:schemeClr val="tx2"/>
                </a:solidFill>
              </a:rPr>
              <a:t>L x V(</a:t>
            </a:r>
            <a:r>
              <a:rPr lang="ko-KR" altLang="en-US" sz="1050" dirty="0">
                <a:solidFill>
                  <a:schemeClr val="tx2"/>
                </a:solidFill>
              </a:rPr>
              <a:t>단어 수</a:t>
            </a:r>
            <a:r>
              <a:rPr lang="en-US" altLang="ko-KR" sz="1050" dirty="0">
                <a:solidFill>
                  <a:schemeClr val="tx2"/>
                </a:solidFill>
              </a:rPr>
              <a:t>) </a:t>
            </a:r>
            <a:r>
              <a:rPr lang="ko-KR" altLang="en-US" sz="1050" dirty="0">
                <a:solidFill>
                  <a:schemeClr val="tx2"/>
                </a:solidFill>
              </a:rPr>
              <a:t>차원의 행렬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문장을 이루는 </a:t>
            </a:r>
            <a:r>
              <a:rPr lang="en-US" altLang="ko-KR" sz="1600" dirty="0">
                <a:solidFill>
                  <a:srgbClr val="006300"/>
                </a:solidFill>
              </a:rPr>
              <a:t>d</a:t>
            </a:r>
            <a:r>
              <a:rPr lang="ko-KR" altLang="en-US" sz="1600" dirty="0">
                <a:solidFill>
                  <a:srgbClr val="006300"/>
                </a:solidFill>
              </a:rPr>
              <a:t>차원의 단어</a:t>
            </a:r>
            <a:r>
              <a:rPr lang="ko-KR" altLang="en-US" sz="1600" dirty="0"/>
              <a:t>들이 순서대로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RNN</a:t>
            </a:r>
            <a:r>
              <a:rPr lang="ko-KR" altLang="en-US" sz="1600" dirty="0"/>
              <a:t>을 거치며 마지막엔 각 문장을 한 개의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sz="1600" dirty="0"/>
              <a:t>로 나타낼 수 있게 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4159EB-2467-4D28-A632-DAA217DEEB34}"/>
              </a:ext>
            </a:extLst>
          </p:cNvPr>
          <p:cNvSpPr/>
          <p:nvPr/>
        </p:nvSpPr>
        <p:spPr>
          <a:xfrm>
            <a:off x="4248032" y="2505383"/>
            <a:ext cx="41319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sz="1600" dirty="0">
                <a:solidFill>
                  <a:srgbClr val="C00000"/>
                </a:solidFill>
              </a:rPr>
              <a:t>문장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으로 받는 </a:t>
            </a:r>
            <a:r>
              <a:rPr lang="en-US" altLang="ko-KR" dirty="0">
                <a:solidFill>
                  <a:srgbClr val="C00000"/>
                </a:solidFill>
              </a:rPr>
              <a:t>RNN 2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sz="1600" dirty="0"/>
              <a:t>문서를 이루는 </a:t>
            </a:r>
            <a:r>
              <a:rPr lang="ko-KR" altLang="en-US" sz="1600" dirty="0">
                <a:solidFill>
                  <a:srgbClr val="C00000"/>
                </a:solidFill>
              </a:rPr>
              <a:t>문장의 </a:t>
            </a:r>
            <a:r>
              <a:rPr lang="en-US" altLang="ko-KR" sz="1600" dirty="0">
                <a:solidFill>
                  <a:srgbClr val="C00000"/>
                </a:solidFill>
              </a:rPr>
              <a:t>vector</a:t>
            </a:r>
            <a:r>
              <a:rPr lang="ko-KR" altLang="en-US" sz="1600" dirty="0"/>
              <a:t>들이 순서대로 </a:t>
            </a:r>
            <a:r>
              <a:rPr lang="en-US" altLang="ko-KR" sz="1600" dirty="0"/>
              <a:t>RNN</a:t>
            </a:r>
            <a:r>
              <a:rPr lang="ko-KR" altLang="en-US" sz="1600" dirty="0"/>
              <a:t>을 거치며 매 </a:t>
            </a:r>
            <a:r>
              <a:rPr lang="en-US" altLang="ko-KR" sz="1600" dirty="0"/>
              <a:t>timestep</a:t>
            </a:r>
            <a:r>
              <a:rPr lang="ko-KR" altLang="en-US" sz="1600" dirty="0"/>
              <a:t>마다 </a:t>
            </a:r>
            <a:r>
              <a:rPr lang="en-US" altLang="ko-KR" sz="1600" dirty="0"/>
              <a:t>0/1</a:t>
            </a:r>
            <a:r>
              <a:rPr lang="ko-KR" altLang="en-US" sz="1600" dirty="0"/>
              <a:t> 분류 수행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F898FFB-55BF-439B-86F9-807439009182}"/>
              </a:ext>
            </a:extLst>
          </p:cNvPr>
          <p:cNvSpPr/>
          <p:nvPr/>
        </p:nvSpPr>
        <p:spPr>
          <a:xfrm>
            <a:off x="4895354" y="3849789"/>
            <a:ext cx="1915402" cy="21204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3"/>
            <a:extLst>
              <a:ext uri="{FF2B5EF4-FFF2-40B4-BE49-F238E27FC236}">
                <a16:creationId xmlns:a16="http://schemas.microsoft.com/office/drawing/2014/main" id="{B53FC0B8-16C1-4EDB-A086-34A4E42BA1E5}"/>
              </a:ext>
            </a:extLst>
          </p:cNvPr>
          <p:cNvSpPr/>
          <p:nvPr/>
        </p:nvSpPr>
        <p:spPr>
          <a:xfrm>
            <a:off x="3002280" y="6559056"/>
            <a:ext cx="55761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SummaRuNNer: A Recurrent Neural Network based Sequence Model for Extractive Summarization of Documents 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D41DF6-4E13-48A1-A3DA-BD51F6E0CB5B}"/>
              </a:ext>
            </a:extLst>
          </p:cNvPr>
          <p:cNvCxnSpPr>
            <a:cxnSpLocks/>
          </p:cNvCxnSpPr>
          <p:nvPr/>
        </p:nvCxnSpPr>
        <p:spPr>
          <a:xfrm flipH="1">
            <a:off x="3661481" y="3658216"/>
            <a:ext cx="499944" cy="16770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C81CD6-1D6E-6742-B808-F7686CCF0DF7}"/>
              </a:ext>
            </a:extLst>
          </p:cNvPr>
          <p:cNvCxnSpPr>
            <a:cxnSpLocks/>
          </p:cNvCxnSpPr>
          <p:nvPr/>
        </p:nvCxnSpPr>
        <p:spPr>
          <a:xfrm flipH="1">
            <a:off x="3661482" y="4932759"/>
            <a:ext cx="499943" cy="234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6983D6-A85C-3248-A008-789A9567E602}"/>
              </a:ext>
            </a:extLst>
          </p:cNvPr>
          <p:cNvSpPr/>
          <p:nvPr/>
        </p:nvSpPr>
        <p:spPr>
          <a:xfrm>
            <a:off x="-12551" y="2379962"/>
            <a:ext cx="317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sz="1600" dirty="0"/>
              <a:t>요약문에 들어갈 문장인지 분류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06CFDD-1266-3F40-9E9D-8AC9E7CFCF75}"/>
              </a:ext>
            </a:extLst>
          </p:cNvPr>
          <p:cNvCxnSpPr>
            <a:cxnSpLocks/>
          </p:cNvCxnSpPr>
          <p:nvPr/>
        </p:nvCxnSpPr>
        <p:spPr>
          <a:xfrm>
            <a:off x="1256571" y="2770035"/>
            <a:ext cx="376816" cy="2431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0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dirty="0"/>
              <a:t>2. Neural Text Summarization – </a:t>
            </a:r>
            <a:r>
              <a:rPr lang="ko-KR" altLang="en-US" dirty="0" err="1"/>
              <a:t>생성요약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DA916B9E-1CA1-48D9-8C87-B7668052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410" y="803908"/>
                <a:ext cx="8380314" cy="3600279"/>
              </a:xfrm>
              <a:prstGeom prst="rect">
                <a:avLst/>
              </a:prstGeom>
            </p:spPr>
            <p:txBody>
              <a:bodyPr rIns="90000"/>
              <a:lstStyle>
                <a:lvl1pPr marL="342891" indent="-342891" algn="l" defTabSz="914377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ClrTx/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457189" indent="0" algn="l" defTabSz="914377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tx1"/>
                  </a:buClr>
                  <a:buFont typeface="KoPubWorld돋움체_Pro Medium" panose="00000600000000000000" pitchFamily="50" charset="-127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9787" indent="-285744" algn="l" defTabSz="982638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marR="0" indent="0" algn="l" defTabSz="914377" rtl="0" eaLnBrk="1" fontAlgn="auto" latinLnBrk="1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latin typeface="+mj-ea"/>
                    <a:ea typeface="+mj-ea"/>
                  </a:rPr>
                  <a:t>Pointer Generator (2017)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Sequence-to-sequence (RNN)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with Attention</a:t>
                </a:r>
                <a:r>
                  <a:rPr lang="ko-KR" altLang="en-US" sz="1600" dirty="0"/>
                  <a:t>을 통해 요약문을 생성</a:t>
                </a:r>
                <a:endParaRPr lang="en-US" altLang="ko-KR" sz="160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단어를 예측할 때 </a:t>
                </a:r>
                <a:r>
                  <a:rPr lang="en-US" altLang="ko-KR" sz="1600" dirty="0"/>
                  <a:t>source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단어를 참조할 확률</a:t>
                </a:r>
                <a:r>
                  <a:rPr lang="en-US" altLang="ko-KR" sz="1600" dirty="0"/>
                  <a:t>(attention)</a:t>
                </a:r>
                <a:r>
                  <a:rPr lang="ko-KR" altLang="en-US" sz="1600" dirty="0"/>
                  <a:t>을 단어 예측에도 사용</a:t>
                </a:r>
                <a:endParaRPr lang="en-US" altLang="ko-KR" sz="1600" dirty="0"/>
              </a:p>
              <a:p>
                <a:pPr lvl="1"/>
                <a:r>
                  <a:rPr lang="en-US" altLang="ko-KR" sz="2400" dirty="0"/>
                  <a:t>	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DA916B9E-1CA1-48D9-8C87-B7668052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0" y="803908"/>
                <a:ext cx="8380314" cy="3600279"/>
              </a:xfrm>
              <a:prstGeom prst="rect">
                <a:avLst/>
              </a:prstGeom>
              <a:blipFill>
                <a:blip r:embed="rId2"/>
                <a:stretch>
                  <a:fillRect l="-605" t="-14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6E61823-AB02-41B3-B648-B1D0F303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0" y="2893353"/>
            <a:ext cx="6780100" cy="28337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1992D4-081F-447B-84BC-15900A3D6390}"/>
              </a:ext>
            </a:extLst>
          </p:cNvPr>
          <p:cNvSpPr/>
          <p:nvPr/>
        </p:nvSpPr>
        <p:spPr>
          <a:xfrm>
            <a:off x="2761986" y="6118305"/>
            <a:ext cx="4052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11316B"/>
                </a:solidFill>
                <a:latin typeface="+mj-ea"/>
                <a:ea typeface="+mj-ea"/>
              </a:rPr>
              <a:t>일반적인 </a:t>
            </a:r>
            <a:r>
              <a:rPr lang="en-US" altLang="ko-KR" dirty="0">
                <a:solidFill>
                  <a:srgbClr val="11316B"/>
                </a:solidFill>
                <a:latin typeface="+mj-ea"/>
                <a:ea typeface="+mj-ea"/>
              </a:rPr>
              <a:t>Seq2seq</a:t>
            </a:r>
            <a:r>
              <a:rPr lang="ko-KR" altLang="en-US" dirty="0">
                <a:solidFill>
                  <a:srgbClr val="11316B"/>
                </a:solidFill>
                <a:latin typeface="+mj-ea"/>
                <a:ea typeface="+mj-ea"/>
              </a:rPr>
              <a:t>의 요약 문장 생성 방식</a:t>
            </a:r>
            <a:endParaRPr lang="en-US" altLang="ko-KR" dirty="0">
              <a:solidFill>
                <a:srgbClr val="11316B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rgbClr val="11316B"/>
              </a:solidFill>
            </a:endParaRPr>
          </a:p>
        </p:txBody>
      </p:sp>
      <p:sp>
        <p:nvSpPr>
          <p:cNvPr id="12" name="직사각형 11">
            <a:hlinkClick r:id="rId4"/>
            <a:extLst>
              <a:ext uri="{FF2B5EF4-FFF2-40B4-BE49-F238E27FC236}">
                <a16:creationId xmlns:a16="http://schemas.microsoft.com/office/drawing/2014/main" id="{58DB14A2-07B9-46FD-ACAD-3C1AAB74D4BC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To The Point: Summarization with Pointer-Generator Networks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115EE-79BA-46E2-90FE-A6E2713A7FDA}"/>
              </a:ext>
            </a:extLst>
          </p:cNvPr>
          <p:cNvSpPr/>
          <p:nvPr/>
        </p:nvSpPr>
        <p:spPr>
          <a:xfrm>
            <a:off x="178794" y="5661677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(1) RNN Encoder</a:t>
            </a:r>
          </a:p>
          <a:p>
            <a:pPr algn="ctr"/>
            <a:r>
              <a:rPr lang="ko-KR" altLang="en-US" sz="1400" dirty="0"/>
              <a:t>원본 문서의 단어를 </a:t>
            </a:r>
            <a:r>
              <a:rPr lang="en-US" altLang="ko-KR" sz="1400" dirty="0"/>
              <a:t>input</a:t>
            </a:r>
            <a:r>
              <a:rPr lang="ko-KR" altLang="en-US" sz="1400" dirty="0"/>
              <a:t>으로 받음 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9209CD-A26D-4AD9-9539-9161A4F01FCC}"/>
              </a:ext>
            </a:extLst>
          </p:cNvPr>
          <p:cNvCxnSpPr>
            <a:cxnSpLocks/>
          </p:cNvCxnSpPr>
          <p:nvPr/>
        </p:nvCxnSpPr>
        <p:spPr>
          <a:xfrm flipV="1">
            <a:off x="1369063" y="5090470"/>
            <a:ext cx="175650" cy="4466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07D098-F427-4296-8F71-DAE22C959D06}"/>
              </a:ext>
            </a:extLst>
          </p:cNvPr>
          <p:cNvSpPr/>
          <p:nvPr/>
        </p:nvSpPr>
        <p:spPr>
          <a:xfrm>
            <a:off x="7238083" y="5602874"/>
            <a:ext cx="17524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(2) RNN Decoder</a:t>
            </a:r>
          </a:p>
          <a:p>
            <a:pPr algn="ctr"/>
            <a:r>
              <a:rPr lang="ko-KR" altLang="en-US" sz="1400" dirty="0"/>
              <a:t>생성 요약문에 들어갈 </a:t>
            </a:r>
            <a:endParaRPr lang="en-US" altLang="ko-KR" sz="1400" dirty="0"/>
          </a:p>
          <a:p>
            <a:pPr algn="ctr"/>
            <a:r>
              <a:rPr lang="ko-KR" altLang="en-US" sz="1400" dirty="0"/>
              <a:t>단어를</a:t>
            </a:r>
            <a:r>
              <a:rPr lang="en-US" altLang="ko-KR" sz="1400" dirty="0"/>
              <a:t> </a:t>
            </a:r>
            <a:r>
              <a:rPr lang="ko-KR" altLang="en-US" sz="1400" dirty="0"/>
              <a:t>순서대로 생성 </a:t>
            </a:r>
            <a:endParaRPr lang="en-US" altLang="ko-KR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E298EA-3AED-47FE-97B3-49D68DCA268F}"/>
              </a:ext>
            </a:extLst>
          </p:cNvPr>
          <p:cNvCxnSpPr>
            <a:cxnSpLocks/>
          </p:cNvCxnSpPr>
          <p:nvPr/>
        </p:nvCxnSpPr>
        <p:spPr>
          <a:xfrm flipH="1" flipV="1">
            <a:off x="7586821" y="5090470"/>
            <a:ext cx="375229" cy="3640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E193F4-9132-4BD1-8474-8175388CF5D5}"/>
              </a:ext>
            </a:extLst>
          </p:cNvPr>
          <p:cNvSpPr/>
          <p:nvPr/>
        </p:nvSpPr>
        <p:spPr>
          <a:xfrm>
            <a:off x="1977081" y="3013608"/>
            <a:ext cx="3886200" cy="1467657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AF3C8D-B66D-4155-9735-1A88FF9D2A17}"/>
              </a:ext>
            </a:extLst>
          </p:cNvPr>
          <p:cNvSpPr/>
          <p:nvPr/>
        </p:nvSpPr>
        <p:spPr>
          <a:xfrm>
            <a:off x="5863281" y="3899340"/>
            <a:ext cx="1303638" cy="49174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AB8A1E-7A40-493B-BD2C-AEF0E766BAEA}"/>
              </a:ext>
            </a:extLst>
          </p:cNvPr>
          <p:cNvSpPr/>
          <p:nvPr/>
        </p:nvSpPr>
        <p:spPr>
          <a:xfrm>
            <a:off x="914400" y="2833193"/>
            <a:ext cx="1062681" cy="1467657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0CB0A3-2DA2-4615-A9FE-24A101D14269}"/>
              </a:ext>
            </a:extLst>
          </p:cNvPr>
          <p:cNvCxnSpPr>
            <a:cxnSpLocks/>
          </p:cNvCxnSpPr>
          <p:nvPr/>
        </p:nvCxnSpPr>
        <p:spPr>
          <a:xfrm>
            <a:off x="7023839" y="2917352"/>
            <a:ext cx="0" cy="3583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35A67E-FC1B-43E1-9955-E31A60176BB6}"/>
              </a:ext>
            </a:extLst>
          </p:cNvPr>
          <p:cNvSpPr/>
          <p:nvPr/>
        </p:nvSpPr>
        <p:spPr>
          <a:xfrm>
            <a:off x="5653805" y="2125890"/>
            <a:ext cx="33233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Prediction</a:t>
            </a:r>
          </a:p>
          <a:p>
            <a:pPr algn="ctr"/>
            <a:r>
              <a:rPr lang="ko-KR" altLang="en-US" sz="1400" dirty="0"/>
              <a:t>모든 단어 후보군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30k ~ 150k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중에서 가장 등장 확률이 높은 단어 선택</a:t>
            </a:r>
          </a:p>
        </p:txBody>
      </p:sp>
    </p:spTree>
    <p:extLst>
      <p:ext uri="{BB962C8B-B14F-4D97-AF65-F5344CB8AC3E}">
        <p14:creationId xmlns:p14="http://schemas.microsoft.com/office/powerpoint/2010/main" val="3967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dirty="0"/>
              <a:t>2. Neural Text Summarization – </a:t>
            </a:r>
            <a:r>
              <a:rPr lang="ko-KR" altLang="en-US" dirty="0" err="1"/>
              <a:t>생성요약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DA916B9E-1CA1-48D9-8C87-B7668052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410" y="803908"/>
                <a:ext cx="8380314" cy="3600279"/>
              </a:xfrm>
              <a:prstGeom prst="rect">
                <a:avLst/>
              </a:prstGeom>
            </p:spPr>
            <p:txBody>
              <a:bodyPr rIns="90000"/>
              <a:lstStyle>
                <a:lvl1pPr marL="342891" indent="-342891" algn="l" defTabSz="914377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ClrTx/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457189" indent="0" algn="l" defTabSz="914377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tx1"/>
                  </a:buClr>
                  <a:buFont typeface="KoPubWorld돋움체_Pro Medium" panose="00000600000000000000" pitchFamily="50" charset="-127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9787" indent="-285744" algn="l" defTabSz="982638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marR="0" indent="0" algn="l" defTabSz="914377" rtl="0" eaLnBrk="1" fontAlgn="auto" latinLnBrk="1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Pointer Generator (2017)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Sequence-to-sequence (RNN)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with Attention</a:t>
                </a:r>
                <a:r>
                  <a:rPr lang="ko-KR" altLang="en-US" sz="1600" dirty="0"/>
                  <a:t>을 통해 요약문을 생성</a:t>
                </a:r>
                <a:endParaRPr lang="en-US" altLang="ko-KR" sz="160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단어를 예측할 때 </a:t>
                </a:r>
                <a:r>
                  <a:rPr lang="en-US" altLang="ko-KR" sz="1600" dirty="0"/>
                  <a:t>source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단어를 참조할 확률</a:t>
                </a:r>
                <a:r>
                  <a:rPr lang="en-US" altLang="ko-KR" sz="1600" dirty="0"/>
                  <a:t>(attention)</a:t>
                </a:r>
                <a:r>
                  <a:rPr lang="ko-KR" altLang="en-US" sz="1600" dirty="0"/>
                  <a:t>을 단어 예측에도 사용</a:t>
                </a:r>
                <a:endParaRPr lang="en-US" altLang="ko-KR" sz="1600" dirty="0"/>
              </a:p>
              <a:p>
                <a:pPr lvl="1"/>
                <a:r>
                  <a:rPr lang="en-US" altLang="ko-KR" sz="2400" dirty="0"/>
                  <a:t>	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DA916B9E-1CA1-48D9-8C87-B7668052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0" y="803908"/>
                <a:ext cx="8380314" cy="3600279"/>
              </a:xfrm>
              <a:prstGeom prst="rect">
                <a:avLst/>
              </a:prstGeom>
              <a:blipFill>
                <a:blip r:embed="rId2"/>
                <a:stretch>
                  <a:fillRect l="-605" t="-14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6E61823-AB02-41B3-B648-B1D0F303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0" y="2893348"/>
            <a:ext cx="6780100" cy="28337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1992D4-081F-447B-84BC-15900A3D6390}"/>
              </a:ext>
            </a:extLst>
          </p:cNvPr>
          <p:cNvSpPr/>
          <p:nvPr/>
        </p:nvSpPr>
        <p:spPr>
          <a:xfrm>
            <a:off x="1684062" y="6201225"/>
            <a:ext cx="5554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11316B"/>
                </a:solidFill>
                <a:latin typeface="+mj-ea"/>
                <a:ea typeface="+mj-ea"/>
              </a:rPr>
              <a:t>일반적인 </a:t>
            </a:r>
            <a:r>
              <a:rPr lang="en-US" altLang="ko-KR" dirty="0">
                <a:solidFill>
                  <a:srgbClr val="11316B"/>
                </a:solidFill>
                <a:latin typeface="+mj-ea"/>
                <a:ea typeface="+mj-ea"/>
              </a:rPr>
              <a:t>Seq2seq with attention</a:t>
            </a:r>
            <a:r>
              <a:rPr lang="ko-KR" altLang="en-US" dirty="0">
                <a:solidFill>
                  <a:srgbClr val="11316B"/>
                </a:solidFill>
                <a:latin typeface="+mj-ea"/>
                <a:ea typeface="+mj-ea"/>
              </a:rPr>
              <a:t>의 요약 문장 생성 방식</a:t>
            </a:r>
            <a:endParaRPr lang="en-US" altLang="ko-KR" dirty="0">
              <a:solidFill>
                <a:srgbClr val="11316B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rgbClr val="11316B"/>
              </a:solidFill>
            </a:endParaRPr>
          </a:p>
        </p:txBody>
      </p:sp>
      <p:sp>
        <p:nvSpPr>
          <p:cNvPr id="12" name="직사각형 11">
            <a:hlinkClick r:id="rId4"/>
            <a:extLst>
              <a:ext uri="{FF2B5EF4-FFF2-40B4-BE49-F238E27FC236}">
                <a16:creationId xmlns:a16="http://schemas.microsoft.com/office/drawing/2014/main" id="{58DB14A2-07B9-46FD-ACAD-3C1AAB74D4BC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To The Point: Summarization with Pointer-Generator Networks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D0BBEB-C11D-4510-B591-D98B8501DD35}"/>
              </a:ext>
            </a:extLst>
          </p:cNvPr>
          <p:cNvSpPr/>
          <p:nvPr/>
        </p:nvSpPr>
        <p:spPr>
          <a:xfrm>
            <a:off x="5129" y="2061269"/>
            <a:ext cx="36904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(3) Attention</a:t>
            </a:r>
          </a:p>
          <a:p>
            <a:pPr algn="ctr"/>
            <a:r>
              <a:rPr lang="en-US" altLang="ko-KR" sz="1400" dirty="0"/>
              <a:t>Decoder</a:t>
            </a:r>
            <a:r>
              <a:rPr lang="ko-KR" altLang="en-US" sz="1400" dirty="0"/>
              <a:t>에서 단어를 생성할 때마다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원본 문서에 등장한 모든 단어와의 관계를 고려</a:t>
            </a:r>
            <a:endParaRPr lang="en-US" altLang="ko-KR" sz="1400" dirty="0"/>
          </a:p>
          <a:p>
            <a:pPr algn="ctr"/>
            <a:r>
              <a:rPr lang="ko-KR" altLang="ko-KR" sz="1400" dirty="0">
                <a:solidFill>
                  <a:schemeClr val="tx2"/>
                </a:solidFill>
              </a:rPr>
              <a:t>→</a:t>
            </a:r>
            <a:r>
              <a:rPr lang="ko-KR" altLang="en-US" sz="1400" dirty="0">
                <a:solidFill>
                  <a:schemeClr val="tx2"/>
                </a:solidFill>
              </a:rPr>
              <a:t> 원본 문서와 더 연관된 단어를 선택하도록 도움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501B68-72DC-4F8D-9869-78CD317F493D}"/>
              </a:ext>
            </a:extLst>
          </p:cNvPr>
          <p:cNvCxnSpPr>
            <a:cxnSpLocks/>
          </p:cNvCxnSpPr>
          <p:nvPr/>
        </p:nvCxnSpPr>
        <p:spPr>
          <a:xfrm>
            <a:off x="1937068" y="3052246"/>
            <a:ext cx="366183" cy="3405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1662D4-E38A-4D19-AD77-02916A3E15E0}"/>
              </a:ext>
            </a:extLst>
          </p:cNvPr>
          <p:cNvSpPr/>
          <p:nvPr/>
        </p:nvSpPr>
        <p:spPr>
          <a:xfrm>
            <a:off x="4995368" y="3464585"/>
            <a:ext cx="438608" cy="271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60359-EE19-462F-8445-0BCF5BAD582F}"/>
              </a:ext>
            </a:extLst>
          </p:cNvPr>
          <p:cNvSpPr/>
          <p:nvPr/>
        </p:nvSpPr>
        <p:spPr>
          <a:xfrm>
            <a:off x="4410512" y="336303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/>
              <a:t>Decoder hidden state</a:t>
            </a:r>
            <a:r>
              <a:rPr lang="ko-KR" altLang="en-US" sz="900" dirty="0"/>
              <a:t>와</a:t>
            </a:r>
            <a:endParaRPr lang="en-US" altLang="ko-KR" sz="900" dirty="0"/>
          </a:p>
          <a:p>
            <a:pPr algn="ctr"/>
            <a:r>
              <a:rPr lang="en-US" altLang="ko-KR" sz="900" dirty="0" err="1"/>
              <a:t>concat</a:t>
            </a:r>
            <a:r>
              <a:rPr lang="en-US" altLang="ko-KR" sz="900" dirty="0"/>
              <a:t> </a:t>
            </a:r>
            <a:r>
              <a:rPr lang="ko-KR" altLang="en-US" sz="900" dirty="0"/>
              <a:t>후 </a:t>
            </a:r>
            <a:r>
              <a:rPr lang="en-US" altLang="ko-KR" sz="900" dirty="0"/>
              <a:t>classification </a:t>
            </a:r>
            <a:r>
              <a:rPr lang="ko-KR" altLang="en-US" sz="900" dirty="0"/>
              <a:t>수행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BBFC1A-EBA0-004E-847F-4415E0114455}"/>
              </a:ext>
            </a:extLst>
          </p:cNvPr>
          <p:cNvSpPr/>
          <p:nvPr/>
        </p:nvSpPr>
        <p:spPr>
          <a:xfrm>
            <a:off x="178794" y="5661677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(1) RNN Encoder</a:t>
            </a:r>
          </a:p>
          <a:p>
            <a:pPr algn="ctr"/>
            <a:r>
              <a:rPr lang="ko-KR" altLang="en-US" sz="1400" dirty="0"/>
              <a:t>원본 문서의 단어를 </a:t>
            </a:r>
            <a:r>
              <a:rPr lang="en-US" altLang="ko-KR" sz="1400" dirty="0"/>
              <a:t>input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받음 </a:t>
            </a:r>
            <a:endParaRPr lang="en-US" altLang="ko-KR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112229-51AA-5646-95BC-A16E6B7FD258}"/>
              </a:ext>
            </a:extLst>
          </p:cNvPr>
          <p:cNvCxnSpPr>
            <a:cxnSpLocks/>
          </p:cNvCxnSpPr>
          <p:nvPr/>
        </p:nvCxnSpPr>
        <p:spPr>
          <a:xfrm flipV="1">
            <a:off x="1369063" y="5090470"/>
            <a:ext cx="175650" cy="4466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F34604-B765-BF45-8309-D882122B4A40}"/>
              </a:ext>
            </a:extLst>
          </p:cNvPr>
          <p:cNvSpPr/>
          <p:nvPr/>
        </p:nvSpPr>
        <p:spPr>
          <a:xfrm>
            <a:off x="7238083" y="5602874"/>
            <a:ext cx="17524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(2) RNN Decoder</a:t>
            </a:r>
          </a:p>
          <a:p>
            <a:pPr algn="ctr"/>
            <a:r>
              <a:rPr lang="ko-KR" altLang="en-US" sz="1400" dirty="0"/>
              <a:t>생성 요약문에 들어갈 </a:t>
            </a:r>
            <a:endParaRPr lang="en-US" altLang="ko-KR" sz="1400" dirty="0"/>
          </a:p>
          <a:p>
            <a:pPr algn="ctr"/>
            <a:r>
              <a:rPr lang="ko-KR" altLang="en-US" sz="1400" dirty="0"/>
              <a:t>단어를</a:t>
            </a:r>
            <a:r>
              <a:rPr lang="en-US" altLang="ko-KR" sz="1400" dirty="0"/>
              <a:t> </a:t>
            </a:r>
            <a:r>
              <a:rPr lang="ko-KR" altLang="en-US" sz="1400" dirty="0"/>
              <a:t>순서대로 생성 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3F661-DB68-5145-80DA-B706D9DE5B0F}"/>
              </a:ext>
            </a:extLst>
          </p:cNvPr>
          <p:cNvCxnSpPr>
            <a:cxnSpLocks/>
          </p:cNvCxnSpPr>
          <p:nvPr/>
        </p:nvCxnSpPr>
        <p:spPr>
          <a:xfrm flipH="1" flipV="1">
            <a:off x="7586821" y="5090470"/>
            <a:ext cx="375229" cy="3640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971F2E-B680-CC4E-B19E-05026BD54505}"/>
              </a:ext>
            </a:extLst>
          </p:cNvPr>
          <p:cNvCxnSpPr>
            <a:cxnSpLocks/>
          </p:cNvCxnSpPr>
          <p:nvPr/>
        </p:nvCxnSpPr>
        <p:spPr>
          <a:xfrm>
            <a:off x="7023839" y="2917352"/>
            <a:ext cx="0" cy="3583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9EDED8-E425-7F4B-88F6-D01DA212E15A}"/>
              </a:ext>
            </a:extLst>
          </p:cNvPr>
          <p:cNvSpPr/>
          <p:nvPr/>
        </p:nvSpPr>
        <p:spPr>
          <a:xfrm>
            <a:off x="5653805" y="2125890"/>
            <a:ext cx="33233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Prediction</a:t>
            </a:r>
          </a:p>
          <a:p>
            <a:pPr algn="ctr"/>
            <a:r>
              <a:rPr lang="ko-KR" altLang="en-US" sz="1400" dirty="0"/>
              <a:t>모든 단어 후보군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30k ~ 150k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중에서 가장 등장 확률이 높은 단어 선택</a:t>
            </a:r>
          </a:p>
        </p:txBody>
      </p:sp>
    </p:spTree>
    <p:extLst>
      <p:ext uri="{BB962C8B-B14F-4D97-AF65-F5344CB8AC3E}">
        <p14:creationId xmlns:p14="http://schemas.microsoft.com/office/powerpoint/2010/main" val="31435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dirty="0"/>
              <a:t>2. Neural Text Summarization – </a:t>
            </a:r>
            <a:r>
              <a:rPr lang="ko-KR" altLang="en-US" dirty="0" err="1"/>
              <a:t>생성요약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DA916B9E-1CA1-48D9-8C87-B7668052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410" y="803908"/>
                <a:ext cx="8380314" cy="3600279"/>
              </a:xfrm>
              <a:prstGeom prst="rect">
                <a:avLst/>
              </a:prstGeom>
            </p:spPr>
            <p:txBody>
              <a:bodyPr rIns="90000"/>
              <a:lstStyle>
                <a:lvl1pPr marL="342891" indent="-342891" algn="l" defTabSz="914377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ClrTx/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457189" indent="0" algn="l" defTabSz="914377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tx1"/>
                  </a:buClr>
                  <a:buFont typeface="KoPubWorld돋움체_Pro Medium" panose="00000600000000000000" pitchFamily="50" charset="-127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9787" indent="-285744" algn="l" defTabSz="982638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marR="0" indent="0" algn="l" defTabSz="914377" rtl="0" eaLnBrk="1" fontAlgn="auto" latinLnBrk="1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Pointer Generator (2017)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Sequence-to-sequence (RNN)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with Attention</a:t>
                </a:r>
                <a:r>
                  <a:rPr lang="ko-KR" altLang="en-US" sz="1600" dirty="0"/>
                  <a:t>을 통해 요약문을 생성</a:t>
                </a:r>
                <a:endParaRPr lang="en-US" altLang="ko-KR" sz="160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단어를 예측할 때 </a:t>
                </a:r>
                <a:r>
                  <a:rPr lang="en-US" altLang="ko-KR" sz="1600" dirty="0"/>
                  <a:t>source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단어를 참조할 확률</a:t>
                </a:r>
                <a:r>
                  <a:rPr lang="en-US" altLang="ko-KR" sz="1600" dirty="0"/>
                  <a:t>(attention)</a:t>
                </a:r>
                <a:r>
                  <a:rPr lang="ko-KR" altLang="en-US" sz="1600" dirty="0"/>
                  <a:t>을 단어 예측에도 사용</a:t>
                </a:r>
                <a:endParaRPr lang="en-US" altLang="ko-KR" sz="1600" dirty="0"/>
              </a:p>
              <a:p>
                <a:pPr lvl="1"/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DA916B9E-1CA1-48D9-8C87-B7668052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0" y="803908"/>
                <a:ext cx="8380314" cy="3600279"/>
              </a:xfrm>
              <a:prstGeom prst="rect">
                <a:avLst/>
              </a:prstGeom>
              <a:blipFill>
                <a:blip r:embed="rId2"/>
                <a:stretch>
                  <a:fillRect l="-605" t="-14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C0F71C7C-D054-4844-A6C4-E9B0F97E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0" y="2793061"/>
            <a:ext cx="6780100" cy="28337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D3A8F-9891-475B-B20E-B8B47568925F}"/>
              </a:ext>
            </a:extLst>
          </p:cNvPr>
          <p:cNvSpPr/>
          <p:nvPr/>
        </p:nvSpPr>
        <p:spPr>
          <a:xfrm>
            <a:off x="2330075" y="6118305"/>
            <a:ext cx="5077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Pointer Generator Seq2seq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의 요약 문장 생성 방식</a:t>
            </a:r>
            <a:endParaRPr lang="en-US" altLang="ko-KR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rgbClr val="11316B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707C61-7B09-49BC-B518-A6207469BC51}"/>
              </a:ext>
            </a:extLst>
          </p:cNvPr>
          <p:cNvSpPr/>
          <p:nvPr/>
        </p:nvSpPr>
        <p:spPr>
          <a:xfrm>
            <a:off x="1803794" y="4589333"/>
            <a:ext cx="3864376" cy="106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92E224-A650-45FD-A5C0-7B33CDE5F90C}"/>
              </a:ext>
            </a:extLst>
          </p:cNvPr>
          <p:cNvSpPr/>
          <p:nvPr/>
        </p:nvSpPr>
        <p:spPr>
          <a:xfrm>
            <a:off x="846410" y="3410783"/>
            <a:ext cx="4254716" cy="149401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55A851-3014-432B-B1AE-F389CB0E7FBE}"/>
              </a:ext>
            </a:extLst>
          </p:cNvPr>
          <p:cNvSpPr/>
          <p:nvPr/>
        </p:nvSpPr>
        <p:spPr>
          <a:xfrm>
            <a:off x="5052081" y="4168063"/>
            <a:ext cx="911791" cy="36838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277B3A-DD39-4595-A7B4-D290E7D559D4}"/>
              </a:ext>
            </a:extLst>
          </p:cNvPr>
          <p:cNvSpPr/>
          <p:nvPr/>
        </p:nvSpPr>
        <p:spPr>
          <a:xfrm>
            <a:off x="716280" y="4260283"/>
            <a:ext cx="1219200" cy="71073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D4ED51-C5C1-4389-85C3-1AE5235A7715}"/>
              </a:ext>
            </a:extLst>
          </p:cNvPr>
          <p:cNvSpPr/>
          <p:nvPr/>
        </p:nvSpPr>
        <p:spPr>
          <a:xfrm>
            <a:off x="5420417" y="4118139"/>
            <a:ext cx="1219200" cy="85287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hlinkClick r:id="rId4"/>
            <a:extLst>
              <a:ext uri="{FF2B5EF4-FFF2-40B4-BE49-F238E27FC236}">
                <a16:creationId xmlns:a16="http://schemas.microsoft.com/office/drawing/2014/main" id="{89227B64-2978-457A-8578-42933D19E042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To The Point: Summarization with Pointer-Generator Networks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8D4D67-9739-407C-A617-72DB8B964EC0}"/>
              </a:ext>
            </a:extLst>
          </p:cNvPr>
          <p:cNvSpPr/>
          <p:nvPr/>
        </p:nvSpPr>
        <p:spPr>
          <a:xfrm>
            <a:off x="1990172" y="3348075"/>
            <a:ext cx="738775" cy="628092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1E9A3F-503C-491C-B76F-08F1AE2A5A5F}"/>
              </a:ext>
            </a:extLst>
          </p:cNvPr>
          <p:cNvSpPr/>
          <p:nvPr/>
        </p:nvSpPr>
        <p:spPr>
          <a:xfrm>
            <a:off x="2816699" y="3492734"/>
            <a:ext cx="967107" cy="43348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690C8C-7BAA-4E36-9FC3-28D3D62AB8E5}"/>
              </a:ext>
            </a:extLst>
          </p:cNvPr>
          <p:cNvSpPr/>
          <p:nvPr/>
        </p:nvSpPr>
        <p:spPr>
          <a:xfrm>
            <a:off x="3871558" y="3463714"/>
            <a:ext cx="1317320" cy="491451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CE4C50-71D1-4606-A94E-9F70676E0E12}"/>
              </a:ext>
            </a:extLst>
          </p:cNvPr>
          <p:cNvSpPr/>
          <p:nvPr/>
        </p:nvSpPr>
        <p:spPr>
          <a:xfrm>
            <a:off x="3764130" y="3475589"/>
            <a:ext cx="94996" cy="107526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876C6E-B23E-4A0C-9FF5-1A84F8F9002C}"/>
              </a:ext>
            </a:extLst>
          </p:cNvPr>
          <p:cNvSpPr/>
          <p:nvPr/>
        </p:nvSpPr>
        <p:spPr>
          <a:xfrm>
            <a:off x="3075880" y="3925689"/>
            <a:ext cx="94996" cy="4571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A1C20-612C-44F6-B311-7A43E429DD80}"/>
              </a:ext>
            </a:extLst>
          </p:cNvPr>
          <p:cNvSpPr/>
          <p:nvPr/>
        </p:nvSpPr>
        <p:spPr>
          <a:xfrm>
            <a:off x="2370149" y="3943914"/>
            <a:ext cx="94996" cy="4571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EEA8BE-08F4-4737-8C96-C7F2E7465D75}"/>
              </a:ext>
            </a:extLst>
          </p:cNvPr>
          <p:cNvSpPr/>
          <p:nvPr/>
        </p:nvSpPr>
        <p:spPr>
          <a:xfrm>
            <a:off x="7390110" y="3233184"/>
            <a:ext cx="1219200" cy="71073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CEC853-CAD6-44C0-9300-9A09B85968B5}"/>
              </a:ext>
            </a:extLst>
          </p:cNvPr>
          <p:cNvGrpSpPr/>
          <p:nvPr/>
        </p:nvGrpSpPr>
        <p:grpSpPr>
          <a:xfrm>
            <a:off x="5524908" y="2613698"/>
            <a:ext cx="2920193" cy="1155000"/>
            <a:chOff x="-867466" y="336850"/>
            <a:chExt cx="9144000" cy="351554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38B09DA-7CCE-49D1-9C17-BB766AF5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67466" y="336850"/>
              <a:ext cx="9144000" cy="351554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8637AA-1F03-4CE1-9E86-F1C930E80BD0}"/>
                </a:ext>
              </a:extLst>
            </p:cNvPr>
            <p:cNvSpPr/>
            <p:nvPr/>
          </p:nvSpPr>
          <p:spPr>
            <a:xfrm>
              <a:off x="-867466" y="2735579"/>
              <a:ext cx="2437186" cy="1116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E1035C-D2C0-4883-91AD-42D230369931}"/>
                </a:ext>
              </a:extLst>
            </p:cNvPr>
            <p:cNvSpPr/>
            <p:nvPr/>
          </p:nvSpPr>
          <p:spPr>
            <a:xfrm>
              <a:off x="7110294" y="2735579"/>
              <a:ext cx="1166240" cy="1116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64D122-821E-45E5-955D-7CE7486FCBDC}"/>
              </a:ext>
            </a:extLst>
          </p:cNvPr>
          <p:cNvSpPr/>
          <p:nvPr/>
        </p:nvSpPr>
        <p:spPr>
          <a:xfrm rot="20847474">
            <a:off x="5567005" y="3638507"/>
            <a:ext cx="747525" cy="23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D27A53-4A77-4044-A6CD-008A5B50B407}"/>
              </a:ext>
            </a:extLst>
          </p:cNvPr>
          <p:cNvSpPr/>
          <p:nvPr/>
        </p:nvSpPr>
        <p:spPr>
          <a:xfrm>
            <a:off x="-482206" y="21042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Attention </a:t>
            </a:r>
            <a:r>
              <a:rPr lang="ko-KR" altLang="en-US" sz="1400" dirty="0"/>
              <a:t>분포는 일반적으로 </a:t>
            </a:r>
            <a:endParaRPr lang="en-US" altLang="ko-KR" sz="1400" dirty="0"/>
          </a:p>
          <a:p>
            <a:pPr algn="ctr"/>
            <a:r>
              <a:rPr lang="en-US" altLang="ko-KR" sz="1400" dirty="0"/>
              <a:t>Context vector</a:t>
            </a:r>
            <a:r>
              <a:rPr lang="ko-KR" altLang="en-US" sz="1400" dirty="0"/>
              <a:t>를 구할 때만 사용되어 왔음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10058F-31DC-4664-9679-68DB9F988A6D}"/>
              </a:ext>
            </a:extLst>
          </p:cNvPr>
          <p:cNvCxnSpPr>
            <a:cxnSpLocks/>
          </p:cNvCxnSpPr>
          <p:nvPr/>
        </p:nvCxnSpPr>
        <p:spPr>
          <a:xfrm>
            <a:off x="2417647" y="3007752"/>
            <a:ext cx="483985" cy="393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783F93-EC88-4697-BC39-00FC7EBBBF2B}"/>
              </a:ext>
            </a:extLst>
          </p:cNvPr>
          <p:cNvSpPr/>
          <p:nvPr/>
        </p:nvSpPr>
        <p:spPr>
          <a:xfrm>
            <a:off x="5384541" y="2968869"/>
            <a:ext cx="74854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 “win”  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3B4A9A4-A976-4450-A805-15F269B9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t="76144" r="33909"/>
          <a:stretch/>
        </p:blipFill>
        <p:spPr>
          <a:xfrm>
            <a:off x="1223170" y="4096217"/>
            <a:ext cx="4438650" cy="6760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0C2CB5-4DA0-467A-89C9-8377B319703A}"/>
              </a:ext>
            </a:extLst>
          </p:cNvPr>
          <p:cNvSpPr/>
          <p:nvPr/>
        </p:nvSpPr>
        <p:spPr>
          <a:xfrm>
            <a:off x="1708511" y="4914548"/>
            <a:ext cx="4078678" cy="63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Attention distribution</a:t>
            </a:r>
            <a:r>
              <a:rPr lang="ko-KR" altLang="en-US" sz="1600" dirty="0">
                <a:solidFill>
                  <a:schemeClr val="tx2"/>
                </a:solidFill>
              </a:rPr>
              <a:t>을 </a:t>
            </a:r>
            <a:r>
              <a:rPr lang="en-US" altLang="ko-KR" sz="1600" dirty="0">
                <a:solidFill>
                  <a:schemeClr val="tx2"/>
                </a:solidFill>
              </a:rPr>
              <a:t>prediction</a:t>
            </a:r>
            <a:r>
              <a:rPr lang="ko-KR" altLang="en-US" sz="1600" dirty="0">
                <a:solidFill>
                  <a:schemeClr val="tx2"/>
                </a:solidFill>
              </a:rPr>
              <a:t>에도 사용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(Attention distribution = Copy distribution)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9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A48520-A02D-463E-96AE-512218E3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561C3-2DB0-488C-ACBF-60FF74F0939E}"/>
              </a:ext>
            </a:extLst>
          </p:cNvPr>
          <p:cNvSpPr/>
          <p:nvPr/>
        </p:nvSpPr>
        <p:spPr>
          <a:xfrm>
            <a:off x="2788790" y="2459762"/>
            <a:ext cx="4205190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1. Text Summarization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 Previous Text Summarization Models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en-US" altLang="ko-KR" dirty="0" err="1">
                <a:latin typeface="+mj-ea"/>
                <a:ea typeface="+mj-ea"/>
              </a:rPr>
              <a:t>BertSum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9B1B26-51BE-41F0-802B-70698E6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9035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456CBA-FE3B-470D-86EA-4A982B80DC93}"/>
              </a:ext>
            </a:extLst>
          </p:cNvPr>
          <p:cNvSpPr/>
          <p:nvPr/>
        </p:nvSpPr>
        <p:spPr>
          <a:xfrm>
            <a:off x="-76202" y="-77253"/>
            <a:ext cx="9296404" cy="6979920"/>
          </a:xfrm>
          <a:prstGeom prst="rect">
            <a:avLst/>
          </a:prstGeom>
          <a:solidFill>
            <a:srgbClr val="113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>
                <a:solidFill>
                  <a:schemeClr val="bg1"/>
                </a:solidFill>
              </a:rPr>
              <a:pPr/>
              <a:t>20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483C45C4-3A6D-4448-ACFE-BF7AD748FD07}"/>
              </a:ext>
            </a:extLst>
          </p:cNvPr>
          <p:cNvSpPr txBox="1">
            <a:spLocks/>
          </p:cNvSpPr>
          <p:nvPr/>
        </p:nvSpPr>
        <p:spPr>
          <a:xfrm>
            <a:off x="542925" y="2012156"/>
            <a:ext cx="8058150" cy="2833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en-US" altLang="ko-KR" sz="2800" dirty="0" err="1">
                <a:solidFill>
                  <a:schemeClr val="bg1"/>
                </a:solidFill>
              </a:rPr>
              <a:t>BertSum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A49C87-0653-400E-BBB8-7A7962E0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9" b="23923"/>
          <a:stretch/>
        </p:blipFill>
        <p:spPr bwMode="auto">
          <a:xfrm>
            <a:off x="53195" y="6468033"/>
            <a:ext cx="1208663" cy="3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F1EB44-D648-461D-AB04-BB82CE2B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04" y="2774950"/>
            <a:ext cx="2666722" cy="38355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- Introduction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BERT</a:t>
            </a:r>
            <a:r>
              <a:rPr lang="ko-KR" altLang="en-US" sz="2000" dirty="0"/>
              <a:t> 등장</a:t>
            </a:r>
            <a:r>
              <a:rPr lang="en-US" altLang="ko-KR" sz="2000" dirty="0"/>
              <a:t> </a:t>
            </a:r>
            <a:r>
              <a:rPr lang="ko-KR" altLang="en-US" sz="2000" dirty="0"/>
              <a:t>이후 </a:t>
            </a:r>
            <a:r>
              <a:rPr lang="ko-KR" altLang="en-US" sz="2000" dirty="0" err="1"/>
              <a:t>자연어처리</a:t>
            </a:r>
            <a:r>
              <a:rPr lang="ko-KR" altLang="en-US" sz="2000" dirty="0"/>
              <a:t> 모델들의 변화 </a:t>
            </a:r>
            <a:r>
              <a:rPr lang="en-US" altLang="ko-KR" sz="2000" dirty="0"/>
              <a:t>(2018 </a:t>
            </a:r>
            <a:r>
              <a:rPr lang="ko-KR" altLang="en-US" sz="2000" dirty="0"/>
              <a:t>후반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Transformer (2017)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ea"/>
              </a:rPr>
              <a:t>RNN </a:t>
            </a:r>
            <a:r>
              <a:rPr lang="ko-KR" altLang="en-US" sz="1800" dirty="0">
                <a:latin typeface="+mn-ea"/>
              </a:rPr>
              <a:t>대신 사용할 수 있는 </a:t>
            </a:r>
            <a:r>
              <a:rPr lang="en-US" altLang="ko-KR" sz="1800" dirty="0">
                <a:latin typeface="+mn-ea"/>
              </a:rPr>
              <a:t>Encoder-Decoder</a:t>
            </a:r>
            <a:r>
              <a:rPr lang="ko-KR" altLang="en-US" sz="1800" dirty="0">
                <a:latin typeface="+mn-ea"/>
              </a:rPr>
              <a:t> 모델인 </a:t>
            </a:r>
            <a:r>
              <a:rPr lang="en-US" altLang="ko-KR" sz="1800" dirty="0">
                <a:latin typeface="+mn-ea"/>
              </a:rPr>
              <a:t>Transformer </a:t>
            </a:r>
            <a:r>
              <a:rPr lang="ko-KR" altLang="en-US" sz="1800" dirty="0">
                <a:latin typeface="+mn-ea"/>
              </a:rPr>
              <a:t>구조 제안</a:t>
            </a:r>
            <a:endParaRPr lang="en-US" altLang="ko-KR" sz="18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기계 번역을 위한 모델로 처음 제안됨</a:t>
            </a:r>
            <a:endParaRPr lang="en-US" altLang="ko-KR" sz="18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n-ea"/>
            </a:endParaRPr>
          </a:p>
        </p:txBody>
      </p:sp>
      <p:sp>
        <p:nvSpPr>
          <p:cNvPr id="6" name="직사각형 5">
            <a:hlinkClick r:id="rId3"/>
            <a:extLst>
              <a:ext uri="{FF2B5EF4-FFF2-40B4-BE49-F238E27FC236}">
                <a16:creationId xmlns:a16="http://schemas.microsoft.com/office/drawing/2014/main" id="{B10DB675-CADC-4670-8110-651B314CA5F9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6E1467-2AEC-474F-8643-2EFCB78E1CBE}"/>
              </a:ext>
            </a:extLst>
          </p:cNvPr>
          <p:cNvSpPr/>
          <p:nvPr/>
        </p:nvSpPr>
        <p:spPr>
          <a:xfrm>
            <a:off x="315410" y="4586332"/>
            <a:ext cx="2779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그리고 나는 사과를 좋아해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D41822-0F22-40F6-82F2-54E34D0E7DA3}"/>
              </a:ext>
            </a:extLst>
          </p:cNvPr>
          <p:cNvSpPr/>
          <p:nvPr/>
        </p:nvSpPr>
        <p:spPr>
          <a:xfrm>
            <a:off x="6444829" y="4324027"/>
            <a:ext cx="208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I also love an apple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9433BA4-7D78-4C1F-B6FB-C447C73F2E82}"/>
              </a:ext>
            </a:extLst>
          </p:cNvPr>
          <p:cNvCxnSpPr>
            <a:cxnSpLocks/>
          </p:cNvCxnSpPr>
          <p:nvPr/>
        </p:nvCxnSpPr>
        <p:spPr>
          <a:xfrm>
            <a:off x="1681801" y="5218794"/>
            <a:ext cx="2013762" cy="1176302"/>
          </a:xfrm>
          <a:prstGeom prst="bentConnector3">
            <a:avLst>
              <a:gd name="adj1" fmla="val 178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E7BF1AC-1525-449B-8F7F-DD0B5857BB34}"/>
              </a:ext>
            </a:extLst>
          </p:cNvPr>
          <p:cNvCxnSpPr>
            <a:cxnSpLocks/>
          </p:cNvCxnSpPr>
          <p:nvPr/>
        </p:nvCxnSpPr>
        <p:spPr>
          <a:xfrm>
            <a:off x="5472891" y="2896875"/>
            <a:ext cx="2013762" cy="1176302"/>
          </a:xfrm>
          <a:prstGeom prst="bentConnector3">
            <a:avLst>
              <a:gd name="adj1" fmla="val 100138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56239-4BB1-410B-B4C4-64C8FE6C0B2F}"/>
              </a:ext>
            </a:extLst>
          </p:cNvPr>
          <p:cNvSpPr/>
          <p:nvPr/>
        </p:nvSpPr>
        <p:spPr>
          <a:xfrm>
            <a:off x="2155673" y="3482663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Transformer 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Encoder</a:t>
            </a:r>
            <a:endParaRPr lang="ko-KR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6F8D44-7D4B-4EC9-B6F6-5619E7199AF3}"/>
              </a:ext>
            </a:extLst>
          </p:cNvPr>
          <p:cNvSpPr/>
          <p:nvPr/>
        </p:nvSpPr>
        <p:spPr>
          <a:xfrm>
            <a:off x="5664059" y="3409445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Transformer 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Decoder</a:t>
            </a:r>
            <a:endParaRPr lang="ko-KR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23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F1EB44-D648-461D-AB04-BB82CE2BF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78"/>
          <a:stretch/>
        </p:blipFill>
        <p:spPr>
          <a:xfrm>
            <a:off x="3114404" y="2218501"/>
            <a:ext cx="1307284" cy="38355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- Introduction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BERT</a:t>
            </a:r>
            <a:r>
              <a:rPr lang="ko-KR" altLang="en-US" sz="2000" dirty="0"/>
              <a:t> 등장</a:t>
            </a:r>
            <a:r>
              <a:rPr lang="en-US" altLang="ko-KR" sz="2000" dirty="0"/>
              <a:t> </a:t>
            </a:r>
            <a:r>
              <a:rPr lang="ko-KR" altLang="en-US" sz="2000" dirty="0"/>
              <a:t>이후 </a:t>
            </a:r>
            <a:r>
              <a:rPr lang="ko-KR" altLang="en-US" sz="2000" dirty="0" err="1"/>
              <a:t>자연어처리</a:t>
            </a:r>
            <a:r>
              <a:rPr lang="ko-KR" altLang="en-US" sz="2000" dirty="0"/>
              <a:t> 모델들의 변화 </a:t>
            </a:r>
            <a:r>
              <a:rPr lang="en-US" altLang="ko-KR" sz="2000" dirty="0"/>
              <a:t>(2018 </a:t>
            </a:r>
            <a:r>
              <a:rPr lang="ko-KR" altLang="en-US" sz="2000" dirty="0"/>
              <a:t>후반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latin typeface="+mj-ea"/>
              </a:rPr>
              <a:t>Transformer Encoder</a:t>
            </a:r>
            <a:endParaRPr lang="en-US" altLang="ko-KR" sz="18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입력 문장의 </a:t>
            </a:r>
            <a:r>
              <a:rPr lang="en-US" altLang="ko-KR" sz="1800" dirty="0">
                <a:latin typeface="+mn-ea"/>
              </a:rPr>
              <a:t>embedding</a:t>
            </a:r>
            <a:r>
              <a:rPr lang="ko-KR" altLang="en-US" sz="1800" dirty="0">
                <a:latin typeface="+mn-ea"/>
              </a:rPr>
              <a:t>이 들어가면 동일한 차원의 벡터가 반환됨</a:t>
            </a:r>
            <a:endParaRPr lang="en-US" altLang="ko-KR" sz="18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내부에서 </a:t>
            </a:r>
            <a:r>
              <a:rPr lang="en-US" altLang="ko-KR" sz="1800" dirty="0">
                <a:latin typeface="+mn-ea"/>
              </a:rPr>
              <a:t>multi-head attention</a:t>
            </a:r>
            <a:r>
              <a:rPr lang="ko-KR" altLang="en-US" sz="1800" dirty="0">
                <a:latin typeface="+mn-ea"/>
              </a:rPr>
              <a:t> 및 </a:t>
            </a:r>
            <a:r>
              <a:rPr lang="en-US" altLang="ko-KR" sz="1800" dirty="0">
                <a:latin typeface="+mn-ea"/>
              </a:rPr>
              <a:t>feedforward </a:t>
            </a:r>
            <a:r>
              <a:rPr lang="ko-KR" altLang="en-US" sz="1800" dirty="0">
                <a:latin typeface="+mn-ea"/>
              </a:rPr>
              <a:t>연산을 거침</a:t>
            </a:r>
            <a:endParaRPr lang="en-US" altLang="ko-KR" sz="18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56239-4BB1-410B-B4C4-64C8FE6C0B2F}"/>
              </a:ext>
            </a:extLst>
          </p:cNvPr>
          <p:cNvSpPr/>
          <p:nvPr/>
        </p:nvSpPr>
        <p:spPr>
          <a:xfrm>
            <a:off x="1550555" y="4136296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Transformer 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Encoder</a:t>
            </a:r>
            <a:endParaRPr lang="ko-KR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858857-5151-4045-B31D-1A2662947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98" r="50517" b="358"/>
          <a:stretch/>
        </p:blipFill>
        <p:spPr>
          <a:xfrm>
            <a:off x="5201638" y="5497642"/>
            <a:ext cx="1544491" cy="1732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C40924-7517-944E-B97B-4E97BEE99A72}"/>
              </a:ext>
            </a:extLst>
          </p:cNvPr>
          <p:cNvSpPr/>
          <p:nvPr/>
        </p:nvSpPr>
        <p:spPr>
          <a:xfrm>
            <a:off x="5400712" y="5721935"/>
            <a:ext cx="221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I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9AAF7B-B698-AE41-B5F8-E6791BE397AC}"/>
              </a:ext>
            </a:extLst>
          </p:cNvPr>
          <p:cNvSpPr/>
          <p:nvPr/>
        </p:nvSpPr>
        <p:spPr>
          <a:xfrm>
            <a:off x="5773474" y="5721935"/>
            <a:ext cx="4619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Love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5773C-3B32-EB43-BF57-0794E3AB97BC}"/>
              </a:ext>
            </a:extLst>
          </p:cNvPr>
          <p:cNvSpPr/>
          <p:nvPr/>
        </p:nvSpPr>
        <p:spPr>
          <a:xfrm>
            <a:off x="6243604" y="5724039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Apples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3E3843-F0C1-434F-9F84-140D20CC2003}"/>
              </a:ext>
            </a:extLst>
          </p:cNvPr>
          <p:cNvCxnSpPr>
            <a:cxnSpLocks/>
          </p:cNvCxnSpPr>
          <p:nvPr/>
        </p:nvCxnSpPr>
        <p:spPr>
          <a:xfrm flipH="1">
            <a:off x="4518212" y="3505647"/>
            <a:ext cx="4917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B888B8-E17D-4B40-BC67-A3372A7B4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98" r="50517" b="358"/>
          <a:stretch/>
        </p:blipFill>
        <p:spPr>
          <a:xfrm>
            <a:off x="5201638" y="3338652"/>
            <a:ext cx="1544491" cy="17328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8E4E85-AD78-0F43-BEBE-891F10213F52}"/>
              </a:ext>
            </a:extLst>
          </p:cNvPr>
          <p:cNvSpPr/>
          <p:nvPr/>
        </p:nvSpPr>
        <p:spPr>
          <a:xfrm>
            <a:off x="5400712" y="3562945"/>
            <a:ext cx="221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I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9C3953-0832-2848-9F10-E64F1A3B8892}"/>
              </a:ext>
            </a:extLst>
          </p:cNvPr>
          <p:cNvSpPr/>
          <p:nvPr/>
        </p:nvSpPr>
        <p:spPr>
          <a:xfrm>
            <a:off x="5773474" y="3562945"/>
            <a:ext cx="4619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Love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132F3-4E5B-5446-B848-8A57429DE823}"/>
              </a:ext>
            </a:extLst>
          </p:cNvPr>
          <p:cNvSpPr/>
          <p:nvPr/>
        </p:nvSpPr>
        <p:spPr>
          <a:xfrm>
            <a:off x="6243604" y="3565049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Apples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73C052-3DBE-3644-A6FA-24801C75471D}"/>
              </a:ext>
            </a:extLst>
          </p:cNvPr>
          <p:cNvCxnSpPr>
            <a:cxnSpLocks/>
          </p:cNvCxnSpPr>
          <p:nvPr/>
        </p:nvCxnSpPr>
        <p:spPr>
          <a:xfrm flipH="1">
            <a:off x="4421688" y="5600984"/>
            <a:ext cx="588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8D1212-1415-2646-B833-BB22BA5AFD08}"/>
              </a:ext>
            </a:extLst>
          </p:cNvPr>
          <p:cNvCxnSpPr>
            <a:cxnSpLocks/>
          </p:cNvCxnSpPr>
          <p:nvPr/>
        </p:nvCxnSpPr>
        <p:spPr>
          <a:xfrm>
            <a:off x="4421688" y="4663556"/>
            <a:ext cx="539539" cy="1085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95AA1-9721-F344-9D46-5161106F1678}"/>
              </a:ext>
            </a:extLst>
          </p:cNvPr>
          <p:cNvSpPr/>
          <p:nvPr/>
        </p:nvSpPr>
        <p:spPr>
          <a:xfrm>
            <a:off x="5009991" y="4663556"/>
            <a:ext cx="394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(1)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self-attention</a:t>
            </a:r>
            <a:r>
              <a:rPr lang="ko-KR" altLang="en-US" sz="1200" dirty="0">
                <a:latin typeface="+mn-ea"/>
              </a:rPr>
              <a:t>을 여러 개로 나눠서 하는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     </a:t>
            </a:r>
            <a:r>
              <a:rPr lang="en-US" altLang="ko-KR" sz="1200" dirty="0">
                <a:latin typeface="+mn-ea"/>
              </a:rPr>
              <a:t>Multi-head attention layer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AFDFE6-768C-1C43-A60A-DF21025CDA8B}"/>
              </a:ext>
            </a:extLst>
          </p:cNvPr>
          <p:cNvCxnSpPr>
            <a:cxnSpLocks/>
          </p:cNvCxnSpPr>
          <p:nvPr/>
        </p:nvCxnSpPr>
        <p:spPr>
          <a:xfrm>
            <a:off x="4465219" y="4366291"/>
            <a:ext cx="496008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9B3293-A6AE-044C-BC96-331AFDCF77EE}"/>
              </a:ext>
            </a:extLst>
          </p:cNvPr>
          <p:cNvSpPr/>
          <p:nvPr/>
        </p:nvSpPr>
        <p:spPr>
          <a:xfrm>
            <a:off x="5009991" y="4257746"/>
            <a:ext cx="3949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(2)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Residual connection &amp; Layer normalization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59A8BE-6CD0-5945-A91D-009065CB1FB3}"/>
              </a:ext>
            </a:extLst>
          </p:cNvPr>
          <p:cNvCxnSpPr>
            <a:cxnSpLocks/>
          </p:cNvCxnSpPr>
          <p:nvPr/>
        </p:nvCxnSpPr>
        <p:spPr>
          <a:xfrm>
            <a:off x="4465219" y="3968931"/>
            <a:ext cx="496008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C3AB46-3494-354A-A629-54C6054C6875}"/>
              </a:ext>
            </a:extLst>
          </p:cNvPr>
          <p:cNvSpPr/>
          <p:nvPr/>
        </p:nvSpPr>
        <p:spPr>
          <a:xfrm>
            <a:off x="5009991" y="3860386"/>
            <a:ext cx="3949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(3)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Feed forward </a:t>
            </a:r>
            <a:r>
              <a:rPr lang="en-US" altLang="ko-KR" sz="1200" dirty="0" err="1">
                <a:latin typeface="+mn-ea"/>
              </a:rPr>
              <a:t>latyer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그림 159">
            <a:extLst>
              <a:ext uri="{FF2B5EF4-FFF2-40B4-BE49-F238E27FC236}">
                <a16:creationId xmlns:a16="http://schemas.microsoft.com/office/drawing/2014/main" id="{DC953D8B-C0C2-445C-A2DD-A0D85CDF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06" y="3417836"/>
            <a:ext cx="2848175" cy="700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F1EB44-D648-461D-AB04-BB82CE2BF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39" r="51956" b="26942"/>
          <a:stretch/>
        </p:blipFill>
        <p:spPr>
          <a:xfrm>
            <a:off x="4572000" y="3154391"/>
            <a:ext cx="1125908" cy="122754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- Introduction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BERT</a:t>
            </a:r>
            <a:r>
              <a:rPr lang="ko-KR" altLang="en-US" sz="2000" dirty="0"/>
              <a:t> 등장</a:t>
            </a:r>
            <a:r>
              <a:rPr lang="en-US" altLang="ko-KR" sz="2000" dirty="0"/>
              <a:t> </a:t>
            </a:r>
            <a:r>
              <a:rPr lang="ko-KR" altLang="en-US" sz="2000" dirty="0"/>
              <a:t>이후 </a:t>
            </a:r>
            <a:r>
              <a:rPr lang="ko-KR" altLang="en-US" sz="2000" dirty="0" err="1"/>
              <a:t>자연어처리</a:t>
            </a:r>
            <a:r>
              <a:rPr lang="ko-KR" altLang="en-US" sz="2000" dirty="0"/>
              <a:t> 모델들의 변화 </a:t>
            </a:r>
            <a:r>
              <a:rPr lang="en-US" altLang="ko-KR" sz="2000" dirty="0"/>
              <a:t>(2018 </a:t>
            </a:r>
            <a:r>
              <a:rPr lang="ko-KR" altLang="en-US" sz="2000" dirty="0"/>
              <a:t>후반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latin typeface="+mn-ea"/>
              </a:rPr>
              <a:t>Transformer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Encoder</a:t>
            </a:r>
            <a:r>
              <a:rPr lang="ko-KR" altLang="en-US" sz="1800" dirty="0">
                <a:latin typeface="+mn-ea"/>
              </a:rPr>
              <a:t>를 여러 층 쌓아 올린</a:t>
            </a:r>
            <a:r>
              <a:rPr lang="en-US" altLang="ko-KR" sz="1800" dirty="0">
                <a:latin typeface="+mn-ea"/>
              </a:rPr>
              <a:t> BERT </a:t>
            </a:r>
            <a:r>
              <a:rPr lang="ko-KR" altLang="en-US" sz="1800" dirty="0">
                <a:latin typeface="+mn-ea"/>
              </a:rPr>
              <a:t>모델이 제안됨</a:t>
            </a:r>
            <a:r>
              <a:rPr lang="en-US" altLang="ko-KR" sz="1800" dirty="0">
                <a:latin typeface="+mn-ea"/>
              </a:rPr>
              <a:t>(2018)</a:t>
            </a:r>
          </a:p>
          <a:p>
            <a:pPr lvl="1"/>
            <a:r>
              <a:rPr lang="en-US" altLang="ko-KR" sz="1800" dirty="0">
                <a:latin typeface="+mn-ea"/>
              </a:rPr>
              <a:t>20GB</a:t>
            </a:r>
            <a:r>
              <a:rPr lang="ko-KR" altLang="en-US" sz="1800" dirty="0">
                <a:latin typeface="+mn-ea"/>
              </a:rPr>
              <a:t>가 넘는 문서 데이터를 사용해 </a:t>
            </a:r>
            <a:r>
              <a:rPr lang="ko-KR" altLang="en-US" sz="1800" dirty="0">
                <a:solidFill>
                  <a:schemeClr val="tx2"/>
                </a:solidFill>
                <a:latin typeface="+mn-ea"/>
              </a:rPr>
              <a:t>비지도학습 방법으로 언어 모델 학습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Pretrain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7DCD467-2863-4DF1-AE37-D46F039697DE}"/>
              </a:ext>
            </a:extLst>
          </p:cNvPr>
          <p:cNvCxnSpPr>
            <a:cxnSpLocks/>
          </p:cNvCxnSpPr>
          <p:nvPr/>
        </p:nvCxnSpPr>
        <p:spPr>
          <a:xfrm>
            <a:off x="3967369" y="2806853"/>
            <a:ext cx="436303" cy="2188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EA8124E-4F1C-447C-BBF9-B9A23FC1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" y="5567567"/>
            <a:ext cx="4122759" cy="126423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24301-3DFD-45CB-9FDE-3DF1D7155E4D}"/>
              </a:ext>
            </a:extLst>
          </p:cNvPr>
          <p:cNvGrpSpPr/>
          <p:nvPr/>
        </p:nvGrpSpPr>
        <p:grpSpPr>
          <a:xfrm>
            <a:off x="806959" y="2130961"/>
            <a:ext cx="3121241" cy="3239685"/>
            <a:chOff x="1092204" y="2062504"/>
            <a:chExt cx="4374153" cy="454014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ED72C4-8FB5-4B10-91AB-B9B603EC49F9}"/>
                </a:ext>
              </a:extLst>
            </p:cNvPr>
            <p:cNvSpPr/>
            <p:nvPr/>
          </p:nvSpPr>
          <p:spPr>
            <a:xfrm>
              <a:off x="1936649" y="6233925"/>
              <a:ext cx="604750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나는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2C837EF-230C-4618-AF30-0FEE7384DA0D}"/>
                </a:ext>
              </a:extLst>
            </p:cNvPr>
            <p:cNvSpPr/>
            <p:nvPr/>
          </p:nvSpPr>
          <p:spPr>
            <a:xfrm>
              <a:off x="2653936" y="6233925"/>
              <a:ext cx="701349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사과</a:t>
              </a:r>
              <a:r>
                <a:rPr lang="en-US" altLang="ko-KR" sz="1050" dirty="0">
                  <a:latin typeface="+mn-ea"/>
                </a:rPr>
                <a:t>_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96AB93D-3F75-4C21-8110-7FFF6FB8CFEF}"/>
                </a:ext>
              </a:extLst>
            </p:cNvPr>
            <p:cNvSpPr/>
            <p:nvPr/>
          </p:nvSpPr>
          <p:spPr>
            <a:xfrm>
              <a:off x="3470759" y="6236025"/>
              <a:ext cx="431773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err="1">
                  <a:latin typeface="+mn-ea"/>
                </a:rPr>
                <a:t>를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253BDE3-E706-4330-AEAB-4F1210556A07}"/>
                </a:ext>
              </a:extLst>
            </p:cNvPr>
            <p:cNvSpPr/>
            <p:nvPr/>
          </p:nvSpPr>
          <p:spPr>
            <a:xfrm>
              <a:off x="4072120" y="6233923"/>
              <a:ext cx="701349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좋아</a:t>
              </a:r>
              <a:r>
                <a:rPr lang="en-US" altLang="ko-KR" sz="1050" dirty="0">
                  <a:latin typeface="+mn-ea"/>
                </a:rPr>
                <a:t>_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66A7D20-C970-40F4-9530-86808D26D5A0}"/>
                </a:ext>
              </a:extLst>
            </p:cNvPr>
            <p:cNvSpPr/>
            <p:nvPr/>
          </p:nvSpPr>
          <p:spPr>
            <a:xfrm>
              <a:off x="4865706" y="6233923"/>
              <a:ext cx="528370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_</a:t>
              </a:r>
              <a:r>
                <a:rPr lang="ko-KR" altLang="en-US" sz="1050" dirty="0">
                  <a:latin typeface="+mn-ea"/>
                </a:rPr>
                <a:t>해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CCB108A-4E97-432E-8D7E-C4AE1D584046}"/>
                </a:ext>
              </a:extLst>
            </p:cNvPr>
            <p:cNvSpPr/>
            <p:nvPr/>
          </p:nvSpPr>
          <p:spPr>
            <a:xfrm>
              <a:off x="1137293" y="6233925"/>
              <a:ext cx="739539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+mn-ea"/>
                </a:rPr>
                <a:t>[CLS]</a:t>
              </a:r>
              <a:endParaRPr lang="ko-KR" altLang="en-US" sz="1050" dirty="0">
                <a:latin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7BD9C058-BA9E-4D07-B79D-0F09009FCC0C}"/>
                </a:ext>
              </a:extLst>
            </p:cNvPr>
            <p:cNvGrpSpPr/>
            <p:nvPr/>
          </p:nvGrpSpPr>
          <p:grpSpPr>
            <a:xfrm>
              <a:off x="1092204" y="2062504"/>
              <a:ext cx="4374153" cy="4171418"/>
              <a:chOff x="1378812" y="3137074"/>
              <a:chExt cx="2902802" cy="2768262"/>
            </a:xfrm>
          </p:grpSpPr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B4327F89-8C20-4A63-97BF-8D9BEDBCD3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93398"/>
              <a:stretch/>
            </p:blipFill>
            <p:spPr>
              <a:xfrm>
                <a:off x="1378812" y="3137074"/>
                <a:ext cx="2902802" cy="17041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51F72050-CA76-4848-9329-7F7DB9125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6859"/>
              <a:stretch/>
            </p:blipFill>
            <p:spPr>
              <a:xfrm>
                <a:off x="1378812" y="3501189"/>
                <a:ext cx="2902802" cy="2404147"/>
              </a:xfrm>
              <a:prstGeom prst="rect">
                <a:avLst/>
              </a:prstGeom>
            </p:spPr>
          </p:pic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50AE1E-5BD7-6B43-807C-EA9A907CFBA9}"/>
                </a:ext>
              </a:extLst>
            </p:cNvPr>
            <p:cNvSpPr/>
            <p:nvPr/>
          </p:nvSpPr>
          <p:spPr>
            <a:xfrm>
              <a:off x="1936649" y="2305257"/>
              <a:ext cx="604750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나는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80BF16C-1D31-1C4F-AC11-A99D7802B4C5}"/>
                </a:ext>
              </a:extLst>
            </p:cNvPr>
            <p:cNvSpPr/>
            <p:nvPr/>
          </p:nvSpPr>
          <p:spPr>
            <a:xfrm>
              <a:off x="2653936" y="2305257"/>
              <a:ext cx="701349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사과</a:t>
              </a:r>
              <a:r>
                <a:rPr lang="en-US" altLang="ko-KR" sz="1050" dirty="0">
                  <a:latin typeface="+mn-ea"/>
                </a:rPr>
                <a:t>_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EB51743-4FC7-B640-BA8A-09866C659BEA}"/>
                </a:ext>
              </a:extLst>
            </p:cNvPr>
            <p:cNvSpPr/>
            <p:nvPr/>
          </p:nvSpPr>
          <p:spPr>
            <a:xfrm>
              <a:off x="3470759" y="2307357"/>
              <a:ext cx="431773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err="1">
                  <a:latin typeface="+mn-ea"/>
                </a:rPr>
                <a:t>를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B7F16D-9C42-584D-A6D3-A75D0CA1DDE6}"/>
                </a:ext>
              </a:extLst>
            </p:cNvPr>
            <p:cNvSpPr/>
            <p:nvPr/>
          </p:nvSpPr>
          <p:spPr>
            <a:xfrm>
              <a:off x="4072120" y="2305254"/>
              <a:ext cx="701349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좋아</a:t>
              </a:r>
              <a:r>
                <a:rPr lang="en-US" altLang="ko-KR" sz="1050" dirty="0">
                  <a:latin typeface="+mn-ea"/>
                </a:rPr>
                <a:t>_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211E5D-123A-7E41-86E1-5ADF555CF093}"/>
                </a:ext>
              </a:extLst>
            </p:cNvPr>
            <p:cNvSpPr/>
            <p:nvPr/>
          </p:nvSpPr>
          <p:spPr>
            <a:xfrm>
              <a:off x="4865706" y="2305254"/>
              <a:ext cx="528370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_</a:t>
              </a:r>
              <a:r>
                <a:rPr lang="ko-KR" altLang="en-US" sz="1050" dirty="0">
                  <a:latin typeface="+mn-ea"/>
                </a:rPr>
                <a:t>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56CC4F-958D-EF47-B34A-090E08D35926}"/>
                </a:ext>
              </a:extLst>
            </p:cNvPr>
            <p:cNvSpPr/>
            <p:nvPr/>
          </p:nvSpPr>
          <p:spPr>
            <a:xfrm>
              <a:off x="1137293" y="2305257"/>
              <a:ext cx="739539" cy="366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+mn-ea"/>
                </a:rPr>
                <a:t>[CLS]</a:t>
              </a:r>
              <a:endParaRPr lang="ko-KR" altLang="en-US" sz="1050" dirty="0">
                <a:latin typeface="+mn-ea"/>
              </a:endParaRPr>
            </a:p>
          </p:txBody>
        </p:sp>
      </p:grp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BD4BBA3-5E8E-4949-86AB-806004E4F393}"/>
              </a:ext>
            </a:extLst>
          </p:cNvPr>
          <p:cNvCxnSpPr>
            <a:cxnSpLocks/>
          </p:cNvCxnSpPr>
          <p:nvPr/>
        </p:nvCxnSpPr>
        <p:spPr>
          <a:xfrm>
            <a:off x="3967369" y="3462173"/>
            <a:ext cx="43630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BFAF7AA-9F48-4390-B81D-7BF01A6DCCFF}"/>
              </a:ext>
            </a:extLst>
          </p:cNvPr>
          <p:cNvCxnSpPr>
            <a:cxnSpLocks/>
          </p:cNvCxnSpPr>
          <p:nvPr/>
        </p:nvCxnSpPr>
        <p:spPr>
          <a:xfrm flipV="1">
            <a:off x="3967369" y="4381934"/>
            <a:ext cx="436303" cy="2382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19BF1BB-C9BA-43D5-AE7C-0FBD834D0753}"/>
              </a:ext>
            </a:extLst>
          </p:cNvPr>
          <p:cNvCxnSpPr>
            <a:cxnSpLocks/>
          </p:cNvCxnSpPr>
          <p:nvPr/>
        </p:nvCxnSpPr>
        <p:spPr>
          <a:xfrm>
            <a:off x="2407140" y="5314390"/>
            <a:ext cx="0" cy="2264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DF3900-1BC7-4597-8380-51F37FEDD3EC}"/>
              </a:ext>
            </a:extLst>
          </p:cNvPr>
          <p:cNvSpPr/>
          <p:nvPr/>
        </p:nvSpPr>
        <p:spPr>
          <a:xfrm>
            <a:off x="4572000" y="5314390"/>
            <a:ext cx="4572000" cy="1358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BERT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에서 사용한 </a:t>
            </a: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Input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Token: </a:t>
            </a:r>
            <a:r>
              <a:rPr lang="ko-KR" altLang="en-US" sz="1400" dirty="0"/>
              <a:t>단어를 구분하는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단어 수</a:t>
            </a:r>
            <a:r>
              <a:rPr lang="en-US" altLang="ko-KR" sz="1400" dirty="0"/>
              <a:t>: 30k ~ 50k)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Segment: </a:t>
            </a:r>
            <a:r>
              <a:rPr lang="ko-KR" altLang="en-US" sz="1400" dirty="0"/>
              <a:t>문장을 구분하는 </a:t>
            </a:r>
            <a:r>
              <a:rPr lang="ko-KR" altLang="en-US" sz="1400" dirty="0" err="1"/>
              <a:t>임베딩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Position: </a:t>
            </a:r>
            <a:r>
              <a:rPr lang="ko-KR" altLang="en-US" sz="1400" dirty="0"/>
              <a:t>순서 정보를 구분하는 </a:t>
            </a:r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sp>
        <p:nvSpPr>
          <p:cNvPr id="169" name="직사각형 168">
            <a:hlinkClick r:id="rId6"/>
            <a:extLst>
              <a:ext uri="{FF2B5EF4-FFF2-40B4-BE49-F238E27FC236}">
                <a16:creationId xmlns:a16="http://schemas.microsoft.com/office/drawing/2014/main" id="{ADCBE269-156D-41FE-9E16-063F78471CFB}"/>
              </a:ext>
            </a:extLst>
          </p:cNvPr>
          <p:cNvSpPr/>
          <p:nvPr/>
        </p:nvSpPr>
        <p:spPr>
          <a:xfrm>
            <a:off x="3928200" y="6627344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BERT: Pre-training of Deep Bidirectional Transformers for Language Understanding 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- Introduction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BERT </a:t>
            </a:r>
            <a:r>
              <a:rPr lang="ko-KR" altLang="en-US" sz="2000" dirty="0"/>
              <a:t>이후 </a:t>
            </a:r>
            <a:r>
              <a:rPr lang="en-US" altLang="ko-KR" sz="2000" dirty="0"/>
              <a:t>NLP</a:t>
            </a:r>
            <a:r>
              <a:rPr lang="ko-KR" altLang="en-US" sz="2000" dirty="0"/>
              <a:t>의 변화 </a:t>
            </a:r>
            <a:r>
              <a:rPr lang="en-US" altLang="ko-KR" sz="2000" dirty="0"/>
              <a:t>(2018 </a:t>
            </a:r>
            <a:r>
              <a:rPr lang="ko-KR" altLang="en-US" sz="2000" dirty="0"/>
              <a:t>후반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>
                <a:latin typeface="+mn-ea"/>
              </a:rPr>
              <a:t>언어 모델이 학습된 </a:t>
            </a:r>
            <a:r>
              <a:rPr lang="en-US" altLang="ko-KR" sz="1600" dirty="0">
                <a:latin typeface="+mn-ea"/>
              </a:rPr>
              <a:t>BERT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classification, QA </a:t>
            </a:r>
            <a:r>
              <a:rPr lang="ko-KR" altLang="en-US" sz="1600" dirty="0">
                <a:latin typeface="+mn-ea"/>
              </a:rPr>
              <a:t>등 다양한 </a:t>
            </a:r>
            <a:r>
              <a:rPr lang="en-US" altLang="ko-KR" sz="1600" dirty="0">
                <a:latin typeface="+mn-ea"/>
              </a:rPr>
              <a:t>task</a:t>
            </a:r>
            <a:r>
              <a:rPr lang="ko-KR" altLang="en-US" sz="1600" dirty="0">
                <a:latin typeface="+mn-ea"/>
              </a:rPr>
              <a:t>를 추가 학습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fine-tune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ko-KR" altLang="en-US" sz="1600" dirty="0">
                <a:latin typeface="+mn-ea"/>
              </a:rPr>
              <a:t>대부분의 </a:t>
            </a:r>
            <a:r>
              <a:rPr lang="en-US" altLang="ko-KR" sz="1600" dirty="0">
                <a:latin typeface="+mn-ea"/>
              </a:rPr>
              <a:t>task</a:t>
            </a:r>
            <a:r>
              <a:rPr lang="ko-KR" altLang="en-US" sz="1600" dirty="0">
                <a:latin typeface="+mn-ea"/>
              </a:rPr>
              <a:t>에서 기존 최고 성능을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높은 격차로 갱신할 정도로 매우 좋은 성능</a:t>
            </a:r>
            <a:r>
              <a:rPr lang="ko-KR" altLang="en-US" sz="1600" dirty="0">
                <a:latin typeface="+mn-ea"/>
              </a:rPr>
              <a:t>을 보임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한국어로 학습된 </a:t>
            </a:r>
            <a:r>
              <a:rPr lang="en-US" altLang="ko-KR" sz="1600" dirty="0" err="1">
                <a:latin typeface="+mn-ea"/>
              </a:rPr>
              <a:t>KoBERT</a:t>
            </a:r>
            <a:r>
              <a:rPr lang="en-US" altLang="ko-KR" sz="1600" dirty="0">
                <a:latin typeface="+mn-ea"/>
              </a:rPr>
              <a:t>(SKT)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KorBERT</a:t>
            </a:r>
            <a:r>
              <a:rPr lang="en-US" altLang="ko-KR" sz="1600" dirty="0">
                <a:latin typeface="+mn-ea"/>
              </a:rPr>
              <a:t>(ETRI)</a:t>
            </a:r>
            <a:r>
              <a:rPr lang="ko-KR" altLang="en-US" sz="1600" dirty="0">
                <a:latin typeface="+mn-ea"/>
              </a:rPr>
              <a:t>같은 모델도 존재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CE998C-ADEA-4501-879A-AB02D3259454}"/>
              </a:ext>
            </a:extLst>
          </p:cNvPr>
          <p:cNvGrpSpPr/>
          <p:nvPr/>
        </p:nvGrpSpPr>
        <p:grpSpPr>
          <a:xfrm>
            <a:off x="315410" y="3073693"/>
            <a:ext cx="2902802" cy="2881604"/>
            <a:chOff x="1378812" y="3023732"/>
            <a:chExt cx="2902802" cy="288160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9F29EE9-F1DB-4EB3-BB4A-AE7236BB6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398"/>
            <a:stretch/>
          </p:blipFill>
          <p:spPr>
            <a:xfrm>
              <a:off x="1378812" y="3023732"/>
              <a:ext cx="2902802" cy="17041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0AB92A-DE87-4E79-88DE-909255B77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59"/>
            <a:stretch/>
          </p:blipFill>
          <p:spPr>
            <a:xfrm>
              <a:off x="1378812" y="3501189"/>
              <a:ext cx="2902802" cy="2404147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436146-A9DB-489C-97DF-5ED709278B0C}"/>
              </a:ext>
            </a:extLst>
          </p:cNvPr>
          <p:cNvSpPr/>
          <p:nvPr/>
        </p:nvSpPr>
        <p:spPr>
          <a:xfrm>
            <a:off x="864345" y="5946609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나는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B0B911-F72C-4585-BCC0-BC86B355CF72}"/>
              </a:ext>
            </a:extLst>
          </p:cNvPr>
          <p:cNvSpPr/>
          <p:nvPr/>
        </p:nvSpPr>
        <p:spPr>
          <a:xfrm>
            <a:off x="1309220" y="594660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사과</a:t>
            </a:r>
            <a:r>
              <a:rPr lang="en-US" altLang="ko-KR" sz="1000" dirty="0">
                <a:latin typeface="+mn-ea"/>
              </a:rPr>
              <a:t>_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BA68F9-74C9-4779-B044-812BFC015A28}"/>
              </a:ext>
            </a:extLst>
          </p:cNvPr>
          <p:cNvSpPr/>
          <p:nvPr/>
        </p:nvSpPr>
        <p:spPr>
          <a:xfrm>
            <a:off x="1858039" y="5948713"/>
            <a:ext cx="296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latin typeface="+mn-ea"/>
              </a:rPr>
              <a:t>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951AC7-EF23-42BD-8783-76CB6795820C}"/>
              </a:ext>
            </a:extLst>
          </p:cNvPr>
          <p:cNvSpPr/>
          <p:nvPr/>
        </p:nvSpPr>
        <p:spPr>
          <a:xfrm>
            <a:off x="2261524" y="594660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좋아</a:t>
            </a:r>
            <a:r>
              <a:rPr lang="en-US" altLang="ko-KR" sz="1000" dirty="0">
                <a:latin typeface="+mn-ea"/>
              </a:rPr>
              <a:t>_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3523-4B10-4402-B814-AB4260B747E5}"/>
              </a:ext>
            </a:extLst>
          </p:cNvPr>
          <p:cNvSpPr/>
          <p:nvPr/>
        </p:nvSpPr>
        <p:spPr>
          <a:xfrm>
            <a:off x="2783941" y="5946608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_</a:t>
            </a:r>
            <a:r>
              <a:rPr lang="ko-KR" altLang="en-US" sz="1000" dirty="0">
                <a:latin typeface="+mn-ea"/>
              </a:rPr>
              <a:t>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E10CFA-0399-4B27-9EC5-03F1DDF04BE6}"/>
              </a:ext>
            </a:extLst>
          </p:cNvPr>
          <p:cNvSpPr/>
          <p:nvPr/>
        </p:nvSpPr>
        <p:spPr>
          <a:xfrm>
            <a:off x="321426" y="5946609"/>
            <a:ext cx="4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[CLS]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1BE77F-775D-4620-B6A7-C15EDDE920BB}"/>
              </a:ext>
            </a:extLst>
          </p:cNvPr>
          <p:cNvCxnSpPr/>
          <p:nvPr/>
        </p:nvCxnSpPr>
        <p:spPr>
          <a:xfrm flipV="1">
            <a:off x="584925" y="2773663"/>
            <a:ext cx="0" cy="2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9E13F2-548A-46A0-B339-EDE14742039F}"/>
              </a:ext>
            </a:extLst>
          </p:cNvPr>
          <p:cNvSpPr/>
          <p:nvPr/>
        </p:nvSpPr>
        <p:spPr>
          <a:xfrm>
            <a:off x="380382" y="2527442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</a:rPr>
              <a:t>긍정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67F61B-8EED-4C88-B3A4-69717D7A269C}"/>
              </a:ext>
            </a:extLst>
          </p:cNvPr>
          <p:cNvSpPr/>
          <p:nvPr/>
        </p:nvSpPr>
        <p:spPr>
          <a:xfrm>
            <a:off x="1082996" y="6262344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감성 분석 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9EE388-8595-4002-AB91-ED887CC0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42" y="4041242"/>
            <a:ext cx="5803858" cy="1205512"/>
          </a:xfrm>
          <a:prstGeom prst="rect">
            <a:avLst/>
          </a:prstGeom>
        </p:spPr>
      </p:pic>
      <p:sp>
        <p:nvSpPr>
          <p:cNvPr id="47" name="직사각형 46">
            <a:hlinkClick r:id="rId4"/>
            <a:extLst>
              <a:ext uri="{FF2B5EF4-FFF2-40B4-BE49-F238E27FC236}">
                <a16:creationId xmlns:a16="http://schemas.microsoft.com/office/drawing/2014/main" id="{AF87E1AE-B3E2-4CBF-8E3B-212CFBE561E6}"/>
              </a:ext>
            </a:extLst>
          </p:cNvPr>
          <p:cNvSpPr/>
          <p:nvPr/>
        </p:nvSpPr>
        <p:spPr>
          <a:xfrm>
            <a:off x="3928200" y="6627344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BERT: Pre-training of Deep Bidirectional Transformers for Language Understanding 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0BDA9F-A693-8244-9928-1E37DF1C70E1}"/>
              </a:ext>
            </a:extLst>
          </p:cNvPr>
          <p:cNvSpPr/>
          <p:nvPr/>
        </p:nvSpPr>
        <p:spPr>
          <a:xfrm>
            <a:off x="864345" y="3263567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나는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423C91-45C6-DA48-8872-7FCFFDD6863F}"/>
              </a:ext>
            </a:extLst>
          </p:cNvPr>
          <p:cNvSpPr/>
          <p:nvPr/>
        </p:nvSpPr>
        <p:spPr>
          <a:xfrm>
            <a:off x="1309220" y="3263567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사과</a:t>
            </a:r>
            <a:r>
              <a:rPr lang="en-US" altLang="ko-KR" sz="1000" dirty="0">
                <a:latin typeface="+mn-ea"/>
              </a:rPr>
              <a:t>_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36D70E-5DB5-A043-834A-FA4CE5C96493}"/>
              </a:ext>
            </a:extLst>
          </p:cNvPr>
          <p:cNvSpPr/>
          <p:nvPr/>
        </p:nvSpPr>
        <p:spPr>
          <a:xfrm>
            <a:off x="1858039" y="3265671"/>
            <a:ext cx="296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latin typeface="+mn-ea"/>
              </a:rPr>
              <a:t>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6E821B-9B1D-BE4D-9054-34E3081D90A4}"/>
              </a:ext>
            </a:extLst>
          </p:cNvPr>
          <p:cNvSpPr/>
          <p:nvPr/>
        </p:nvSpPr>
        <p:spPr>
          <a:xfrm>
            <a:off x="2261524" y="3263567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좋아</a:t>
            </a:r>
            <a:r>
              <a:rPr lang="en-US" altLang="ko-KR" sz="1000" dirty="0">
                <a:latin typeface="+mn-ea"/>
              </a:rPr>
              <a:t>_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76F3EA-BE02-8C4F-B581-ED8E097C76CC}"/>
              </a:ext>
            </a:extLst>
          </p:cNvPr>
          <p:cNvSpPr/>
          <p:nvPr/>
        </p:nvSpPr>
        <p:spPr>
          <a:xfrm>
            <a:off x="2783941" y="3263566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_</a:t>
            </a:r>
            <a:r>
              <a:rPr lang="ko-KR" altLang="en-US" sz="1000" dirty="0">
                <a:latin typeface="+mn-ea"/>
              </a:rPr>
              <a:t>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C3E298-6CC3-DA4B-8E33-7D439E2D2858}"/>
              </a:ext>
            </a:extLst>
          </p:cNvPr>
          <p:cNvSpPr/>
          <p:nvPr/>
        </p:nvSpPr>
        <p:spPr>
          <a:xfrm>
            <a:off x="321426" y="3263567"/>
            <a:ext cx="4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[CLS]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4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- Introduction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1405488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본 모델은 문서 요약에 </a:t>
            </a:r>
            <a:r>
              <a:rPr lang="en-US" altLang="ko-KR" sz="1600" dirty="0">
                <a:latin typeface="+mn-ea"/>
              </a:rPr>
              <a:t>BERT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pretraining</a:t>
            </a:r>
            <a:r>
              <a:rPr lang="en-US" altLang="ko-KR" sz="1600" dirty="0">
                <a:latin typeface="+mn-ea"/>
              </a:rPr>
              <a:t> –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fine-tuning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방식을 적용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추출 및 생성 요약은 원본 문서에 대한 넓고 깊은 이해가 필수적이므로 굉장히 어려움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생성 요약은 추가로 원본 문서의 중요 내용을 담는 동시에 문서에 등장하지 않은 단어와 구절을 이용하여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새로운 문장을 생성</a:t>
            </a:r>
            <a:r>
              <a:rPr lang="ko-KR" altLang="en-US" sz="1600" dirty="0">
                <a:latin typeface="+mn-ea"/>
              </a:rPr>
              <a:t>해야 하므로 난이도가 굉장히 높음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본 모델은 </a:t>
            </a:r>
            <a:r>
              <a:rPr lang="en-US" altLang="ko-KR" sz="1600" dirty="0">
                <a:latin typeface="+mn-ea"/>
              </a:rPr>
              <a:t>BERT</a:t>
            </a:r>
            <a:r>
              <a:rPr lang="ko-KR" altLang="en-US" sz="1600" dirty="0">
                <a:latin typeface="+mn-ea"/>
              </a:rPr>
              <a:t>를 이용해 원본 문서의 </a:t>
            </a:r>
            <a:r>
              <a:rPr lang="en-US" altLang="ko-KR" sz="1600" dirty="0">
                <a:latin typeface="+mn-ea"/>
              </a:rPr>
              <a:t>representation</a:t>
            </a:r>
            <a:r>
              <a:rPr lang="ko-KR" altLang="en-US" sz="1600" dirty="0">
                <a:latin typeface="+mn-ea"/>
              </a:rPr>
              <a:t>을 추출한 뒤 이를 사용하는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Transformer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기반 추출 요약 모델과 생성 요약 모델</a:t>
            </a:r>
            <a:r>
              <a:rPr lang="ko-KR" altLang="en-US" sz="1600" dirty="0">
                <a:latin typeface="+mn-ea"/>
              </a:rPr>
              <a:t> 두 가지를 제안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5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- Input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1036367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latin typeface="+mn-ea"/>
              </a:rPr>
              <a:t>기존 </a:t>
            </a:r>
            <a:r>
              <a:rPr lang="en-US" altLang="ko-KR" sz="1600" dirty="0">
                <a:latin typeface="+mn-ea"/>
              </a:rPr>
              <a:t>BERT</a:t>
            </a:r>
            <a:r>
              <a:rPr lang="ko-KR" altLang="en-US" sz="1600" dirty="0">
                <a:latin typeface="+mn-ea"/>
              </a:rPr>
              <a:t>와 본 모델의 </a:t>
            </a:r>
            <a:r>
              <a:rPr lang="en-US" altLang="ko-KR" sz="1600" dirty="0">
                <a:latin typeface="+mn-ea"/>
              </a:rPr>
              <a:t>input </a:t>
            </a:r>
            <a:r>
              <a:rPr lang="ko-KR" altLang="en-US" sz="1600" dirty="0">
                <a:latin typeface="+mn-ea"/>
              </a:rPr>
              <a:t>형식 차이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9" name="직사각형 18">
            <a:hlinkClick r:id="rId2"/>
            <a:extLst>
              <a:ext uri="{FF2B5EF4-FFF2-40B4-BE49-F238E27FC236}">
                <a16:creationId xmlns:a16="http://schemas.microsoft.com/office/drawing/2014/main" id="{D4F62DDC-5B6B-4875-8570-59BEE8F3DB3B}"/>
              </a:ext>
            </a:extLst>
          </p:cNvPr>
          <p:cNvSpPr/>
          <p:nvPr/>
        </p:nvSpPr>
        <p:spPr>
          <a:xfrm>
            <a:off x="3765774" y="6627344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Summarization with Pretrained Encoders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8626B-19FA-422F-BFFE-BA290B681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198521" y="1665844"/>
            <a:ext cx="4373479" cy="26066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F625B8-BEE7-40E1-B716-1A2E1ECF8B14}"/>
              </a:ext>
            </a:extLst>
          </p:cNvPr>
          <p:cNvSpPr/>
          <p:nvPr/>
        </p:nvSpPr>
        <p:spPr>
          <a:xfrm>
            <a:off x="409074" y="4513124"/>
            <a:ext cx="4162926" cy="2096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기존 </a:t>
            </a: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BERT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에서 사용한 </a:t>
            </a: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Input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형식</a:t>
            </a:r>
            <a:endParaRPr lang="en-US" altLang="ko-KR" sz="14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문장은 </a:t>
            </a:r>
            <a:r>
              <a:rPr lang="en-US" altLang="ko-KR" sz="1200" dirty="0"/>
              <a:t>[SEP]</a:t>
            </a:r>
            <a:r>
              <a:rPr lang="ko-KR" altLang="en-US" sz="1200" dirty="0"/>
              <a:t>으로 구분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Input</a:t>
            </a:r>
            <a:r>
              <a:rPr lang="ko-KR" altLang="en-US" sz="1200" dirty="0"/>
              <a:t>의 시작에 </a:t>
            </a:r>
            <a:r>
              <a:rPr lang="en-US" altLang="ko-KR" sz="1200" dirty="0"/>
              <a:t>[CLS]</a:t>
            </a:r>
            <a:r>
              <a:rPr lang="ko-KR" altLang="en-US" sz="1200" dirty="0"/>
              <a:t>가 들어 감                                       → </a:t>
            </a:r>
            <a:r>
              <a:rPr lang="en-US" altLang="ko-KR" sz="1200" dirty="0"/>
              <a:t>input</a:t>
            </a:r>
            <a:r>
              <a:rPr lang="ko-KR" altLang="en-US" sz="1200" dirty="0"/>
              <a:t>에 대한 분류 문제 학습 시 사용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따라서 분류는 개별 단어나 </a:t>
            </a:r>
            <a:r>
              <a:rPr lang="en-US" altLang="ko-KR" sz="1200" dirty="0">
                <a:solidFill>
                  <a:schemeClr val="tx2"/>
                </a:solidFill>
              </a:rPr>
              <a:t>input </a:t>
            </a:r>
            <a:r>
              <a:rPr lang="ko-KR" altLang="en-US" sz="1200" dirty="0">
                <a:solidFill>
                  <a:schemeClr val="tx2"/>
                </a:solidFill>
              </a:rPr>
              <a:t>전체에 대해서만 수행 가능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Segment Embedding</a:t>
            </a:r>
            <a:r>
              <a:rPr lang="ko-KR" altLang="en-US" sz="1200" dirty="0"/>
              <a:t>은 문장 간 비교를 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에만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83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19" name="직사각형 18">
            <a:hlinkClick r:id="rId2"/>
            <a:extLst>
              <a:ext uri="{FF2B5EF4-FFF2-40B4-BE49-F238E27FC236}">
                <a16:creationId xmlns:a16="http://schemas.microsoft.com/office/drawing/2014/main" id="{D4F62DDC-5B6B-4875-8570-59BEE8F3DB3B}"/>
              </a:ext>
            </a:extLst>
          </p:cNvPr>
          <p:cNvSpPr/>
          <p:nvPr/>
        </p:nvSpPr>
        <p:spPr>
          <a:xfrm>
            <a:off x="3765774" y="6627344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Summarization with Pretrained Encoders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8626B-19FA-422F-BFFE-BA290B681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21" y="1665844"/>
            <a:ext cx="8746958" cy="26066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F625B8-BEE7-40E1-B716-1A2E1ECF8B14}"/>
              </a:ext>
            </a:extLst>
          </p:cNvPr>
          <p:cNvSpPr/>
          <p:nvPr/>
        </p:nvSpPr>
        <p:spPr>
          <a:xfrm>
            <a:off x="409074" y="4513124"/>
            <a:ext cx="4162926" cy="2096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기존 </a:t>
            </a: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BERT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에서 사용한 </a:t>
            </a: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Input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형식</a:t>
            </a:r>
            <a:endParaRPr lang="en-US" altLang="ko-KR" sz="14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문장은 </a:t>
            </a:r>
            <a:r>
              <a:rPr lang="en-US" altLang="ko-KR" sz="1200" dirty="0"/>
              <a:t>[SEP]</a:t>
            </a:r>
            <a:r>
              <a:rPr lang="ko-KR" altLang="en-US" sz="1200" dirty="0"/>
              <a:t>으로 구분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Input</a:t>
            </a:r>
            <a:r>
              <a:rPr lang="ko-KR" altLang="en-US" sz="1200" dirty="0"/>
              <a:t>의 시작에 </a:t>
            </a:r>
            <a:r>
              <a:rPr lang="en-US" altLang="ko-KR" sz="1200" dirty="0"/>
              <a:t>[CLS]</a:t>
            </a:r>
            <a:r>
              <a:rPr lang="ko-KR" altLang="en-US" sz="1200" dirty="0"/>
              <a:t>가 들어 감                                       → </a:t>
            </a:r>
            <a:r>
              <a:rPr lang="en-US" altLang="ko-KR" sz="1200" dirty="0"/>
              <a:t>input</a:t>
            </a:r>
            <a:r>
              <a:rPr lang="ko-KR" altLang="en-US" sz="1200" dirty="0"/>
              <a:t>에 대한 분류 문제 학습 시 사용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따라서 분류는 개별 단어나 </a:t>
            </a:r>
            <a:r>
              <a:rPr lang="en-US" altLang="ko-KR" sz="1200" dirty="0">
                <a:solidFill>
                  <a:schemeClr val="tx2"/>
                </a:solidFill>
              </a:rPr>
              <a:t>input </a:t>
            </a:r>
            <a:r>
              <a:rPr lang="ko-KR" altLang="en-US" sz="1200" dirty="0">
                <a:solidFill>
                  <a:schemeClr val="tx2"/>
                </a:solidFill>
              </a:rPr>
              <a:t>전체에 대해서만 수행 가능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Segment Embedding</a:t>
            </a:r>
            <a:r>
              <a:rPr lang="ko-KR" altLang="en-US" sz="1200" dirty="0"/>
              <a:t>은 문장 간 비교를 하는 </a:t>
            </a:r>
            <a:r>
              <a:rPr lang="en-US" altLang="ko-KR" sz="1200" dirty="0"/>
              <a:t>task</a:t>
            </a:r>
            <a:r>
              <a:rPr lang="ko-KR" altLang="en-US" sz="1200" dirty="0"/>
              <a:t>에만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42F92F-29A5-4067-95A9-B9E74E1F5963}"/>
              </a:ext>
            </a:extLst>
          </p:cNvPr>
          <p:cNvSpPr/>
          <p:nvPr/>
        </p:nvSpPr>
        <p:spPr>
          <a:xfrm>
            <a:off x="5071815" y="4513124"/>
            <a:ext cx="4009424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본 모델에서 사용한 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Input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형식</a:t>
            </a:r>
            <a:endParaRPr lang="en-US" altLang="ko-KR" sz="1400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[SEP]</a:t>
            </a:r>
            <a:r>
              <a:rPr lang="ko-KR" altLang="en-US" sz="1200" dirty="0"/>
              <a:t>으로 구분된 문장의 시작마다 </a:t>
            </a:r>
            <a:r>
              <a:rPr lang="en-US" altLang="ko-KR" sz="1200" dirty="0"/>
              <a:t>[CLS]</a:t>
            </a:r>
            <a:r>
              <a:rPr lang="ko-KR" altLang="en-US" sz="1200" dirty="0"/>
              <a:t>를 넣음           → </a:t>
            </a:r>
            <a:r>
              <a:rPr lang="en-US" altLang="ko-KR" sz="1200" dirty="0">
                <a:solidFill>
                  <a:srgbClr val="C00000"/>
                </a:solidFill>
              </a:rPr>
              <a:t>input</a:t>
            </a:r>
            <a:r>
              <a:rPr lang="ko-KR" altLang="en-US" sz="1200" dirty="0">
                <a:solidFill>
                  <a:srgbClr val="C00000"/>
                </a:solidFill>
              </a:rPr>
              <a:t>을 이루는 개별 문장 마다 분류 수행 가능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Segment Embedding</a:t>
            </a:r>
            <a:r>
              <a:rPr lang="ko-KR" altLang="en-US" sz="1200" dirty="0"/>
              <a:t>은 문장이 변할 때마다 변경시킴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DC99B10-5E12-854F-8618-DD3A41655231}"/>
              </a:ext>
            </a:extLst>
          </p:cNvPr>
          <p:cNvSpPr txBox="1">
            <a:spLocks/>
          </p:cNvSpPr>
          <p:nvPr/>
        </p:nvSpPr>
        <p:spPr>
          <a:xfrm>
            <a:off x="315410" y="1036367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latin typeface="+mn-ea"/>
              </a:rPr>
              <a:t>기존 </a:t>
            </a:r>
            <a:r>
              <a:rPr lang="en-US" altLang="ko-KR" sz="1600" dirty="0">
                <a:latin typeface="+mn-ea"/>
              </a:rPr>
              <a:t>BERT</a:t>
            </a:r>
            <a:r>
              <a:rPr lang="ko-KR" altLang="en-US" sz="1600" dirty="0">
                <a:latin typeface="+mn-ea"/>
              </a:rPr>
              <a:t>와 본 모델의 </a:t>
            </a:r>
            <a:r>
              <a:rPr lang="en-US" altLang="ko-KR" sz="1600" dirty="0">
                <a:latin typeface="+mn-ea"/>
              </a:rPr>
              <a:t>input </a:t>
            </a:r>
            <a:r>
              <a:rPr lang="ko-KR" altLang="en-US" sz="1600" dirty="0">
                <a:latin typeface="+mn-ea"/>
              </a:rPr>
              <a:t>형식 차이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80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E5453357-FFDE-4607-B246-1FA97D27A34B}"/>
              </a:ext>
            </a:extLst>
          </p:cNvPr>
          <p:cNvSpPr/>
          <p:nvPr/>
        </p:nvSpPr>
        <p:spPr>
          <a:xfrm>
            <a:off x="327235" y="1860071"/>
            <a:ext cx="3674854" cy="59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Extractive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BERTSumExt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BERT </a:t>
            </a:r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Transformer Encoder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추가해 추출 요약 수행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9B420A-267E-41DE-8AA3-0C117D8E5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24065" y="3350794"/>
            <a:ext cx="2902802" cy="170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F1D4F9-937E-4AF0-A200-1D18300F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9"/>
          <a:stretch/>
        </p:blipFill>
        <p:spPr>
          <a:xfrm>
            <a:off x="524065" y="3513345"/>
            <a:ext cx="2902802" cy="24041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2F9FAD-6BEC-4F7B-8916-D6ED3AC22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24065" y="2793208"/>
            <a:ext cx="2902802" cy="1704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F2E8B-F284-4D9E-973D-700CB1FA901C}"/>
              </a:ext>
            </a:extLst>
          </p:cNvPr>
          <p:cNvSpPr/>
          <p:nvPr/>
        </p:nvSpPr>
        <p:spPr>
          <a:xfrm>
            <a:off x="1038933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1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C04920-C099-4D52-8030-1C6D258555B3}"/>
              </a:ext>
            </a:extLst>
          </p:cNvPr>
          <p:cNvSpPr/>
          <p:nvPr/>
        </p:nvSpPr>
        <p:spPr>
          <a:xfrm>
            <a:off x="1517875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1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3EA3D7-6963-4BD3-842E-158B5A4C97D5}"/>
              </a:ext>
            </a:extLst>
          </p:cNvPr>
          <p:cNvSpPr/>
          <p:nvPr/>
        </p:nvSpPr>
        <p:spPr>
          <a:xfrm>
            <a:off x="1968454" y="5908802"/>
            <a:ext cx="4972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  <a:latin typeface="+mn-ea"/>
              </a:rPr>
              <a:t>[CLS]</a:t>
            </a:r>
            <a:endParaRPr lang="ko-KR" altLang="en-US" sz="10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AA882-1DD8-40E8-A657-89F573A78233}"/>
              </a:ext>
            </a:extLst>
          </p:cNvPr>
          <p:cNvSpPr/>
          <p:nvPr/>
        </p:nvSpPr>
        <p:spPr>
          <a:xfrm>
            <a:off x="2470179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2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4B590-AC82-401D-AD11-E22B4519665C}"/>
              </a:ext>
            </a:extLst>
          </p:cNvPr>
          <p:cNvSpPr/>
          <p:nvPr/>
        </p:nvSpPr>
        <p:spPr>
          <a:xfrm>
            <a:off x="2938339" y="59088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2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84543A-C00E-44AB-A257-C15C913B6BA9}"/>
              </a:ext>
            </a:extLst>
          </p:cNvPr>
          <p:cNvSpPr/>
          <p:nvPr/>
        </p:nvSpPr>
        <p:spPr>
          <a:xfrm>
            <a:off x="530081" y="5908804"/>
            <a:ext cx="4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highlight>
                  <a:srgbClr val="FFFF00"/>
                </a:highlight>
                <a:latin typeface="+mn-ea"/>
              </a:rPr>
              <a:t>[CLS]</a:t>
            </a:r>
            <a:endParaRPr lang="ko-KR" altLang="en-US" sz="10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BDA11-76CA-42F3-B08B-B101BEA580F5}"/>
              </a:ext>
            </a:extLst>
          </p:cNvPr>
          <p:cNvSpPr/>
          <p:nvPr/>
        </p:nvSpPr>
        <p:spPr>
          <a:xfrm>
            <a:off x="1038933" y="2729659"/>
            <a:ext cx="960164" cy="267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1D7098-0085-4763-87A5-8FAD49BCCDCF}"/>
              </a:ext>
            </a:extLst>
          </p:cNvPr>
          <p:cNvSpPr/>
          <p:nvPr/>
        </p:nvSpPr>
        <p:spPr>
          <a:xfrm>
            <a:off x="2471319" y="2729659"/>
            <a:ext cx="960164" cy="267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F2C03F-7D72-49D6-8187-D152313E017F}"/>
              </a:ext>
            </a:extLst>
          </p:cNvPr>
          <p:cNvSpPr/>
          <p:nvPr/>
        </p:nvSpPr>
        <p:spPr>
          <a:xfrm>
            <a:off x="667763" y="1789974"/>
            <a:ext cx="3428183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BERT</a:t>
            </a:r>
            <a:r>
              <a:rPr lang="ko-KR" altLang="en-US" sz="1400" dirty="0"/>
              <a:t>를 거쳐 나온 </a:t>
            </a:r>
            <a:r>
              <a:rPr lang="en-US" altLang="ko-KR" sz="1400" dirty="0"/>
              <a:t>output </a:t>
            </a:r>
            <a:r>
              <a:rPr lang="ko-KR" altLang="en-US" sz="1400" dirty="0"/>
              <a:t>중 </a:t>
            </a:r>
            <a:r>
              <a:rPr lang="en-US" altLang="ko-KR" sz="1400" dirty="0"/>
              <a:t>[CLS] </a:t>
            </a:r>
            <a:r>
              <a:rPr lang="ko-KR" altLang="en-US" sz="1400" dirty="0"/>
              <a:t>토큰에 해당하는 </a:t>
            </a:r>
            <a:r>
              <a:rPr lang="en-US" altLang="ko-KR" sz="1400" dirty="0"/>
              <a:t>vector</a:t>
            </a:r>
            <a:r>
              <a:rPr lang="ko-KR" altLang="en-US" sz="1400" dirty="0"/>
              <a:t>만 선택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70EDD1-B37E-4004-8601-8136BC6173E6}"/>
              </a:ext>
            </a:extLst>
          </p:cNvPr>
          <p:cNvCxnSpPr/>
          <p:nvPr/>
        </p:nvCxnSpPr>
        <p:spPr>
          <a:xfrm flipV="1">
            <a:off x="794084" y="2997065"/>
            <a:ext cx="0" cy="28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A18BF7-DFEE-46D3-9CCB-829007E4DE3A}"/>
              </a:ext>
            </a:extLst>
          </p:cNvPr>
          <p:cNvCxnSpPr/>
          <p:nvPr/>
        </p:nvCxnSpPr>
        <p:spPr>
          <a:xfrm flipV="1">
            <a:off x="2225842" y="2997065"/>
            <a:ext cx="0" cy="28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9FAE5F-6920-46D3-9A45-828A3E67EBB4}"/>
              </a:ext>
            </a:extLst>
          </p:cNvPr>
          <p:cNvSpPr/>
          <p:nvPr/>
        </p:nvSpPr>
        <p:spPr>
          <a:xfrm>
            <a:off x="315410" y="1873124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14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4C953-1FC6-4F4D-9041-CE8AA81CF751}"/>
              </a:ext>
            </a:extLst>
          </p:cNvPr>
          <p:cNvSpPr/>
          <p:nvPr/>
        </p:nvSpPr>
        <p:spPr>
          <a:xfrm>
            <a:off x="4703474" y="5401861"/>
            <a:ext cx="3992250" cy="59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5453357-FFDE-4607-B246-1FA97D27A34B}"/>
              </a:ext>
            </a:extLst>
          </p:cNvPr>
          <p:cNvSpPr/>
          <p:nvPr/>
        </p:nvSpPr>
        <p:spPr>
          <a:xfrm>
            <a:off x="327235" y="1860071"/>
            <a:ext cx="3674854" cy="59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Extractive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BERTSumExt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BERT </a:t>
            </a:r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Transformer Encoder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추가해 추출 요약 수행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9B420A-267E-41DE-8AA3-0C117D8E5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24065" y="3350794"/>
            <a:ext cx="2902802" cy="170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F1D4F9-937E-4AF0-A200-1D18300F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9"/>
          <a:stretch/>
        </p:blipFill>
        <p:spPr>
          <a:xfrm>
            <a:off x="524065" y="3513345"/>
            <a:ext cx="2902802" cy="24041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2F9FAD-6BEC-4F7B-8916-D6ED3AC22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24065" y="2793208"/>
            <a:ext cx="2902802" cy="1704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F2E8B-F284-4D9E-973D-700CB1FA901C}"/>
              </a:ext>
            </a:extLst>
          </p:cNvPr>
          <p:cNvSpPr/>
          <p:nvPr/>
        </p:nvSpPr>
        <p:spPr>
          <a:xfrm>
            <a:off x="1038933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1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C04920-C099-4D52-8030-1C6D258555B3}"/>
              </a:ext>
            </a:extLst>
          </p:cNvPr>
          <p:cNvSpPr/>
          <p:nvPr/>
        </p:nvSpPr>
        <p:spPr>
          <a:xfrm>
            <a:off x="1517875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1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3EA3D7-6963-4BD3-842E-158B5A4C97D5}"/>
              </a:ext>
            </a:extLst>
          </p:cNvPr>
          <p:cNvSpPr/>
          <p:nvPr/>
        </p:nvSpPr>
        <p:spPr>
          <a:xfrm>
            <a:off x="1968454" y="5908802"/>
            <a:ext cx="4972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  <a:latin typeface="+mn-ea"/>
              </a:rPr>
              <a:t>[CLS]</a:t>
            </a:r>
            <a:endParaRPr lang="ko-KR" altLang="en-US" sz="10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AA882-1DD8-40E8-A657-89F573A78233}"/>
              </a:ext>
            </a:extLst>
          </p:cNvPr>
          <p:cNvSpPr/>
          <p:nvPr/>
        </p:nvSpPr>
        <p:spPr>
          <a:xfrm>
            <a:off x="2470179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2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4B590-AC82-401D-AD11-E22B4519665C}"/>
              </a:ext>
            </a:extLst>
          </p:cNvPr>
          <p:cNvSpPr/>
          <p:nvPr/>
        </p:nvSpPr>
        <p:spPr>
          <a:xfrm>
            <a:off x="2938339" y="59088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2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84543A-C00E-44AB-A257-C15C913B6BA9}"/>
              </a:ext>
            </a:extLst>
          </p:cNvPr>
          <p:cNvSpPr/>
          <p:nvPr/>
        </p:nvSpPr>
        <p:spPr>
          <a:xfrm>
            <a:off x="530081" y="5908804"/>
            <a:ext cx="4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highlight>
                  <a:srgbClr val="FFFF00"/>
                </a:highlight>
                <a:latin typeface="+mn-ea"/>
              </a:rPr>
              <a:t>[CLS]</a:t>
            </a:r>
            <a:endParaRPr lang="ko-KR" altLang="en-US" sz="10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BDA11-76CA-42F3-B08B-B101BEA580F5}"/>
              </a:ext>
            </a:extLst>
          </p:cNvPr>
          <p:cNvSpPr/>
          <p:nvPr/>
        </p:nvSpPr>
        <p:spPr>
          <a:xfrm>
            <a:off x="1038933" y="2739554"/>
            <a:ext cx="960164" cy="24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1D7098-0085-4763-87A5-8FAD49BCCDCF}"/>
              </a:ext>
            </a:extLst>
          </p:cNvPr>
          <p:cNvSpPr/>
          <p:nvPr/>
        </p:nvSpPr>
        <p:spPr>
          <a:xfrm>
            <a:off x="2471319" y="2739554"/>
            <a:ext cx="960164" cy="24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F2C03F-7D72-49D6-8187-D152313E017F}"/>
              </a:ext>
            </a:extLst>
          </p:cNvPr>
          <p:cNvSpPr/>
          <p:nvPr/>
        </p:nvSpPr>
        <p:spPr>
          <a:xfrm>
            <a:off x="667763" y="1789974"/>
            <a:ext cx="3428183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BERT</a:t>
            </a:r>
            <a:r>
              <a:rPr lang="ko-KR" altLang="en-US" sz="1400" dirty="0"/>
              <a:t>를 거쳐 나온 </a:t>
            </a:r>
            <a:r>
              <a:rPr lang="en-US" altLang="ko-KR" sz="1400" dirty="0"/>
              <a:t>output </a:t>
            </a:r>
            <a:r>
              <a:rPr lang="ko-KR" altLang="en-US" sz="1400" dirty="0"/>
              <a:t>중 </a:t>
            </a:r>
            <a:r>
              <a:rPr lang="en-US" altLang="ko-KR" sz="1400" dirty="0"/>
              <a:t>[CLS] </a:t>
            </a:r>
            <a:r>
              <a:rPr lang="ko-KR" altLang="en-US" sz="1400" dirty="0"/>
              <a:t>토큰에 해당하는 </a:t>
            </a:r>
            <a:r>
              <a:rPr lang="en-US" altLang="ko-KR" sz="1400" dirty="0"/>
              <a:t>vector</a:t>
            </a:r>
            <a:r>
              <a:rPr lang="ko-KR" altLang="en-US" sz="1400" dirty="0"/>
              <a:t>만 선택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70EDD1-B37E-4004-8601-8136BC6173E6}"/>
              </a:ext>
            </a:extLst>
          </p:cNvPr>
          <p:cNvCxnSpPr/>
          <p:nvPr/>
        </p:nvCxnSpPr>
        <p:spPr>
          <a:xfrm flipV="1">
            <a:off x="794084" y="2997065"/>
            <a:ext cx="0" cy="28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A18BF7-DFEE-46D3-9CCB-829007E4DE3A}"/>
              </a:ext>
            </a:extLst>
          </p:cNvPr>
          <p:cNvCxnSpPr/>
          <p:nvPr/>
        </p:nvCxnSpPr>
        <p:spPr>
          <a:xfrm flipV="1">
            <a:off x="2225842" y="2997065"/>
            <a:ext cx="0" cy="28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A9A114ED-F658-492A-8555-42F646C8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523563" y="4567489"/>
            <a:ext cx="2902802" cy="1704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87599-0BD8-4D67-AA60-D943A41FAA0D}"/>
              </a:ext>
            </a:extLst>
          </p:cNvPr>
          <p:cNvSpPr/>
          <p:nvPr/>
        </p:nvSpPr>
        <p:spPr>
          <a:xfrm>
            <a:off x="6048388" y="4480873"/>
            <a:ext cx="960164" cy="305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DE7AD7-6353-4BED-90BD-A9F76079611D}"/>
              </a:ext>
            </a:extLst>
          </p:cNvPr>
          <p:cNvSpPr/>
          <p:nvPr/>
        </p:nvSpPr>
        <p:spPr>
          <a:xfrm>
            <a:off x="7470817" y="4484685"/>
            <a:ext cx="960164" cy="305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F78FA5-7A4A-4D0C-BBFE-C2AE7EE388BD}"/>
              </a:ext>
            </a:extLst>
          </p:cNvPr>
          <p:cNvSpPr/>
          <p:nvPr/>
        </p:nvSpPr>
        <p:spPr>
          <a:xfrm>
            <a:off x="5523289" y="4078056"/>
            <a:ext cx="1947528" cy="2803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Encoder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A3B0CC3-43E0-4CAF-BD38-47C5D9790687}"/>
              </a:ext>
            </a:extLst>
          </p:cNvPr>
          <p:cNvSpPr/>
          <p:nvPr/>
        </p:nvSpPr>
        <p:spPr>
          <a:xfrm>
            <a:off x="5523289" y="3313950"/>
            <a:ext cx="1947528" cy="2803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nd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Encoder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A5225C-1F2C-4086-BD26-93137C983DC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471318" y="2850290"/>
            <a:ext cx="4057151" cy="1940310"/>
          </a:xfrm>
          <a:prstGeom prst="bentConnector4">
            <a:avLst>
              <a:gd name="adj1" fmla="val 50118"/>
              <a:gd name="adj2" fmla="val 111782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6A2CDF2-7CC9-4B60-87DB-7D013C8A7310}"/>
              </a:ext>
            </a:extLst>
          </p:cNvPr>
          <p:cNvSpPr/>
          <p:nvPr/>
        </p:nvSpPr>
        <p:spPr>
          <a:xfrm>
            <a:off x="530081" y="2738437"/>
            <a:ext cx="1935625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87B0B3A-1942-411A-9D73-F1910D495FC8}"/>
              </a:ext>
            </a:extLst>
          </p:cNvPr>
          <p:cNvSpPr/>
          <p:nvPr/>
        </p:nvSpPr>
        <p:spPr>
          <a:xfrm>
            <a:off x="5553009" y="4515219"/>
            <a:ext cx="1935625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71F109C-5ED6-4C39-B9FD-402953F04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05" t="73620" r="785" b="19669"/>
          <a:stretch/>
        </p:blipFill>
        <p:spPr>
          <a:xfrm>
            <a:off x="6464862" y="4859112"/>
            <a:ext cx="1042819" cy="295126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F25689-B116-449B-ADD5-4F1779282DB4}"/>
              </a:ext>
            </a:extLst>
          </p:cNvPr>
          <p:cNvSpPr/>
          <p:nvPr/>
        </p:nvSpPr>
        <p:spPr>
          <a:xfrm>
            <a:off x="6455176" y="5069265"/>
            <a:ext cx="171450" cy="11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5827B-4C0A-4E15-8465-06531A42F200}"/>
              </a:ext>
            </a:extLst>
          </p:cNvPr>
          <p:cNvSpPr/>
          <p:nvPr/>
        </p:nvSpPr>
        <p:spPr>
          <a:xfrm>
            <a:off x="7488634" y="4914189"/>
            <a:ext cx="8771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(Sinusoidal)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9FAE5F-6920-46D3-9A45-828A3E67EBB4}"/>
              </a:ext>
            </a:extLst>
          </p:cNvPr>
          <p:cNvSpPr/>
          <p:nvPr/>
        </p:nvSpPr>
        <p:spPr>
          <a:xfrm>
            <a:off x="315410" y="1873124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(1)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D34246-0FE7-4ACB-8E45-2300ECC9548C}"/>
              </a:ext>
            </a:extLst>
          </p:cNvPr>
          <p:cNvSpPr/>
          <p:nvPr/>
        </p:nvSpPr>
        <p:spPr>
          <a:xfrm>
            <a:off x="4650190" y="5431365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(2)</a:t>
            </a:r>
            <a:endParaRPr lang="ko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2BC632-7A58-481A-A1B5-5A55A35A1C80}"/>
              </a:ext>
            </a:extLst>
          </p:cNvPr>
          <p:cNvSpPr/>
          <p:nvPr/>
        </p:nvSpPr>
        <p:spPr>
          <a:xfrm>
            <a:off x="5069200" y="5337623"/>
            <a:ext cx="3810334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선택한 </a:t>
            </a:r>
            <a:r>
              <a:rPr lang="en-US" altLang="ko-KR" sz="1400" dirty="0"/>
              <a:t>[CLS] </a:t>
            </a:r>
            <a:r>
              <a:rPr lang="ko-KR" altLang="en-US" sz="1400" dirty="0"/>
              <a:t>토큰들을 두 개의 </a:t>
            </a:r>
            <a:r>
              <a:rPr lang="en-US" altLang="ko-KR" sz="1400" dirty="0"/>
              <a:t>layer</a:t>
            </a:r>
            <a:r>
              <a:rPr lang="ko-KR" altLang="en-US" sz="1400" dirty="0"/>
              <a:t>로 이루어진 </a:t>
            </a:r>
            <a:r>
              <a:rPr lang="en-US" altLang="ko-KR" sz="1400" dirty="0"/>
              <a:t>Transformer Encoder</a:t>
            </a:r>
            <a:r>
              <a:rPr lang="ko-KR" altLang="en-US" sz="1400" dirty="0"/>
              <a:t>의 </a:t>
            </a:r>
            <a:r>
              <a:rPr lang="en-US" altLang="ko-KR" sz="1400" dirty="0"/>
              <a:t>input</a:t>
            </a:r>
            <a:r>
              <a:rPr lang="ko-KR" altLang="en-US" sz="1400" dirty="0"/>
              <a:t>으로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01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A48520-A02D-463E-96AE-512218E3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9B1B26-51BE-41F0-802B-70698E6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DB75501F-A58C-F745-9215-A3E35A3B8A70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705022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세미나의 목표</a:t>
            </a:r>
            <a:endParaRPr lang="en-US" altLang="ko-KR" sz="2000" dirty="0"/>
          </a:p>
          <a:p>
            <a:pPr lvl="1"/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AI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이용한 문서 요약에 대한 이해</a:t>
            </a:r>
            <a:endParaRPr lang="en-US" altLang="ko-KR" sz="1600" dirty="0"/>
          </a:p>
          <a:p>
            <a:pPr marL="981075" lvl="1" indent="-274638">
              <a:buFont typeface="Arial" panose="020B0604020202020204" pitchFamily="34" charset="0"/>
              <a:buChar char="•"/>
            </a:pPr>
            <a:r>
              <a:rPr lang="ko-KR" altLang="en-US" sz="1400" dirty="0"/>
              <a:t>문서 요약의 정의 및 학습에 필요한 </a:t>
            </a:r>
            <a:r>
              <a:rPr lang="ko-KR" altLang="en-US" sz="1400" dirty="0" err="1"/>
              <a:t>데이터셋의</a:t>
            </a:r>
            <a:r>
              <a:rPr lang="ko-KR" altLang="en-US" sz="1400" dirty="0"/>
              <a:t> 형태</a:t>
            </a:r>
            <a:endParaRPr lang="en-US" altLang="ko-KR" sz="1400" dirty="0"/>
          </a:p>
          <a:p>
            <a:pPr marL="981075" lvl="1" indent="-274638">
              <a:buFont typeface="Arial" panose="020B0604020202020204" pitchFamily="34" charset="0"/>
              <a:buChar char="•"/>
            </a:pPr>
            <a:r>
              <a:rPr lang="en-US" altLang="ko-KR" sz="1400" dirty="0"/>
              <a:t>AI</a:t>
            </a:r>
            <a:r>
              <a:rPr lang="ko-KR" altLang="en-US" sz="1400" dirty="0"/>
              <a:t>의 문서 요약 결과에 대한 평가 방법</a:t>
            </a:r>
            <a:endParaRPr lang="en-US" altLang="ko-KR" sz="1600" dirty="0"/>
          </a:p>
          <a:p>
            <a:pPr lvl="1"/>
            <a:r>
              <a:rPr lang="en-US" altLang="ko-KR" sz="1600" dirty="0"/>
              <a:t>2.</a:t>
            </a:r>
            <a:r>
              <a:rPr lang="ko-KR" altLang="en-US" sz="1600" dirty="0"/>
              <a:t> 전통적인 문서 요약 모델 두 가지 소개</a:t>
            </a:r>
            <a:endParaRPr lang="en-US" altLang="ko-KR" sz="1600" dirty="0"/>
          </a:p>
          <a:p>
            <a:pPr marL="981075" lvl="1" indent="-274638">
              <a:buFont typeface="Arial" panose="020B0604020202020204" pitchFamily="34" charset="0"/>
              <a:buChar char="•"/>
            </a:pPr>
            <a:r>
              <a:rPr lang="ko-KR" altLang="en-US" sz="1400" dirty="0"/>
              <a:t>추출 요약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SummaRuNNer</a:t>
            </a:r>
            <a:endParaRPr lang="en-US" altLang="ko-KR" sz="1400" dirty="0"/>
          </a:p>
          <a:p>
            <a:pPr marL="981075" lvl="1" indent="-274638">
              <a:buFont typeface="Arial" panose="020B0604020202020204" pitchFamily="34" charset="0"/>
              <a:buChar char="•"/>
            </a:pPr>
            <a:r>
              <a:rPr lang="ko-KR" altLang="en-US" sz="1400" dirty="0"/>
              <a:t>생성 요약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Pointer Generator</a:t>
            </a:r>
          </a:p>
          <a:p>
            <a:pPr lvl="1"/>
            <a:r>
              <a:rPr lang="en-US" altLang="ko-KR" sz="1600" dirty="0"/>
              <a:t>3.</a:t>
            </a:r>
            <a:r>
              <a:rPr lang="ko-KR" altLang="en-US" sz="1600" dirty="0"/>
              <a:t> 최신 문서 요약 모델 </a:t>
            </a:r>
            <a:r>
              <a:rPr lang="en-US" altLang="ko-KR" sz="1600" dirty="0" err="1"/>
              <a:t>BertSum</a:t>
            </a:r>
            <a:r>
              <a:rPr lang="en-US" altLang="ko-KR" sz="1600" dirty="0"/>
              <a:t> </a:t>
            </a:r>
            <a:r>
              <a:rPr lang="ko-KR" altLang="en-US" sz="1600" dirty="0"/>
              <a:t>소개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세미나를 이해하기 위한 사전 지식</a:t>
            </a:r>
            <a:endParaRPr lang="en-US" altLang="ko-KR" sz="2000" dirty="0"/>
          </a:p>
          <a:p>
            <a:pPr lvl="1"/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CNN / RNN</a:t>
            </a:r>
            <a:r>
              <a:rPr lang="ko-KR" altLang="en-US" sz="1600" dirty="0"/>
              <a:t>의 작동 원리에 대한 이해</a:t>
            </a:r>
            <a:endParaRPr lang="en-US" altLang="ko-KR" sz="1600" dirty="0"/>
          </a:p>
          <a:p>
            <a:pPr lvl="1"/>
            <a:r>
              <a:rPr lang="en-US" altLang="ko-KR" sz="1600" dirty="0"/>
              <a:t>2.</a:t>
            </a:r>
            <a:r>
              <a:rPr lang="ko-KR" altLang="en-US" sz="1600" dirty="0"/>
              <a:t> 행렬 차원 및 연산에 대한 이해</a:t>
            </a:r>
            <a:endParaRPr lang="en-US" altLang="ko-KR" sz="1600" dirty="0"/>
          </a:p>
          <a:p>
            <a:pPr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9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796F75E-EA1F-4D72-B33C-750C1C5443EA}"/>
              </a:ext>
            </a:extLst>
          </p:cNvPr>
          <p:cNvSpPr/>
          <p:nvPr/>
        </p:nvSpPr>
        <p:spPr>
          <a:xfrm>
            <a:off x="4849123" y="1876829"/>
            <a:ext cx="3846601" cy="342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4C953-1FC6-4F4D-9041-CE8AA81CF751}"/>
              </a:ext>
            </a:extLst>
          </p:cNvPr>
          <p:cNvSpPr/>
          <p:nvPr/>
        </p:nvSpPr>
        <p:spPr>
          <a:xfrm>
            <a:off x="4703474" y="5401861"/>
            <a:ext cx="3992250" cy="59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5453357-FFDE-4607-B246-1FA97D27A34B}"/>
              </a:ext>
            </a:extLst>
          </p:cNvPr>
          <p:cNvSpPr/>
          <p:nvPr/>
        </p:nvSpPr>
        <p:spPr>
          <a:xfrm>
            <a:off x="327235" y="1860071"/>
            <a:ext cx="3674854" cy="59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4E2C1A5-2CAB-4E3E-9245-2B791CECC439}"/>
              </a:ext>
            </a:extLst>
          </p:cNvPr>
          <p:cNvCxnSpPr>
            <a:cxnSpLocks/>
          </p:cNvCxnSpPr>
          <p:nvPr/>
        </p:nvCxnSpPr>
        <p:spPr>
          <a:xfrm flipV="1">
            <a:off x="7209923" y="2698294"/>
            <a:ext cx="3008" cy="20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5CFD376-671D-4506-8081-90D87AC34143}"/>
              </a:ext>
            </a:extLst>
          </p:cNvPr>
          <p:cNvCxnSpPr>
            <a:cxnSpLocks/>
          </p:cNvCxnSpPr>
          <p:nvPr/>
        </p:nvCxnSpPr>
        <p:spPr>
          <a:xfrm flipV="1">
            <a:off x="7212931" y="3112005"/>
            <a:ext cx="0" cy="13841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496520E-3DF1-4133-B686-6B8652F9DCBB}"/>
              </a:ext>
            </a:extLst>
          </p:cNvPr>
          <p:cNvCxnSpPr>
            <a:cxnSpLocks/>
          </p:cNvCxnSpPr>
          <p:nvPr/>
        </p:nvCxnSpPr>
        <p:spPr>
          <a:xfrm flipV="1">
            <a:off x="5787189" y="3112005"/>
            <a:ext cx="0" cy="13841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Extractive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BERTSumExt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BERT </a:t>
            </a:r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Transformer Encoder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추가해 추출 요약 수행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9B420A-267E-41DE-8AA3-0C117D8E5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24065" y="3350794"/>
            <a:ext cx="2902802" cy="170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F1D4F9-937E-4AF0-A200-1D18300F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9"/>
          <a:stretch/>
        </p:blipFill>
        <p:spPr>
          <a:xfrm>
            <a:off x="524065" y="3513345"/>
            <a:ext cx="2902802" cy="24041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2F9FAD-6BEC-4F7B-8916-D6ED3AC22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24065" y="2793208"/>
            <a:ext cx="2902802" cy="1704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F2E8B-F284-4D9E-973D-700CB1FA901C}"/>
              </a:ext>
            </a:extLst>
          </p:cNvPr>
          <p:cNvSpPr/>
          <p:nvPr/>
        </p:nvSpPr>
        <p:spPr>
          <a:xfrm>
            <a:off x="1038933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1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C04920-C099-4D52-8030-1C6D258555B3}"/>
              </a:ext>
            </a:extLst>
          </p:cNvPr>
          <p:cNvSpPr/>
          <p:nvPr/>
        </p:nvSpPr>
        <p:spPr>
          <a:xfrm>
            <a:off x="1517875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1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3EA3D7-6963-4BD3-842E-158B5A4C97D5}"/>
              </a:ext>
            </a:extLst>
          </p:cNvPr>
          <p:cNvSpPr/>
          <p:nvPr/>
        </p:nvSpPr>
        <p:spPr>
          <a:xfrm>
            <a:off x="1968454" y="5908802"/>
            <a:ext cx="4972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[CLS]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AA882-1DD8-40E8-A657-89F573A78233}"/>
              </a:ext>
            </a:extLst>
          </p:cNvPr>
          <p:cNvSpPr/>
          <p:nvPr/>
        </p:nvSpPr>
        <p:spPr>
          <a:xfrm>
            <a:off x="2470179" y="5908804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2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4B590-AC82-401D-AD11-E22B4519665C}"/>
              </a:ext>
            </a:extLst>
          </p:cNvPr>
          <p:cNvSpPr/>
          <p:nvPr/>
        </p:nvSpPr>
        <p:spPr>
          <a:xfrm>
            <a:off x="2938339" y="59088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문장</a:t>
            </a:r>
            <a:r>
              <a:rPr lang="en-US" altLang="ko-KR" sz="1000" dirty="0">
                <a:latin typeface="+mn-ea"/>
              </a:rPr>
              <a:t>2</a:t>
            </a:r>
          </a:p>
          <a:p>
            <a:r>
              <a:rPr lang="ko-KR" altLang="en-US" sz="1000" dirty="0">
                <a:latin typeface="+mn-ea"/>
              </a:rPr>
              <a:t>단어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84543A-C00E-44AB-A257-C15C913B6BA9}"/>
              </a:ext>
            </a:extLst>
          </p:cNvPr>
          <p:cNvSpPr/>
          <p:nvPr/>
        </p:nvSpPr>
        <p:spPr>
          <a:xfrm>
            <a:off x="530081" y="5908804"/>
            <a:ext cx="4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[CLS]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BDA11-76CA-42F3-B08B-B101BEA580F5}"/>
              </a:ext>
            </a:extLst>
          </p:cNvPr>
          <p:cNvSpPr/>
          <p:nvPr/>
        </p:nvSpPr>
        <p:spPr>
          <a:xfrm>
            <a:off x="1038933" y="2729659"/>
            <a:ext cx="960164" cy="267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1D7098-0085-4763-87A5-8FAD49BCCDCF}"/>
              </a:ext>
            </a:extLst>
          </p:cNvPr>
          <p:cNvSpPr/>
          <p:nvPr/>
        </p:nvSpPr>
        <p:spPr>
          <a:xfrm>
            <a:off x="2471319" y="2729659"/>
            <a:ext cx="960164" cy="267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F2C03F-7D72-49D6-8187-D152313E017F}"/>
              </a:ext>
            </a:extLst>
          </p:cNvPr>
          <p:cNvSpPr/>
          <p:nvPr/>
        </p:nvSpPr>
        <p:spPr>
          <a:xfrm>
            <a:off x="667763" y="1789974"/>
            <a:ext cx="3428183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BERT</a:t>
            </a:r>
            <a:r>
              <a:rPr lang="ko-KR" altLang="en-US" sz="1400" dirty="0"/>
              <a:t>를 거쳐 나온 </a:t>
            </a:r>
            <a:r>
              <a:rPr lang="en-US" altLang="ko-KR" sz="1400" dirty="0"/>
              <a:t>output </a:t>
            </a:r>
            <a:r>
              <a:rPr lang="ko-KR" altLang="en-US" sz="1400" dirty="0"/>
              <a:t>중 </a:t>
            </a:r>
            <a:r>
              <a:rPr lang="en-US" altLang="ko-KR" sz="1400" dirty="0"/>
              <a:t>[CLS] </a:t>
            </a:r>
            <a:r>
              <a:rPr lang="ko-KR" altLang="en-US" sz="1400" dirty="0"/>
              <a:t>토큰에 해당하는 </a:t>
            </a:r>
            <a:r>
              <a:rPr lang="en-US" altLang="ko-KR" sz="1400" dirty="0"/>
              <a:t>vector</a:t>
            </a:r>
            <a:r>
              <a:rPr lang="ko-KR" altLang="en-US" sz="1400" dirty="0"/>
              <a:t>만 선택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70EDD1-B37E-4004-8601-8136BC6173E6}"/>
              </a:ext>
            </a:extLst>
          </p:cNvPr>
          <p:cNvCxnSpPr/>
          <p:nvPr/>
        </p:nvCxnSpPr>
        <p:spPr>
          <a:xfrm flipV="1">
            <a:off x="794084" y="2997065"/>
            <a:ext cx="0" cy="28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A18BF7-DFEE-46D3-9CCB-829007E4DE3A}"/>
              </a:ext>
            </a:extLst>
          </p:cNvPr>
          <p:cNvCxnSpPr/>
          <p:nvPr/>
        </p:nvCxnSpPr>
        <p:spPr>
          <a:xfrm flipV="1">
            <a:off x="2225842" y="2997065"/>
            <a:ext cx="0" cy="28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A9A114ED-F658-492A-8555-42F646C8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523563" y="4567489"/>
            <a:ext cx="2902802" cy="1704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87599-0BD8-4D67-AA60-D943A41FAA0D}"/>
              </a:ext>
            </a:extLst>
          </p:cNvPr>
          <p:cNvSpPr/>
          <p:nvPr/>
        </p:nvSpPr>
        <p:spPr>
          <a:xfrm>
            <a:off x="6048388" y="4529732"/>
            <a:ext cx="960164" cy="20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DE7AD7-6353-4BED-90BD-A9F76079611D}"/>
              </a:ext>
            </a:extLst>
          </p:cNvPr>
          <p:cNvSpPr/>
          <p:nvPr/>
        </p:nvSpPr>
        <p:spPr>
          <a:xfrm>
            <a:off x="7470817" y="4533544"/>
            <a:ext cx="960164" cy="20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3576F1-00D4-4C27-A63A-CDF1D836AD6F}"/>
              </a:ext>
            </a:extLst>
          </p:cNvPr>
          <p:cNvSpPr/>
          <p:nvPr/>
        </p:nvSpPr>
        <p:spPr>
          <a:xfrm>
            <a:off x="5212391" y="1825197"/>
            <a:ext cx="3810334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마지막 </a:t>
            </a:r>
            <a:r>
              <a:rPr lang="en-US" altLang="ko-KR" sz="1400" dirty="0"/>
              <a:t>output</a:t>
            </a:r>
            <a:r>
              <a:rPr lang="ko-KR" altLang="en-US" sz="1400" dirty="0"/>
              <a:t>을 이용해 </a:t>
            </a:r>
            <a:r>
              <a:rPr lang="en-US" altLang="ko-KR" sz="1400" dirty="0"/>
              <a:t>binary classification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F78FA5-7A4A-4D0C-BBFE-C2AE7EE388BD}"/>
              </a:ext>
            </a:extLst>
          </p:cNvPr>
          <p:cNvSpPr/>
          <p:nvPr/>
        </p:nvSpPr>
        <p:spPr>
          <a:xfrm>
            <a:off x="5523289" y="4078056"/>
            <a:ext cx="1947528" cy="2803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Encoder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A3B0CC3-43E0-4CAF-BD38-47C5D9790687}"/>
              </a:ext>
            </a:extLst>
          </p:cNvPr>
          <p:cNvSpPr/>
          <p:nvPr/>
        </p:nvSpPr>
        <p:spPr>
          <a:xfrm>
            <a:off x="5523289" y="3313950"/>
            <a:ext cx="1947528" cy="2803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nd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Encoder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125DE76-1218-471D-BE29-5C4B325F8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523563" y="3778492"/>
            <a:ext cx="2902802" cy="17041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DF7D89-D4F9-40FD-84F3-72A7B10A5626}"/>
              </a:ext>
            </a:extLst>
          </p:cNvPr>
          <p:cNvSpPr/>
          <p:nvPr/>
        </p:nvSpPr>
        <p:spPr>
          <a:xfrm>
            <a:off x="6038431" y="3763440"/>
            <a:ext cx="960164" cy="238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F4F002-B5EB-4B64-A75D-0BB5D8CDD52D}"/>
              </a:ext>
            </a:extLst>
          </p:cNvPr>
          <p:cNvSpPr/>
          <p:nvPr/>
        </p:nvSpPr>
        <p:spPr>
          <a:xfrm>
            <a:off x="7470817" y="3763441"/>
            <a:ext cx="960164" cy="237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CEC53C2-6275-4D36-BF02-E920CD6E3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5523563" y="2901439"/>
            <a:ext cx="2902802" cy="17041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485EC7-59AD-4233-92A4-21F46B4D9AA7}"/>
              </a:ext>
            </a:extLst>
          </p:cNvPr>
          <p:cNvSpPr/>
          <p:nvPr/>
        </p:nvSpPr>
        <p:spPr>
          <a:xfrm>
            <a:off x="6038431" y="2820510"/>
            <a:ext cx="960164" cy="30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C00F5-C23C-4B84-ABCA-CB0AE68D7B35}"/>
              </a:ext>
            </a:extLst>
          </p:cNvPr>
          <p:cNvSpPr/>
          <p:nvPr/>
        </p:nvSpPr>
        <p:spPr>
          <a:xfrm>
            <a:off x="7470817" y="2820510"/>
            <a:ext cx="960164" cy="30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A5225C-1F2C-4086-BD26-93137C983DC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471318" y="2850290"/>
            <a:ext cx="4057151" cy="1940310"/>
          </a:xfrm>
          <a:prstGeom prst="bentConnector4">
            <a:avLst>
              <a:gd name="adj1" fmla="val 50118"/>
              <a:gd name="adj2" fmla="val 111782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6A2CDF2-7CC9-4B60-87DB-7D013C8A7310}"/>
              </a:ext>
            </a:extLst>
          </p:cNvPr>
          <p:cNvSpPr/>
          <p:nvPr/>
        </p:nvSpPr>
        <p:spPr>
          <a:xfrm>
            <a:off x="530081" y="2738437"/>
            <a:ext cx="1935625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87B0B3A-1942-411A-9D73-F1910D495FC8}"/>
              </a:ext>
            </a:extLst>
          </p:cNvPr>
          <p:cNvSpPr/>
          <p:nvPr/>
        </p:nvSpPr>
        <p:spPr>
          <a:xfrm>
            <a:off x="5553009" y="4515219"/>
            <a:ext cx="1935625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54F9716-D120-4784-B8CD-3E829CEE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58" y="2319031"/>
            <a:ext cx="1544829" cy="29303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71F109C-5ED6-4C39-B9FD-402953F04A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05" t="73620" r="785" b="19669"/>
          <a:stretch/>
        </p:blipFill>
        <p:spPr>
          <a:xfrm>
            <a:off x="6464862" y="4859112"/>
            <a:ext cx="1042819" cy="295126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F25689-B116-449B-ADD5-4F1779282DB4}"/>
              </a:ext>
            </a:extLst>
          </p:cNvPr>
          <p:cNvSpPr/>
          <p:nvPr/>
        </p:nvSpPr>
        <p:spPr>
          <a:xfrm>
            <a:off x="6455176" y="5069265"/>
            <a:ext cx="171450" cy="11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5827B-4C0A-4E15-8465-06531A42F200}"/>
              </a:ext>
            </a:extLst>
          </p:cNvPr>
          <p:cNvSpPr/>
          <p:nvPr/>
        </p:nvSpPr>
        <p:spPr>
          <a:xfrm>
            <a:off x="7488634" y="4914189"/>
            <a:ext cx="8771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(Sinusoidal)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9FAE5F-6920-46D3-9A45-828A3E67EBB4}"/>
              </a:ext>
            </a:extLst>
          </p:cNvPr>
          <p:cNvSpPr/>
          <p:nvPr/>
        </p:nvSpPr>
        <p:spPr>
          <a:xfrm>
            <a:off x="315410" y="1873124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(1)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D34246-0FE7-4ACB-8E45-2300ECC9548C}"/>
              </a:ext>
            </a:extLst>
          </p:cNvPr>
          <p:cNvSpPr/>
          <p:nvPr/>
        </p:nvSpPr>
        <p:spPr>
          <a:xfrm>
            <a:off x="4650190" y="5431365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(2)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8665BB2-D1C3-434F-B7B7-416CC0E78E8D}"/>
              </a:ext>
            </a:extLst>
          </p:cNvPr>
          <p:cNvSpPr/>
          <p:nvPr/>
        </p:nvSpPr>
        <p:spPr>
          <a:xfrm>
            <a:off x="4814525" y="1910334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(3)</a:t>
            </a:r>
            <a:endParaRPr lang="ko-KR" altLang="en-US" sz="14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27AAB48-71D5-48D9-8BBB-BFA5A1BFFAA0}"/>
              </a:ext>
            </a:extLst>
          </p:cNvPr>
          <p:cNvCxnSpPr>
            <a:cxnSpLocks/>
          </p:cNvCxnSpPr>
          <p:nvPr/>
        </p:nvCxnSpPr>
        <p:spPr>
          <a:xfrm flipV="1">
            <a:off x="5785685" y="2698294"/>
            <a:ext cx="3008" cy="20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164D3D0E-7D8C-46CB-A071-0D0D93EE3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76"/>
          <a:stretch/>
        </p:blipFill>
        <p:spPr>
          <a:xfrm>
            <a:off x="5698333" y="2319031"/>
            <a:ext cx="208923" cy="293033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2BC632-7A58-481A-A1B5-5A55A35A1C80}"/>
              </a:ext>
            </a:extLst>
          </p:cNvPr>
          <p:cNvSpPr/>
          <p:nvPr/>
        </p:nvSpPr>
        <p:spPr>
          <a:xfrm>
            <a:off x="5069200" y="5337623"/>
            <a:ext cx="3810334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선택한 </a:t>
            </a:r>
            <a:r>
              <a:rPr lang="en-US" altLang="ko-KR" sz="1400" dirty="0"/>
              <a:t>[CLS] </a:t>
            </a:r>
            <a:r>
              <a:rPr lang="ko-KR" altLang="en-US" sz="1400" dirty="0"/>
              <a:t>토큰들을 두 개의 </a:t>
            </a:r>
            <a:r>
              <a:rPr lang="en-US" altLang="ko-KR" sz="1400" dirty="0"/>
              <a:t>layer</a:t>
            </a:r>
            <a:r>
              <a:rPr lang="ko-KR" altLang="en-US" sz="1400" dirty="0"/>
              <a:t>로 이루어진 </a:t>
            </a:r>
            <a:r>
              <a:rPr lang="en-US" altLang="ko-KR" sz="1400" dirty="0"/>
              <a:t>Transformer Encoder</a:t>
            </a:r>
            <a:r>
              <a:rPr lang="ko-KR" altLang="en-US" sz="1400" dirty="0"/>
              <a:t>의 </a:t>
            </a:r>
            <a:r>
              <a:rPr lang="en-US" altLang="ko-KR" sz="1400" dirty="0"/>
              <a:t>input</a:t>
            </a:r>
            <a:r>
              <a:rPr lang="ko-KR" altLang="en-US" sz="1400" dirty="0"/>
              <a:t>으로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Abstractive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Transformer Decoder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49DA846-9E06-4923-8160-89B16C7C7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0" t="4" r="-55" b="1"/>
          <a:stretch/>
        </p:blipFill>
        <p:spPr>
          <a:xfrm>
            <a:off x="1132452" y="2045241"/>
            <a:ext cx="2893595" cy="4137131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C32E64-49EC-4E1B-A27F-C673AD13C5E8}"/>
              </a:ext>
            </a:extLst>
          </p:cNvPr>
          <p:cNvCxnSpPr>
            <a:cxnSpLocks/>
          </p:cNvCxnSpPr>
          <p:nvPr/>
        </p:nvCxnSpPr>
        <p:spPr>
          <a:xfrm>
            <a:off x="3441032" y="4642804"/>
            <a:ext cx="930923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3605642-BB95-4079-AB2D-227E4E68B065}"/>
                  </a:ext>
                </a:extLst>
              </p:cNvPr>
              <p:cNvSpPr/>
              <p:nvPr/>
            </p:nvSpPr>
            <p:spPr>
              <a:xfrm>
                <a:off x="4627526" y="4458699"/>
                <a:ext cx="3949487" cy="769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+mn-ea"/>
                  </a:rPr>
                  <a:t>(1)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Encoder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en-US" altLang="ko-KR" sz="1400" dirty="0" err="1">
                    <a:latin typeface="+mn-ea"/>
                  </a:rPr>
                  <a:t>MHAtt</a:t>
                </a:r>
                <a:r>
                  <a:rPr lang="ko-KR" altLang="en-US" sz="1400" dirty="0">
                    <a:latin typeface="+mn-ea"/>
                  </a:rPr>
                  <a:t>와 동일하지만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+mn-ea"/>
                  </a:rPr>
                  <a:t>행렬에서 </a:t>
                </a:r>
                <a:r>
                  <a:rPr lang="en-US" altLang="ko-KR" sz="1400" dirty="0" err="1">
                    <a:latin typeface="+mn-ea"/>
                  </a:rPr>
                  <a:t>softmax</a:t>
                </a:r>
                <a:r>
                  <a:rPr lang="ko-KR" altLang="en-US" sz="1400" dirty="0">
                    <a:latin typeface="+mn-ea"/>
                  </a:rPr>
                  <a:t>를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취하기 전에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+mn-ea"/>
                  </a:rPr>
                  <a:t>현재 시점보다 앞부분만 참조하도록 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+mn-ea"/>
                  </a:rPr>
                  <a:t>masking</a:t>
                </a:r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3605642-BB95-4079-AB2D-227E4E68B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26" y="4458699"/>
                <a:ext cx="3949487" cy="769954"/>
              </a:xfrm>
              <a:prstGeom prst="rect">
                <a:avLst/>
              </a:prstGeom>
              <a:blipFill>
                <a:blip r:embed="rId3"/>
                <a:stretch>
                  <a:fillRect l="-641" b="-64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37A222C-2B47-49B8-A3EB-1D3543BDCF62}"/>
              </a:ext>
            </a:extLst>
          </p:cNvPr>
          <p:cNvCxnSpPr>
            <a:cxnSpLocks/>
          </p:cNvCxnSpPr>
          <p:nvPr/>
        </p:nvCxnSpPr>
        <p:spPr>
          <a:xfrm>
            <a:off x="3441032" y="3824113"/>
            <a:ext cx="930923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7C5024-6375-4BE8-BAE7-A029F17AFD74}"/>
              </a:ext>
            </a:extLst>
          </p:cNvPr>
          <p:cNvSpPr/>
          <p:nvPr/>
        </p:nvSpPr>
        <p:spPr>
          <a:xfrm>
            <a:off x="4627527" y="3562503"/>
            <a:ext cx="3611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(2)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Q, K, V</a:t>
            </a:r>
            <a:r>
              <a:rPr lang="ko-KR" altLang="en-US" sz="1400" dirty="0">
                <a:latin typeface="+mn-ea"/>
              </a:rPr>
              <a:t>가 동일했던 </a:t>
            </a:r>
            <a:r>
              <a:rPr lang="en-US" altLang="ko-KR" sz="1400" dirty="0">
                <a:latin typeface="+mn-ea"/>
              </a:rPr>
              <a:t>Encoder</a:t>
            </a:r>
            <a:r>
              <a:rPr lang="ko-KR" altLang="en-US" sz="1400" dirty="0">
                <a:latin typeface="+mn-ea"/>
              </a:rPr>
              <a:t>와 달리 </a:t>
            </a:r>
            <a:r>
              <a:rPr lang="en-US" altLang="ko-KR" sz="1400" dirty="0">
                <a:latin typeface="+mn-ea"/>
              </a:rPr>
              <a:t>K, V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Encoder input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Q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Decoder input</a:t>
            </a:r>
            <a:r>
              <a:rPr lang="ko-KR" altLang="en-US" sz="1400" dirty="0">
                <a:latin typeface="+mn-ea"/>
              </a:rPr>
              <a:t>을 사용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7859B3-E138-47CB-802B-BD1E92280C97}"/>
              </a:ext>
            </a:extLst>
          </p:cNvPr>
          <p:cNvSpPr/>
          <p:nvPr/>
        </p:nvSpPr>
        <p:spPr>
          <a:xfrm>
            <a:off x="3635019" y="828532"/>
            <a:ext cx="40681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Recommend beginners to see these things: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https://youtu.be/xhY7m8QVKjo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http://jalammar.github.io/illustrated-transformer/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https://nlp.seas.harvard.edu/2018/04/03/attention.html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72A45C4-400B-4EC7-842C-FE2718C08189}"/>
              </a:ext>
            </a:extLst>
          </p:cNvPr>
          <p:cNvCxnSpPr>
            <a:cxnSpLocks/>
          </p:cNvCxnSpPr>
          <p:nvPr/>
        </p:nvCxnSpPr>
        <p:spPr>
          <a:xfrm>
            <a:off x="3441032" y="2861586"/>
            <a:ext cx="930923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3C71F7-2459-4D27-814A-D653EDAFEF75}"/>
              </a:ext>
            </a:extLst>
          </p:cNvPr>
          <p:cNvSpPr/>
          <p:nvPr/>
        </p:nvSpPr>
        <p:spPr>
          <a:xfrm>
            <a:off x="4627525" y="2629938"/>
            <a:ext cx="4170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(3)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Decoder</a:t>
            </a:r>
            <a:r>
              <a:rPr lang="ko-KR" altLang="en-US" sz="1400" dirty="0">
                <a:latin typeface="+mn-ea"/>
              </a:rPr>
              <a:t>의 최종 </a:t>
            </a:r>
            <a:r>
              <a:rPr lang="en-US" altLang="ko-KR" sz="1400" dirty="0">
                <a:latin typeface="+mn-ea"/>
              </a:rPr>
              <a:t>output</a:t>
            </a:r>
            <a:r>
              <a:rPr lang="ko-KR" altLang="en-US" sz="1400" dirty="0">
                <a:latin typeface="+mn-ea"/>
              </a:rPr>
              <a:t>이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decoder input(Q)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과 같은 차원을 갖는 벡터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행렬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로 나옴 </a:t>
            </a:r>
            <a:r>
              <a:rPr lang="en-US" altLang="ko-KR" sz="1400" dirty="0">
                <a:latin typeface="+mn-ea"/>
              </a:rPr>
              <a:t>(Encoder</a:t>
            </a:r>
            <a:r>
              <a:rPr lang="ko-KR" altLang="en-US" sz="1400" dirty="0">
                <a:latin typeface="+mn-ea"/>
              </a:rPr>
              <a:t>때와 동일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5C2BC2-2EB3-40EF-8C6A-F275145B8432}"/>
              </a:ext>
            </a:extLst>
          </p:cNvPr>
          <p:cNvCxnSpPr>
            <a:cxnSpLocks/>
          </p:cNvCxnSpPr>
          <p:nvPr/>
        </p:nvCxnSpPr>
        <p:spPr>
          <a:xfrm>
            <a:off x="3441032" y="2130708"/>
            <a:ext cx="930923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BC45F2-2A8D-4D35-9702-BF18ACFD85D6}"/>
              </a:ext>
            </a:extLst>
          </p:cNvPr>
          <p:cNvSpPr/>
          <p:nvPr/>
        </p:nvSpPr>
        <p:spPr>
          <a:xfrm>
            <a:off x="4627525" y="2015712"/>
            <a:ext cx="406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(4)</a:t>
            </a:r>
            <a:r>
              <a:rPr lang="ko-KR" altLang="en-US" sz="1400" dirty="0">
                <a:latin typeface="+mn-ea"/>
              </a:rPr>
              <a:t> 다음 시점에 등장할 단어를 예측</a:t>
            </a:r>
            <a:endParaRPr lang="ko-KR" altLang="en-US" sz="1400" dirty="0"/>
          </a:p>
        </p:txBody>
      </p:sp>
      <p:sp>
        <p:nvSpPr>
          <p:cNvPr id="15" name="직사각형 14">
            <a:hlinkClick r:id="rId7"/>
            <a:extLst>
              <a:ext uri="{FF2B5EF4-FFF2-40B4-BE49-F238E27FC236}">
                <a16:creationId xmlns:a16="http://schemas.microsoft.com/office/drawing/2014/main" id="{672FF867-D743-4F06-B33A-26A65D6678A2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EA1F0F-9196-E54F-88CA-CB728EF175C0}"/>
              </a:ext>
            </a:extLst>
          </p:cNvPr>
          <p:cNvSpPr/>
          <p:nvPr/>
        </p:nvSpPr>
        <p:spPr>
          <a:xfrm>
            <a:off x="1022684" y="3332747"/>
            <a:ext cx="1600200" cy="271913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07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6E669AA-72DA-44B1-9B41-309CC9380BD4}"/>
              </a:ext>
            </a:extLst>
          </p:cNvPr>
          <p:cNvCxnSpPr>
            <a:cxnSpLocks/>
          </p:cNvCxnSpPr>
          <p:nvPr/>
        </p:nvCxnSpPr>
        <p:spPr>
          <a:xfrm flipV="1">
            <a:off x="6818252" y="2911766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Abstractive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BERTSumAbs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Pretrained BERT </a:t>
            </a:r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Transformer Decoder model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추가해 생성 요약 수행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첫 번째 </a:t>
            </a:r>
            <a:r>
              <a:rPr lang="en-US" altLang="ko-KR" sz="1600" dirty="0">
                <a:latin typeface="+mn-ea"/>
              </a:rPr>
              <a:t>timestep → </a:t>
            </a:r>
            <a:r>
              <a:rPr lang="ko-KR" altLang="en-US" sz="1600" dirty="0">
                <a:latin typeface="+mn-ea"/>
              </a:rPr>
              <a:t>문장 시작을 뜻하는 </a:t>
            </a:r>
            <a:r>
              <a:rPr lang="en-US" altLang="ko-KR" sz="1600" dirty="0">
                <a:latin typeface="+mn-ea"/>
              </a:rPr>
              <a:t>&lt;BOS&gt;</a:t>
            </a:r>
            <a:r>
              <a:rPr lang="ko-KR" altLang="en-US" sz="1600" dirty="0">
                <a:latin typeface="+mn-ea"/>
              </a:rPr>
              <a:t>를 받아 요약문의 첫 단어를 예측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2638B9A-DA8D-49C4-9B91-C6D384BC9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2456745" y="2644286"/>
            <a:ext cx="2902802" cy="17041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C793AD8-0661-4248-BE3A-46006B619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9"/>
          <a:stretch/>
        </p:blipFill>
        <p:spPr>
          <a:xfrm>
            <a:off x="2456745" y="2911766"/>
            <a:ext cx="2902802" cy="2404147"/>
          </a:xfrm>
          <a:prstGeom prst="rect">
            <a:avLst/>
          </a:prstGeom>
        </p:spPr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2E5EBE8-FAE7-4C91-9476-5A4294428368}"/>
              </a:ext>
            </a:extLst>
          </p:cNvPr>
          <p:cNvSpPr/>
          <p:nvPr/>
        </p:nvSpPr>
        <p:spPr>
          <a:xfrm>
            <a:off x="2462761" y="2596450"/>
            <a:ext cx="2896786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5C3F407-067B-4FDD-B645-22C568BFF4DB}"/>
              </a:ext>
            </a:extLst>
          </p:cNvPr>
          <p:cNvSpPr/>
          <p:nvPr/>
        </p:nvSpPr>
        <p:spPr>
          <a:xfrm>
            <a:off x="2542105" y="5315915"/>
            <a:ext cx="431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나는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03B120C-D5A4-468A-A16D-D0F702B50264}"/>
              </a:ext>
            </a:extLst>
          </p:cNvPr>
          <p:cNvSpPr/>
          <p:nvPr/>
        </p:nvSpPr>
        <p:spPr>
          <a:xfrm>
            <a:off x="2953894" y="5315915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6C0443F-BE60-4FD1-91FC-D7EBE53F9AFE}"/>
              </a:ext>
            </a:extLst>
          </p:cNvPr>
          <p:cNvSpPr/>
          <p:nvPr/>
        </p:nvSpPr>
        <p:spPr>
          <a:xfrm>
            <a:off x="3520169" y="5317413"/>
            <a:ext cx="308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>
                <a:latin typeface="+mn-ea"/>
              </a:rPr>
              <a:t>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948A3E-8032-4F08-9F7B-FBBE002EDF46}"/>
              </a:ext>
            </a:extLst>
          </p:cNvPr>
          <p:cNvSpPr/>
          <p:nvPr/>
        </p:nvSpPr>
        <p:spPr>
          <a:xfrm>
            <a:off x="4421923" y="5315913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B8C2161-D124-415C-BEEF-A2C175B52070}"/>
              </a:ext>
            </a:extLst>
          </p:cNvPr>
          <p:cNvSpPr/>
          <p:nvPr/>
        </p:nvSpPr>
        <p:spPr>
          <a:xfrm>
            <a:off x="4902642" y="5315913"/>
            <a:ext cx="3770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_</a:t>
            </a:r>
            <a:r>
              <a:rPr lang="ko-KR" altLang="en-US" sz="1050" dirty="0">
                <a:latin typeface="+mn-ea"/>
              </a:rPr>
              <a:t>해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ECEF1F-512E-4584-B021-3D75A111252C}"/>
              </a:ext>
            </a:extLst>
          </p:cNvPr>
          <p:cNvSpPr/>
          <p:nvPr/>
        </p:nvSpPr>
        <p:spPr>
          <a:xfrm>
            <a:off x="3944135" y="53174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진짜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E4B4F85-63E6-4D23-B9AE-63FC279D11FA}"/>
              </a:ext>
            </a:extLst>
          </p:cNvPr>
          <p:cNvSpPr/>
          <p:nvPr/>
        </p:nvSpPr>
        <p:spPr>
          <a:xfrm>
            <a:off x="6561873" y="4348642"/>
            <a:ext cx="1947528" cy="28039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7E1BA96-6C06-410E-A0A5-994774A37DAA}"/>
              </a:ext>
            </a:extLst>
          </p:cNvPr>
          <p:cNvSpPr/>
          <p:nvPr/>
        </p:nvSpPr>
        <p:spPr>
          <a:xfrm>
            <a:off x="6561873" y="3161075"/>
            <a:ext cx="1947528" cy="2803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th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D6911C4-A0D0-4BCA-9648-ECA4C15F9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 r="82281"/>
          <a:stretch/>
        </p:blipFill>
        <p:spPr>
          <a:xfrm>
            <a:off x="6561873" y="2727670"/>
            <a:ext cx="514350" cy="170410"/>
          </a:xfrm>
          <a:prstGeom prst="rect">
            <a:avLst/>
          </a:prstGeom>
        </p:spPr>
      </p:pic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F506A9C-8D1A-482F-95E7-A665EF5728A3}"/>
              </a:ext>
            </a:extLst>
          </p:cNvPr>
          <p:cNvCxnSpPr>
            <a:cxnSpLocks/>
            <a:stCxn id="127" idx="3"/>
            <a:endCxn id="134" idx="1"/>
          </p:cNvCxnSpPr>
          <p:nvPr/>
        </p:nvCxnSpPr>
        <p:spPr>
          <a:xfrm>
            <a:off x="5359547" y="2720817"/>
            <a:ext cx="1202326" cy="17680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031714A-C29A-4F59-8ED8-59A633FF7470}"/>
              </a:ext>
            </a:extLst>
          </p:cNvPr>
          <p:cNvSpPr/>
          <p:nvPr/>
        </p:nvSpPr>
        <p:spPr>
          <a:xfrm>
            <a:off x="6542905" y="5038207"/>
            <a:ext cx="5725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&lt;BOS&gt;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2FF1A92-2123-4ECB-AF50-8A1E379AF3EC}"/>
              </a:ext>
            </a:extLst>
          </p:cNvPr>
          <p:cNvSpPr/>
          <p:nvPr/>
        </p:nvSpPr>
        <p:spPr>
          <a:xfrm>
            <a:off x="6546953" y="3787850"/>
            <a:ext cx="542598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/>
              <p:nvPr/>
            </p:nvSpPr>
            <p:spPr>
              <a:xfrm>
                <a:off x="6618512" y="3729338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12" y="3729338"/>
                <a:ext cx="40107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C687CA7-44DA-4C79-B9E2-C12222B3BCE8}"/>
              </a:ext>
            </a:extLst>
          </p:cNvPr>
          <p:cNvCxnSpPr>
            <a:cxnSpLocks/>
          </p:cNvCxnSpPr>
          <p:nvPr/>
        </p:nvCxnSpPr>
        <p:spPr>
          <a:xfrm>
            <a:off x="5979203" y="3301273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D69225-8FC0-458F-B715-8851392A5FC5}"/>
              </a:ext>
            </a:extLst>
          </p:cNvPr>
          <p:cNvSpPr/>
          <p:nvPr/>
        </p:nvSpPr>
        <p:spPr>
          <a:xfrm rot="16200000">
            <a:off x="6154846" y="3758537"/>
            <a:ext cx="3064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…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AAD6A34-BCA5-498B-B19D-64955F8AA184}"/>
              </a:ext>
            </a:extLst>
          </p:cNvPr>
          <p:cNvCxnSpPr>
            <a:cxnSpLocks/>
          </p:cNvCxnSpPr>
          <p:nvPr/>
        </p:nvCxnSpPr>
        <p:spPr>
          <a:xfrm flipV="1">
            <a:off x="6815244" y="2362516"/>
            <a:ext cx="0" cy="31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>
            <a:extLst>
              <a:ext uri="{FF2B5EF4-FFF2-40B4-BE49-F238E27FC236}">
                <a16:creationId xmlns:a16="http://schemas.microsoft.com/office/drawing/2014/main" id="{43A20B48-6F06-4935-A090-699D607E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 r="82281"/>
          <a:stretch/>
        </p:blipFill>
        <p:spPr>
          <a:xfrm>
            <a:off x="6561873" y="4844249"/>
            <a:ext cx="514350" cy="17041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55276D3-D9D0-419C-8865-4727DDFFC419}"/>
              </a:ext>
            </a:extLst>
          </p:cNvPr>
          <p:cNvSpPr/>
          <p:nvPr/>
        </p:nvSpPr>
        <p:spPr>
          <a:xfrm>
            <a:off x="6595003" y="21382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사과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9CCE6-F4B2-468F-A719-594BE5D065BC}"/>
              </a:ext>
            </a:extLst>
          </p:cNvPr>
          <p:cNvSpPr/>
          <p:nvPr/>
        </p:nvSpPr>
        <p:spPr>
          <a:xfrm>
            <a:off x="7009858" y="2453551"/>
            <a:ext cx="2095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rgbClr val="C00000"/>
                </a:solidFill>
                <a:latin typeface="+mn-ea"/>
              </a:rPr>
              <a:t>선형변환 </a:t>
            </a:r>
            <a:r>
              <a:rPr lang="en-US" altLang="ko-KR" sz="1050" dirty="0">
                <a:solidFill>
                  <a:srgbClr val="C00000"/>
                </a:solidFill>
                <a:latin typeface="+mn-ea"/>
              </a:rPr>
              <a:t>&amp; </a:t>
            </a:r>
            <a:r>
              <a:rPr lang="en-US" altLang="ko-KR" sz="1050" dirty="0" err="1">
                <a:solidFill>
                  <a:srgbClr val="C00000"/>
                </a:solidFill>
                <a:latin typeface="+mn-ea"/>
              </a:rPr>
              <a:t>softmax</a:t>
            </a:r>
            <a:r>
              <a:rPr lang="en-US" altLang="ko-KR" sz="1050" dirty="0">
                <a:solidFill>
                  <a:srgbClr val="C00000"/>
                </a:solidFill>
                <a:latin typeface="+mn-ea"/>
              </a:rPr>
              <a:t>(vocab size)</a:t>
            </a:r>
            <a:endParaRPr lang="ko-KR" altLang="en-US" sz="105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49DB1597-1485-4F93-AB61-8F63846AE23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540" t="4" r="-55" b="1"/>
          <a:stretch/>
        </p:blipFill>
        <p:spPr>
          <a:xfrm>
            <a:off x="96254" y="2713784"/>
            <a:ext cx="1776096" cy="2539382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EDE4FC1-86ED-4D0C-8FDA-5EFB343B3FA9}"/>
              </a:ext>
            </a:extLst>
          </p:cNvPr>
          <p:cNvCxnSpPr>
            <a:cxnSpLocks/>
          </p:cNvCxnSpPr>
          <p:nvPr/>
        </p:nvCxnSpPr>
        <p:spPr>
          <a:xfrm>
            <a:off x="5979203" y="3656204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4012DE5-CF52-4600-80C4-B1BF4EAA5B2E}"/>
              </a:ext>
            </a:extLst>
          </p:cNvPr>
          <p:cNvCxnSpPr>
            <a:cxnSpLocks/>
          </p:cNvCxnSpPr>
          <p:nvPr/>
        </p:nvCxnSpPr>
        <p:spPr>
          <a:xfrm>
            <a:off x="5979203" y="4130490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39CAF251-C9F3-47A2-9E22-9AB696AD8590}"/>
              </a:ext>
            </a:extLst>
          </p:cNvPr>
          <p:cNvSpPr/>
          <p:nvPr/>
        </p:nvSpPr>
        <p:spPr>
          <a:xfrm rot="5400000">
            <a:off x="1173119" y="3877452"/>
            <a:ext cx="1915402" cy="21204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589E288-6F44-4E02-9A25-EBA6BA8A2D21}"/>
              </a:ext>
            </a:extLst>
          </p:cNvPr>
          <p:cNvCxnSpPr>
            <a:cxnSpLocks/>
          </p:cNvCxnSpPr>
          <p:nvPr/>
        </p:nvCxnSpPr>
        <p:spPr>
          <a:xfrm>
            <a:off x="6837229" y="2561331"/>
            <a:ext cx="228258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hlinkClick r:id="rId20"/>
            <a:extLst>
              <a:ext uri="{FF2B5EF4-FFF2-40B4-BE49-F238E27FC236}">
                <a16:creationId xmlns:a16="http://schemas.microsoft.com/office/drawing/2014/main" id="{127B00BF-9754-4DD3-A8D6-029084D6E0C0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2AD59E-838F-48F9-B937-C4EB0FEA1CE2}"/>
              </a:ext>
            </a:extLst>
          </p:cNvPr>
          <p:cNvCxnSpPr>
            <a:cxnSpLocks/>
          </p:cNvCxnSpPr>
          <p:nvPr/>
        </p:nvCxnSpPr>
        <p:spPr>
          <a:xfrm flipV="1">
            <a:off x="7475057" y="2911766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6E669AA-72DA-44B1-9B41-309CC9380BD4}"/>
              </a:ext>
            </a:extLst>
          </p:cNvPr>
          <p:cNvCxnSpPr>
            <a:cxnSpLocks/>
          </p:cNvCxnSpPr>
          <p:nvPr/>
        </p:nvCxnSpPr>
        <p:spPr>
          <a:xfrm flipV="1">
            <a:off x="6818252" y="2911766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Abstractive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909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BERTSumAbs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Pretrained BERT </a:t>
            </a:r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Transformer Decoder model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추가해 생성 요약 수행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두 번째 </a:t>
            </a:r>
            <a:r>
              <a:rPr lang="en-US" altLang="ko-KR" sz="1600" dirty="0">
                <a:latin typeface="+mn-ea"/>
              </a:rPr>
              <a:t>timestep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2638B9A-DA8D-49C4-9B91-C6D384BC9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/>
          <a:stretch/>
        </p:blipFill>
        <p:spPr>
          <a:xfrm>
            <a:off x="2456745" y="2644286"/>
            <a:ext cx="2902802" cy="17041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C793AD8-0661-4248-BE3A-46006B619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9"/>
          <a:stretch/>
        </p:blipFill>
        <p:spPr>
          <a:xfrm>
            <a:off x="2456745" y="2911766"/>
            <a:ext cx="2902802" cy="2404147"/>
          </a:xfrm>
          <a:prstGeom prst="rect">
            <a:avLst/>
          </a:prstGeom>
        </p:spPr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2E5EBE8-FAE7-4C91-9476-5A4294428368}"/>
              </a:ext>
            </a:extLst>
          </p:cNvPr>
          <p:cNvSpPr/>
          <p:nvPr/>
        </p:nvSpPr>
        <p:spPr>
          <a:xfrm>
            <a:off x="2462761" y="2596450"/>
            <a:ext cx="2896786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5C3F407-067B-4FDD-B645-22C568BFF4DB}"/>
              </a:ext>
            </a:extLst>
          </p:cNvPr>
          <p:cNvSpPr/>
          <p:nvPr/>
        </p:nvSpPr>
        <p:spPr>
          <a:xfrm>
            <a:off x="2542105" y="5315915"/>
            <a:ext cx="431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나는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03B120C-D5A4-468A-A16D-D0F702B50264}"/>
              </a:ext>
            </a:extLst>
          </p:cNvPr>
          <p:cNvSpPr/>
          <p:nvPr/>
        </p:nvSpPr>
        <p:spPr>
          <a:xfrm>
            <a:off x="2953894" y="5315915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6C0443F-BE60-4FD1-91FC-D7EBE53F9AFE}"/>
              </a:ext>
            </a:extLst>
          </p:cNvPr>
          <p:cNvSpPr/>
          <p:nvPr/>
        </p:nvSpPr>
        <p:spPr>
          <a:xfrm>
            <a:off x="3520169" y="5317413"/>
            <a:ext cx="308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>
                <a:latin typeface="+mn-ea"/>
              </a:rPr>
              <a:t>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948A3E-8032-4F08-9F7B-FBBE002EDF46}"/>
              </a:ext>
            </a:extLst>
          </p:cNvPr>
          <p:cNvSpPr/>
          <p:nvPr/>
        </p:nvSpPr>
        <p:spPr>
          <a:xfrm>
            <a:off x="4421923" y="5315913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B8C2161-D124-415C-BEEF-A2C175B52070}"/>
              </a:ext>
            </a:extLst>
          </p:cNvPr>
          <p:cNvSpPr/>
          <p:nvPr/>
        </p:nvSpPr>
        <p:spPr>
          <a:xfrm>
            <a:off x="4902642" y="5315913"/>
            <a:ext cx="3770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_</a:t>
            </a:r>
            <a:r>
              <a:rPr lang="ko-KR" altLang="en-US" sz="1050" dirty="0">
                <a:latin typeface="+mn-ea"/>
              </a:rPr>
              <a:t>해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ECEF1F-512E-4584-B021-3D75A111252C}"/>
              </a:ext>
            </a:extLst>
          </p:cNvPr>
          <p:cNvSpPr/>
          <p:nvPr/>
        </p:nvSpPr>
        <p:spPr>
          <a:xfrm>
            <a:off x="3944135" y="53174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진짜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D6911C4-A0D0-4BCA-9648-ECA4C15F9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 r="82281"/>
          <a:stretch/>
        </p:blipFill>
        <p:spPr>
          <a:xfrm>
            <a:off x="6561873" y="2727670"/>
            <a:ext cx="514350" cy="170410"/>
          </a:xfrm>
          <a:prstGeom prst="rect">
            <a:avLst/>
          </a:prstGeom>
        </p:spPr>
      </p:pic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F506A9C-8D1A-482F-95E7-A665EF5728A3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359547" y="2720817"/>
            <a:ext cx="1202326" cy="17680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2FF1A92-2123-4ECB-AF50-8A1E379AF3EC}"/>
              </a:ext>
            </a:extLst>
          </p:cNvPr>
          <p:cNvSpPr/>
          <p:nvPr/>
        </p:nvSpPr>
        <p:spPr>
          <a:xfrm>
            <a:off x="6546953" y="3787850"/>
            <a:ext cx="542598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/>
              <p:nvPr/>
            </p:nvSpPr>
            <p:spPr>
              <a:xfrm>
                <a:off x="6618512" y="3729338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12" y="3729338"/>
                <a:ext cx="40107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C687CA7-44DA-4C79-B9E2-C12222B3BCE8}"/>
              </a:ext>
            </a:extLst>
          </p:cNvPr>
          <p:cNvCxnSpPr>
            <a:cxnSpLocks/>
          </p:cNvCxnSpPr>
          <p:nvPr/>
        </p:nvCxnSpPr>
        <p:spPr>
          <a:xfrm>
            <a:off x="5979203" y="3301273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D69225-8FC0-458F-B715-8851392A5FC5}"/>
              </a:ext>
            </a:extLst>
          </p:cNvPr>
          <p:cNvSpPr/>
          <p:nvPr/>
        </p:nvSpPr>
        <p:spPr>
          <a:xfrm rot="16200000">
            <a:off x="6154846" y="3758537"/>
            <a:ext cx="3064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…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AAD6A34-BCA5-498B-B19D-64955F8AA184}"/>
              </a:ext>
            </a:extLst>
          </p:cNvPr>
          <p:cNvCxnSpPr>
            <a:cxnSpLocks/>
          </p:cNvCxnSpPr>
          <p:nvPr/>
        </p:nvCxnSpPr>
        <p:spPr>
          <a:xfrm flipV="1">
            <a:off x="6815244" y="2362516"/>
            <a:ext cx="0" cy="31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>
            <a:extLst>
              <a:ext uri="{FF2B5EF4-FFF2-40B4-BE49-F238E27FC236}">
                <a16:creationId xmlns:a16="http://schemas.microsoft.com/office/drawing/2014/main" id="{43A20B48-6F06-4935-A090-699D607E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98" r="82281"/>
          <a:stretch/>
        </p:blipFill>
        <p:spPr>
          <a:xfrm>
            <a:off x="6561873" y="4844249"/>
            <a:ext cx="514350" cy="17041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55276D3-D9D0-419C-8865-4727DDFFC419}"/>
              </a:ext>
            </a:extLst>
          </p:cNvPr>
          <p:cNvSpPr/>
          <p:nvPr/>
        </p:nvSpPr>
        <p:spPr>
          <a:xfrm>
            <a:off x="6595003" y="21382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사과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29CCE6-F4B2-468F-A719-594BE5D065BC}"/>
              </a:ext>
            </a:extLst>
          </p:cNvPr>
          <p:cNvSpPr/>
          <p:nvPr/>
        </p:nvSpPr>
        <p:spPr>
          <a:xfrm>
            <a:off x="7591108" y="2453551"/>
            <a:ext cx="13596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rgbClr val="C00000"/>
                </a:solidFill>
                <a:latin typeface="+mn-ea"/>
              </a:rPr>
              <a:t>선형변환 </a:t>
            </a:r>
            <a:r>
              <a:rPr lang="en-US" altLang="ko-KR" sz="1050" dirty="0">
                <a:solidFill>
                  <a:srgbClr val="C00000"/>
                </a:solidFill>
                <a:latin typeface="+mn-ea"/>
              </a:rPr>
              <a:t>&amp; </a:t>
            </a:r>
            <a:r>
              <a:rPr lang="en-US" altLang="ko-KR" sz="1050" dirty="0" err="1">
                <a:solidFill>
                  <a:srgbClr val="C00000"/>
                </a:solidFill>
                <a:latin typeface="+mn-ea"/>
              </a:rPr>
              <a:t>softmax</a:t>
            </a:r>
            <a:endParaRPr lang="ko-KR" altLang="en-US" sz="105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49DB1597-1485-4F93-AB61-8F63846AE2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40" t="4" r="-55" b="1"/>
          <a:stretch/>
        </p:blipFill>
        <p:spPr>
          <a:xfrm>
            <a:off x="96254" y="2713784"/>
            <a:ext cx="1776096" cy="2539382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EDE4FC1-86ED-4D0C-8FDA-5EFB343B3FA9}"/>
              </a:ext>
            </a:extLst>
          </p:cNvPr>
          <p:cNvCxnSpPr>
            <a:cxnSpLocks/>
          </p:cNvCxnSpPr>
          <p:nvPr/>
        </p:nvCxnSpPr>
        <p:spPr>
          <a:xfrm>
            <a:off x="5979203" y="3656204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4012DE5-CF52-4600-80C4-B1BF4EAA5B2E}"/>
              </a:ext>
            </a:extLst>
          </p:cNvPr>
          <p:cNvCxnSpPr>
            <a:cxnSpLocks/>
          </p:cNvCxnSpPr>
          <p:nvPr/>
        </p:nvCxnSpPr>
        <p:spPr>
          <a:xfrm>
            <a:off x="5979203" y="4130490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39CAF251-C9F3-47A2-9E22-9AB696AD8590}"/>
              </a:ext>
            </a:extLst>
          </p:cNvPr>
          <p:cNvSpPr/>
          <p:nvPr/>
        </p:nvSpPr>
        <p:spPr>
          <a:xfrm rot="5400000">
            <a:off x="1173119" y="3877452"/>
            <a:ext cx="1915402" cy="21204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AAA5BC-BBA0-42BC-A5D4-D303716AA605}"/>
              </a:ext>
            </a:extLst>
          </p:cNvPr>
          <p:cNvSpPr/>
          <p:nvPr/>
        </p:nvSpPr>
        <p:spPr>
          <a:xfrm>
            <a:off x="7255044" y="5038207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D2BA39C-B076-400C-84F8-83C02D180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3" t="93398" r="66874"/>
          <a:stretch/>
        </p:blipFill>
        <p:spPr>
          <a:xfrm>
            <a:off x="7255983" y="4844249"/>
            <a:ext cx="438148" cy="17041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9FA24F-667F-4673-A3F1-8DC105CE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3" t="93398" r="66874"/>
          <a:stretch/>
        </p:blipFill>
        <p:spPr>
          <a:xfrm>
            <a:off x="7255983" y="2709915"/>
            <a:ext cx="438148" cy="17041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EF71C-BBD8-4A69-9C2D-5379664C1E3F}"/>
              </a:ext>
            </a:extLst>
          </p:cNvPr>
          <p:cNvCxnSpPr>
            <a:cxnSpLocks/>
          </p:cNvCxnSpPr>
          <p:nvPr/>
        </p:nvCxnSpPr>
        <p:spPr>
          <a:xfrm flipV="1">
            <a:off x="7475285" y="2362516"/>
            <a:ext cx="0" cy="31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8465E-B33F-479D-802E-17585A635F19}"/>
              </a:ext>
            </a:extLst>
          </p:cNvPr>
          <p:cNvSpPr/>
          <p:nvPr/>
        </p:nvSpPr>
        <p:spPr>
          <a:xfrm>
            <a:off x="7255044" y="21382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0E594D-D320-4776-AF11-A49BA0071264}"/>
              </a:ext>
            </a:extLst>
          </p:cNvPr>
          <p:cNvSpPr/>
          <p:nvPr/>
        </p:nvSpPr>
        <p:spPr>
          <a:xfrm>
            <a:off x="7283054" y="3781374"/>
            <a:ext cx="366252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15AAE72-7181-424E-91FE-7BF3F2A660D1}"/>
                  </a:ext>
                </a:extLst>
              </p:cNvPr>
              <p:cNvSpPr/>
              <p:nvPr/>
            </p:nvSpPr>
            <p:spPr>
              <a:xfrm>
                <a:off x="7275317" y="3729338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15AAE72-7181-424E-91FE-7BF3F2A6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317" y="3729338"/>
                <a:ext cx="4010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1B269E-6758-41E1-8C3F-9E85FE6FA28C}"/>
              </a:ext>
            </a:extLst>
          </p:cNvPr>
          <p:cNvSpPr/>
          <p:nvPr/>
        </p:nvSpPr>
        <p:spPr>
          <a:xfrm>
            <a:off x="6542905" y="5038207"/>
            <a:ext cx="5725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&lt;BOS&gt;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B79F085-E69A-41D8-8640-D2D02DD5F169}"/>
              </a:ext>
            </a:extLst>
          </p:cNvPr>
          <p:cNvSpPr/>
          <p:nvPr/>
        </p:nvSpPr>
        <p:spPr>
          <a:xfrm>
            <a:off x="6561873" y="4348642"/>
            <a:ext cx="1947528" cy="28039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4204254-FB35-4AD4-97EC-85DE96C5C562}"/>
              </a:ext>
            </a:extLst>
          </p:cNvPr>
          <p:cNvSpPr/>
          <p:nvPr/>
        </p:nvSpPr>
        <p:spPr>
          <a:xfrm>
            <a:off x="6561873" y="3161075"/>
            <a:ext cx="1947528" cy="2803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th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hlinkClick r:id="rId7"/>
            <a:extLst>
              <a:ext uri="{FF2B5EF4-FFF2-40B4-BE49-F238E27FC236}">
                <a16:creationId xmlns:a16="http://schemas.microsoft.com/office/drawing/2014/main" id="{9FBFF1D8-E2FF-4BF0-B26B-FAE49761F58B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A9DD44-3814-4E4A-90E1-CFC83CFDC62C}"/>
              </a:ext>
            </a:extLst>
          </p:cNvPr>
          <p:cNvCxnSpPr>
            <a:cxnSpLocks/>
          </p:cNvCxnSpPr>
          <p:nvPr/>
        </p:nvCxnSpPr>
        <p:spPr>
          <a:xfrm flipV="1">
            <a:off x="8155880" y="2911766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64E0E3-EE42-47ED-9B7D-28B8577DE3F6}"/>
              </a:ext>
            </a:extLst>
          </p:cNvPr>
          <p:cNvCxnSpPr>
            <a:cxnSpLocks/>
          </p:cNvCxnSpPr>
          <p:nvPr/>
        </p:nvCxnSpPr>
        <p:spPr>
          <a:xfrm flipV="1">
            <a:off x="8156108" y="2362516"/>
            <a:ext cx="0" cy="31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6CA9E9-3244-46FA-9598-15F4ED3D0376}"/>
              </a:ext>
            </a:extLst>
          </p:cNvPr>
          <p:cNvSpPr/>
          <p:nvPr/>
        </p:nvSpPr>
        <p:spPr>
          <a:xfrm>
            <a:off x="7867740" y="2138213"/>
            <a:ext cx="5645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&lt;EOS&gt;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C11853-394F-457F-9704-50BC984180B3}"/>
              </a:ext>
            </a:extLst>
          </p:cNvPr>
          <p:cNvSpPr/>
          <p:nvPr/>
        </p:nvSpPr>
        <p:spPr>
          <a:xfrm>
            <a:off x="7988319" y="3781374"/>
            <a:ext cx="366252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C265A68-5271-43DF-91E7-B4AE1D5B0B82}"/>
                  </a:ext>
                </a:extLst>
              </p:cNvPr>
              <p:cNvSpPr/>
              <p:nvPr/>
            </p:nvSpPr>
            <p:spPr>
              <a:xfrm>
                <a:off x="7956140" y="3729338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C265A68-5271-43DF-91E7-B4AE1D5B0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140" y="3729338"/>
                <a:ext cx="4010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2AD59E-838F-48F9-B937-C4EB0FEA1CE2}"/>
              </a:ext>
            </a:extLst>
          </p:cNvPr>
          <p:cNvCxnSpPr>
            <a:cxnSpLocks/>
          </p:cNvCxnSpPr>
          <p:nvPr/>
        </p:nvCxnSpPr>
        <p:spPr>
          <a:xfrm flipV="1">
            <a:off x="7475057" y="2911766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6E669AA-72DA-44B1-9B41-309CC9380BD4}"/>
              </a:ext>
            </a:extLst>
          </p:cNvPr>
          <p:cNvCxnSpPr>
            <a:cxnSpLocks/>
          </p:cNvCxnSpPr>
          <p:nvPr/>
        </p:nvCxnSpPr>
        <p:spPr>
          <a:xfrm flipV="1">
            <a:off x="6818252" y="2911766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Abstractive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332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BERTSumAbs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Pretrained BERT </a:t>
            </a:r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Transformer Decoder model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추가해 생성 요약 수행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세 번째 </a:t>
            </a:r>
            <a:r>
              <a:rPr lang="en-US" altLang="ko-KR" sz="1600" dirty="0">
                <a:latin typeface="+mn-ea"/>
              </a:rPr>
              <a:t>timestep → </a:t>
            </a:r>
            <a:r>
              <a:rPr lang="ko-KR" altLang="en-US" sz="1600" dirty="0">
                <a:latin typeface="+mn-ea"/>
              </a:rPr>
              <a:t>문장 종료를 뜻하는 </a:t>
            </a:r>
            <a:r>
              <a:rPr lang="en-US" altLang="ko-KR" sz="1600" dirty="0">
                <a:latin typeface="+mn-ea"/>
              </a:rPr>
              <a:t>&lt;EOS&gt;</a:t>
            </a:r>
            <a:r>
              <a:rPr lang="ko-KR" altLang="en-US" sz="1600" dirty="0">
                <a:latin typeface="+mn-ea"/>
              </a:rPr>
              <a:t>를 모델이 예측했으므로 문장 생성 종료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2638B9A-DA8D-49C4-9B91-C6D384BC9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398"/>
          <a:stretch/>
        </p:blipFill>
        <p:spPr>
          <a:xfrm>
            <a:off x="2456745" y="2644286"/>
            <a:ext cx="2902802" cy="17041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C793AD8-0661-4248-BE3A-46006B6193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859"/>
          <a:stretch/>
        </p:blipFill>
        <p:spPr>
          <a:xfrm>
            <a:off x="2456745" y="2911766"/>
            <a:ext cx="2902802" cy="2404147"/>
          </a:xfrm>
          <a:prstGeom prst="rect">
            <a:avLst/>
          </a:prstGeom>
        </p:spPr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2E5EBE8-FAE7-4C91-9476-5A4294428368}"/>
              </a:ext>
            </a:extLst>
          </p:cNvPr>
          <p:cNvSpPr/>
          <p:nvPr/>
        </p:nvSpPr>
        <p:spPr>
          <a:xfrm>
            <a:off x="2462761" y="2596450"/>
            <a:ext cx="2896786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5C3F407-067B-4FDD-B645-22C568BFF4DB}"/>
              </a:ext>
            </a:extLst>
          </p:cNvPr>
          <p:cNvSpPr/>
          <p:nvPr/>
        </p:nvSpPr>
        <p:spPr>
          <a:xfrm>
            <a:off x="2542105" y="5315915"/>
            <a:ext cx="431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나는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03B120C-D5A4-468A-A16D-D0F702B50264}"/>
              </a:ext>
            </a:extLst>
          </p:cNvPr>
          <p:cNvSpPr/>
          <p:nvPr/>
        </p:nvSpPr>
        <p:spPr>
          <a:xfrm>
            <a:off x="2953894" y="5315915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6C0443F-BE60-4FD1-91FC-D7EBE53F9AFE}"/>
              </a:ext>
            </a:extLst>
          </p:cNvPr>
          <p:cNvSpPr/>
          <p:nvPr/>
        </p:nvSpPr>
        <p:spPr>
          <a:xfrm>
            <a:off x="3520169" y="5317413"/>
            <a:ext cx="308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>
                <a:latin typeface="+mn-ea"/>
              </a:rPr>
              <a:t>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948A3E-8032-4F08-9F7B-FBBE002EDF46}"/>
              </a:ext>
            </a:extLst>
          </p:cNvPr>
          <p:cNvSpPr/>
          <p:nvPr/>
        </p:nvSpPr>
        <p:spPr>
          <a:xfrm>
            <a:off x="4421923" y="5315913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B8C2161-D124-415C-BEEF-A2C175B52070}"/>
              </a:ext>
            </a:extLst>
          </p:cNvPr>
          <p:cNvSpPr/>
          <p:nvPr/>
        </p:nvSpPr>
        <p:spPr>
          <a:xfrm>
            <a:off x="4902642" y="5315913"/>
            <a:ext cx="3770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_</a:t>
            </a:r>
            <a:r>
              <a:rPr lang="ko-KR" altLang="en-US" sz="1050" dirty="0">
                <a:latin typeface="+mn-ea"/>
              </a:rPr>
              <a:t>해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ECEF1F-512E-4584-B021-3D75A111252C}"/>
              </a:ext>
            </a:extLst>
          </p:cNvPr>
          <p:cNvSpPr/>
          <p:nvPr/>
        </p:nvSpPr>
        <p:spPr>
          <a:xfrm>
            <a:off x="3944135" y="53174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진짜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D6911C4-A0D0-4BCA-9648-ECA4C15F9F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398" r="82281"/>
          <a:stretch/>
        </p:blipFill>
        <p:spPr>
          <a:xfrm>
            <a:off x="6561873" y="2727670"/>
            <a:ext cx="514350" cy="170410"/>
          </a:xfrm>
          <a:prstGeom prst="rect">
            <a:avLst/>
          </a:prstGeom>
        </p:spPr>
      </p:pic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F506A9C-8D1A-482F-95E7-A665EF5728A3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359547" y="2720817"/>
            <a:ext cx="1202326" cy="17680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031714A-C29A-4F59-8ED8-59A633FF7470}"/>
              </a:ext>
            </a:extLst>
          </p:cNvPr>
          <p:cNvSpPr/>
          <p:nvPr/>
        </p:nvSpPr>
        <p:spPr>
          <a:xfrm>
            <a:off x="6542904" y="5038207"/>
            <a:ext cx="5725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&lt;BOS&gt;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2FF1A92-2123-4ECB-AF50-8A1E379AF3EC}"/>
              </a:ext>
            </a:extLst>
          </p:cNvPr>
          <p:cNvSpPr/>
          <p:nvPr/>
        </p:nvSpPr>
        <p:spPr>
          <a:xfrm>
            <a:off x="6546953" y="3787850"/>
            <a:ext cx="542598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/>
              <p:nvPr/>
            </p:nvSpPr>
            <p:spPr>
              <a:xfrm>
                <a:off x="6618512" y="3729338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12" y="3729338"/>
                <a:ext cx="40107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C687CA7-44DA-4C79-B9E2-C12222B3BCE8}"/>
              </a:ext>
            </a:extLst>
          </p:cNvPr>
          <p:cNvCxnSpPr>
            <a:cxnSpLocks/>
          </p:cNvCxnSpPr>
          <p:nvPr/>
        </p:nvCxnSpPr>
        <p:spPr>
          <a:xfrm>
            <a:off x="5979203" y="3301273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D69225-8FC0-458F-B715-8851392A5FC5}"/>
              </a:ext>
            </a:extLst>
          </p:cNvPr>
          <p:cNvSpPr/>
          <p:nvPr/>
        </p:nvSpPr>
        <p:spPr>
          <a:xfrm rot="16200000">
            <a:off x="6154846" y="3758537"/>
            <a:ext cx="3064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…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AAD6A34-BCA5-498B-B19D-64955F8AA184}"/>
              </a:ext>
            </a:extLst>
          </p:cNvPr>
          <p:cNvCxnSpPr>
            <a:cxnSpLocks/>
          </p:cNvCxnSpPr>
          <p:nvPr/>
        </p:nvCxnSpPr>
        <p:spPr>
          <a:xfrm flipV="1">
            <a:off x="6815244" y="2362516"/>
            <a:ext cx="0" cy="31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>
            <a:extLst>
              <a:ext uri="{FF2B5EF4-FFF2-40B4-BE49-F238E27FC236}">
                <a16:creationId xmlns:a16="http://schemas.microsoft.com/office/drawing/2014/main" id="{43A20B48-6F06-4935-A090-699D607E95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398" r="82281"/>
          <a:stretch/>
        </p:blipFill>
        <p:spPr>
          <a:xfrm>
            <a:off x="6561873" y="4844249"/>
            <a:ext cx="514350" cy="17041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55276D3-D9D0-419C-8865-4727DDFFC419}"/>
              </a:ext>
            </a:extLst>
          </p:cNvPr>
          <p:cNvSpPr/>
          <p:nvPr/>
        </p:nvSpPr>
        <p:spPr>
          <a:xfrm>
            <a:off x="6595003" y="21382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사과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49DB1597-1485-4F93-AB61-8F63846AE2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40" t="4" r="-55" b="1"/>
          <a:stretch/>
        </p:blipFill>
        <p:spPr>
          <a:xfrm>
            <a:off x="96254" y="2713784"/>
            <a:ext cx="1776096" cy="2539382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EDE4FC1-86ED-4D0C-8FDA-5EFB343B3FA9}"/>
              </a:ext>
            </a:extLst>
          </p:cNvPr>
          <p:cNvCxnSpPr>
            <a:cxnSpLocks/>
          </p:cNvCxnSpPr>
          <p:nvPr/>
        </p:nvCxnSpPr>
        <p:spPr>
          <a:xfrm>
            <a:off x="5979203" y="3656204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4012DE5-CF52-4600-80C4-B1BF4EAA5B2E}"/>
              </a:ext>
            </a:extLst>
          </p:cNvPr>
          <p:cNvCxnSpPr>
            <a:cxnSpLocks/>
          </p:cNvCxnSpPr>
          <p:nvPr/>
        </p:nvCxnSpPr>
        <p:spPr>
          <a:xfrm>
            <a:off x="5979203" y="4130490"/>
            <a:ext cx="5706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39CAF251-C9F3-47A2-9E22-9AB696AD8590}"/>
              </a:ext>
            </a:extLst>
          </p:cNvPr>
          <p:cNvSpPr/>
          <p:nvPr/>
        </p:nvSpPr>
        <p:spPr>
          <a:xfrm rot="5400000">
            <a:off x="1173119" y="3877452"/>
            <a:ext cx="1915402" cy="21204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AAA5BC-BBA0-42BC-A5D4-D303716AA605}"/>
              </a:ext>
            </a:extLst>
          </p:cNvPr>
          <p:cNvSpPr/>
          <p:nvPr/>
        </p:nvSpPr>
        <p:spPr>
          <a:xfrm>
            <a:off x="7255044" y="5038207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D2BA39C-B076-400C-84F8-83C02D180D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33" t="93398" r="66874"/>
          <a:stretch/>
        </p:blipFill>
        <p:spPr>
          <a:xfrm>
            <a:off x="7255983" y="4844249"/>
            <a:ext cx="438148" cy="17041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9FA24F-667F-4673-A3F1-8DC105CED7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33" t="93398" r="66874"/>
          <a:stretch/>
        </p:blipFill>
        <p:spPr>
          <a:xfrm>
            <a:off x="7255983" y="2709915"/>
            <a:ext cx="438148" cy="17041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EF71C-BBD8-4A69-9C2D-5379664C1E3F}"/>
              </a:ext>
            </a:extLst>
          </p:cNvPr>
          <p:cNvCxnSpPr>
            <a:cxnSpLocks/>
          </p:cNvCxnSpPr>
          <p:nvPr/>
        </p:nvCxnSpPr>
        <p:spPr>
          <a:xfrm flipV="1">
            <a:off x="7475285" y="2362516"/>
            <a:ext cx="0" cy="31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8465E-B33F-479D-802E-17585A635F19}"/>
              </a:ext>
            </a:extLst>
          </p:cNvPr>
          <p:cNvSpPr/>
          <p:nvPr/>
        </p:nvSpPr>
        <p:spPr>
          <a:xfrm>
            <a:off x="7255044" y="213821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F6C04CB-6928-47D1-805A-CAD369C8CA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795" t="93398" r="34112"/>
          <a:stretch/>
        </p:blipFill>
        <p:spPr>
          <a:xfrm>
            <a:off x="7939375" y="4844249"/>
            <a:ext cx="438148" cy="17041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03832F-BE74-4B2B-A09D-65B6A95C01C0}"/>
              </a:ext>
            </a:extLst>
          </p:cNvPr>
          <p:cNvSpPr/>
          <p:nvPr/>
        </p:nvSpPr>
        <p:spPr>
          <a:xfrm>
            <a:off x="7958819" y="5038207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2AFE3E-5FC6-4598-A7FB-2B6D8D8C11E7}"/>
              </a:ext>
            </a:extLst>
          </p:cNvPr>
          <p:cNvSpPr/>
          <p:nvPr/>
        </p:nvSpPr>
        <p:spPr>
          <a:xfrm>
            <a:off x="7307496" y="3781374"/>
            <a:ext cx="366252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15AAE72-7181-424E-91FE-7BF3F2A660D1}"/>
                  </a:ext>
                </a:extLst>
              </p:cNvPr>
              <p:cNvSpPr/>
              <p:nvPr/>
            </p:nvSpPr>
            <p:spPr>
              <a:xfrm>
                <a:off x="7275317" y="3729338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15AAE72-7181-424E-91FE-7BF3F2A6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317" y="3729338"/>
                <a:ext cx="40107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28FDBD7D-AB2E-4FD8-8D5B-739823A8A2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795" t="93398" r="34112"/>
          <a:stretch/>
        </p:blipFill>
        <p:spPr>
          <a:xfrm>
            <a:off x="7939375" y="2708252"/>
            <a:ext cx="438148" cy="170410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768F678-B730-4E25-8018-BDB837DE3F63}"/>
              </a:ext>
            </a:extLst>
          </p:cNvPr>
          <p:cNvSpPr/>
          <p:nvPr/>
        </p:nvSpPr>
        <p:spPr>
          <a:xfrm>
            <a:off x="6561873" y="4348642"/>
            <a:ext cx="1947528" cy="28039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3B2606-03A5-4E9E-BDE5-0596345958FA}"/>
              </a:ext>
            </a:extLst>
          </p:cNvPr>
          <p:cNvSpPr/>
          <p:nvPr/>
        </p:nvSpPr>
        <p:spPr>
          <a:xfrm>
            <a:off x="6561873" y="3161075"/>
            <a:ext cx="1947528" cy="2803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th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hlinkClick r:id="rId9"/>
            <a:extLst>
              <a:ext uri="{FF2B5EF4-FFF2-40B4-BE49-F238E27FC236}">
                <a16:creationId xmlns:a16="http://schemas.microsoft.com/office/drawing/2014/main" id="{FBA59563-EA2E-49AC-9DB6-2171AE512CBC}"/>
              </a:ext>
            </a:extLst>
          </p:cNvPr>
          <p:cNvSpPr/>
          <p:nvPr/>
        </p:nvSpPr>
        <p:spPr>
          <a:xfrm>
            <a:off x="3695563" y="6564732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2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A9DD44-3814-4E4A-90E1-CFC83CFDC62C}"/>
              </a:ext>
            </a:extLst>
          </p:cNvPr>
          <p:cNvCxnSpPr>
            <a:cxnSpLocks/>
          </p:cNvCxnSpPr>
          <p:nvPr/>
        </p:nvCxnSpPr>
        <p:spPr>
          <a:xfrm flipV="1">
            <a:off x="5340966" y="4109802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6CA9E9-3244-46FA-9598-15F4ED3D0376}"/>
              </a:ext>
            </a:extLst>
          </p:cNvPr>
          <p:cNvSpPr/>
          <p:nvPr/>
        </p:nvSpPr>
        <p:spPr>
          <a:xfrm>
            <a:off x="5052826" y="3469002"/>
            <a:ext cx="5645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&lt;EOS&gt;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C11853-394F-457F-9704-50BC984180B3}"/>
              </a:ext>
            </a:extLst>
          </p:cNvPr>
          <p:cNvSpPr/>
          <p:nvPr/>
        </p:nvSpPr>
        <p:spPr>
          <a:xfrm>
            <a:off x="5173405" y="4979410"/>
            <a:ext cx="366252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C265A68-5271-43DF-91E7-B4AE1D5B0B82}"/>
                  </a:ext>
                </a:extLst>
              </p:cNvPr>
              <p:cNvSpPr/>
              <p:nvPr/>
            </p:nvSpPr>
            <p:spPr>
              <a:xfrm>
                <a:off x="5141226" y="4927374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C265A68-5271-43DF-91E7-B4AE1D5B0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226" y="4927374"/>
                <a:ext cx="40107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2AD59E-838F-48F9-B937-C4EB0FEA1CE2}"/>
              </a:ext>
            </a:extLst>
          </p:cNvPr>
          <p:cNvCxnSpPr>
            <a:cxnSpLocks/>
          </p:cNvCxnSpPr>
          <p:nvPr/>
        </p:nvCxnSpPr>
        <p:spPr>
          <a:xfrm flipV="1">
            <a:off x="4660143" y="4109802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6E669AA-72DA-44B1-9B41-309CC9380BD4}"/>
              </a:ext>
            </a:extLst>
          </p:cNvPr>
          <p:cNvCxnSpPr>
            <a:cxnSpLocks/>
          </p:cNvCxnSpPr>
          <p:nvPr/>
        </p:nvCxnSpPr>
        <p:spPr>
          <a:xfrm flipV="1">
            <a:off x="4003338" y="4109802"/>
            <a:ext cx="0" cy="190136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en-US" altLang="ko-KR" sz="2000" dirty="0"/>
              <a:t> – Abstractive Model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332"/>
            <a:ext cx="8380314" cy="777714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BERTSumAbs</a:t>
            </a:r>
            <a:endParaRPr lang="en-US" altLang="ko-KR" sz="20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Encoder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pretraining</a:t>
            </a:r>
            <a:r>
              <a:rPr lang="ko-KR" altLang="en-US" sz="1400" dirty="0">
                <a:latin typeface="+mn-ea"/>
              </a:rPr>
              <a:t>이 이미 진행된 </a:t>
            </a:r>
            <a:r>
              <a:rPr lang="en-US" altLang="ko-KR" sz="1400" dirty="0">
                <a:latin typeface="+mn-ea"/>
              </a:rPr>
              <a:t>BERT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Decoder</a:t>
            </a:r>
            <a:r>
              <a:rPr lang="ko-KR" altLang="en-US" sz="1400" dirty="0">
                <a:latin typeface="+mn-ea"/>
              </a:rPr>
              <a:t>는 처음부터 학습을 해야 하는 </a:t>
            </a:r>
            <a:r>
              <a:rPr lang="en-US" altLang="ko-KR" sz="1400" dirty="0">
                <a:latin typeface="+mn-ea"/>
              </a:rPr>
              <a:t>Transformer decoder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따라서 </a:t>
            </a:r>
            <a:r>
              <a:rPr lang="en-US" altLang="ko-KR" sz="1400" dirty="0">
                <a:latin typeface="+mn-ea"/>
              </a:rPr>
              <a:t>Fine-Tuning</a:t>
            </a:r>
            <a:r>
              <a:rPr lang="ko-KR" altLang="en-US" sz="1400" dirty="0">
                <a:latin typeface="+mn-ea"/>
              </a:rPr>
              <a:t> 과정에서 불균형이 있을 수 있음</a:t>
            </a:r>
            <a:endParaRPr lang="en-US" altLang="ko-KR" sz="14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이를 해소하고자 </a:t>
            </a:r>
            <a:r>
              <a:rPr lang="en-US" altLang="ko-KR" sz="1400" dirty="0">
                <a:latin typeface="+mn-ea"/>
              </a:rPr>
              <a:t>Encoder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Decoder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optimizer</a:t>
            </a:r>
            <a:r>
              <a:rPr lang="ko-KR" altLang="en-US" sz="1400" dirty="0">
                <a:latin typeface="+mn-ea"/>
              </a:rPr>
              <a:t>를 분리시켜 학습하는 방식을 제안</a:t>
            </a:r>
            <a:endParaRPr lang="en-US" altLang="ko-KR" sz="14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둘 다 </a:t>
            </a:r>
            <a:r>
              <a:rPr lang="en-US" altLang="ko-KR" sz="1400" dirty="0">
                <a:latin typeface="+mn-ea"/>
              </a:rPr>
              <a:t>Adam</a:t>
            </a:r>
            <a:r>
              <a:rPr lang="ko-KR" altLang="en-US" sz="1400" dirty="0">
                <a:latin typeface="+mn-ea"/>
              </a:rPr>
              <a:t>을 사용하지만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learning rate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warmup-step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을 다르게 사용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2638B9A-DA8D-49C4-9B91-C6D384BC9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98"/>
          <a:stretch/>
        </p:blipFill>
        <p:spPr>
          <a:xfrm>
            <a:off x="123140" y="3522021"/>
            <a:ext cx="2902802" cy="17041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C793AD8-0661-4248-BE3A-46006B619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9"/>
          <a:stretch/>
        </p:blipFill>
        <p:spPr>
          <a:xfrm>
            <a:off x="123140" y="3789501"/>
            <a:ext cx="2902802" cy="2404147"/>
          </a:xfrm>
          <a:prstGeom prst="rect">
            <a:avLst/>
          </a:prstGeom>
        </p:spPr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2E5EBE8-FAE7-4C91-9476-5A4294428368}"/>
              </a:ext>
            </a:extLst>
          </p:cNvPr>
          <p:cNvSpPr/>
          <p:nvPr/>
        </p:nvSpPr>
        <p:spPr>
          <a:xfrm>
            <a:off x="129156" y="3474185"/>
            <a:ext cx="2896786" cy="2487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5C3F407-067B-4FDD-B645-22C568BFF4DB}"/>
              </a:ext>
            </a:extLst>
          </p:cNvPr>
          <p:cNvSpPr/>
          <p:nvPr/>
        </p:nvSpPr>
        <p:spPr>
          <a:xfrm>
            <a:off x="208500" y="6193650"/>
            <a:ext cx="431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나는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03B120C-D5A4-468A-A16D-D0F702B50264}"/>
              </a:ext>
            </a:extLst>
          </p:cNvPr>
          <p:cNvSpPr/>
          <p:nvPr/>
        </p:nvSpPr>
        <p:spPr>
          <a:xfrm>
            <a:off x="620289" y="6193650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6C0443F-BE60-4FD1-91FC-D7EBE53F9AFE}"/>
              </a:ext>
            </a:extLst>
          </p:cNvPr>
          <p:cNvSpPr/>
          <p:nvPr/>
        </p:nvSpPr>
        <p:spPr>
          <a:xfrm>
            <a:off x="1186564" y="6195148"/>
            <a:ext cx="308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>
                <a:latin typeface="+mn-ea"/>
              </a:rPr>
              <a:t>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948A3E-8032-4F08-9F7B-FBBE002EDF46}"/>
              </a:ext>
            </a:extLst>
          </p:cNvPr>
          <p:cNvSpPr/>
          <p:nvPr/>
        </p:nvSpPr>
        <p:spPr>
          <a:xfrm>
            <a:off x="2088318" y="6193648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  <a:r>
              <a:rPr lang="en-US" altLang="ko-KR" sz="1050" dirty="0">
                <a:latin typeface="+mn-ea"/>
              </a:rPr>
              <a:t>_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B8C2161-D124-415C-BEEF-A2C175B52070}"/>
              </a:ext>
            </a:extLst>
          </p:cNvPr>
          <p:cNvSpPr/>
          <p:nvPr/>
        </p:nvSpPr>
        <p:spPr>
          <a:xfrm>
            <a:off x="2569037" y="6193648"/>
            <a:ext cx="3770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_</a:t>
            </a:r>
            <a:r>
              <a:rPr lang="ko-KR" altLang="en-US" sz="1050" dirty="0">
                <a:latin typeface="+mn-ea"/>
              </a:rPr>
              <a:t>해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ECEF1F-512E-4584-B021-3D75A111252C}"/>
              </a:ext>
            </a:extLst>
          </p:cNvPr>
          <p:cNvSpPr/>
          <p:nvPr/>
        </p:nvSpPr>
        <p:spPr>
          <a:xfrm>
            <a:off x="1610530" y="6195148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진짜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D6911C4-A0D0-4BCA-9648-ECA4C15F9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98" r="82281"/>
          <a:stretch/>
        </p:blipFill>
        <p:spPr>
          <a:xfrm>
            <a:off x="3746959" y="3925706"/>
            <a:ext cx="514350" cy="170410"/>
          </a:xfrm>
          <a:prstGeom prst="rect">
            <a:avLst/>
          </a:prstGeom>
        </p:spPr>
      </p:pic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F506A9C-8D1A-482F-95E7-A665EF5728A3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025942" y="3598552"/>
            <a:ext cx="721017" cy="20883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031714A-C29A-4F59-8ED8-59A633FF7470}"/>
              </a:ext>
            </a:extLst>
          </p:cNvPr>
          <p:cNvSpPr/>
          <p:nvPr/>
        </p:nvSpPr>
        <p:spPr>
          <a:xfrm>
            <a:off x="3727990" y="6236243"/>
            <a:ext cx="5725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&lt;BOS&gt;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2FF1A92-2123-4ECB-AF50-8A1E379AF3EC}"/>
              </a:ext>
            </a:extLst>
          </p:cNvPr>
          <p:cNvSpPr/>
          <p:nvPr/>
        </p:nvSpPr>
        <p:spPr>
          <a:xfrm>
            <a:off x="3732039" y="4985886"/>
            <a:ext cx="542598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/>
              <p:nvPr/>
            </p:nvSpPr>
            <p:spPr>
              <a:xfrm>
                <a:off x="3803598" y="4927374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8A699A0-AD8B-47C2-BC3D-BCEE104F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98" y="4927374"/>
                <a:ext cx="40107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C687CA7-44DA-4C79-B9E2-C12222B3BCE8}"/>
              </a:ext>
            </a:extLst>
          </p:cNvPr>
          <p:cNvCxnSpPr>
            <a:cxnSpLocks/>
          </p:cNvCxnSpPr>
          <p:nvPr/>
        </p:nvCxnSpPr>
        <p:spPr>
          <a:xfrm>
            <a:off x="3423460" y="4499309"/>
            <a:ext cx="31146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D69225-8FC0-458F-B715-8851392A5FC5}"/>
              </a:ext>
            </a:extLst>
          </p:cNvPr>
          <p:cNvSpPr/>
          <p:nvPr/>
        </p:nvSpPr>
        <p:spPr>
          <a:xfrm rot="16200000">
            <a:off x="3399669" y="4956573"/>
            <a:ext cx="3064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…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AAD6A34-BCA5-498B-B19D-64955F8AA184}"/>
              </a:ext>
            </a:extLst>
          </p:cNvPr>
          <p:cNvCxnSpPr>
            <a:cxnSpLocks/>
          </p:cNvCxnSpPr>
          <p:nvPr/>
        </p:nvCxnSpPr>
        <p:spPr>
          <a:xfrm flipV="1">
            <a:off x="4000330" y="3692431"/>
            <a:ext cx="0" cy="17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>
            <a:extLst>
              <a:ext uri="{FF2B5EF4-FFF2-40B4-BE49-F238E27FC236}">
                <a16:creationId xmlns:a16="http://schemas.microsoft.com/office/drawing/2014/main" id="{43A20B48-6F06-4935-A090-699D607E9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98" r="82281"/>
          <a:stretch/>
        </p:blipFill>
        <p:spPr>
          <a:xfrm>
            <a:off x="3746959" y="6042285"/>
            <a:ext cx="514350" cy="17041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55276D3-D9D0-419C-8865-4727DDFFC419}"/>
              </a:ext>
            </a:extLst>
          </p:cNvPr>
          <p:cNvSpPr/>
          <p:nvPr/>
        </p:nvSpPr>
        <p:spPr>
          <a:xfrm>
            <a:off x="3780089" y="3469002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atin typeface="+mn-ea"/>
              </a:rPr>
              <a:t>사과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AAA5BC-BBA0-42BC-A5D4-D303716AA605}"/>
              </a:ext>
            </a:extLst>
          </p:cNvPr>
          <p:cNvSpPr/>
          <p:nvPr/>
        </p:nvSpPr>
        <p:spPr>
          <a:xfrm>
            <a:off x="4440130" y="623624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사과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D2BA39C-B076-400C-84F8-83C02D180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3" t="93398" r="66874"/>
          <a:stretch/>
        </p:blipFill>
        <p:spPr>
          <a:xfrm>
            <a:off x="4441069" y="6042285"/>
            <a:ext cx="438148" cy="17041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9FA24F-667F-4673-A3F1-8DC105CED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3" t="93398" r="66874"/>
          <a:stretch/>
        </p:blipFill>
        <p:spPr>
          <a:xfrm>
            <a:off x="4441069" y="3907951"/>
            <a:ext cx="438148" cy="17041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8465E-B33F-479D-802E-17585A635F19}"/>
              </a:ext>
            </a:extLst>
          </p:cNvPr>
          <p:cNvSpPr/>
          <p:nvPr/>
        </p:nvSpPr>
        <p:spPr>
          <a:xfrm>
            <a:off x="4440130" y="3469002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F6C04CB-6928-47D1-805A-CAD369C8C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95" t="93398" r="34112"/>
          <a:stretch/>
        </p:blipFill>
        <p:spPr>
          <a:xfrm>
            <a:off x="5124461" y="6042285"/>
            <a:ext cx="438148" cy="17041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03832F-BE74-4B2B-A09D-65B6A95C01C0}"/>
              </a:ext>
            </a:extLst>
          </p:cNvPr>
          <p:cNvSpPr/>
          <p:nvPr/>
        </p:nvSpPr>
        <p:spPr>
          <a:xfrm>
            <a:off x="5143905" y="6236243"/>
            <a:ext cx="418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+mn-ea"/>
              </a:rPr>
              <a:t>좋아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2AFE3E-5FC6-4598-A7FB-2B6D8D8C11E7}"/>
              </a:ext>
            </a:extLst>
          </p:cNvPr>
          <p:cNvSpPr/>
          <p:nvPr/>
        </p:nvSpPr>
        <p:spPr>
          <a:xfrm>
            <a:off x="4492582" y="4979410"/>
            <a:ext cx="366252" cy="22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15AAE72-7181-424E-91FE-7BF3F2A660D1}"/>
                  </a:ext>
                </a:extLst>
              </p:cNvPr>
              <p:cNvSpPr/>
              <p:nvPr/>
            </p:nvSpPr>
            <p:spPr>
              <a:xfrm>
                <a:off x="4460403" y="4927374"/>
                <a:ext cx="4010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15AAE72-7181-424E-91FE-7BF3F2A6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03" y="4927374"/>
                <a:ext cx="40107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28FDBD7D-AB2E-4FD8-8D5B-739823A8A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95" t="93398" r="34112"/>
          <a:stretch/>
        </p:blipFill>
        <p:spPr>
          <a:xfrm>
            <a:off x="5124461" y="3906288"/>
            <a:ext cx="438148" cy="170410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D1BD591-73F0-408D-B2EF-69A488331CDB}"/>
              </a:ext>
            </a:extLst>
          </p:cNvPr>
          <p:cNvCxnSpPr>
            <a:cxnSpLocks/>
          </p:cNvCxnSpPr>
          <p:nvPr/>
        </p:nvCxnSpPr>
        <p:spPr>
          <a:xfrm>
            <a:off x="3423460" y="4820912"/>
            <a:ext cx="31146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1405104-DEEB-4860-82FE-AC5A7EF517CD}"/>
              </a:ext>
            </a:extLst>
          </p:cNvPr>
          <p:cNvCxnSpPr>
            <a:cxnSpLocks/>
          </p:cNvCxnSpPr>
          <p:nvPr/>
        </p:nvCxnSpPr>
        <p:spPr>
          <a:xfrm>
            <a:off x="3423460" y="5326236"/>
            <a:ext cx="31146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0ADC9F-88C6-43DC-9E1E-28FE97388E98}"/>
              </a:ext>
            </a:extLst>
          </p:cNvPr>
          <p:cNvCxnSpPr>
            <a:cxnSpLocks/>
          </p:cNvCxnSpPr>
          <p:nvPr/>
        </p:nvCxnSpPr>
        <p:spPr>
          <a:xfrm flipV="1">
            <a:off x="4659498" y="3692431"/>
            <a:ext cx="0" cy="17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008CD22-9E8F-4BAA-8685-44961D688EC1}"/>
              </a:ext>
            </a:extLst>
          </p:cNvPr>
          <p:cNvCxnSpPr>
            <a:cxnSpLocks/>
          </p:cNvCxnSpPr>
          <p:nvPr/>
        </p:nvCxnSpPr>
        <p:spPr>
          <a:xfrm flipV="1">
            <a:off x="5340966" y="3692431"/>
            <a:ext cx="0" cy="17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4DF55F2-C78C-419C-8FB7-C404DE2D99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66" t="-4031" b="-1"/>
          <a:stretch/>
        </p:blipFill>
        <p:spPr>
          <a:xfrm>
            <a:off x="6038779" y="3773483"/>
            <a:ext cx="2996835" cy="3432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A8956F-606F-48BD-BABF-698AC6AC20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94" t="-10151"/>
          <a:stretch/>
        </p:blipFill>
        <p:spPr>
          <a:xfrm>
            <a:off x="6055751" y="5376694"/>
            <a:ext cx="2988770" cy="31018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DC09FAC0-6CB6-4EF0-ACC0-A6EE32C2EA7E}"/>
              </a:ext>
            </a:extLst>
          </p:cNvPr>
          <p:cNvSpPr/>
          <p:nvPr/>
        </p:nvSpPr>
        <p:spPr>
          <a:xfrm>
            <a:off x="5942951" y="3413223"/>
            <a:ext cx="2161775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Encoder’s Learning Rate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3F4DA4-8435-40C2-9483-F00EE6C7181C}"/>
              </a:ext>
            </a:extLst>
          </p:cNvPr>
          <p:cNvSpPr/>
          <p:nvPr/>
        </p:nvSpPr>
        <p:spPr>
          <a:xfrm>
            <a:off x="5942951" y="5013133"/>
            <a:ext cx="2161775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Decoder’s Learning Rate</a:t>
            </a:r>
            <a:endParaRPr lang="ko-KR" altLang="en-US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2D52C6D-0A7C-4970-8116-9A94B416EC4E}"/>
                  </a:ext>
                </a:extLst>
              </p:cNvPr>
              <p:cNvSpPr/>
              <p:nvPr/>
            </p:nvSpPr>
            <p:spPr>
              <a:xfrm>
                <a:off x="6055751" y="4074121"/>
                <a:ext cx="2161775" cy="755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𝑙𝑟</m:t>
                            </m:r>
                          </m:e>
                        </m:acc>
                      </m:e>
                      <m:sub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ko-KR" sz="1400" b="0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warmup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2D52C6D-0A7C-4970-8116-9A94B416E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51" y="4074121"/>
                <a:ext cx="2161775" cy="755335"/>
              </a:xfrm>
              <a:prstGeom prst="rect">
                <a:avLst/>
              </a:prstGeom>
              <a:blipFill>
                <a:blip r:embed="rId8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C4FDD00-6EF7-4F6A-89BA-9E6C654B04A2}"/>
                  </a:ext>
                </a:extLst>
              </p:cNvPr>
              <p:cNvSpPr/>
              <p:nvPr/>
            </p:nvSpPr>
            <p:spPr>
              <a:xfrm>
                <a:off x="6055751" y="5725830"/>
                <a:ext cx="2161775" cy="755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𝑙𝑟</m:t>
                            </m:r>
                          </m:e>
                        </m:acc>
                      </m:e>
                      <m:sub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sz="14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warmup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10,000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C4FDD00-6EF7-4F6A-89BA-9E6C654B0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51" y="5725830"/>
                <a:ext cx="2161775" cy="755335"/>
              </a:xfrm>
              <a:prstGeom prst="rect">
                <a:avLst/>
              </a:prstGeom>
              <a:blipFill>
                <a:blip r:embed="rId9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85DF4C7-EAB4-415E-8410-44430D77FB36}"/>
              </a:ext>
            </a:extLst>
          </p:cNvPr>
          <p:cNvSpPr/>
          <p:nvPr/>
        </p:nvSpPr>
        <p:spPr>
          <a:xfrm>
            <a:off x="3756860" y="5546644"/>
            <a:ext cx="1947528" cy="28039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7073BDB-05B7-40E5-8643-3ABD1769F1CC}"/>
              </a:ext>
            </a:extLst>
          </p:cNvPr>
          <p:cNvSpPr/>
          <p:nvPr/>
        </p:nvSpPr>
        <p:spPr>
          <a:xfrm>
            <a:off x="3756860" y="4359077"/>
            <a:ext cx="1947528" cy="2803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ko-KR" sz="1200" baseline="30000" dirty="0">
                <a:solidFill>
                  <a:schemeClr val="tx1"/>
                </a:solidFill>
                <a:latin typeface="+mj-ea"/>
                <a:ea typeface="+mj-ea"/>
              </a:rPr>
              <a:t>th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Transformer Decoder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hlinkClick r:id="rId10"/>
            <a:extLst>
              <a:ext uri="{FF2B5EF4-FFF2-40B4-BE49-F238E27FC236}">
                <a16:creationId xmlns:a16="http://schemas.microsoft.com/office/drawing/2014/main" id="{08E66E6C-C9B8-4319-B8BD-9A554C1E9464}"/>
              </a:ext>
            </a:extLst>
          </p:cNvPr>
          <p:cNvSpPr/>
          <p:nvPr/>
        </p:nvSpPr>
        <p:spPr>
          <a:xfrm>
            <a:off x="3765774" y="6627344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Summarization with Pretrained Encoders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0" y="26194"/>
            <a:ext cx="8264710" cy="777714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BertSum</a:t>
            </a:r>
            <a:r>
              <a:rPr lang="ko-KR" altLang="en-US" sz="2000" dirty="0"/>
              <a:t> </a:t>
            </a:r>
            <a:r>
              <a:rPr lang="en-US" altLang="ko-KR" sz="2000" dirty="0"/>
              <a:t>– Experiment</a:t>
            </a:r>
            <a:endParaRPr lang="ko-KR" altLang="en-US" sz="20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A916B9E-1CA1-48D9-8C87-B7668052159E}"/>
              </a:ext>
            </a:extLst>
          </p:cNvPr>
          <p:cNvSpPr txBox="1">
            <a:spLocks/>
          </p:cNvSpPr>
          <p:nvPr/>
        </p:nvSpPr>
        <p:spPr>
          <a:xfrm>
            <a:off x="315410" y="803332"/>
            <a:ext cx="7787190" cy="5585436"/>
          </a:xfrm>
          <a:prstGeom prst="rect">
            <a:avLst/>
          </a:prstGeom>
        </p:spPr>
        <p:txBody>
          <a:bodyPr rIns="90000"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Experiments</a:t>
            </a:r>
          </a:p>
          <a:p>
            <a:pPr lvl="1"/>
            <a:r>
              <a:rPr lang="ko-KR" altLang="en-US" sz="1600" dirty="0">
                <a:latin typeface="+mn-ea"/>
              </a:rPr>
              <a:t>뉴스 기사 </a:t>
            </a:r>
            <a:r>
              <a:rPr lang="ko-KR" altLang="en-US" sz="1600" dirty="0" err="1">
                <a:latin typeface="+mn-ea"/>
              </a:rPr>
              <a:t>데이터셋에</a:t>
            </a:r>
            <a:r>
              <a:rPr lang="ko-KR" altLang="en-US" sz="1600" dirty="0">
                <a:latin typeface="+mn-ea"/>
              </a:rPr>
              <a:t> 대한 실험 결과</a:t>
            </a: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생성 요약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추출 요약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3" name="직사각형 72">
            <a:hlinkClick r:id="rId2"/>
            <a:extLst>
              <a:ext uri="{FF2B5EF4-FFF2-40B4-BE49-F238E27FC236}">
                <a16:creationId xmlns:a16="http://schemas.microsoft.com/office/drawing/2014/main" id="{50DFE8EE-D925-4A44-A2F9-A4B9247FF8C2}"/>
              </a:ext>
            </a:extLst>
          </p:cNvPr>
          <p:cNvSpPr/>
          <p:nvPr/>
        </p:nvSpPr>
        <p:spPr>
          <a:xfrm>
            <a:off x="3765774" y="6627344"/>
            <a:ext cx="46846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Summarization with Pretrained Encoders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A4588B5-3344-8F42-9269-7DB3A4AE5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85025"/>
              </p:ext>
            </p:extLst>
          </p:nvPr>
        </p:nvGraphicFramePr>
        <p:xfrm>
          <a:off x="1064070" y="2119558"/>
          <a:ext cx="7355011" cy="15273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9646">
                  <a:extLst>
                    <a:ext uri="{9D8B030D-6E8A-4147-A177-3AD203B41FA5}">
                      <a16:colId xmlns:a16="http://schemas.microsoft.com/office/drawing/2014/main" val="4167089548"/>
                    </a:ext>
                  </a:extLst>
                </a:gridCol>
                <a:gridCol w="1153638">
                  <a:extLst>
                    <a:ext uri="{9D8B030D-6E8A-4147-A177-3AD203B41FA5}">
                      <a16:colId xmlns:a16="http://schemas.microsoft.com/office/drawing/2014/main" val="3113448770"/>
                    </a:ext>
                  </a:extLst>
                </a:gridCol>
                <a:gridCol w="1573909">
                  <a:extLst>
                    <a:ext uri="{9D8B030D-6E8A-4147-A177-3AD203B41FA5}">
                      <a16:colId xmlns:a16="http://schemas.microsoft.com/office/drawing/2014/main" val="834309866"/>
                    </a:ext>
                  </a:extLst>
                </a:gridCol>
                <a:gridCol w="1573909">
                  <a:extLst>
                    <a:ext uri="{9D8B030D-6E8A-4147-A177-3AD203B41FA5}">
                      <a16:colId xmlns:a16="http://schemas.microsoft.com/office/drawing/2014/main" val="3576595815"/>
                    </a:ext>
                  </a:extLst>
                </a:gridCol>
                <a:gridCol w="1573909">
                  <a:extLst>
                    <a:ext uri="{9D8B030D-6E8A-4147-A177-3AD203B41FA5}">
                      <a16:colId xmlns:a16="http://schemas.microsoft.com/office/drawing/2014/main" val="3288926845"/>
                    </a:ext>
                  </a:extLst>
                </a:gridCol>
              </a:tblGrid>
              <a:tr h="49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reference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ROUGE-1 F1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ROUGE-2 F1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ROUGE-L F1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82121"/>
                  </a:ext>
                </a:extLst>
              </a:tr>
              <a:tr h="49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Pointer Generator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생성 요약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정답문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46.3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29.8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37.7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466911"/>
                  </a:ext>
                </a:extLst>
              </a:tr>
              <a:tr h="49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BertSumAbs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생성 요약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정답문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34.6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41.9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854060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7E3867A1-7CA0-B242-9A09-9405B4983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9561"/>
              </p:ext>
            </p:extLst>
          </p:nvPr>
        </p:nvGraphicFramePr>
        <p:xfrm>
          <a:off x="1041400" y="4711256"/>
          <a:ext cx="7355011" cy="15273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54190">
                  <a:extLst>
                    <a:ext uri="{9D8B030D-6E8A-4147-A177-3AD203B41FA5}">
                      <a16:colId xmlns:a16="http://schemas.microsoft.com/office/drawing/2014/main" val="4167089548"/>
                    </a:ext>
                  </a:extLst>
                </a:gridCol>
                <a:gridCol w="1179094">
                  <a:extLst>
                    <a:ext uri="{9D8B030D-6E8A-4147-A177-3AD203B41FA5}">
                      <a16:colId xmlns:a16="http://schemas.microsoft.com/office/drawing/2014/main" val="3113448770"/>
                    </a:ext>
                  </a:extLst>
                </a:gridCol>
                <a:gridCol w="1573909">
                  <a:extLst>
                    <a:ext uri="{9D8B030D-6E8A-4147-A177-3AD203B41FA5}">
                      <a16:colId xmlns:a16="http://schemas.microsoft.com/office/drawing/2014/main" val="834309866"/>
                    </a:ext>
                  </a:extLst>
                </a:gridCol>
                <a:gridCol w="1573909">
                  <a:extLst>
                    <a:ext uri="{9D8B030D-6E8A-4147-A177-3AD203B41FA5}">
                      <a16:colId xmlns:a16="http://schemas.microsoft.com/office/drawing/2014/main" val="3576595815"/>
                    </a:ext>
                  </a:extLst>
                </a:gridCol>
                <a:gridCol w="1573909">
                  <a:extLst>
                    <a:ext uri="{9D8B030D-6E8A-4147-A177-3AD203B41FA5}">
                      <a16:colId xmlns:a16="http://schemas.microsoft.com/office/drawing/2014/main" val="3288926845"/>
                    </a:ext>
                  </a:extLst>
                </a:gridCol>
              </a:tblGrid>
              <a:tr h="49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reference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ROUGE-1 F1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ROUGE-2 F1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ROUGE-L F1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82121"/>
                  </a:ext>
                </a:extLst>
              </a:tr>
              <a:tr h="49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SummaRuNNer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생성 요약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정답문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39.8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466911"/>
                  </a:ext>
                </a:extLst>
              </a:tr>
              <a:tr h="49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BertSumExt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생성 요약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정답문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38.3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19.3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85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8BB474D-828D-498A-A942-F4E8DAA91E5C}"/>
              </a:ext>
            </a:extLst>
          </p:cNvPr>
          <p:cNvSpPr txBox="1"/>
          <p:nvPr/>
        </p:nvSpPr>
        <p:spPr>
          <a:xfrm>
            <a:off x="1862138" y="2615209"/>
            <a:ext cx="541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&amp; A</a:t>
            </a:r>
            <a:endParaRPr lang="ko-KR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5A75F0-DC4B-4750-9025-71A796578142}"/>
              </a:ext>
            </a:extLst>
          </p:cNvPr>
          <p:cNvSpPr/>
          <p:nvPr/>
        </p:nvSpPr>
        <p:spPr>
          <a:xfrm>
            <a:off x="-76202" y="-73929"/>
            <a:ext cx="9296404" cy="6979920"/>
          </a:xfrm>
          <a:prstGeom prst="rect">
            <a:avLst/>
          </a:prstGeom>
          <a:solidFill>
            <a:srgbClr val="113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/>
              <a:pPr/>
              <a:t>4</a:t>
            </a:fld>
            <a:endParaRPr lang="ko-KR" altLang="en-US" dirty="0"/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483C45C4-3A6D-4448-ACFE-BF7AD748FD07}"/>
              </a:ext>
            </a:extLst>
          </p:cNvPr>
          <p:cNvSpPr txBox="1">
            <a:spLocks/>
          </p:cNvSpPr>
          <p:nvPr/>
        </p:nvSpPr>
        <p:spPr>
          <a:xfrm>
            <a:off x="542925" y="2012156"/>
            <a:ext cx="8058150" cy="2833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1. Automatic Summarization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5ED87B87-1C91-4690-9634-8DCE85FA0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9" b="23923"/>
          <a:stretch/>
        </p:blipFill>
        <p:spPr bwMode="auto">
          <a:xfrm>
            <a:off x="53195" y="6468033"/>
            <a:ext cx="1208663" cy="3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705022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문서 요약</a:t>
            </a:r>
            <a:endParaRPr lang="en-US" altLang="ko-KR" sz="2000" dirty="0"/>
          </a:p>
          <a:p>
            <a:pPr lvl="1"/>
            <a:r>
              <a:rPr lang="ko-KR" altLang="en-US" sz="1600" dirty="0"/>
              <a:t>문서</a:t>
            </a:r>
            <a:r>
              <a:rPr lang="en-US" altLang="ko-KR" sz="1600" dirty="0"/>
              <a:t>(source text)</a:t>
            </a:r>
            <a:r>
              <a:rPr lang="ko-KR" altLang="en-US" sz="1600" dirty="0"/>
              <a:t>가 주어졌을 때 짧은 문장</a:t>
            </a:r>
            <a:r>
              <a:rPr lang="en-US" altLang="ko-KR" sz="1600" dirty="0"/>
              <a:t>(target text)</a:t>
            </a:r>
            <a:r>
              <a:rPr lang="ko-KR" altLang="en-US" sz="1600" dirty="0"/>
              <a:t>으로 축약하는 것</a:t>
            </a:r>
            <a:endParaRPr lang="en-US" altLang="ko-KR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Target text</a:t>
            </a:r>
            <a:r>
              <a:rPr lang="ko-KR" altLang="en-US" sz="1400" dirty="0"/>
              <a:t>는 짧고 간결해야 하며 </a:t>
            </a:r>
            <a:r>
              <a:rPr lang="en-US" altLang="ko-KR" sz="1400" dirty="0"/>
              <a:t>source text</a:t>
            </a:r>
            <a:r>
              <a:rPr lang="ko-KR" altLang="en-US" sz="1400" dirty="0"/>
              <a:t>의 중요한 정보를 포함해야 함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Source text</a:t>
            </a:r>
            <a:r>
              <a:rPr lang="ko-KR" altLang="en-US" sz="1400" dirty="0"/>
              <a:t>는 한 개의 문서이거나</a:t>
            </a:r>
            <a:r>
              <a:rPr lang="en-US" altLang="ko-KR" sz="1400" dirty="0"/>
              <a:t>, </a:t>
            </a:r>
            <a:r>
              <a:rPr lang="ko-KR" altLang="en-US" sz="1400" dirty="0"/>
              <a:t>여러 개의 문서일 수 있음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1316B"/>
              </a:solidFill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latin typeface="+mj-ea"/>
                <a:ea typeface="+mj-ea"/>
              </a:rPr>
              <a:t>추출 요약 </a:t>
            </a:r>
            <a:r>
              <a:rPr lang="en-US" altLang="ko-KR" sz="1600" dirty="0">
                <a:latin typeface="+mj-ea"/>
                <a:ea typeface="+mj-ea"/>
              </a:rPr>
              <a:t>(Extractive Summarization)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문서에서 중요한 부분을 선택 </a:t>
            </a:r>
            <a:r>
              <a:rPr lang="en-US" altLang="ko-KR" sz="1400" dirty="0"/>
              <a:t>(</a:t>
            </a:r>
            <a:r>
              <a:rPr lang="ko-KR" altLang="en-US" sz="1400" dirty="0"/>
              <a:t>주로 문장</a:t>
            </a:r>
            <a:r>
              <a:rPr lang="en-US" altLang="ko-KR" sz="1400" dirty="0"/>
              <a:t>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비교적 쉬운 </a:t>
            </a:r>
            <a:r>
              <a:rPr lang="en-US" altLang="ko-KR" sz="1400" dirty="0"/>
              <a:t>task</a:t>
            </a:r>
            <a:r>
              <a:rPr lang="ko-KR" altLang="en-US" sz="1400" dirty="0"/>
              <a:t>이지만 </a:t>
            </a:r>
            <a:r>
              <a:rPr lang="en-US" altLang="ko-KR" sz="1400" dirty="0"/>
              <a:t>source </a:t>
            </a:r>
            <a:r>
              <a:rPr lang="ko-KR" altLang="en-US" sz="1400" dirty="0"/>
              <a:t>내에 존재하는 문장만 사용해야 하므로 </a:t>
            </a:r>
            <a:r>
              <a:rPr lang="ko-KR" altLang="en-US" sz="1400" dirty="0" err="1"/>
              <a:t>제한적임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latin typeface="+mj-ea"/>
                <a:ea typeface="+mj-ea"/>
              </a:rPr>
              <a:t>생성 요약 </a:t>
            </a:r>
            <a:r>
              <a:rPr lang="en-US" altLang="ko-KR" sz="1600" dirty="0">
                <a:latin typeface="+mj-ea"/>
                <a:ea typeface="+mj-ea"/>
              </a:rPr>
              <a:t>(Abstractive Summarization)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문서와 다른 새로운 문장을 생성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어렵지만 사람이 직접 요약을 하는 것과 유사 </a:t>
            </a:r>
            <a:r>
              <a:rPr lang="en-US" altLang="ko-KR" sz="1400" dirty="0"/>
              <a:t>(</a:t>
            </a:r>
            <a:r>
              <a:rPr lang="ko-KR" altLang="en-US" sz="1400" dirty="0"/>
              <a:t>사람이 문서를 읽고 남에게 짧게 설명함</a:t>
            </a:r>
            <a:r>
              <a:rPr lang="en-US" altLang="ko-KR" sz="1400" dirty="0"/>
              <a:t>)</a:t>
            </a:r>
          </a:p>
          <a:p>
            <a:pPr lvl="1"/>
            <a:endParaRPr lang="en-US" altLang="ko-KR" sz="1400" dirty="0"/>
          </a:p>
          <a:p>
            <a:pPr indent="0">
              <a:buNone/>
            </a:pP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Text Summarization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8D1A0-1F6A-40B8-8F76-E5B4FB9B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89" y="2893762"/>
            <a:ext cx="500932" cy="42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ACA0C0-F46E-4BE5-8E72-83FEA834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147" y="4677238"/>
            <a:ext cx="425706" cy="390876"/>
          </a:xfrm>
          <a:prstGeom prst="rect">
            <a:avLst/>
          </a:prstGeom>
        </p:spPr>
      </p:pic>
      <p:sp>
        <p:nvSpPr>
          <p:cNvPr id="9" name="직사각형 8">
            <a:hlinkClick r:id="rId4"/>
            <a:extLst>
              <a:ext uri="{FF2B5EF4-FFF2-40B4-BE49-F238E27FC236}">
                <a16:creationId xmlns:a16="http://schemas.microsoft.com/office/drawing/2014/main" id="{43D2B849-E93E-40B9-A244-6199BC092EF4}"/>
              </a:ext>
            </a:extLst>
          </p:cNvPr>
          <p:cNvSpPr/>
          <p:nvPr/>
        </p:nvSpPr>
        <p:spPr>
          <a:xfrm>
            <a:off x="7154839" y="6564732"/>
            <a:ext cx="30817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Stanford cs224n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</a:rPr>
              <a:t> lecture 15</a:t>
            </a:r>
            <a:endParaRPr lang="ko-KR" altLang="en-US" sz="800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4EB2EC-7699-184A-861C-A977F2FADF71}"/>
              </a:ext>
            </a:extLst>
          </p:cNvPr>
          <p:cNvSpPr/>
          <p:nvPr/>
        </p:nvSpPr>
        <p:spPr>
          <a:xfrm>
            <a:off x="978" y="5955957"/>
            <a:ext cx="2681416" cy="90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705022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대표적인 영어 문서 요약 데이터</a:t>
            </a:r>
            <a:endParaRPr lang="en-US" altLang="ko-KR" sz="2000" dirty="0"/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CNN/Daily Mail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미국의 </a:t>
            </a:r>
            <a:r>
              <a:rPr lang="en-US" altLang="ko-KR" sz="1200" dirty="0"/>
              <a:t>CNN</a:t>
            </a:r>
            <a:r>
              <a:rPr lang="ko-KR" altLang="en-US" sz="1200" dirty="0"/>
              <a:t>과 </a:t>
            </a:r>
            <a:r>
              <a:rPr lang="en-US" altLang="ko-KR" sz="1200" dirty="0"/>
              <a:t>Daily Mail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뉴스기사로</a:t>
            </a:r>
            <a:r>
              <a:rPr lang="ko-KR" altLang="en-US" sz="1200" dirty="0"/>
              <a:t> 이루어진 데이터셋으로 이번 과제에서 구축한 데이터와 거의 동일하게 구성되어 있음</a:t>
            </a:r>
            <a:endParaRPr lang="en-US" altLang="ko-KR" sz="12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뉴스 기사와 사람이 생성한 평균 세 문장의 요약문으로 구성되어 있음</a:t>
            </a:r>
            <a:endParaRPr lang="en-US" altLang="ko-KR" sz="1200" dirty="0"/>
          </a:p>
          <a:p>
            <a:pPr lvl="1"/>
            <a:r>
              <a:rPr lang="en-US" altLang="ko-KR" sz="1600" dirty="0" err="1">
                <a:latin typeface="+mj-ea"/>
                <a:ea typeface="+mj-ea"/>
              </a:rPr>
              <a:t>XSum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BBC </a:t>
            </a:r>
            <a:r>
              <a:rPr lang="ko-KR" altLang="en-US" sz="1200" dirty="0"/>
              <a:t>뉴스 기사와 해당 기사의 저자가 작성한 한 줄의 매우 짧은 요약문으로 구성되어 있음 </a:t>
            </a:r>
            <a:endParaRPr lang="en-US" altLang="ko-KR" sz="12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요약문은 </a:t>
            </a:r>
            <a:r>
              <a:rPr lang="en-US" altLang="ko-KR" sz="1200" dirty="0"/>
              <a:t>“What is this article about?”</a:t>
            </a:r>
            <a:r>
              <a:rPr lang="ko-KR" altLang="en-US" sz="1200" dirty="0"/>
              <a:t> 이라는 질문에 대한 답</a:t>
            </a:r>
            <a:endParaRPr lang="en-US" altLang="ko-KR" sz="1200" dirty="0"/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Reddit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미국의</a:t>
            </a:r>
            <a:r>
              <a:rPr lang="en-US" altLang="ko-KR" sz="1200" dirty="0"/>
              <a:t> </a:t>
            </a:r>
            <a:r>
              <a:rPr lang="ko-KR" altLang="en-US" sz="1200" dirty="0"/>
              <a:t>커뮤니티 사이트 </a:t>
            </a:r>
            <a:r>
              <a:rPr lang="en-US" altLang="ko-KR" sz="1200" dirty="0"/>
              <a:t>Reddit</a:t>
            </a:r>
            <a:r>
              <a:rPr lang="ko-KR" altLang="en-US" sz="1200" dirty="0"/>
              <a:t>의 일상</a:t>
            </a:r>
            <a:r>
              <a:rPr lang="en-US" altLang="ko-KR" sz="1200" dirty="0"/>
              <a:t>(?) </a:t>
            </a:r>
            <a:r>
              <a:rPr lang="ko-KR" altLang="en-US" sz="1200" dirty="0"/>
              <a:t>게시판인 </a:t>
            </a:r>
            <a:r>
              <a:rPr lang="en-US" altLang="ko-KR" sz="1200" dirty="0"/>
              <a:t>TIFU(Today, I Fucked Up) </a:t>
            </a:r>
            <a:r>
              <a:rPr lang="ko-KR" altLang="en-US" sz="1200" dirty="0"/>
              <a:t>게시글과 글의 요약문</a:t>
            </a:r>
            <a:endParaRPr lang="en-US" altLang="ko-KR" sz="12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게시판의 규칙이 항상 글 마지막에 글의 요약을 작성해야 함 </a:t>
            </a:r>
            <a:r>
              <a:rPr lang="en-US" altLang="ko-KR" sz="1200" dirty="0"/>
              <a:t>(</a:t>
            </a:r>
            <a:r>
              <a:rPr lang="ko-KR" altLang="en-US" sz="1200" dirty="0"/>
              <a:t>우리나라로 치면</a:t>
            </a:r>
            <a:r>
              <a:rPr lang="en-US" altLang="ko-KR" sz="1200" dirty="0"/>
              <a:t> </a:t>
            </a:r>
            <a:r>
              <a:rPr lang="ko-KR" altLang="en-US" sz="1200" dirty="0"/>
              <a:t>글 마지막의 세 줄 요약이 필수인 셈</a:t>
            </a:r>
            <a:r>
              <a:rPr lang="en-US" altLang="ko-KR" sz="1200" dirty="0"/>
              <a:t>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indent="0">
              <a:buNone/>
            </a:pP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4581196-EA83-4658-BC5A-FD8205225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99823"/>
              </p:ext>
            </p:extLst>
          </p:nvPr>
        </p:nvGraphicFramePr>
        <p:xfrm>
          <a:off x="624560" y="4736974"/>
          <a:ext cx="8086722" cy="1935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8889">
                  <a:extLst>
                    <a:ext uri="{9D8B030D-6E8A-4147-A177-3AD203B41FA5}">
                      <a16:colId xmlns:a16="http://schemas.microsoft.com/office/drawing/2014/main" val="4167089548"/>
                    </a:ext>
                  </a:extLst>
                </a:gridCol>
                <a:gridCol w="977380">
                  <a:extLst>
                    <a:ext uri="{9D8B030D-6E8A-4147-A177-3AD203B41FA5}">
                      <a16:colId xmlns:a16="http://schemas.microsoft.com/office/drawing/2014/main" val="3113448770"/>
                    </a:ext>
                  </a:extLst>
                </a:gridCol>
                <a:gridCol w="1087157">
                  <a:extLst>
                    <a:ext uri="{9D8B030D-6E8A-4147-A177-3AD203B41FA5}">
                      <a16:colId xmlns:a16="http://schemas.microsoft.com/office/drawing/2014/main" val="834309866"/>
                    </a:ext>
                  </a:extLst>
                </a:gridCol>
                <a:gridCol w="967549">
                  <a:extLst>
                    <a:ext uri="{9D8B030D-6E8A-4147-A177-3AD203B41FA5}">
                      <a16:colId xmlns:a16="http://schemas.microsoft.com/office/drawing/2014/main" val="3576595815"/>
                    </a:ext>
                  </a:extLst>
                </a:gridCol>
                <a:gridCol w="967549">
                  <a:extLst>
                    <a:ext uri="{9D8B030D-6E8A-4147-A177-3AD203B41FA5}">
                      <a16:colId xmlns:a16="http://schemas.microsoft.com/office/drawing/2014/main" val="3288926845"/>
                    </a:ext>
                  </a:extLst>
                </a:gridCol>
                <a:gridCol w="967549">
                  <a:extLst>
                    <a:ext uri="{9D8B030D-6E8A-4147-A177-3AD203B41FA5}">
                      <a16:colId xmlns:a16="http://schemas.microsoft.com/office/drawing/2014/main" val="1692031316"/>
                    </a:ext>
                  </a:extLst>
                </a:gridCol>
                <a:gridCol w="1000898">
                  <a:extLst>
                    <a:ext uri="{9D8B030D-6E8A-4147-A177-3AD203B41FA5}">
                      <a16:colId xmlns:a16="http://schemas.microsoft.com/office/drawing/2014/main" val="3249913591"/>
                    </a:ext>
                  </a:extLst>
                </a:gridCol>
                <a:gridCol w="1099751">
                  <a:extLst>
                    <a:ext uri="{9D8B030D-6E8A-4147-A177-3AD203B41FA5}">
                      <a16:colId xmlns:a16="http://schemas.microsoft.com/office/drawing/2014/main" val="367896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Dataset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문서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평균 글자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생성 요약문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평균 글자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학습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검증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테스트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평균 생성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요약문 문장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추출 요약문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CNN/DM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286,817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13,368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11,487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46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XSum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430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203,028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11,273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11,332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8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Reddit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482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41,675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645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645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3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과제 </a:t>
                      </a:r>
                      <a:r>
                        <a:rPr lang="ko-KR" altLang="en-US" sz="1050" dirty="0" err="1"/>
                        <a:t>데이터셋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뉴스 기사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260,697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10,000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10,000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34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1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705022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추출 요약 </a:t>
            </a:r>
            <a:r>
              <a:rPr lang="ko-KR" altLang="en-US" sz="2000" dirty="0" err="1"/>
              <a:t>정답문</a:t>
            </a:r>
            <a:endParaRPr lang="en-US" altLang="ko-KR" sz="2000" dirty="0"/>
          </a:p>
          <a:p>
            <a:pPr lvl="1"/>
            <a:r>
              <a:rPr lang="ko-KR" altLang="en-US" sz="1600" dirty="0"/>
              <a:t>대부분의 벤치마크 </a:t>
            </a:r>
            <a:r>
              <a:rPr lang="ko-KR" altLang="en-US" sz="1600" dirty="0" err="1"/>
              <a:t>데이터셋은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추출 요약에 대한 </a:t>
            </a:r>
            <a:r>
              <a:rPr lang="ko-KR" altLang="en-US" sz="1600" dirty="0" err="1">
                <a:solidFill>
                  <a:srgbClr val="C00000"/>
                </a:solidFill>
              </a:rPr>
              <a:t>정답문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존재하지 않음</a:t>
            </a:r>
            <a:endParaRPr lang="en-US" altLang="ko-KR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사람이 작성한 </a:t>
            </a:r>
            <a:r>
              <a:rPr lang="ko-KR" altLang="en-US" sz="1600" dirty="0">
                <a:solidFill>
                  <a:srgbClr val="0015A0"/>
                </a:solidFill>
              </a:rPr>
              <a:t>생성 요약 </a:t>
            </a:r>
            <a:r>
              <a:rPr lang="ko-KR" altLang="en-US" sz="1600" dirty="0" err="1">
                <a:solidFill>
                  <a:srgbClr val="0015A0"/>
                </a:solidFill>
              </a:rPr>
              <a:t>정답문</a:t>
            </a:r>
            <a:r>
              <a:rPr lang="ko-KR" altLang="en-US" sz="1400" dirty="0" err="1"/>
              <a:t>만</a:t>
            </a:r>
            <a:r>
              <a:rPr lang="ko-KR" altLang="en-US" sz="1400" dirty="0"/>
              <a:t> 존재하는 것이 일반적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C00000"/>
                </a:solidFill>
              </a:rPr>
              <a:t>추출 요약 </a:t>
            </a:r>
            <a:r>
              <a:rPr lang="ko-KR" altLang="en-US" sz="1600" dirty="0" err="1">
                <a:solidFill>
                  <a:srgbClr val="C00000"/>
                </a:solidFill>
              </a:rPr>
              <a:t>정답문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15A0"/>
                </a:solidFill>
              </a:rPr>
              <a:t>생성 요약 </a:t>
            </a:r>
            <a:r>
              <a:rPr lang="ko-KR" altLang="en-US" sz="1600" dirty="0" err="1">
                <a:solidFill>
                  <a:srgbClr val="0015A0"/>
                </a:solidFill>
              </a:rPr>
              <a:t>정답문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바탕으로 </a:t>
            </a:r>
            <a:r>
              <a:rPr lang="en-US" altLang="ko-KR" sz="1600" dirty="0"/>
              <a:t>greedy </a:t>
            </a:r>
            <a:r>
              <a:rPr lang="ko-KR" altLang="en-US" sz="1600" dirty="0"/>
              <a:t>알고리즘을 이용해 추출</a:t>
            </a:r>
            <a:endParaRPr lang="en-US" altLang="ko-KR" sz="16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Greedy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–</a:t>
            </a:r>
            <a:r>
              <a:rPr lang="ko-KR" altLang="en-US" sz="1400" dirty="0"/>
              <a:t> 동적 알고리즘 중 순간 순간마다 최적인 결정을 선택하는 알고리즘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해당 시점에서는 최적일 수 있으나 전체 시점에서는 최적이 아닐 수 있음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이를 통해 </a:t>
            </a:r>
            <a:r>
              <a:rPr lang="ko-KR" altLang="en-US" sz="1400" dirty="0">
                <a:solidFill>
                  <a:srgbClr val="0015A0"/>
                </a:solidFill>
              </a:rPr>
              <a:t>생성 요약문</a:t>
            </a:r>
            <a:r>
              <a:rPr lang="ko-KR" altLang="en-US" sz="1400" dirty="0"/>
              <a:t>과 유사한 문서의 문장들을 </a:t>
            </a:r>
            <a:r>
              <a:rPr lang="ko-KR" altLang="en-US" sz="1400" dirty="0">
                <a:solidFill>
                  <a:srgbClr val="C00000"/>
                </a:solidFill>
              </a:rPr>
              <a:t>추출 정답 요약문</a:t>
            </a:r>
            <a:r>
              <a:rPr lang="ko-KR" altLang="en-US" sz="1400" dirty="0"/>
              <a:t>으로 사용하며 </a:t>
            </a:r>
            <a:r>
              <a:rPr lang="en-US" altLang="ko-KR" sz="1400" dirty="0"/>
              <a:t>Oracle Summary</a:t>
            </a:r>
            <a:r>
              <a:rPr lang="ko-KR" altLang="en-US" sz="1400" dirty="0"/>
              <a:t>로 부름</a:t>
            </a:r>
            <a:endParaRPr lang="en-US" altLang="ko-KR" sz="14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예시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  <a:r>
              <a:rPr lang="ko-KR" altLang="en-US" sz="1600" dirty="0"/>
              <a:t>개 문장으로 이루어진 뉴스기사에서 세 개의 </a:t>
            </a:r>
            <a:r>
              <a:rPr lang="ko-KR" altLang="en-US" sz="1600" dirty="0">
                <a:solidFill>
                  <a:srgbClr val="C00000"/>
                </a:solidFill>
              </a:rPr>
              <a:t>추출 요약 </a:t>
            </a:r>
            <a:r>
              <a:rPr lang="ko-KR" altLang="en-US" sz="1600" dirty="0" err="1">
                <a:solidFill>
                  <a:srgbClr val="C00000"/>
                </a:solidFill>
              </a:rPr>
              <a:t>정답문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추출하는 경우</a:t>
            </a:r>
            <a:endParaRPr lang="en-US" altLang="ko-KR" sz="1600" dirty="0"/>
          </a:p>
          <a:p>
            <a:pPr lvl="1"/>
            <a:r>
              <a:rPr lang="ko-KR" altLang="en-US" sz="1600" dirty="0">
                <a:solidFill>
                  <a:schemeClr val="accent2"/>
                </a:solidFill>
              </a:rPr>
              <a:t>시점</a:t>
            </a:r>
            <a:r>
              <a:rPr lang="en-US" altLang="ko-KR" sz="1600" dirty="0">
                <a:solidFill>
                  <a:schemeClr val="accent2"/>
                </a:solidFill>
              </a:rPr>
              <a:t>1.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열 개 중 </a:t>
            </a:r>
            <a:r>
              <a:rPr lang="en-US" altLang="ko-KR" sz="1600" dirty="0"/>
              <a:t>2</a:t>
            </a:r>
            <a:r>
              <a:rPr lang="ko-KR" altLang="en-US" sz="1600" dirty="0"/>
              <a:t>번 문장이 </a:t>
            </a:r>
            <a:r>
              <a:rPr lang="ko-KR" altLang="en-US" sz="1600" dirty="0">
                <a:solidFill>
                  <a:srgbClr val="0015A0"/>
                </a:solidFill>
              </a:rPr>
              <a:t>생성 요약 </a:t>
            </a:r>
            <a:r>
              <a:rPr lang="ko-KR" altLang="en-US" sz="1600" dirty="0" err="1">
                <a:solidFill>
                  <a:srgbClr val="0015A0"/>
                </a:solidFill>
              </a:rPr>
              <a:t>정답문</a:t>
            </a:r>
            <a:r>
              <a:rPr lang="ko-KR" altLang="en-US" sz="1600" dirty="0" err="1"/>
              <a:t>과의</a:t>
            </a:r>
            <a:r>
              <a:rPr lang="ko-KR" altLang="en-US" sz="1600" dirty="0"/>
              <a:t> </a:t>
            </a:r>
            <a:r>
              <a:rPr lang="en-US" altLang="ko-KR" sz="1600" dirty="0"/>
              <a:t>ROUGE score</a:t>
            </a:r>
            <a:r>
              <a:rPr lang="ko-KR" altLang="en-US" sz="1600" dirty="0"/>
              <a:t>가 가장 높음 → </a:t>
            </a:r>
            <a:r>
              <a:rPr lang="en-US" altLang="ko-KR" sz="1600" dirty="0">
                <a:solidFill>
                  <a:srgbClr val="C00000"/>
                </a:solidFill>
              </a:rPr>
              <a:t>2</a:t>
            </a:r>
          </a:p>
          <a:p>
            <a:pPr lvl="1"/>
            <a:r>
              <a:rPr lang="ko-KR" altLang="en-US" sz="1600" dirty="0">
                <a:solidFill>
                  <a:schemeClr val="accent2"/>
                </a:solidFill>
              </a:rPr>
              <a:t>시점</a:t>
            </a:r>
            <a:r>
              <a:rPr lang="en-US" altLang="ko-KR" sz="1600" dirty="0">
                <a:solidFill>
                  <a:schemeClr val="accent2"/>
                </a:solidFill>
              </a:rPr>
              <a:t>2.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아홉 개 중 </a:t>
            </a:r>
            <a:r>
              <a:rPr lang="en-US" altLang="ko-KR" sz="1600" dirty="0"/>
              <a:t>1</a:t>
            </a:r>
            <a:r>
              <a:rPr lang="ko-KR" altLang="en-US" sz="1600" dirty="0"/>
              <a:t>번 문장이 </a:t>
            </a:r>
            <a:r>
              <a:rPr lang="en-US" altLang="ko-KR" sz="1600" dirty="0"/>
              <a:t>2</a:t>
            </a:r>
            <a:r>
              <a:rPr lang="ko-KR" altLang="en-US" sz="1600" dirty="0"/>
              <a:t>번과 합쳐졌을 때 </a:t>
            </a:r>
            <a:r>
              <a:rPr lang="ko-KR" altLang="en-US" sz="1600" dirty="0">
                <a:solidFill>
                  <a:srgbClr val="0015A0"/>
                </a:solidFill>
              </a:rPr>
              <a:t>요약문</a:t>
            </a:r>
            <a:r>
              <a:rPr lang="ko-KR" altLang="en-US" sz="1600" dirty="0"/>
              <a:t>과의 </a:t>
            </a:r>
            <a:r>
              <a:rPr lang="en-US" altLang="ko-KR" sz="1600" dirty="0"/>
              <a:t>ROUGE score</a:t>
            </a:r>
            <a:r>
              <a:rPr lang="ko-KR" altLang="en-US" sz="1600" dirty="0"/>
              <a:t>가 가장 높음 → </a:t>
            </a:r>
            <a:r>
              <a:rPr lang="en-US" altLang="ko-KR" sz="1600" dirty="0">
                <a:solidFill>
                  <a:srgbClr val="C00000"/>
                </a:solidFill>
              </a:rPr>
              <a:t>2,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ko-KR" altLang="en-US" sz="1600" dirty="0">
                <a:solidFill>
                  <a:schemeClr val="accent2"/>
                </a:solidFill>
              </a:rPr>
              <a:t>시점</a:t>
            </a:r>
            <a:r>
              <a:rPr lang="en-US" altLang="ko-KR" sz="1600" dirty="0">
                <a:solidFill>
                  <a:schemeClr val="accent2"/>
                </a:solidFill>
              </a:rPr>
              <a:t>3.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여덟 개 중 </a:t>
            </a:r>
            <a:r>
              <a:rPr lang="en-US" altLang="ko-KR" sz="1600" dirty="0"/>
              <a:t>2,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번과 합쳤을 때 </a:t>
            </a:r>
            <a:r>
              <a:rPr lang="en-US" altLang="ko-KR" sz="1600" dirty="0"/>
              <a:t>ROUGE</a:t>
            </a:r>
            <a:r>
              <a:rPr lang="ko-KR" altLang="en-US" sz="1600" dirty="0"/>
              <a:t> </a:t>
            </a:r>
            <a:r>
              <a:rPr lang="en-US" altLang="ko-KR" sz="1600" dirty="0"/>
              <a:t>score</a:t>
            </a:r>
            <a:r>
              <a:rPr lang="ko-KR" altLang="en-US" sz="1600" dirty="0"/>
              <a:t>가 높아지는 문장이 하나도 없음 → 종료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endParaRPr lang="en-US" altLang="ko-KR" sz="1600" dirty="0"/>
          </a:p>
          <a:p>
            <a:pPr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7DE37EF9-291E-4AC8-A273-E0DAD32B9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410" y="803908"/>
                <a:ext cx="8705022" cy="3600279"/>
              </a:xfrm>
              <a:prstGeom prst="rect">
                <a:avLst/>
              </a:prstGeom>
            </p:spPr>
            <p:txBody>
              <a:bodyPr/>
              <a:lstStyle>
                <a:lvl1pPr marL="342891" indent="-342891" algn="l" defTabSz="914377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ClrTx/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457189" indent="0" algn="l" defTabSz="914377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Clr>
                    <a:schemeClr val="tx1"/>
                  </a:buClr>
                  <a:buFont typeface="KoPubWorld돋움체_Pro Medium" panose="00000600000000000000" pitchFamily="50" charset="-127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9787" indent="-285744" algn="l" defTabSz="982638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marR="0" indent="0" algn="l" defTabSz="914377" rtl="0" eaLnBrk="1" fontAlgn="auto" latinLnBrk="1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/>
                  <a:t>문서 요약의 성능 측정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>
                    <a:latin typeface="+mj-ea"/>
                    <a:ea typeface="+mj-ea"/>
                  </a:rPr>
                  <a:t>ROUGE score</a:t>
                </a:r>
                <a:endParaRPr lang="en-US" altLang="ko-KR" sz="1600" dirty="0">
                  <a:latin typeface="+mj-ea"/>
                  <a:ea typeface="+mj-ea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rgbClr val="C00000"/>
                    </a:solidFill>
                  </a:rPr>
                  <a:t>정답 생성 요약문</a:t>
                </a:r>
                <a:r>
                  <a:rPr lang="ko-KR" altLang="en-US" sz="1400" dirty="0"/>
                  <a:t>과 </a:t>
                </a:r>
                <a:r>
                  <a:rPr lang="ko-KR" altLang="en-US" sz="1400" dirty="0">
                    <a:solidFill>
                      <a:srgbClr val="002DCF"/>
                    </a:solidFill>
                  </a:rPr>
                  <a:t>모델의 요약문</a:t>
                </a:r>
                <a:r>
                  <a:rPr lang="ko-KR" altLang="en-US" sz="1400" dirty="0"/>
                  <a:t>이 얼마나 겹치는지를 나타내는 점수</a:t>
                </a:r>
                <a:endParaRPr lang="en-US" altLang="ko-KR" sz="1400" dirty="0"/>
              </a:p>
              <a:p>
                <a:pPr marL="1325537" lvl="2" indent="-285750">
                  <a:lnSpc>
                    <a:spcPct val="150000"/>
                  </a:lnSpc>
                </a:pPr>
                <a:r>
                  <a:rPr lang="en-US" altLang="ko-KR" sz="1400" dirty="0"/>
                  <a:t>ROUGE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</a:t>
                </a:r>
                <a:r>
                  <a:rPr lang="en-US" altLang="ko-KR" sz="1400" dirty="0"/>
                  <a:t> - </a:t>
                </a:r>
                <a:r>
                  <a:rPr lang="ko-KR" altLang="en-US" sz="1400" dirty="0">
                    <a:solidFill>
                      <a:srgbClr val="002DCF"/>
                    </a:solidFill>
                  </a:rPr>
                  <a:t>모델의 요약문</a:t>
                </a:r>
                <a:r>
                  <a:rPr lang="ko-KR" altLang="en-US" sz="1400" dirty="0"/>
                  <a:t> 중 </a:t>
                </a:r>
                <a:r>
                  <a:rPr lang="ko-KR" altLang="en-US" sz="1400" dirty="0">
                    <a:solidFill>
                      <a:srgbClr val="C00000"/>
                    </a:solidFill>
                  </a:rPr>
                  <a:t>정답 요약문</a:t>
                </a:r>
                <a:r>
                  <a:rPr lang="ko-KR" altLang="en-US" sz="1400" dirty="0"/>
                  <a:t>과 겹치는 정도</a:t>
                </a:r>
                <a:endParaRPr lang="en-US" altLang="ko-KR" sz="1400" dirty="0"/>
              </a:p>
              <a:p>
                <a:pPr marL="1325537" lvl="2" indent="-285750">
                  <a:lnSpc>
                    <a:spcPct val="150000"/>
                  </a:lnSpc>
                </a:pPr>
                <a:r>
                  <a:rPr lang="en-US" altLang="ko-KR" sz="1400" dirty="0"/>
                  <a:t>ROUGE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Precision</a:t>
                </a:r>
                <a:r>
                  <a:rPr lang="en-US" altLang="ko-KR" sz="1400" dirty="0"/>
                  <a:t> –</a:t>
                </a:r>
                <a:r>
                  <a:rPr lang="ko-KR" altLang="en-US" sz="1400" dirty="0"/>
                  <a:t> </a:t>
                </a:r>
                <a:r>
                  <a:rPr lang="ko-KR" altLang="en-US" sz="1400" dirty="0">
                    <a:solidFill>
                      <a:srgbClr val="C00000"/>
                    </a:solidFill>
                  </a:rPr>
                  <a:t>정답 요약문</a:t>
                </a:r>
                <a:r>
                  <a:rPr lang="ko-KR" altLang="en-US" sz="1400" dirty="0"/>
                  <a:t> 중 </a:t>
                </a:r>
                <a:r>
                  <a:rPr lang="ko-KR" altLang="en-US" sz="1400" dirty="0">
                    <a:solidFill>
                      <a:srgbClr val="002DCF"/>
                    </a:solidFill>
                  </a:rPr>
                  <a:t>모델의 요약문</a:t>
                </a:r>
                <a:r>
                  <a:rPr lang="ko-KR" altLang="en-US" sz="1400" dirty="0"/>
                  <a:t>과 겹치는 정도</a:t>
                </a:r>
                <a:endParaRPr lang="en-US" altLang="ko-KR" sz="1400" dirty="0"/>
              </a:p>
              <a:p>
                <a:pPr marL="1325537" lvl="2" indent="-285750">
                  <a:lnSpc>
                    <a:spcPct val="150000"/>
                  </a:lnSpc>
                </a:pPr>
                <a:r>
                  <a:rPr lang="en-US" altLang="ko-KR" sz="1400" dirty="0"/>
                  <a:t>ROUGE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F1</a:t>
                </a:r>
                <a:r>
                  <a:rPr lang="en-US" altLang="ko-KR" sz="1400" dirty="0"/>
                  <a:t> –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Precision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err="1"/>
                  <a:t>조화평균</a:t>
                </a:r>
                <a:r>
                  <a:rPr lang="en-US" altLang="ko-KR" sz="1400" dirty="0"/>
                  <a:t> =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2 ×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den>
                        </m:f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Recall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2 ×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Recall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sz="1800" dirty="0">
                    <a:latin typeface="+mj-ea"/>
                  </a:rPr>
                  <a:t>예시</a:t>
                </a:r>
                <a:endParaRPr lang="en-US" altLang="ko-KR" sz="1600" dirty="0">
                  <a:latin typeface="+mj-ea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/>
                  <a:t>토큰화된</a:t>
                </a:r>
                <a:r>
                  <a:rPr lang="ko-KR" altLang="en-US" sz="1400" dirty="0"/>
                  <a:t> </a:t>
                </a:r>
                <a:r>
                  <a:rPr lang="ko-KR" altLang="en-US" sz="1400" dirty="0">
                    <a:solidFill>
                      <a:srgbClr val="C00000"/>
                    </a:solidFill>
                  </a:rPr>
                  <a:t>정답 생성 요약문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>
                    <a:highlight>
                      <a:srgbClr val="FFFF00"/>
                    </a:highlight>
                  </a:rPr>
                  <a:t>_</a:t>
                </a:r>
                <a:r>
                  <a:rPr lang="ko-KR" altLang="en-US" sz="1400" dirty="0">
                    <a:highlight>
                      <a:srgbClr val="FFFF00"/>
                    </a:highlight>
                  </a:rPr>
                  <a:t>기준금리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가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>
                    <a:highlight>
                      <a:srgbClr val="FFFF00"/>
                    </a:highlight>
                  </a:rPr>
                  <a:t>_</a:t>
                </a:r>
                <a:r>
                  <a:rPr lang="ko-KR" altLang="en-US" sz="1400" dirty="0">
                    <a:highlight>
                      <a:srgbClr val="FFFF00"/>
                    </a:highlight>
                  </a:rPr>
                  <a:t>동결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>
                    <a:highlight>
                      <a:srgbClr val="FFFF00"/>
                    </a:highlight>
                  </a:rPr>
                  <a:t>이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_</a:t>
                </a:r>
                <a:r>
                  <a:rPr lang="ko-KR" altLang="en-US" sz="1400" dirty="0"/>
                  <a:t>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_</a:t>
                </a:r>
                <a:r>
                  <a:rPr lang="ko-KR" altLang="en-US" sz="1400" dirty="0"/>
                  <a:t>가능성이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_</a:t>
                </a:r>
                <a:r>
                  <a:rPr lang="ko-KR" altLang="en-US" sz="1400" dirty="0"/>
                  <a:t>크다   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길이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7)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/>
                  <a:t>토큰화된</a:t>
                </a:r>
                <a:r>
                  <a:rPr lang="ko-KR" altLang="en-US" sz="1400" dirty="0"/>
                  <a:t> </a:t>
                </a:r>
                <a:r>
                  <a:rPr lang="ko-KR" altLang="en-US" sz="1400" dirty="0">
                    <a:solidFill>
                      <a:srgbClr val="002DCF"/>
                    </a:solidFill>
                  </a:rPr>
                  <a:t>모델 생성 요약문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>
                    <a:highlight>
                      <a:srgbClr val="FFFF00"/>
                    </a:highlight>
                  </a:rPr>
                  <a:t>_</a:t>
                </a:r>
                <a:r>
                  <a:rPr lang="ko-KR" altLang="en-US" sz="1400" dirty="0">
                    <a:highlight>
                      <a:srgbClr val="FFFF00"/>
                    </a:highlight>
                  </a:rPr>
                  <a:t>기준금리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>
                    <a:highlight>
                      <a:srgbClr val="FFFF00"/>
                    </a:highlight>
                  </a:rPr>
                  <a:t>_</a:t>
                </a:r>
                <a:r>
                  <a:rPr lang="ko-KR" altLang="en-US" sz="1400" dirty="0">
                    <a:highlight>
                      <a:srgbClr val="FFFF00"/>
                    </a:highlight>
                  </a:rPr>
                  <a:t>동결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>
                    <a:highlight>
                      <a:srgbClr val="FFFF00"/>
                    </a:highlight>
                  </a:rPr>
                  <a:t>이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_</a:t>
                </a:r>
                <a:r>
                  <a:rPr lang="ko-KR" altLang="en-US" sz="1400" dirty="0"/>
                  <a:t>유력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하다                       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길이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5)</a:t>
                </a:r>
              </a:p>
              <a:p>
                <a:pPr marL="1325537" lvl="2" indent="-285750">
                  <a:lnSpc>
                    <a:spcPct val="150000"/>
                  </a:lnSpc>
                </a:pPr>
                <a:r>
                  <a:rPr lang="en-US" altLang="ko-KR" sz="1400" dirty="0"/>
                  <a:t>ROUGE-1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: 3/5</a:t>
                </a:r>
              </a:p>
              <a:p>
                <a:pPr marL="1325537" lvl="2" indent="-285750">
                  <a:lnSpc>
                    <a:spcPct val="150000"/>
                  </a:lnSpc>
                </a:pPr>
                <a:r>
                  <a:rPr lang="en-US" altLang="ko-KR" sz="1400" dirty="0"/>
                  <a:t>ROUGE-1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Precision : </a:t>
                </a:r>
                <a:r>
                  <a:rPr lang="en-US" altLang="ko-KR" sz="1400" dirty="0"/>
                  <a:t>3/7</a:t>
                </a:r>
              </a:p>
              <a:p>
                <a:pPr marL="1325537" lvl="2" indent="-285750">
                  <a:lnSpc>
                    <a:spcPct val="150000"/>
                  </a:lnSpc>
                </a:pPr>
                <a:r>
                  <a:rPr lang="en-US" altLang="ko-KR" sz="1400" dirty="0"/>
                  <a:t>ROUGE-1 </a:t>
                </a:r>
                <a:r>
                  <a:rPr lang="en-US" altLang="ko-K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F1</a:t>
                </a:r>
                <a:r>
                  <a:rPr lang="en-US" altLang="ko-KR" sz="1400" dirty="0"/>
                  <a:t> 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1/2 </a:t>
                </a:r>
              </a:p>
              <a:p>
                <a:pPr lvl="1"/>
                <a:endParaRPr lang="en-US" altLang="ko-KR" sz="1400" dirty="0"/>
              </a:p>
              <a:p>
                <a:pPr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7DE37EF9-291E-4AC8-A273-E0DAD32B9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0" y="803908"/>
                <a:ext cx="8705022" cy="3600279"/>
              </a:xfrm>
              <a:prstGeom prst="rect">
                <a:avLst/>
              </a:prstGeom>
              <a:blipFill>
                <a:blip r:embed="rId3"/>
                <a:stretch>
                  <a:fillRect l="-582" t="-1408" b="-415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1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9B0B5E-7901-4AED-AE8D-69BED3D0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47930-9978-47A2-B2AA-767ACDB8A7B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E37EF9-291E-4AC8-A273-E0DAD32B9777}"/>
              </a:ext>
            </a:extLst>
          </p:cNvPr>
          <p:cNvSpPr txBox="1">
            <a:spLocks/>
          </p:cNvSpPr>
          <p:nvPr/>
        </p:nvSpPr>
        <p:spPr>
          <a:xfrm>
            <a:off x="315410" y="803908"/>
            <a:ext cx="8705022" cy="360027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1" hangingPunct="1">
              <a:lnSpc>
                <a:spcPct val="100000"/>
              </a:lnSpc>
              <a:spcBef>
                <a:spcPts val="1000"/>
              </a:spcBef>
              <a:buClrTx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KoPubWorld돋움체_Pro Medium" panose="00000600000000000000" pitchFamily="50" charset="-127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9787" indent="-285744" algn="l" defTabSz="982638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marR="0" indent="0" algn="l" defTabSz="914377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문서 요약의 성능 측정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ROUGE score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보통 </a:t>
            </a:r>
            <a:r>
              <a:rPr lang="en-US" altLang="ko-KR" sz="1400" dirty="0"/>
              <a:t>N-gram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설정한 </a:t>
            </a:r>
            <a:r>
              <a:rPr lang="en-US" altLang="ko-KR" sz="1400" dirty="0"/>
              <a:t>ROUGE-N</a:t>
            </a:r>
            <a:r>
              <a:rPr lang="ko-KR" altLang="en-US" sz="1400" dirty="0"/>
              <a:t> 계산 </a:t>
            </a:r>
            <a:r>
              <a:rPr lang="en-US" altLang="ko-KR" sz="1400" dirty="0"/>
              <a:t>(</a:t>
            </a:r>
            <a:r>
              <a:rPr lang="ko-KR" altLang="en-US" sz="1400" dirty="0"/>
              <a:t>앞의 예시는 </a:t>
            </a:r>
            <a:r>
              <a:rPr lang="en-US" altLang="ko-KR" sz="1400" dirty="0"/>
              <a:t>1-gram </a:t>
            </a:r>
            <a:r>
              <a:rPr lang="ko-KR" altLang="en-US" sz="1400" dirty="0"/>
              <a:t>혹은 </a:t>
            </a:r>
            <a:r>
              <a:rPr lang="en-US" altLang="ko-KR" sz="1400" dirty="0" err="1"/>
              <a:t>uni</a:t>
            </a:r>
            <a:r>
              <a:rPr lang="en-US" altLang="ko-KR" sz="1400" dirty="0"/>
              <a:t>-gram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ROUGE-1)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최장공통문자열</a:t>
            </a:r>
            <a:r>
              <a:rPr lang="en-US" altLang="ko-KR" sz="1400" dirty="0"/>
              <a:t>(Longest Common Substring)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계산하는 </a:t>
            </a:r>
            <a:r>
              <a:rPr lang="en-US" altLang="ko-KR" sz="1400" dirty="0"/>
              <a:t>ROUGE-L</a:t>
            </a:r>
            <a:r>
              <a:rPr lang="ko-KR" altLang="en-US" sz="1400" dirty="0"/>
              <a:t>도 존재</a:t>
            </a:r>
            <a:endParaRPr lang="en-US" altLang="ko-KR" sz="1400" dirty="0"/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bi-gram (ROUGE-2) </a:t>
            </a:r>
            <a:r>
              <a:rPr lang="ko-KR" altLang="en-US" sz="1800" dirty="0">
                <a:latin typeface="+mj-ea"/>
                <a:ea typeface="+mj-ea"/>
              </a:rPr>
              <a:t>예시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</a:rPr>
              <a:t>정답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(_</a:t>
            </a:r>
            <a:r>
              <a:rPr lang="ko-KR" altLang="en-US" sz="1400" dirty="0"/>
              <a:t>기준금리</a:t>
            </a:r>
            <a:r>
              <a:rPr lang="en-US" altLang="ko-KR" sz="1400" dirty="0"/>
              <a:t>,</a:t>
            </a:r>
            <a:r>
              <a:rPr lang="ko-KR" altLang="en-US" sz="1400" dirty="0"/>
              <a:t> 가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ko-KR" altLang="en-US" sz="1400" dirty="0"/>
              <a:t>동결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(_</a:t>
            </a:r>
            <a:r>
              <a:rPr lang="ko-KR" altLang="en-US" sz="1400" dirty="0">
                <a:highlight>
                  <a:srgbClr val="FFFF00"/>
                </a:highlight>
              </a:rPr>
              <a:t>동결</a:t>
            </a:r>
            <a:r>
              <a:rPr lang="en-US" altLang="ko-KR" sz="1400" dirty="0">
                <a:highlight>
                  <a:srgbClr val="FFFF00"/>
                </a:highlight>
              </a:rPr>
              <a:t>,</a:t>
            </a:r>
            <a:r>
              <a:rPr lang="ko-KR" altLang="en-US" sz="1400" dirty="0">
                <a:highlight>
                  <a:srgbClr val="FFFF00"/>
                </a:highlight>
              </a:rPr>
              <a:t> 이</a:t>
            </a:r>
            <a:r>
              <a:rPr lang="en-US" altLang="ko-KR" sz="1400" dirty="0">
                <a:highlight>
                  <a:srgbClr val="FFFF00"/>
                </a:highlight>
              </a:rPr>
              <a:t>)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ko-KR" altLang="en-US" sz="1400" dirty="0"/>
              <a:t>될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(_</a:t>
            </a:r>
            <a:r>
              <a:rPr lang="ko-KR" altLang="en-US" sz="1400" dirty="0"/>
              <a:t>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ko-KR" altLang="en-US" sz="1400" dirty="0"/>
              <a:t>가능성이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(_</a:t>
            </a:r>
            <a:r>
              <a:rPr lang="ko-KR" altLang="en-US" sz="1400" dirty="0"/>
              <a:t>가능성이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ko-KR" altLang="en-US" sz="1400" dirty="0"/>
              <a:t>크다</a:t>
            </a:r>
            <a:r>
              <a:rPr lang="en-US" altLang="ko-KR" sz="1400" dirty="0"/>
              <a:t>)</a:t>
            </a:r>
            <a:r>
              <a:rPr lang="ko-KR" altLang="en-US" sz="1400" dirty="0"/>
              <a:t>    길이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DCF"/>
                </a:solidFill>
              </a:rPr>
              <a:t>모델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(_</a:t>
            </a:r>
            <a:r>
              <a:rPr lang="ko-KR" altLang="en-US" sz="1400" dirty="0"/>
              <a:t>기준금리</a:t>
            </a:r>
            <a:r>
              <a:rPr lang="en-US" altLang="ko-KR" sz="1400" dirty="0"/>
              <a:t>, _</a:t>
            </a:r>
            <a:r>
              <a:rPr lang="ko-KR" altLang="en-US" sz="1400" dirty="0"/>
              <a:t>동결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(_</a:t>
            </a:r>
            <a:r>
              <a:rPr lang="ko-KR" altLang="en-US" sz="1400" dirty="0">
                <a:highlight>
                  <a:srgbClr val="FFFF00"/>
                </a:highlight>
              </a:rPr>
              <a:t>동결</a:t>
            </a:r>
            <a:r>
              <a:rPr lang="en-US" altLang="ko-KR" sz="1400" dirty="0">
                <a:highlight>
                  <a:srgbClr val="FFFF00"/>
                </a:highlight>
              </a:rPr>
              <a:t>,</a:t>
            </a:r>
            <a:r>
              <a:rPr lang="ko-KR" altLang="en-US" sz="1400" dirty="0">
                <a:highlight>
                  <a:srgbClr val="FFFF00"/>
                </a:highlight>
              </a:rPr>
              <a:t> 이</a:t>
            </a:r>
            <a:r>
              <a:rPr lang="en-US" altLang="ko-KR" sz="1400" dirty="0">
                <a:highlight>
                  <a:srgbClr val="FFFF00"/>
                </a:highlight>
              </a:rPr>
              <a:t>)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ko-KR" altLang="en-US" sz="1400" dirty="0"/>
              <a:t>유력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(_</a:t>
            </a:r>
            <a:r>
              <a:rPr lang="ko-KR" altLang="en-US" sz="1400" dirty="0"/>
              <a:t>유력</a:t>
            </a:r>
            <a:r>
              <a:rPr lang="en-US" altLang="ko-KR" sz="1400" dirty="0"/>
              <a:t>,</a:t>
            </a:r>
            <a:r>
              <a:rPr lang="ko-KR" altLang="en-US" sz="1400" dirty="0"/>
              <a:t> 하다</a:t>
            </a:r>
            <a:r>
              <a:rPr lang="en-US" altLang="ko-KR" sz="1400" dirty="0"/>
              <a:t>)</a:t>
            </a:r>
            <a:r>
              <a:rPr lang="ko-KR" altLang="en-US" sz="1400" dirty="0"/>
              <a:t>                                              길이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</a:p>
          <a:p>
            <a:pPr marL="1325537" lvl="2" indent="-285750">
              <a:lnSpc>
                <a:spcPct val="150000"/>
              </a:lnSpc>
            </a:pPr>
            <a:r>
              <a:rPr lang="en-US" altLang="ko-KR" sz="1400" dirty="0"/>
              <a:t>ROUGE-1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Recall</a:t>
            </a:r>
            <a:r>
              <a:rPr lang="ko-KR" altLang="en-US" sz="1400" dirty="0"/>
              <a:t> </a:t>
            </a:r>
            <a:r>
              <a:rPr lang="en-US" altLang="ko-KR" sz="1400" dirty="0"/>
              <a:t>: 1/5</a:t>
            </a:r>
          </a:p>
          <a:p>
            <a:pPr marL="1325537" lvl="2" indent="-285750">
              <a:lnSpc>
                <a:spcPct val="150000"/>
              </a:lnSpc>
            </a:pPr>
            <a:r>
              <a:rPr lang="en-US" altLang="ko-KR" sz="1400" dirty="0"/>
              <a:t>ROUGE-1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Precision : </a:t>
            </a:r>
            <a:r>
              <a:rPr lang="en-US" altLang="ko-KR" sz="1400" dirty="0"/>
              <a:t>1/7</a:t>
            </a:r>
          </a:p>
          <a:p>
            <a:pPr marL="1325537" lvl="2" indent="-285750">
              <a:lnSpc>
                <a:spcPct val="150000"/>
              </a:lnSpc>
            </a:pPr>
            <a:r>
              <a:rPr lang="en-US" altLang="ko-KR" sz="1400" dirty="0"/>
              <a:t>ROUGE-1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  <a:r>
              <a:rPr lang="en-US" altLang="ko-KR" sz="1400" dirty="0"/>
              <a:t> :</a:t>
            </a:r>
            <a:r>
              <a:rPr lang="ko-KR" altLang="en-US" sz="1400" dirty="0"/>
              <a:t> </a:t>
            </a:r>
            <a:r>
              <a:rPr lang="en-US" altLang="ko-KR" sz="1400" dirty="0"/>
              <a:t>1/6 </a:t>
            </a: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최장공통문자열 </a:t>
            </a:r>
            <a:r>
              <a:rPr lang="en-US" altLang="ko-KR" sz="1800" dirty="0">
                <a:latin typeface="+mj-ea"/>
                <a:ea typeface="+mj-ea"/>
              </a:rPr>
              <a:t>(ROUGE-L) </a:t>
            </a:r>
            <a:r>
              <a:rPr lang="ko-KR" altLang="en-US" sz="1800" dirty="0">
                <a:latin typeface="+mj-ea"/>
                <a:ea typeface="+mj-ea"/>
              </a:rPr>
              <a:t>예시</a:t>
            </a:r>
            <a:endParaRPr lang="en-US" altLang="ko-KR" sz="1600" dirty="0">
              <a:latin typeface="+mj-ea"/>
              <a:ea typeface="+mj-ea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C00000"/>
                </a:solidFill>
              </a:rPr>
              <a:t>정답</a:t>
            </a:r>
            <a:r>
              <a:rPr lang="ko-KR" altLang="en-US" sz="1400" dirty="0"/>
              <a:t>과 </a:t>
            </a:r>
            <a:r>
              <a:rPr lang="ko-KR" altLang="en-US" sz="1400" dirty="0">
                <a:solidFill>
                  <a:srgbClr val="0015A0"/>
                </a:solidFill>
              </a:rPr>
              <a:t>모델</a:t>
            </a:r>
            <a:r>
              <a:rPr lang="ko-KR" altLang="en-US" sz="1400" dirty="0"/>
              <a:t>의 최장공통문자열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_</a:t>
            </a:r>
            <a:r>
              <a:rPr lang="ko-KR" altLang="en-US" sz="1400" dirty="0">
                <a:highlight>
                  <a:srgbClr val="FFFF00"/>
                </a:highlight>
              </a:rPr>
              <a:t>기준금리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_</a:t>
            </a:r>
            <a:r>
              <a:rPr lang="ko-KR" altLang="en-US" sz="1400" dirty="0">
                <a:highlight>
                  <a:srgbClr val="FFFF00"/>
                </a:highlight>
              </a:rPr>
              <a:t>동결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>
                <a:highlight>
                  <a:srgbClr val="FFFF00"/>
                </a:highlight>
              </a:rPr>
              <a:t>이</a:t>
            </a:r>
            <a:r>
              <a:rPr lang="en-US" altLang="ko-KR" sz="1400" dirty="0"/>
              <a:t>   </a:t>
            </a:r>
          </a:p>
          <a:p>
            <a:pPr marL="1325537" lvl="2" indent="-285750">
              <a:lnSpc>
                <a:spcPct val="150000"/>
              </a:lnSpc>
            </a:pPr>
            <a:r>
              <a:rPr lang="en-US" altLang="ko-KR" sz="1400" dirty="0"/>
              <a:t>ROUGE-1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Recall</a:t>
            </a:r>
            <a:r>
              <a:rPr lang="ko-KR" altLang="en-US" sz="1400" dirty="0"/>
              <a:t> </a:t>
            </a:r>
            <a:r>
              <a:rPr lang="en-US" altLang="ko-KR" sz="1400" dirty="0"/>
              <a:t>: 3/5</a:t>
            </a:r>
          </a:p>
          <a:p>
            <a:pPr marL="1325537" lvl="2" indent="-285750">
              <a:lnSpc>
                <a:spcPct val="150000"/>
              </a:lnSpc>
            </a:pPr>
            <a:r>
              <a:rPr lang="en-US" altLang="ko-KR" sz="1400" dirty="0"/>
              <a:t>ROUGE-1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Precision : </a:t>
            </a:r>
            <a:r>
              <a:rPr lang="en-US" altLang="ko-KR" sz="1400" dirty="0"/>
              <a:t>3/7</a:t>
            </a:r>
          </a:p>
          <a:p>
            <a:pPr marL="1325537" lvl="2" indent="-285750">
              <a:lnSpc>
                <a:spcPct val="150000"/>
              </a:lnSpc>
            </a:pPr>
            <a:r>
              <a:rPr lang="en-US" altLang="ko-KR" sz="1400" dirty="0"/>
              <a:t>ROUGE-1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  <a:r>
              <a:rPr lang="en-US" altLang="ko-KR" sz="1400" dirty="0"/>
              <a:t> :</a:t>
            </a:r>
            <a:r>
              <a:rPr lang="ko-KR" altLang="en-US" sz="1400" dirty="0"/>
              <a:t> </a:t>
            </a:r>
            <a:r>
              <a:rPr lang="en-US" altLang="ko-KR" sz="1400" dirty="0"/>
              <a:t>1/2 </a:t>
            </a:r>
          </a:p>
          <a:p>
            <a:pPr lvl="1"/>
            <a:endParaRPr lang="en-US" altLang="ko-KR" sz="1400" dirty="0"/>
          </a:p>
          <a:p>
            <a:pPr indent="0">
              <a:buNone/>
            </a:pPr>
            <a:endParaRPr lang="ko-KR" altLang="en-US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99BA63A-AC2E-4F40-BC0B-FFF2F7F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Automatic Summarization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40451</TotalTime>
  <Words>3112</Words>
  <Application>Microsoft Macintosh PowerPoint</Application>
  <PresentationFormat>화면 슬라이드 쇼(4:3)</PresentationFormat>
  <Paragraphs>616</Paragraphs>
  <Slides>37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KoPubWorld돋움체_Pro Bold</vt:lpstr>
      <vt:lpstr>KoPubWorld돋움체_Pro Medium</vt:lpstr>
      <vt:lpstr>맑은 고딕</vt:lpstr>
      <vt:lpstr>Arial</vt:lpstr>
      <vt:lpstr>Cambria Math</vt:lpstr>
      <vt:lpstr>Wingdings</vt:lpstr>
      <vt:lpstr>Office 테마</vt:lpstr>
      <vt:lpstr>Neural Text Summarization</vt:lpstr>
      <vt:lpstr>목차</vt:lpstr>
      <vt:lpstr>개요</vt:lpstr>
      <vt:lpstr>PowerPoint 프레젠테이션</vt:lpstr>
      <vt:lpstr>1. Text Summarization</vt:lpstr>
      <vt:lpstr>1. Automatic Summarization</vt:lpstr>
      <vt:lpstr>1. Automatic Summarization</vt:lpstr>
      <vt:lpstr>1. Automatic Summarization</vt:lpstr>
      <vt:lpstr>1. Automatic Summarization</vt:lpstr>
      <vt:lpstr>1. Automatic Summarization</vt:lpstr>
      <vt:lpstr>1. Automatic Summarization</vt:lpstr>
      <vt:lpstr>1. Automatic Summarization</vt:lpstr>
      <vt:lpstr>PowerPoint 프레젠테이션</vt:lpstr>
      <vt:lpstr>2. Neural Text Summarization – 추출요약</vt:lpstr>
      <vt:lpstr>2. Neural Text Summarization – 추출요약</vt:lpstr>
      <vt:lpstr>2. Neural Text Summarization – 추출요약</vt:lpstr>
      <vt:lpstr>2. Neural Text Summarization – 생성요약</vt:lpstr>
      <vt:lpstr>2. Neural Text Summarization – 생성요약</vt:lpstr>
      <vt:lpstr>2. Neural Text Summarization – 생성요약</vt:lpstr>
      <vt:lpstr>PowerPoint 프레젠테이션</vt:lpstr>
      <vt:lpstr>3. BertSum - Introduction</vt:lpstr>
      <vt:lpstr>3. BertSum - Introduction</vt:lpstr>
      <vt:lpstr>3. BertSum - Introduction</vt:lpstr>
      <vt:lpstr>3. BertSum - Introduction</vt:lpstr>
      <vt:lpstr>3. BertSum - Introduction</vt:lpstr>
      <vt:lpstr>3. BertSum - Input</vt:lpstr>
      <vt:lpstr>3. BertSum - Input</vt:lpstr>
      <vt:lpstr>3. BertSum – Extractive Model</vt:lpstr>
      <vt:lpstr>3. BertSum – Extractive Model</vt:lpstr>
      <vt:lpstr>3. BertSum – Extractive Model</vt:lpstr>
      <vt:lpstr>3. BertSum – Abstractive Model</vt:lpstr>
      <vt:lpstr>3. BertSum – Abstractive Model</vt:lpstr>
      <vt:lpstr>3. BertSum – Abstractive Model</vt:lpstr>
      <vt:lpstr>3. BertSum – Abstractive Model</vt:lpstr>
      <vt:lpstr>3. BertSum – Abstractive Model</vt:lpstr>
      <vt:lpstr>3. BertSum – Experiment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/</dc:title>
  <dc:creator>gyuwon cho</dc:creator>
  <cp:lastModifiedBy>이정훈[ 대학원석·박사통합과정재학 / 산업경영공학과 ]</cp:lastModifiedBy>
  <cp:revision>1163</cp:revision>
  <dcterms:created xsi:type="dcterms:W3CDTF">2019-03-12T02:49:50Z</dcterms:created>
  <dcterms:modified xsi:type="dcterms:W3CDTF">2021-02-22T03:04:43Z</dcterms:modified>
</cp:coreProperties>
</file>