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3400"/>
  <p:notesSz cx="7569200" cy="106934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>
      <p:cViewPr>
        <p:scale>
          <a:sx n="195" d="100"/>
          <a:sy n="195" d="100"/>
        </p:scale>
        <p:origin x="1016" y="-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467B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467B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467B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69789" y="361950"/>
            <a:ext cx="2133600" cy="9953625"/>
          </a:xfrm>
          <a:custGeom>
            <a:avLst/>
            <a:gdLst/>
            <a:ahLst/>
            <a:cxnLst/>
            <a:rect l="l" t="t" r="r" b="b"/>
            <a:pathLst>
              <a:path w="2133600" h="9953625">
                <a:moveTo>
                  <a:pt x="2133600" y="9953625"/>
                </a:moveTo>
                <a:lnTo>
                  <a:pt x="0" y="9953625"/>
                </a:lnTo>
                <a:lnTo>
                  <a:pt x="0" y="0"/>
                </a:lnTo>
                <a:lnTo>
                  <a:pt x="2133600" y="0"/>
                </a:lnTo>
                <a:lnTo>
                  <a:pt x="2133600" y="9953625"/>
                </a:lnTo>
                <a:close/>
              </a:path>
            </a:pathLst>
          </a:custGeom>
          <a:solidFill>
            <a:srgbClr val="F5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50764" y="840804"/>
            <a:ext cx="1728470" cy="7858125"/>
          </a:xfrm>
          <a:custGeom>
            <a:avLst/>
            <a:gdLst/>
            <a:ahLst/>
            <a:cxnLst/>
            <a:rect l="l" t="t" r="r" b="b"/>
            <a:pathLst>
              <a:path w="1728470" h="7858125">
                <a:moveTo>
                  <a:pt x="0" y="0"/>
                </a:moveTo>
                <a:lnTo>
                  <a:pt x="1728008" y="0"/>
                </a:lnTo>
              </a:path>
              <a:path w="1728470" h="7858125">
                <a:moveTo>
                  <a:pt x="0" y="1571625"/>
                </a:moveTo>
                <a:lnTo>
                  <a:pt x="1728008" y="1571625"/>
                </a:lnTo>
              </a:path>
              <a:path w="1728470" h="7858125">
                <a:moveTo>
                  <a:pt x="0" y="6219825"/>
                </a:moveTo>
                <a:lnTo>
                  <a:pt x="1728008" y="6219825"/>
                </a:lnTo>
              </a:path>
              <a:path w="1728470" h="7858125">
                <a:moveTo>
                  <a:pt x="0" y="7858125"/>
                </a:moveTo>
                <a:lnTo>
                  <a:pt x="1670409" y="7858125"/>
                </a:lnTo>
              </a:path>
            </a:pathLst>
          </a:custGeom>
          <a:ln w="368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738" y="517525"/>
            <a:ext cx="6665722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4467B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taed13" TargetMode="External"/><Relationship Id="rId2" Type="http://schemas.openxmlformats.org/officeDocument/2006/relationships/hyperlink" Target="mailto:taedtech13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taed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738" y="517525"/>
            <a:ext cx="1947674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5" dirty="0"/>
              <a:t>Le Tien </a:t>
            </a:r>
            <a:r>
              <a:rPr lang="en-US" spc="-105" dirty="0" err="1"/>
              <a:t>Dat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451738" y="961262"/>
            <a:ext cx="4549140" cy="1437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1400" spc="-10" dirty="0">
                <a:solidFill>
                  <a:srgbClr val="666666"/>
                </a:solidFill>
                <a:latin typeface="Roboto"/>
                <a:cs typeface="Roboto"/>
              </a:rPr>
              <a:t>Frontend Developer</a:t>
            </a:r>
            <a:r>
              <a:rPr lang="en-GB" sz="1400" spc="-5" dirty="0">
                <a:solidFill>
                  <a:srgbClr val="666666"/>
                </a:solidFill>
                <a:latin typeface="Roboto"/>
                <a:cs typeface="Roboto"/>
              </a:rPr>
              <a:t> Intern</a:t>
            </a:r>
          </a:p>
          <a:p>
            <a:pPr marL="12700" marR="5080" algn="just">
              <a:lnSpc>
                <a:spcPct val="118100"/>
              </a:lnSpc>
              <a:spcBef>
                <a:spcPts val="620"/>
              </a:spcBef>
            </a:pPr>
            <a:r>
              <a:rPr lang="en-GB"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Passionate and results-driven Software Engineer Intern with a strong desire to contribute to software development projects and learn in a dynamic and challenging environment. Aspiring to apply theoretical knowledge and coding skills to practical projects, collaborate effectively within teams, and learn from experienced developers. Eager to grow as a software engineer and contribute to innovative solutions by leveraging technical skills, coding proficiency, and commitment to software engineering practices to make a positive impact.</a:t>
            </a:r>
            <a:endParaRPr lang="en-GB" sz="900" dirty="0">
              <a:latin typeface="Roboto Light"/>
              <a:cs typeface="Roboto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738" y="2440178"/>
            <a:ext cx="1198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4467B0"/>
                </a:solidFill>
                <a:latin typeface="Verdana"/>
                <a:cs typeface="Verdana"/>
              </a:rPr>
              <a:t>WORK</a:t>
            </a:r>
            <a:r>
              <a:rPr sz="900" spc="-114" dirty="0">
                <a:solidFill>
                  <a:srgbClr val="4467B0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4467B0"/>
                </a:solidFill>
                <a:latin typeface="Verdana"/>
                <a:cs typeface="Verdana"/>
              </a:rPr>
              <a:t>EXPERIENCE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438" y="2755329"/>
            <a:ext cx="4032250" cy="0"/>
          </a:xfrm>
          <a:custGeom>
            <a:avLst/>
            <a:gdLst/>
            <a:ahLst/>
            <a:cxnLst/>
            <a:rect l="l" t="t" r="r" b="b"/>
            <a:pathLst>
              <a:path w="4032250">
                <a:moveTo>
                  <a:pt x="0" y="0"/>
                </a:moveTo>
                <a:lnTo>
                  <a:pt x="4031962" y="0"/>
                </a:lnTo>
              </a:path>
            </a:pathLst>
          </a:custGeom>
          <a:ln w="368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7380" y="2890012"/>
            <a:ext cx="15043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Roboto"/>
                <a:cs typeface="Roboto"/>
              </a:rPr>
              <a:t>November </a:t>
            </a:r>
            <a:r>
              <a:rPr sz="1000" spc="-5" dirty="0">
                <a:latin typeface="Roboto"/>
                <a:cs typeface="Roboto"/>
              </a:rPr>
              <a:t>2020 </a:t>
            </a:r>
            <a:r>
              <a:rPr sz="1000" dirty="0">
                <a:latin typeface="Roboto"/>
                <a:cs typeface="Roboto"/>
              </a:rPr>
              <a:t>–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Present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38" y="2854452"/>
            <a:ext cx="4310380" cy="18395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b="1" spc="-10" dirty="0">
                <a:solidFill>
                  <a:srgbClr val="666666"/>
                </a:solidFill>
                <a:latin typeface="Roboto"/>
                <a:cs typeface="Roboto"/>
              </a:rPr>
              <a:t>Software </a:t>
            </a:r>
            <a:r>
              <a:rPr sz="1100" b="1" spc="-5" dirty="0">
                <a:solidFill>
                  <a:srgbClr val="666666"/>
                </a:solidFill>
                <a:latin typeface="Roboto"/>
                <a:cs typeface="Roboto"/>
              </a:rPr>
              <a:t>Engineer Intern</a:t>
            </a:r>
            <a:endParaRPr sz="11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Resume </a:t>
            </a:r>
            <a:r>
              <a:rPr sz="1100" b="0" spc="-10" dirty="0">
                <a:solidFill>
                  <a:srgbClr val="666666"/>
                </a:solidFill>
                <a:latin typeface="Roboto Light"/>
                <a:cs typeface="Roboto Light"/>
              </a:rPr>
              <a:t>Worded, </a:t>
            </a: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New </a:t>
            </a:r>
            <a:r>
              <a:rPr sz="1100" b="0" spc="-15" dirty="0">
                <a:solidFill>
                  <a:srgbClr val="666666"/>
                </a:solidFill>
                <a:latin typeface="Roboto Light"/>
                <a:cs typeface="Roboto Light"/>
              </a:rPr>
              <a:t>York,</a:t>
            </a: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100" b="0" spc="-15" dirty="0">
                <a:solidFill>
                  <a:srgbClr val="666666"/>
                </a:solidFill>
                <a:latin typeface="Roboto Light"/>
                <a:cs typeface="Roboto Light"/>
              </a:rPr>
              <a:t>NY</a:t>
            </a:r>
            <a:endParaRPr sz="1100" dirty="0">
              <a:latin typeface="Roboto Light"/>
              <a:cs typeface="Roboto Light"/>
            </a:endParaRPr>
          </a:p>
          <a:p>
            <a:pPr marL="469265" marR="5080" indent="-228600">
              <a:lnSpc>
                <a:spcPct val="112500"/>
              </a:lnSpc>
              <a:spcBef>
                <a:spcPts val="480"/>
              </a:spcBef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Assisted in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developing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 CRM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software upgrade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that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saved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an annual  budget of $80K,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improving customer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service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by</a:t>
            </a:r>
            <a:r>
              <a:rPr sz="1000" b="0" spc="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73%.</a:t>
            </a:r>
            <a:endParaRPr sz="1000" dirty="0">
              <a:latin typeface="Roboto Light"/>
              <a:cs typeface="Roboto Light"/>
            </a:endParaRPr>
          </a:p>
          <a:p>
            <a:pPr marL="469265" marR="196215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Streamlined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17 existing applications for a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more intuitive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workﬂow; 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reduced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interface complexity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by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 92%.</a:t>
            </a:r>
            <a:endParaRPr sz="1000" dirty="0">
              <a:latin typeface="Roboto Light"/>
              <a:cs typeface="Roboto Light"/>
            </a:endParaRPr>
          </a:p>
          <a:p>
            <a:pPr marL="469265" marR="142875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Collaborated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with a 5-member team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to release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 new system suite, 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saving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the company $21K in monthly QA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costs.</a:t>
            </a:r>
            <a:endParaRPr sz="1000" dirty="0">
              <a:latin typeface="Roboto Light"/>
              <a:cs typeface="Roboto Light"/>
            </a:endParaRPr>
          </a:p>
          <a:p>
            <a:pPr marL="469265" marR="355600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Partnered with 11 supervisors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to develop tools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that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reduced 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debugging time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by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72%,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saving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engineers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from repetitive</a:t>
            </a:r>
            <a:r>
              <a:rPr sz="1000" b="0" spc="1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tasks.</a:t>
            </a:r>
            <a:endParaRPr sz="1000" dirty="0">
              <a:latin typeface="Roboto Light"/>
              <a:cs typeface="Roboto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38" y="4788027"/>
            <a:ext cx="1737360" cy="4064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b="1" spc="-10" dirty="0">
                <a:solidFill>
                  <a:srgbClr val="666666"/>
                </a:solidFill>
                <a:latin typeface="Roboto"/>
                <a:cs typeface="Roboto"/>
              </a:rPr>
              <a:t>Software Developer</a:t>
            </a: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b="0" spc="-10" dirty="0">
                <a:solidFill>
                  <a:srgbClr val="666666"/>
                </a:solidFill>
                <a:latin typeface="Roboto Light"/>
                <a:cs typeface="Roboto Light"/>
              </a:rPr>
              <a:t>Growthsi, </a:t>
            </a: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San </a:t>
            </a:r>
            <a:r>
              <a:rPr sz="1100" b="0" spc="-10" dirty="0">
                <a:solidFill>
                  <a:srgbClr val="666666"/>
                </a:solidFill>
                <a:latin typeface="Roboto Light"/>
                <a:cs typeface="Roboto Light"/>
              </a:rPr>
              <a:t>Francisco,</a:t>
            </a:r>
            <a:r>
              <a:rPr sz="1100" b="0" spc="-3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CA</a:t>
            </a:r>
            <a:endParaRPr sz="1100">
              <a:latin typeface="Roboto Light"/>
              <a:cs typeface="Roboto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8100" y="4823587"/>
            <a:ext cx="17462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Roboto"/>
                <a:cs typeface="Roboto"/>
              </a:rPr>
              <a:t>February 2019 </a:t>
            </a:r>
            <a:r>
              <a:rPr sz="1000" dirty="0">
                <a:latin typeface="Roboto"/>
                <a:cs typeface="Roboto"/>
              </a:rPr>
              <a:t>– </a:t>
            </a:r>
            <a:r>
              <a:rPr sz="1000" spc="-10" dirty="0">
                <a:latin typeface="Roboto"/>
                <a:cs typeface="Roboto"/>
              </a:rPr>
              <a:t>October</a:t>
            </a:r>
            <a:r>
              <a:rPr sz="1000" spc="-60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2020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338" y="5287645"/>
            <a:ext cx="411734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77850" indent="-228600">
              <a:lnSpc>
                <a:spcPct val="112500"/>
              </a:lnSpc>
              <a:spcBef>
                <a:spcPts val="100"/>
              </a:spcBef>
              <a:buClr>
                <a:srgbClr val="4467B0"/>
              </a:buClr>
              <a:buSzPct val="90000"/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Devised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14 web applications using PHP/MySQL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framework,  increasing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site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traﬃc by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80% within the ﬁrst</a:t>
            </a:r>
            <a:r>
              <a:rPr sz="1000" b="0" spc="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month.</a:t>
            </a:r>
            <a:endParaRPr sz="1000" dirty="0">
              <a:latin typeface="Roboto Light"/>
              <a:cs typeface="Roboto Light"/>
            </a:endParaRPr>
          </a:p>
          <a:p>
            <a:pPr marL="240665" marR="273685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Introduced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an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automated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system for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deploying software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updates 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across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29 servers,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reducing deployment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time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from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5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days to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24  hours.</a:t>
            </a:r>
            <a:endParaRPr sz="1000" dirty="0">
              <a:latin typeface="Roboto Light"/>
              <a:cs typeface="Roboto Light"/>
            </a:endParaRPr>
          </a:p>
          <a:p>
            <a:pPr marL="240665" marR="5080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Conceived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 new system that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tracked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and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analyzed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18TB of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customer 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data,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increasing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sales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by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67%</a:t>
            </a:r>
            <a:r>
              <a:rPr sz="1000" b="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QoQ.</a:t>
            </a:r>
            <a:endParaRPr sz="1000" dirty="0">
              <a:latin typeface="Roboto Light"/>
              <a:cs typeface="Roboto Light"/>
            </a:endParaRPr>
          </a:p>
          <a:p>
            <a:pPr marL="240665" marR="122555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Develop[ed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scripts that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automated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tasks such as database backups  and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restores,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and server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provisioning, saving approximately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72  person-hours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15" dirty="0">
                <a:solidFill>
                  <a:srgbClr val="666666"/>
                </a:solidFill>
                <a:latin typeface="Roboto Light"/>
                <a:cs typeface="Roboto Light"/>
              </a:rPr>
              <a:t>weekly.</a:t>
            </a:r>
            <a:endParaRPr sz="1000" dirty="0">
              <a:latin typeface="Roboto Light"/>
              <a:cs typeface="Roboto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738" y="7144511"/>
            <a:ext cx="1362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66666"/>
                </a:solidFill>
                <a:latin typeface="Roboto"/>
                <a:cs typeface="Roboto"/>
              </a:rPr>
              <a:t>Computer</a:t>
            </a:r>
            <a:r>
              <a:rPr sz="1100" b="1" spc="-9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666666"/>
                </a:solidFill>
                <a:latin typeface="Roboto"/>
                <a:cs typeface="Roboto"/>
              </a:rPr>
              <a:t>Technician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7128" y="7157211"/>
            <a:ext cx="1534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Roboto"/>
                <a:cs typeface="Roboto"/>
              </a:rPr>
              <a:t>June 2018 </a:t>
            </a:r>
            <a:r>
              <a:rPr sz="1000" dirty="0">
                <a:latin typeface="Roboto"/>
                <a:cs typeface="Roboto"/>
              </a:rPr>
              <a:t>– </a:t>
            </a:r>
            <a:r>
              <a:rPr sz="1000" spc="-5" dirty="0">
                <a:latin typeface="Roboto"/>
                <a:cs typeface="Roboto"/>
              </a:rPr>
              <a:t>January</a:t>
            </a:r>
            <a:r>
              <a:rPr sz="1000" spc="-7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2019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738" y="7246441"/>
            <a:ext cx="4245610" cy="18865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Resume </a:t>
            </a:r>
            <a:r>
              <a:rPr sz="1100" b="0" spc="-20" dirty="0">
                <a:solidFill>
                  <a:srgbClr val="666666"/>
                </a:solidFill>
                <a:latin typeface="Roboto Light"/>
                <a:cs typeface="Roboto Light"/>
              </a:rPr>
              <a:t>Worded’s </a:t>
            </a:r>
            <a:r>
              <a:rPr sz="1100" b="0" spc="-10" dirty="0">
                <a:solidFill>
                  <a:srgbClr val="666666"/>
                </a:solidFill>
                <a:latin typeface="Roboto Light"/>
                <a:cs typeface="Roboto Light"/>
              </a:rPr>
              <a:t>Exciting </a:t>
            </a:r>
            <a:r>
              <a:rPr sz="1100" b="0" spc="-15" dirty="0">
                <a:solidFill>
                  <a:srgbClr val="666666"/>
                </a:solidFill>
                <a:latin typeface="Roboto Light"/>
                <a:cs typeface="Roboto Light"/>
              </a:rPr>
              <a:t>Company, </a:t>
            </a:r>
            <a:r>
              <a:rPr sz="1100" b="0" spc="-5" dirty="0">
                <a:solidFill>
                  <a:srgbClr val="666666"/>
                </a:solidFill>
                <a:latin typeface="Roboto Light"/>
                <a:cs typeface="Roboto Light"/>
              </a:rPr>
              <a:t>New </a:t>
            </a:r>
            <a:r>
              <a:rPr sz="1100" b="0" spc="-15" dirty="0">
                <a:solidFill>
                  <a:srgbClr val="666666"/>
                </a:solidFill>
                <a:latin typeface="Roboto Light"/>
                <a:cs typeface="Roboto Light"/>
              </a:rPr>
              <a:t>York,</a:t>
            </a:r>
            <a:r>
              <a:rPr sz="1100" b="0" spc="2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100" b="0" spc="-15" dirty="0">
                <a:solidFill>
                  <a:srgbClr val="666666"/>
                </a:solidFill>
                <a:latin typeface="Roboto Light"/>
                <a:cs typeface="Roboto Light"/>
              </a:rPr>
              <a:t>NY</a:t>
            </a:r>
            <a:endParaRPr sz="1100" dirty="0">
              <a:latin typeface="Roboto Light"/>
              <a:cs typeface="Roboto Light"/>
            </a:endParaRPr>
          </a:p>
          <a:p>
            <a:pPr marL="469265" marR="245110" indent="-228600">
              <a:lnSpc>
                <a:spcPct val="112500"/>
              </a:lnSpc>
              <a:spcBef>
                <a:spcPts val="484"/>
              </a:spcBef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Created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an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automated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system that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tracked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the time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cards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of 3K 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employees, saving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the company 72 hours per week in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payroll  processing.</a:t>
            </a:r>
            <a:endParaRPr sz="1000" dirty="0">
              <a:latin typeface="Roboto Light"/>
              <a:cs typeface="Roboto Light"/>
            </a:endParaRPr>
          </a:p>
          <a:p>
            <a:pPr marL="469265" marR="5080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Installed and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conﬁgured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new computer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hardware, software,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printers,  and networking equipment for 2K</a:t>
            </a:r>
            <a:r>
              <a:rPr sz="1000" b="0" spc="-1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clients</a:t>
            </a:r>
            <a:endParaRPr sz="1000" dirty="0">
              <a:latin typeface="Roboto Light"/>
              <a:cs typeface="Roboto Light"/>
            </a:endParaRPr>
          </a:p>
          <a:p>
            <a:pPr marL="469265" marR="516255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Maintained a detailed inventory of all computer </a:t>
            </a:r>
            <a:r>
              <a:rPr sz="1000" b="0" dirty="0">
                <a:solidFill>
                  <a:srgbClr val="666666"/>
                </a:solidFill>
                <a:latin typeface="Roboto Light"/>
                <a:cs typeface="Roboto Light"/>
              </a:rPr>
              <a:t>parts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in the 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warehouse </a:t>
            </a:r>
            <a:r>
              <a:rPr sz="1000" b="0" dirty="0">
                <a:solidFill>
                  <a:srgbClr val="666666"/>
                </a:solidFill>
                <a:latin typeface="Roboto Light"/>
                <a:cs typeface="Roboto Light"/>
              </a:rPr>
              <a:t>worth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over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$220K</a:t>
            </a:r>
            <a:endParaRPr sz="1000" dirty="0">
              <a:latin typeface="Roboto Light"/>
              <a:cs typeface="Roboto Light"/>
            </a:endParaRPr>
          </a:p>
          <a:p>
            <a:pPr marL="469265" marR="120650" indent="-228600">
              <a:lnSpc>
                <a:spcPct val="112500"/>
              </a:lnSpc>
              <a:buClr>
                <a:srgbClr val="4467B0"/>
              </a:buClr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Updated security patches on 1.5K computers, </a:t>
            </a:r>
            <a:r>
              <a:rPr sz="1000" b="0" spc="-10" dirty="0">
                <a:solidFill>
                  <a:srgbClr val="666666"/>
                </a:solidFill>
                <a:latin typeface="Roboto Light"/>
                <a:cs typeface="Roboto Light"/>
              </a:rPr>
              <a:t>preventing malware 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attacks within 13 weeks on the</a:t>
            </a:r>
            <a:r>
              <a:rPr sz="1000" b="0" spc="-1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job.</a:t>
            </a:r>
            <a:endParaRPr sz="1000" dirty="0">
              <a:latin typeface="Roboto Light"/>
              <a:cs typeface="Roboto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9789" y="361950"/>
            <a:ext cx="2133600" cy="1001158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900" spc="10" dirty="0">
                <a:solidFill>
                  <a:srgbClr val="4467B0"/>
                </a:solidFill>
                <a:latin typeface="Verdana"/>
                <a:cs typeface="Verdana"/>
              </a:rPr>
              <a:t>CONTACT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 dirty="0">
              <a:latin typeface="Verdana"/>
              <a:cs typeface="Verdana"/>
            </a:endParaRPr>
          </a:p>
          <a:p>
            <a:pPr marL="254635" indent="-74295">
              <a:lnSpc>
                <a:spcPct val="100000"/>
              </a:lnSpc>
              <a:spcBef>
                <a:spcPts val="880"/>
              </a:spcBef>
              <a:buSzPct val="77777"/>
              <a:buFont typeface="Roboto"/>
              <a:buChar char="•"/>
              <a:tabLst>
                <a:tab pos="255270" algn="l"/>
              </a:tabLst>
            </a:pP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</a:rPr>
              <a:t>Da </a:t>
            </a:r>
            <a:r>
              <a:rPr lang="en-US" sz="900" spc="-5" dirty="0" err="1">
                <a:solidFill>
                  <a:srgbClr val="666666"/>
                </a:solidFill>
                <a:latin typeface="Roboto Light"/>
                <a:cs typeface="Roboto Light"/>
              </a:rPr>
              <a:t>nang</a:t>
            </a: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</a:rPr>
              <a:t>, Viet Nam</a:t>
            </a:r>
            <a:endParaRPr sz="90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  <a:spcBef>
                <a:spcPts val="195"/>
              </a:spcBef>
            </a:pPr>
            <a:r>
              <a:rPr sz="700" spc="-5" dirty="0">
                <a:solidFill>
                  <a:srgbClr val="666666"/>
                </a:solidFill>
                <a:latin typeface="Roboto"/>
                <a:cs typeface="Roboto"/>
              </a:rPr>
              <a:t>• </a:t>
            </a: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</a:rPr>
              <a:t> 0967496219</a:t>
            </a:r>
            <a:endParaRPr sz="900" dirty="0">
              <a:latin typeface="Roboto Light"/>
              <a:cs typeface="Roboto Light"/>
            </a:endParaRPr>
          </a:p>
          <a:p>
            <a:pPr marL="254635" indent="-74295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55270" algn="l"/>
              </a:tabLst>
            </a:pP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  <a:hlinkClick r:id="rId2"/>
              </a:rPr>
              <a:t>taedtech13@gmail.com</a:t>
            </a:r>
            <a:endParaRPr sz="900" dirty="0">
              <a:latin typeface="Roboto Light"/>
              <a:cs typeface="Roboto Light"/>
            </a:endParaRPr>
          </a:p>
          <a:p>
            <a:pPr marL="254635" indent="-74295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55270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  <a:hlinkClick r:id="rId3"/>
              </a:rPr>
              <a:t>linkedin.com/in/</a:t>
            </a:r>
            <a:r>
              <a:rPr lang="en-US" sz="900" b="0" spc="-5" dirty="0">
                <a:solidFill>
                  <a:srgbClr val="666666"/>
                </a:solidFill>
                <a:latin typeface="Roboto Light"/>
                <a:cs typeface="Roboto Light"/>
                <a:hlinkClick r:id="rId3"/>
              </a:rPr>
              <a:t>taed13</a:t>
            </a:r>
            <a:endParaRPr sz="900" dirty="0">
              <a:latin typeface="Roboto Light"/>
              <a:cs typeface="Roboto Light"/>
            </a:endParaRPr>
          </a:p>
          <a:p>
            <a:pPr marL="254635" indent="-74295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55270" algn="l"/>
              </a:tabLst>
            </a:pPr>
            <a:r>
              <a:rPr sz="900" b="0" spc="-5" dirty="0" err="1">
                <a:solidFill>
                  <a:srgbClr val="666666"/>
                </a:solidFill>
                <a:latin typeface="Roboto Light"/>
                <a:cs typeface="Roboto Light"/>
                <a:hlinkClick r:id="rId4"/>
              </a:rPr>
              <a:t>github.com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  <a:hlinkClick r:id="rId4"/>
              </a:rPr>
              <a:t>/</a:t>
            </a: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  <a:hlinkClick r:id="rId4"/>
              </a:rPr>
              <a:t>taed13</a:t>
            </a:r>
            <a:endParaRPr sz="90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buClr>
                <a:srgbClr val="666666"/>
              </a:buClr>
              <a:buFont typeface="Roboto"/>
              <a:buChar char="•"/>
            </a:pPr>
            <a:endParaRPr sz="100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666666"/>
              </a:buClr>
              <a:buFont typeface="Roboto"/>
              <a:buChar char="•"/>
            </a:pPr>
            <a:endParaRPr sz="115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</a:pPr>
            <a:r>
              <a:rPr sz="900" spc="-25" dirty="0">
                <a:solidFill>
                  <a:srgbClr val="4467B0"/>
                </a:solidFill>
                <a:latin typeface="Verdana"/>
                <a:cs typeface="Verdana"/>
              </a:rPr>
              <a:t>SKILLS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885"/>
              </a:spcBef>
            </a:pPr>
            <a:r>
              <a:rPr sz="900" b="0" i="1" spc="-5" dirty="0">
                <a:solidFill>
                  <a:srgbClr val="666666"/>
                </a:solidFill>
                <a:latin typeface="Roboto Light"/>
                <a:cs typeface="Roboto Light"/>
              </a:rPr>
              <a:t>Technical</a:t>
            </a:r>
            <a:r>
              <a:rPr sz="900" b="0" i="1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i="1" dirty="0">
                <a:solidFill>
                  <a:srgbClr val="666666"/>
                </a:solidFill>
                <a:latin typeface="Roboto Light"/>
                <a:cs typeface="Roboto Light"/>
              </a:rPr>
              <a:t>Skills: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Debugging</a:t>
            </a: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(Advanced)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Coding</a:t>
            </a: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(Experienced)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Web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programming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Software design and testing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Web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development</a:t>
            </a:r>
            <a:endParaRPr sz="90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Roboto"/>
              <a:buChar char="•"/>
            </a:pPr>
            <a:endParaRPr sz="110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900" b="0" i="1" dirty="0">
                <a:solidFill>
                  <a:srgbClr val="666666"/>
                </a:solidFill>
                <a:latin typeface="Roboto Light"/>
                <a:cs typeface="Roboto Light"/>
              </a:rPr>
              <a:t>Industry</a:t>
            </a:r>
            <a:r>
              <a:rPr sz="900" b="0" i="1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i="1" dirty="0">
                <a:solidFill>
                  <a:srgbClr val="666666"/>
                </a:solidFill>
                <a:latin typeface="Roboto Light"/>
                <a:cs typeface="Roboto Light"/>
              </a:rPr>
              <a:t>Knowledge</a:t>
            </a:r>
            <a:r>
              <a:rPr sz="900" b="0" dirty="0">
                <a:solidFill>
                  <a:srgbClr val="666666"/>
                </a:solidFill>
                <a:latin typeface="Roboto Light"/>
                <a:cs typeface="Roboto Light"/>
              </a:rPr>
              <a:t>: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Software</a:t>
            </a: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Development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Amazon </a:t>
            </a: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Web </a:t>
            </a:r>
            <a:r>
              <a:rPr sz="900" b="0" dirty="0">
                <a:solidFill>
                  <a:srgbClr val="666666"/>
                </a:solidFill>
                <a:latin typeface="Roboto Light"/>
                <a:cs typeface="Roboto Light"/>
              </a:rPr>
              <a:t>Services</a:t>
            </a: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 (AWS)</a:t>
            </a:r>
            <a:endParaRPr lang="en-US"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lang="en-GB"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Object-Oriented Programming  (OOP)</a:t>
            </a:r>
            <a:endParaRPr lang="en-GB" sz="90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</a:pPr>
            <a:r>
              <a:rPr lang="en-US" sz="1100" dirty="0">
                <a:latin typeface="Roboto Light"/>
                <a:cs typeface="Roboto Light"/>
              </a:rPr>
              <a:t>	</a:t>
            </a:r>
            <a:endParaRPr lang="en-GB" sz="110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</a:pPr>
            <a:r>
              <a:rPr sz="900" b="0" i="1" spc="-5" dirty="0">
                <a:solidFill>
                  <a:srgbClr val="666666"/>
                </a:solidFill>
                <a:latin typeface="Roboto Light"/>
                <a:cs typeface="Roboto Light"/>
              </a:rPr>
              <a:t>Tools </a:t>
            </a:r>
            <a:r>
              <a:rPr sz="900" b="0" i="1" dirty="0">
                <a:solidFill>
                  <a:srgbClr val="666666"/>
                </a:solidFill>
                <a:latin typeface="Roboto Light"/>
                <a:cs typeface="Roboto Light"/>
              </a:rPr>
              <a:t>and</a:t>
            </a:r>
            <a:r>
              <a:rPr sz="900" b="0" i="1" spc="-1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i="1" dirty="0">
                <a:solidFill>
                  <a:srgbClr val="666666"/>
                </a:solidFill>
                <a:latin typeface="Roboto Light"/>
                <a:cs typeface="Roboto Light"/>
              </a:rPr>
              <a:t>Software: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</a:rPr>
              <a:t>HTML | CSS | JavaScript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lang="en-US" sz="900" spc="-25" dirty="0">
                <a:solidFill>
                  <a:srgbClr val="666666"/>
                </a:solidFill>
                <a:latin typeface="Roboto Light"/>
                <a:cs typeface="Roboto Light"/>
              </a:rPr>
              <a:t>React</a:t>
            </a:r>
            <a:r>
              <a:rPr sz="900" b="0" spc="-2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Framework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dirty="0">
                <a:solidFill>
                  <a:srgbClr val="666666"/>
                </a:solidFill>
                <a:latin typeface="Roboto Light"/>
                <a:cs typeface="Roboto Light"/>
              </a:rPr>
              <a:t>jQuery</a:t>
            </a:r>
            <a:r>
              <a:rPr lang="en-US" sz="900" b="0" dirty="0">
                <a:solidFill>
                  <a:srgbClr val="666666"/>
                </a:solidFill>
                <a:latin typeface="Roboto Light"/>
                <a:cs typeface="Roboto Light"/>
              </a:rPr>
              <a:t> | Redux</a:t>
            </a: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lang="en-VN" sz="900" dirty="0">
                <a:solidFill>
                  <a:srgbClr val="666666"/>
                </a:solidFill>
                <a:latin typeface="Roboto Light"/>
                <a:cs typeface="Roboto Light"/>
              </a:rPr>
              <a:t>Bootstrap | </a:t>
            </a:r>
            <a:r>
              <a:rPr lang="en-GB" sz="900" dirty="0" err="1">
                <a:solidFill>
                  <a:srgbClr val="666666"/>
                </a:solidFill>
                <a:latin typeface="Roboto Light"/>
                <a:cs typeface="Roboto Light"/>
              </a:rPr>
              <a:t>Tailwindcss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lang="en-US" sz="900" spc="-5" dirty="0">
                <a:solidFill>
                  <a:srgbClr val="666666"/>
                </a:solidFill>
                <a:latin typeface="Roboto Light"/>
                <a:cs typeface="Roboto Light"/>
              </a:rPr>
              <a:t>My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SQL</a:t>
            </a:r>
            <a:endParaRPr sz="900" dirty="0"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lang="en-US" sz="900" spc="-10" dirty="0">
                <a:solidFill>
                  <a:srgbClr val="666666"/>
                </a:solidFill>
                <a:latin typeface="Roboto Light"/>
                <a:cs typeface="Roboto Light"/>
              </a:rPr>
              <a:t>Git &amp; </a:t>
            </a:r>
            <a:r>
              <a:rPr lang="en-US" sz="900" spc="-10" dirty="0" err="1">
                <a:solidFill>
                  <a:srgbClr val="666666"/>
                </a:solidFill>
                <a:latin typeface="Roboto Light"/>
                <a:cs typeface="Roboto Light"/>
              </a:rPr>
              <a:t>Github</a:t>
            </a:r>
            <a:endParaRPr lang="en-US" sz="900" spc="-10" dirty="0">
              <a:solidFill>
                <a:srgbClr val="666666"/>
              </a:solidFill>
              <a:latin typeface="Roboto Light"/>
              <a:cs typeface="Roboto Light"/>
            </a:endParaRPr>
          </a:p>
          <a:p>
            <a:pPr marL="276860" indent="-96520">
              <a:lnSpc>
                <a:spcPct val="100000"/>
              </a:lnSpc>
              <a:spcBef>
                <a:spcPts val="195"/>
              </a:spcBef>
              <a:buSzPct val="77777"/>
              <a:buFont typeface="Roboto"/>
              <a:buChar char="•"/>
              <a:tabLst>
                <a:tab pos="277495" algn="l"/>
              </a:tabLst>
            </a:pPr>
            <a:endParaRPr lang="en-US" sz="115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lang="en-VN" sz="1150" dirty="0">
                <a:latin typeface="Roboto Light"/>
                <a:cs typeface="Roboto Light"/>
              </a:rPr>
              <a:t>	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VN" sz="115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VN" sz="115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VN" sz="115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VN" sz="1150" dirty="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VN" sz="115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</a:pPr>
            <a:r>
              <a:rPr sz="900" spc="10" dirty="0">
                <a:solidFill>
                  <a:srgbClr val="4467B0"/>
                </a:solidFill>
                <a:latin typeface="Verdana"/>
                <a:cs typeface="Verdana"/>
              </a:rPr>
              <a:t>EDUCATION</a:t>
            </a:r>
            <a:endParaRPr lang="en-US" sz="125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</a:pPr>
            <a:endParaRPr lang="en-US" sz="1250" dirty="0">
              <a:latin typeface="Verdana"/>
              <a:cs typeface="Verdana"/>
            </a:endParaRPr>
          </a:p>
          <a:p>
            <a:pPr marL="180975" marR="434975">
              <a:lnSpc>
                <a:spcPct val="112799"/>
              </a:lnSpc>
              <a:spcBef>
                <a:spcPts val="5"/>
              </a:spcBef>
            </a:pPr>
            <a:r>
              <a:rPr lang="en-GB" sz="1000" spc="-5" dirty="0">
                <a:solidFill>
                  <a:srgbClr val="666666"/>
                </a:solidFill>
                <a:latin typeface="Roboto"/>
                <a:cs typeface="Roboto"/>
              </a:rPr>
              <a:t>Resume </a:t>
            </a:r>
            <a:r>
              <a:rPr lang="en-GB" sz="1000" spc="-10" dirty="0">
                <a:solidFill>
                  <a:srgbClr val="666666"/>
                </a:solidFill>
                <a:latin typeface="Roboto"/>
                <a:cs typeface="Roboto"/>
              </a:rPr>
              <a:t>Da Nang University of Science and Technology</a:t>
            </a:r>
          </a:p>
          <a:p>
            <a:pPr marL="180975" marR="434975">
              <a:lnSpc>
                <a:spcPct val="112799"/>
              </a:lnSpc>
              <a:spcBef>
                <a:spcPts val="5"/>
              </a:spcBef>
            </a:pPr>
            <a:r>
              <a:rPr lang="en-GB"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B</a:t>
            </a:r>
            <a:r>
              <a:rPr sz="1000" b="0" spc="-5" dirty="0" err="1">
                <a:solidFill>
                  <a:srgbClr val="666666"/>
                </a:solidFill>
                <a:latin typeface="Roboto Light"/>
                <a:cs typeface="Roboto Light"/>
              </a:rPr>
              <a:t>achelor</a:t>
            </a:r>
            <a:r>
              <a:rPr sz="1000" b="0" spc="-5" dirty="0">
                <a:solidFill>
                  <a:srgbClr val="666666"/>
                </a:solidFill>
                <a:latin typeface="Roboto Light"/>
                <a:cs typeface="Roboto Light"/>
              </a:rPr>
              <a:t> of </a:t>
            </a:r>
            <a:r>
              <a:rPr lang="en-US" sz="1000" spc="-5" dirty="0">
                <a:solidFill>
                  <a:srgbClr val="666666"/>
                </a:solidFill>
                <a:latin typeface="Roboto Light"/>
                <a:cs typeface="Roboto Light"/>
              </a:rPr>
              <a:t>Software</a:t>
            </a:r>
          </a:p>
          <a:p>
            <a:pPr marL="180975" marR="434975">
              <a:lnSpc>
                <a:spcPct val="112799"/>
              </a:lnSpc>
              <a:spcBef>
                <a:spcPts val="5"/>
              </a:spcBef>
            </a:pPr>
            <a:r>
              <a:rPr lang="en-US" sz="1000" spc="-5" dirty="0">
                <a:solidFill>
                  <a:srgbClr val="666666"/>
                </a:solidFill>
                <a:latin typeface="Roboto Light"/>
                <a:cs typeface="Roboto Light"/>
              </a:rPr>
              <a:t>Software Engineer</a:t>
            </a:r>
            <a:endParaRPr sz="80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  <a:spcBef>
                <a:spcPts val="165"/>
              </a:spcBef>
            </a:pPr>
            <a:r>
              <a:rPr lang="en-US" sz="800" b="0" spc="-10" dirty="0">
                <a:solidFill>
                  <a:srgbClr val="666666"/>
                </a:solidFill>
                <a:latin typeface="Roboto Light"/>
                <a:cs typeface="Roboto Light"/>
              </a:rPr>
              <a:t>Da Nang</a:t>
            </a:r>
            <a:r>
              <a:rPr sz="800" b="0" spc="-10" dirty="0">
                <a:solidFill>
                  <a:srgbClr val="666666"/>
                </a:solidFill>
                <a:latin typeface="Roboto Light"/>
                <a:cs typeface="Roboto Light"/>
              </a:rPr>
              <a:t>, </a:t>
            </a:r>
            <a:r>
              <a:rPr lang="en-US" sz="800" spc="-10" dirty="0">
                <a:solidFill>
                  <a:srgbClr val="666666"/>
                </a:solidFill>
                <a:latin typeface="Roboto Light"/>
                <a:cs typeface="Roboto Light"/>
              </a:rPr>
              <a:t>VIE </a:t>
            </a:r>
            <a:r>
              <a:rPr sz="800" b="0" dirty="0">
                <a:solidFill>
                  <a:srgbClr val="666666"/>
                </a:solidFill>
                <a:latin typeface="Roboto Light"/>
                <a:cs typeface="Roboto Light"/>
              </a:rPr>
              <a:t>—</a:t>
            </a:r>
            <a:r>
              <a:rPr lang="en-US" sz="800" b="0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800" b="0" spc="-5" dirty="0">
                <a:solidFill>
                  <a:srgbClr val="666666"/>
                </a:solidFill>
                <a:latin typeface="Roboto Light"/>
                <a:cs typeface="Roboto Light"/>
              </a:rPr>
              <a:t>20</a:t>
            </a:r>
            <a:r>
              <a:rPr lang="en-US" sz="800" b="0" spc="-5" dirty="0">
                <a:solidFill>
                  <a:srgbClr val="666666"/>
                </a:solidFill>
                <a:latin typeface="Roboto Light"/>
                <a:cs typeface="Roboto Light"/>
              </a:rPr>
              <a:t>23</a:t>
            </a:r>
            <a:endParaRPr sz="800" dirty="0">
              <a:latin typeface="Roboto Light"/>
              <a:cs typeface="Roboto Light"/>
            </a:endParaRPr>
          </a:p>
          <a:p>
            <a:pPr marL="180975" marR="191135">
              <a:lnSpc>
                <a:spcPct val="117200"/>
              </a:lnSpc>
              <a:spcBef>
                <a:spcPts val="450"/>
              </a:spcBef>
            </a:pPr>
            <a:r>
              <a:rPr sz="800" b="0" spc="-10" dirty="0">
                <a:solidFill>
                  <a:srgbClr val="666666"/>
                </a:solidFill>
                <a:latin typeface="Roboto Light"/>
                <a:cs typeface="Roboto Light"/>
              </a:rPr>
              <a:t>Awards:</a:t>
            </a:r>
            <a:r>
              <a:rPr lang="en-GB" sz="800" b="0" spc="-10" dirty="0">
                <a:solidFill>
                  <a:srgbClr val="666666"/>
                </a:solidFill>
                <a:latin typeface="Roboto Light"/>
                <a:cs typeface="Roboto Light"/>
              </a:rPr>
              <a:t> Scholarship to encourage study for 2 consecutive semesters 2021</a:t>
            </a:r>
          </a:p>
          <a:p>
            <a:pPr marL="180975" marR="191135">
              <a:lnSpc>
                <a:spcPct val="117200"/>
              </a:lnSpc>
              <a:spcBef>
                <a:spcPts val="450"/>
              </a:spcBef>
            </a:pPr>
            <a:endParaRPr lang="en-VN" sz="1100" dirty="0">
              <a:latin typeface="Roboto Light"/>
              <a:cs typeface="Roboto Light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900" spc="25" dirty="0">
                <a:solidFill>
                  <a:srgbClr val="4467B0"/>
                </a:solidFill>
                <a:latin typeface="Verdana"/>
                <a:cs typeface="Verdana"/>
              </a:rPr>
              <a:t>OTHER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Verdana"/>
              <a:cs typeface="Verdana"/>
            </a:endParaRPr>
          </a:p>
          <a:p>
            <a:pPr marL="180975" marR="667385">
              <a:lnSpc>
                <a:spcPct val="118100"/>
              </a:lnSpc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15" dirty="0">
                <a:solidFill>
                  <a:srgbClr val="666666"/>
                </a:solidFill>
                <a:latin typeface="Roboto Light"/>
                <a:cs typeface="Roboto Light"/>
              </a:rPr>
              <a:t>AWS </a:t>
            </a:r>
            <a:r>
              <a:rPr sz="900" b="0" dirty="0">
                <a:solidFill>
                  <a:srgbClr val="666666"/>
                </a:solidFill>
                <a:latin typeface="Roboto Light"/>
                <a:cs typeface="Roboto Light"/>
              </a:rPr>
              <a:t>Certiﬁed</a:t>
            </a:r>
            <a:r>
              <a:rPr sz="900" b="0" spc="-25" dirty="0">
                <a:solidFill>
                  <a:srgbClr val="666666"/>
                </a:solidFill>
                <a:latin typeface="Roboto Light"/>
                <a:cs typeface="Roboto Light"/>
              </a:rPr>
              <a:t>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Solutions  Architect.</a:t>
            </a:r>
            <a:endParaRPr sz="900" dirty="0">
              <a:latin typeface="Roboto Light"/>
              <a:cs typeface="Roboto Light"/>
            </a:endParaRPr>
          </a:p>
          <a:p>
            <a:pPr marL="180975" marR="591820">
              <a:lnSpc>
                <a:spcPct val="118100"/>
              </a:lnSpc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Azure Solutions Architect  </a:t>
            </a:r>
            <a:r>
              <a:rPr sz="900" b="0" dirty="0">
                <a:solidFill>
                  <a:srgbClr val="666666"/>
                </a:solidFill>
                <a:latin typeface="Roboto Light"/>
                <a:cs typeface="Roboto Light"/>
              </a:rPr>
              <a:t>Certiﬁcation.</a:t>
            </a:r>
            <a:endParaRPr sz="900" dirty="0">
              <a:latin typeface="Roboto Light"/>
              <a:cs typeface="Roboto Light"/>
            </a:endParaRPr>
          </a:p>
          <a:p>
            <a:pPr marL="180975" marR="424180">
              <a:lnSpc>
                <a:spcPct val="118100"/>
              </a:lnSpc>
              <a:buSzPct val="77777"/>
              <a:buFont typeface="Roboto"/>
              <a:buChar char="•"/>
              <a:tabLst>
                <a:tab pos="277495" algn="l"/>
              </a:tabLst>
            </a:pP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Microsoft </a:t>
            </a:r>
            <a:r>
              <a:rPr sz="900" b="0" dirty="0">
                <a:solidFill>
                  <a:srgbClr val="666666"/>
                </a:solidFill>
                <a:latin typeface="Roboto Light"/>
                <a:cs typeface="Roboto Light"/>
              </a:rPr>
              <a:t>Certiﬁed </a:t>
            </a:r>
            <a:r>
              <a:rPr sz="900" b="0" spc="-5" dirty="0">
                <a:solidFill>
                  <a:srgbClr val="666666"/>
                </a:solidFill>
                <a:latin typeface="Roboto Light"/>
                <a:cs typeface="Roboto Light"/>
              </a:rPr>
              <a:t>Solutions  </a:t>
            </a:r>
            <a:r>
              <a:rPr sz="900" b="0" spc="-10" dirty="0">
                <a:solidFill>
                  <a:srgbClr val="666666"/>
                </a:solidFill>
                <a:latin typeface="Roboto Light"/>
                <a:cs typeface="Roboto Light"/>
              </a:rPr>
              <a:t>Developer.</a:t>
            </a:r>
            <a:endParaRPr sz="900" dirty="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11818</TotalTime>
  <Words>505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Roboto</vt:lpstr>
      <vt:lpstr>Roboto Light</vt:lpstr>
      <vt:lpstr>Times New Roman</vt:lpstr>
      <vt:lpstr>Verdana</vt:lpstr>
      <vt:lpstr>Office Theme</vt:lpstr>
      <vt:lpstr>Le Tien 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Intern - Template 10</dc:title>
  <cp:lastModifiedBy>Lê Tiến Đạt</cp:lastModifiedBy>
  <cp:revision>4</cp:revision>
  <dcterms:created xsi:type="dcterms:W3CDTF">2023-08-23T12:39:40Z</dcterms:created>
  <dcterms:modified xsi:type="dcterms:W3CDTF">2023-09-02T11:45:27Z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2023-08-23T00:00:00Z</vt:filetime>
  </property>
</Properties>
</file>