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72" r:id="rId4"/>
    <p:sldId id="259" r:id="rId5"/>
    <p:sldId id="291" r:id="rId6"/>
    <p:sldId id="292" r:id="rId7"/>
    <p:sldId id="274" r:id="rId8"/>
    <p:sldId id="278" r:id="rId9"/>
    <p:sldId id="273" r:id="rId10"/>
    <p:sldId id="279" r:id="rId11"/>
    <p:sldId id="260" r:id="rId12"/>
    <p:sldId id="281" r:id="rId13"/>
    <p:sldId id="282" r:id="rId14"/>
    <p:sldId id="283" r:id="rId15"/>
    <p:sldId id="293" r:id="rId16"/>
    <p:sldId id="284" r:id="rId17"/>
    <p:sldId id="285" r:id="rId18"/>
    <p:sldId id="286" r:id="rId19"/>
    <p:sldId id="287" r:id="rId20"/>
    <p:sldId id="288" r:id="rId21"/>
    <p:sldId id="294" r:id="rId22"/>
    <p:sldId id="295" r:id="rId23"/>
    <p:sldId id="296" r:id="rId24"/>
    <p:sldId id="297" r:id="rId25"/>
    <p:sldId id="298" r:id="rId26"/>
    <p:sldId id="290" r:id="rId27"/>
    <p:sldId id="289" r:id="rId28"/>
    <p:sldId id="269" r:id="rId29"/>
    <p:sldId id="27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9C"/>
    <a:srgbClr val="FFD966"/>
    <a:srgbClr val="86A0C3"/>
    <a:srgbClr val="75C8D2"/>
    <a:srgbClr val="68C9D0"/>
    <a:srgbClr val="928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B11AD-18CD-4FA9-88E0-38897203EF5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7041B-B299-4705-A295-6EF24A29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6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7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7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8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1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161927"/>
            <a:ext cx="7886700" cy="523874"/>
          </a:xfrm>
        </p:spPr>
        <p:txBody>
          <a:bodyPr>
            <a:normAutofit/>
          </a:bodyPr>
          <a:lstStyle>
            <a:lvl1pPr marL="0" indent="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lang="en-US" altLang="en-US" sz="3000" b="1" kern="12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5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9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school.org/HS_Boards/zboard.php?id=QNA_programming&amp;page=7&amp;sn1=&amp;divpage=1&amp;sn=off&amp;ss=on&amp;sc=on&amp;select_arrange=hit&amp;desc=desc&amp;no=6400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1952625"/>
            <a:ext cx="4728519" cy="1266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346" y="2002757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C9D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컴파일러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C9D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511" y="281934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28FB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28FB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6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예제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9" y="1370490"/>
            <a:ext cx="1819275" cy="228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7374" y="862012"/>
            <a:ext cx="7391400" cy="5133975"/>
            <a:chOff x="127374" y="862012"/>
            <a:chExt cx="7391400" cy="5133975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7374" y="862012"/>
              <a:ext cx="7391400" cy="5133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321" y="1103790"/>
              <a:ext cx="2200275" cy="5334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796011" y="5714504"/>
            <a:ext cx="3104147" cy="927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헤더파일을 이용하여 </a:t>
            </a:r>
            <a:endParaRPr lang="en-US" altLang="ko-KR" sz="1662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도형의 넓이</a:t>
            </a:r>
            <a:r>
              <a:rPr lang="en-US" altLang="ko-KR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각도</a:t>
            </a:r>
            <a:r>
              <a:rPr lang="en-US" altLang="ko-KR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축척 </a:t>
            </a:r>
            <a:r>
              <a:rPr lang="ko-KR" altLang="en-US" sz="1662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 </a:t>
            </a:r>
            <a:r>
              <a:rPr lang="ko-KR" altLang="en-US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r>
              <a:rPr lang="en-US" altLang="ko-KR" sz="1662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0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1354362" y="3565265"/>
            <a:ext cx="6689753" cy="15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6278156" y="1658056"/>
            <a:ext cx="1427661" cy="1990316"/>
            <a:chOff x="4946504" y="2127176"/>
            <a:chExt cx="1091159" cy="1521195"/>
          </a:xfrm>
        </p:grpSpPr>
        <p:sp>
          <p:nvSpPr>
            <p:cNvPr id="41" name="눈물 방울 40"/>
            <p:cNvSpPr/>
            <p:nvPr/>
          </p:nvSpPr>
          <p:spPr>
            <a:xfrm rot="8100000">
              <a:off x="4946504" y="2127176"/>
              <a:ext cx="1091159" cy="1091159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999357" y="2425041"/>
              <a:ext cx="949938" cy="1223330"/>
              <a:chOff x="4999357" y="2425041"/>
              <a:chExt cx="949938" cy="1223330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5424066" y="3512336"/>
                <a:ext cx="136035" cy="136035"/>
              </a:xfrm>
              <a:prstGeom prst="ellipse">
                <a:avLst/>
              </a:prstGeom>
              <a:solidFill>
                <a:srgbClr val="3E3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34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999357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534" b="1" spc="-6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의미 분석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581575" y="1658054"/>
            <a:ext cx="1427661" cy="1990318"/>
            <a:chOff x="1581575" y="2127174"/>
            <a:chExt cx="1091159" cy="1521197"/>
          </a:xfrm>
        </p:grpSpPr>
        <p:sp>
          <p:nvSpPr>
            <p:cNvPr id="42" name="눈물 방울 41"/>
            <p:cNvSpPr/>
            <p:nvPr/>
          </p:nvSpPr>
          <p:spPr>
            <a:xfrm rot="8100000">
              <a:off x="1581575" y="2127174"/>
              <a:ext cx="1091159" cy="1091159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059137" y="3512336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52184" y="2425041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어휘 분석</a:t>
              </a:r>
              <a:endParaRPr lang="en-US" altLang="ko-KR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29866" y="3505109"/>
            <a:ext cx="1427661" cy="1989236"/>
            <a:chOff x="3929866" y="3512336"/>
            <a:chExt cx="1091159" cy="1520370"/>
          </a:xfrm>
        </p:grpSpPr>
        <p:grpSp>
          <p:nvGrpSpPr>
            <p:cNvPr id="9" name="그룹 8"/>
            <p:cNvGrpSpPr/>
            <p:nvPr/>
          </p:nvGrpSpPr>
          <p:grpSpPr>
            <a:xfrm>
              <a:off x="3929866" y="3512336"/>
              <a:ext cx="1091159" cy="1520370"/>
              <a:chOff x="3242465" y="3512336"/>
              <a:chExt cx="1091159" cy="1520370"/>
            </a:xfrm>
          </p:grpSpPr>
          <p:sp>
            <p:nvSpPr>
              <p:cNvPr id="39" name="눈물 방울 38"/>
              <p:cNvSpPr/>
              <p:nvPr/>
            </p:nvSpPr>
            <p:spPr>
              <a:xfrm rot="19059099">
                <a:off x="3242465" y="3941547"/>
                <a:ext cx="1091159" cy="1091159"/>
              </a:xfrm>
              <a:prstGeom prst="teardrop">
                <a:avLst/>
              </a:prstGeom>
              <a:solidFill>
                <a:srgbClr val="3094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534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742547" y="3512336"/>
                <a:ext cx="136035" cy="136035"/>
              </a:xfrm>
              <a:prstGeom prst="ellipse">
                <a:avLst/>
              </a:prstGeom>
              <a:solidFill>
                <a:srgbClr val="292A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34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3996424" y="4161187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분석</a:t>
              </a:r>
              <a:endParaRPr lang="ko-KR" altLang="en-US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순서도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10547" y="3011401"/>
            <a:ext cx="3695645" cy="2134531"/>
            <a:chOff x="4646387" y="3000855"/>
            <a:chExt cx="3695645" cy="2134531"/>
          </a:xfrm>
        </p:grpSpPr>
        <p:sp>
          <p:nvSpPr>
            <p:cNvPr id="31" name="직사각형 30"/>
            <p:cNvSpPr/>
            <p:nvPr/>
          </p:nvSpPr>
          <p:spPr>
            <a:xfrm>
              <a:off x="6675970" y="3000855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latinLnBrk="0">
                <a:spcBef>
                  <a:spcPts val="171"/>
                </a:spcBef>
                <a:buFont typeface="Wingdings" panose="05000000000000000000" pitchFamily="2" charset="2"/>
                <a:buChar char="§"/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신택스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트리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46387" y="3580354"/>
              <a:ext cx="1509310" cy="1555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108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111761" y="3786023"/>
            <a:ext cx="2365801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 typeface="Wingdings" panose="05000000000000000000" pitchFamily="2" charset="2"/>
              <a:buChar char="§"/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토큰 속성 분류 테이블</a:t>
            </a:r>
            <a:endParaRPr lang="en-US" altLang="ko-KR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47630" y="3832241"/>
            <a:ext cx="2365801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spcBef>
                <a:spcPts val="171"/>
              </a:spcBef>
              <a:buFont typeface="Wingdings" panose="05000000000000000000" pitchFamily="2" charset="2"/>
              <a:buChar char="§"/>
              <a:tabLst>
                <a:tab pos="60873" algn="l"/>
                <a:tab pos="97396" algn="l"/>
              </a:tabLst>
            </a:pPr>
            <a:r>
              <a:rPr lang="ko-KR" altLang="en-US" sz="1534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코드</a:t>
            </a:r>
            <a:endParaRPr lang="en-US" altLang="ko-KR" sz="1534" b="1" spc="-6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7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순서도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컴파일러 순서도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36" y="938784"/>
            <a:ext cx="5522976" cy="591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2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51492" y="6531782"/>
            <a:ext cx="6692285" cy="229965"/>
          </a:xfrm>
          <a:prstGeom prst="rect">
            <a:avLst/>
          </a:pr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499870" y="2449104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순서도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토큰 분류 테이블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12694"/>
              </p:ext>
            </p:extLst>
          </p:nvPr>
        </p:nvGraphicFramePr>
        <p:xfrm>
          <a:off x="1181222" y="918992"/>
          <a:ext cx="6898104" cy="526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1149684"/>
                <a:gridCol w="1149684"/>
                <a:gridCol w="1149684"/>
                <a:gridCol w="1149684"/>
                <a:gridCol w="1149684"/>
              </a:tblGrid>
              <a:tr h="41442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토큰 분류 테이블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9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토큰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토큰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토큰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전처리문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include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숫자 상수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ex.h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식별자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숫자 상수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printf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%d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문자형 상수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printf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rodo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식별자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printf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예약어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%d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숫자 상수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숫자 상수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%d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문자형 상수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숫자 상수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특수 문자</a:t>
                      </a:r>
                    </a:p>
                  </a:txBody>
                  <a:tcPr marL="7620" marR="7620" marT="7620" marB="0" anchor="ctr"/>
                </a:tc>
              </a:tr>
              <a:tr h="269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tira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75198" y="6323385"/>
            <a:ext cx="6689130" cy="438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전처리문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예약어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특수 문자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 상수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문자형 상수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02589" y="6616461"/>
            <a:ext cx="793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순서도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신텍스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트리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340" b="65409"/>
          <a:stretch/>
        </p:blipFill>
        <p:spPr>
          <a:xfrm>
            <a:off x="-56960" y="2253491"/>
            <a:ext cx="2821906" cy="2824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9" r="56446" b="18609"/>
          <a:stretch/>
        </p:blipFill>
        <p:spPr>
          <a:xfrm>
            <a:off x="2906846" y="2126194"/>
            <a:ext cx="2798334" cy="30252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4" t="518" b="65319"/>
          <a:stretch/>
        </p:blipFill>
        <p:spPr>
          <a:xfrm>
            <a:off x="5791283" y="2259852"/>
            <a:ext cx="3237656" cy="29096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403" y="1136342"/>
            <a:ext cx="3728621" cy="399495"/>
          </a:xfrm>
          <a:prstGeom prst="rect">
            <a:avLst/>
          </a:prstGeom>
          <a:solidFill>
            <a:srgbClr val="68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#include “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ex.h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신택스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트리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250" y="5294961"/>
            <a:ext cx="2447670" cy="412283"/>
          </a:xfrm>
          <a:prstGeom prst="rect">
            <a:avLst/>
          </a:prstGeom>
          <a:solidFill>
            <a:srgbClr val="86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#define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squa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(a) a*a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38035" y="5294961"/>
            <a:ext cx="2447670" cy="920514"/>
          </a:xfrm>
          <a:prstGeom prst="rect">
            <a:avLst/>
          </a:prstGeom>
          <a:solidFill>
            <a:srgbClr val="86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rodo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(double a){</a:t>
            </a:r>
          </a:p>
          <a:p>
            <a:pPr algn="ctr"/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n=(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)a;</a:t>
            </a:r>
          </a:p>
          <a:p>
            <a:pPr algn="ctr"/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If(a-n&gt;=0.5) return n+1;</a:t>
            </a:r>
          </a:p>
          <a:p>
            <a:pPr algn="ctr"/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Return n;}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40884" y="5294961"/>
            <a:ext cx="2447670" cy="412283"/>
          </a:xfrm>
          <a:prstGeom prst="rect">
            <a:avLst/>
          </a:prstGeom>
          <a:solidFill>
            <a:srgbClr val="86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#define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tria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b,h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b*h</a:t>
            </a:r>
          </a:p>
        </p:txBody>
      </p:sp>
    </p:spTree>
    <p:extLst>
      <p:ext uri="{BB962C8B-B14F-4D97-AF65-F5344CB8AC3E}">
        <p14:creationId xmlns:p14="http://schemas.microsoft.com/office/powerpoint/2010/main" val="26497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순서도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중간코드 생성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2040" y="1438184"/>
            <a:ext cx="3057106" cy="44729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 코드</a:t>
            </a:r>
            <a:endParaRPr lang="en-US" altLang="ko-KR" sz="1534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3291" y="1993744"/>
            <a:ext cx="3224206" cy="248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1086" y="5943940"/>
            <a:ext cx="3057106" cy="56375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9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1086" y="1438184"/>
            <a:ext cx="3057106" cy="44729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534" b="1" dirty="0" smtClean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생성</a:t>
            </a:r>
            <a:endParaRPr lang="en-US" altLang="ko-KR" sz="1534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536" y="2151926"/>
            <a:ext cx="3224206" cy="363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tira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a,b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T0, A, B)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(div T1, T0, =2)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T1, RETURN)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squa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T0, A, A)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T0, RETURN)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rodo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a,b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(sub T0, A, B)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(comp T0, 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=0.5, L1)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(add T1, T0, =1)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T1, RETURN)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L1 : (</a:t>
            </a:r>
            <a:r>
              <a:rPr lang="en-US" altLang="ko-KR" sz="1600" spc="-60" dirty="0" err="1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</a:t>
            </a: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T0, RETURN)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600" spc="-60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rgbClr val="211D1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L2 : ......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600" spc="-60" dirty="0">
              <a:ln>
                <a:solidFill>
                  <a:srgbClr val="EB5175">
                    <a:alpha val="0"/>
                  </a:srgbClr>
                </a:solidFill>
              </a:ln>
              <a:solidFill>
                <a:srgbClr val="211D1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31086" y="5935061"/>
            <a:ext cx="3057106" cy="56375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363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31086" y="2093354"/>
            <a:ext cx="3224206" cy="363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tira(a,b)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lod R0, A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lod R1, B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mul R0, R1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div R0, 2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sto R0, RETURN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squa(a)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lod R0, A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mul R0, R0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sto R0, RETURN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rodo(a,b)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lod R0, A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lod R1, B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sub R0, R1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cmp R0, 0.5 5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jmp L1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add R0, 1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mov R0, RETURN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L1 : mov R0, RETURN</a:t>
            </a:r>
          </a:p>
          <a:p>
            <a:pPr fontAlgn="base"/>
            <a:r>
              <a:rPr lang="pt-BR" altLang="ko-KR" sz="1300" dirty="0">
                <a:solidFill>
                  <a:schemeClr val="tx1"/>
                </a:solidFill>
              </a:rPr>
              <a:t>L2 : ......</a:t>
            </a:r>
          </a:p>
        </p:txBody>
      </p:sp>
    </p:spTree>
    <p:extLst>
      <p:ext uri="{BB962C8B-B14F-4D97-AF65-F5344CB8AC3E}">
        <p14:creationId xmlns:p14="http://schemas.microsoft.com/office/powerpoint/2010/main" val="6343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554"/>
          <a:stretch/>
        </p:blipFill>
        <p:spPr>
          <a:xfrm>
            <a:off x="0" y="789318"/>
            <a:ext cx="6103452" cy="60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9371"/>
          <a:stretch/>
        </p:blipFill>
        <p:spPr>
          <a:xfrm>
            <a:off x="100419" y="1061049"/>
            <a:ext cx="6734802" cy="55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r="-743" b="16604"/>
          <a:stretch/>
        </p:blipFill>
        <p:spPr>
          <a:xfrm>
            <a:off x="87843" y="897147"/>
            <a:ext cx="6062789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" y="802257"/>
            <a:ext cx="7242179" cy="60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69103" y="1359756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rgbClr val="68C9D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000" dirty="0">
              <a:ln>
                <a:solidFill>
                  <a:srgbClr val="088B92">
                    <a:alpha val="0"/>
                  </a:srgbClr>
                </a:solidFill>
              </a:ln>
              <a:solidFill>
                <a:srgbClr val="68C9D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519476" y="2401766"/>
            <a:ext cx="1950359" cy="461665"/>
            <a:chOff x="5263955" y="2085975"/>
            <a:chExt cx="1950359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695950" y="208597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팀원 소개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263955" y="2085975"/>
              <a:ext cx="374899" cy="461665"/>
              <a:chOff x="5263955" y="2085975"/>
              <a:chExt cx="374899" cy="46166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263955" y="212429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74652" y="208597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519476" y="3012661"/>
            <a:ext cx="3181466" cy="461665"/>
            <a:chOff x="5263955" y="2834700"/>
            <a:chExt cx="3181466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695950" y="2834700"/>
              <a:ext cx="2749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진행과정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263955" y="2834700"/>
              <a:ext cx="374899" cy="461665"/>
              <a:chOff x="5263955" y="2834700"/>
              <a:chExt cx="374899" cy="46166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5263955" y="2873015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74652" y="2834700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5519476" y="3623556"/>
            <a:ext cx="1950359" cy="461665"/>
            <a:chOff x="5263955" y="3518625"/>
            <a:chExt cx="1950359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695950" y="351862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소</a:t>
              </a:r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</a:t>
              </a: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263955" y="3518625"/>
              <a:ext cx="374899" cy="461665"/>
              <a:chOff x="5263955" y="3518625"/>
              <a:chExt cx="374899" cy="4616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74652" y="3518625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smtClean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5519476" y="4234451"/>
            <a:ext cx="2565913" cy="461665"/>
            <a:chOff x="5263955" y="3518625"/>
            <a:chExt cx="2565913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5695950" y="3518625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헤더파</a:t>
              </a:r>
              <a:r>
                <a: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</a:t>
              </a:r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설명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263955" y="3518625"/>
              <a:ext cx="376503" cy="461665"/>
              <a:chOff x="5263955" y="3518625"/>
              <a:chExt cx="376503" cy="46166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74652" y="351862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5519476" y="6067136"/>
            <a:ext cx="2976281" cy="461665"/>
            <a:chOff x="5263955" y="3518625"/>
            <a:chExt cx="2976281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695950" y="3518625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출처 및 참고자료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263955" y="3518625"/>
              <a:ext cx="376503" cy="461665"/>
              <a:chOff x="5263955" y="3518625"/>
              <a:chExt cx="376503" cy="46166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74652" y="351862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7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519476" y="5456241"/>
            <a:ext cx="2873689" cy="461665"/>
            <a:chOff x="5263955" y="3518625"/>
            <a:chExt cx="2873689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5695950" y="3518625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컴파일 소스코드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263955" y="3518625"/>
              <a:ext cx="376503" cy="461665"/>
              <a:chOff x="5263955" y="3518625"/>
              <a:chExt cx="376503" cy="46166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74652" y="351862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5519476" y="4845346"/>
            <a:ext cx="1539991" cy="461665"/>
            <a:chOff x="5263955" y="3518625"/>
            <a:chExt cx="1539991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695950" y="351862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순서도</a:t>
              </a:r>
              <a:endParaRPr lang="ko-KR" altLang="en-US" sz="2400" dirty="0">
                <a:ln>
                  <a:solidFill>
                    <a:srgbClr val="088B92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263955" y="3518625"/>
              <a:ext cx="376503" cy="461665"/>
              <a:chOff x="5263955" y="3518625"/>
              <a:chExt cx="376503" cy="46166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263955" y="3556940"/>
                <a:ext cx="371475" cy="3498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74652" y="351862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rgbClr val="088B9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400" dirty="0">
                  <a:ln>
                    <a:solidFill>
                      <a:srgbClr val="088B92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27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1" y="810883"/>
            <a:ext cx="5168713" cy="60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(6)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793"/>
          <a:stretch/>
        </p:blipFill>
        <p:spPr>
          <a:xfrm>
            <a:off x="0" y="793630"/>
            <a:ext cx="5139447" cy="5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(7)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87"/>
          <a:stretch/>
        </p:blipFill>
        <p:spPr>
          <a:xfrm>
            <a:off x="67310" y="805122"/>
            <a:ext cx="4834194" cy="60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(8)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25"/>
          <a:stretch/>
        </p:blipFill>
        <p:spPr>
          <a:xfrm>
            <a:off x="69011" y="819515"/>
            <a:ext cx="5868944" cy="60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(9)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8" y="845388"/>
            <a:ext cx="5839909" cy="56503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6855" b="3522"/>
          <a:stretch/>
        </p:blipFill>
        <p:spPr>
          <a:xfrm>
            <a:off x="1772394" y="3221965"/>
            <a:ext cx="6427344" cy="27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컴파일 과정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소스코드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(10)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6855" b="3522"/>
          <a:stretch/>
        </p:blipFill>
        <p:spPr>
          <a:xfrm>
            <a:off x="222250" y="1066380"/>
            <a:ext cx="6427344" cy="27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13003" r="1595" b="28422"/>
          <a:stretch/>
        </p:blipFill>
        <p:spPr bwMode="auto">
          <a:xfrm>
            <a:off x="222250" y="1515975"/>
            <a:ext cx="6669023" cy="277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28690"/>
              </p:ext>
            </p:extLst>
          </p:nvPr>
        </p:nvGraphicFramePr>
        <p:xfrm>
          <a:off x="4674332" y="3534512"/>
          <a:ext cx="3179041" cy="187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476"/>
                <a:gridCol w="1769565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개발 환경</a:t>
                      </a: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운영체제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64</a:t>
                      </a:r>
                      <a:r>
                        <a:rPr lang="ko-KR" altLang="en-US" sz="160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비트</a:t>
                      </a:r>
                      <a:endParaRPr lang="en-US" altLang="ko-KR" sz="1600" dirty="0" smtClean="0"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windows</a:t>
                      </a:r>
                      <a:r>
                        <a:rPr lang="en-US" altLang="ko-KR" sz="1600" baseline="0" dirty="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 10 </a:t>
                      </a:r>
                      <a:endParaRPr lang="ko-KR" altLang="en-US" sz="1600" dirty="0" smtClean="0"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개발 툴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600" smtClean="0"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Dev-c++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개발 언어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6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C</a:t>
                      </a:r>
                      <a:r>
                        <a:rPr lang="ko-KR" altLang="en-US" sz="16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맑은 고딕 Semilight" pitchFamily="50" charset="-127"/>
                          <a:ea typeface="맑은 고딕 Semilight" pitchFamily="50" charset="-127"/>
                          <a:cs typeface="맑은 고딕 Semilight" pitchFamily="50" charset="-127"/>
                        </a:rPr>
                        <a:t>언어</a:t>
                      </a:r>
                      <a:endParaRPr lang="ko-KR" altLang="en-US" sz="16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맑은 고딕 Semilight" pitchFamily="50" charset="-127"/>
                        <a:ea typeface="맑은 고딕 Semilight" pitchFamily="50" charset="-127"/>
                        <a:cs typeface="맑은 고딕 Semilight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0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7585775" y="2425041"/>
            <a:ext cx="949938" cy="55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</a:p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1534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출처 및 참고 문헌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091" y="1341120"/>
            <a:ext cx="8620437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컴퓨터과학 공학인증을 위한 컴파일러 설계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홍릉과학출판사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김상욱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hlinkClick r:id="rId2"/>
              </a:rPr>
              <a:t>https://www.hackerschool.org/HS_Boards/zboard.php?id=QNA_programming&amp;page</a:t>
            </a:r>
            <a:r>
              <a:rPr lang="en-US" altLang="ko-KR" dirty="0" smtClean="0">
                <a:hlinkClick r:id="rId2"/>
              </a:rPr>
              <a:t>=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hlinkClick r:id="rId2"/>
              </a:rPr>
              <a:t>7&amp;sn1</a:t>
            </a:r>
            <a:r>
              <a:rPr lang="en-US" altLang="ko-KR" dirty="0">
                <a:hlinkClick r:id="rId2"/>
              </a:rPr>
              <a:t>=&amp;</a:t>
            </a:r>
            <a:r>
              <a:rPr lang="en-US" altLang="ko-KR" dirty="0" err="1" smtClean="0">
                <a:hlinkClick r:id="rId2"/>
              </a:rPr>
              <a:t>divpage</a:t>
            </a:r>
            <a:r>
              <a:rPr lang="en-US" altLang="ko-KR" dirty="0" smtClean="0">
                <a:hlinkClick r:id="rId2"/>
              </a:rPr>
              <a:t>=1&amp;sn=</a:t>
            </a:r>
            <a:r>
              <a:rPr lang="en-US" altLang="ko-KR" dirty="0" err="1" smtClean="0">
                <a:hlinkClick r:id="rId2"/>
              </a:rPr>
              <a:t>off&amp;ss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 err="1" smtClean="0">
                <a:hlinkClick r:id="rId2"/>
              </a:rPr>
              <a:t>on&amp;sc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 err="1" smtClean="0">
                <a:hlinkClick r:id="rId2"/>
              </a:rPr>
              <a:t>on&amp;select_arrange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 err="1" smtClean="0">
                <a:hlinkClick r:id="rId2"/>
              </a:rPr>
              <a:t>hit&amp;desc</a:t>
            </a:r>
            <a:r>
              <a:rPr lang="en-US" altLang="ko-KR" dirty="0" smtClean="0">
                <a:hlinkClick r:id="rId2"/>
              </a:rPr>
              <a:t>=</a:t>
            </a:r>
            <a:r>
              <a:rPr lang="en-US" altLang="ko-KR" dirty="0" err="1" smtClean="0">
                <a:hlinkClick r:id="rId2"/>
              </a:rPr>
              <a:t>desc&amp;no</a:t>
            </a:r>
            <a:r>
              <a:rPr lang="en-US" altLang="ko-KR" dirty="0" smtClean="0">
                <a:hlinkClick r:id="rId2"/>
              </a:rPr>
              <a:t>=6400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2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05665" y="3048000"/>
            <a:ext cx="3418703" cy="11532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0947" y="3209150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5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8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05665" y="3048000"/>
            <a:ext cx="3418703" cy="11532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6735" y="3209150"/>
            <a:ext cx="311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BAC83DD-7678-4C48-8696-A2C04568B139}"/>
              </a:ext>
            </a:extLst>
          </p:cNvPr>
          <p:cNvSpPr/>
          <p:nvPr/>
        </p:nvSpPr>
        <p:spPr>
          <a:xfrm>
            <a:off x="3925675" y="1363953"/>
            <a:ext cx="1571192" cy="157119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BA9D3B8-A9FA-4B5A-B1DE-C2A50D3B8475}"/>
              </a:ext>
            </a:extLst>
          </p:cNvPr>
          <p:cNvSpPr/>
          <p:nvPr/>
        </p:nvSpPr>
        <p:spPr>
          <a:xfrm>
            <a:off x="3785622" y="1236631"/>
            <a:ext cx="1571192" cy="15711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8CB213E-6173-4882-9859-46C708F8B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7" t="11899" r="42823" b="67173"/>
          <a:stretch/>
        </p:blipFill>
        <p:spPr>
          <a:xfrm>
            <a:off x="4111694" y="1429143"/>
            <a:ext cx="919048" cy="1186166"/>
          </a:xfrm>
          <a:prstGeom prst="ellipse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52447" y="3332659"/>
            <a:ext cx="1711245" cy="1698513"/>
            <a:chOff x="4516564" y="4408713"/>
            <a:chExt cx="1711245" cy="169851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F1A7F7E-42F1-45AA-A9C3-077E49D7FE0A}"/>
                </a:ext>
              </a:extLst>
            </p:cNvPr>
            <p:cNvSpPr/>
            <p:nvPr/>
          </p:nvSpPr>
          <p:spPr>
            <a:xfrm>
              <a:off x="4656617" y="4536035"/>
              <a:ext cx="1571192" cy="15711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C005B394-51A9-475C-BFE7-2D480558616E}"/>
                </a:ext>
              </a:extLst>
            </p:cNvPr>
            <p:cNvSpPr/>
            <p:nvPr/>
          </p:nvSpPr>
          <p:spPr>
            <a:xfrm>
              <a:off x="4516564" y="4408713"/>
              <a:ext cx="1571192" cy="157119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20FB179B-4181-4C6C-BBDA-9DB378BEE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01" t="11899" r="65063" b="67173"/>
            <a:stretch/>
          </p:blipFill>
          <p:spPr>
            <a:xfrm>
              <a:off x="4810141" y="4601225"/>
              <a:ext cx="957580" cy="1186166"/>
            </a:xfrm>
            <a:prstGeom prst="ellipse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063936" y="3332659"/>
            <a:ext cx="1711245" cy="1698513"/>
            <a:chOff x="6825811" y="4408713"/>
            <a:chExt cx="1711245" cy="169851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54331E34-C625-473C-A689-6793B706DD6B}"/>
                </a:ext>
              </a:extLst>
            </p:cNvPr>
            <p:cNvSpPr/>
            <p:nvPr/>
          </p:nvSpPr>
          <p:spPr>
            <a:xfrm>
              <a:off x="6965864" y="4536035"/>
              <a:ext cx="1571192" cy="15711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BAE69BF1-89A0-4154-95B8-EF3CB1A2910C}"/>
                </a:ext>
              </a:extLst>
            </p:cNvPr>
            <p:cNvSpPr/>
            <p:nvPr/>
          </p:nvSpPr>
          <p:spPr>
            <a:xfrm>
              <a:off x="6825811" y="4408713"/>
              <a:ext cx="1571192" cy="157119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094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C59495A2-F650-4D9B-83EA-81665F674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13" t="11899" r="20051" b="67173"/>
            <a:stretch/>
          </p:blipFill>
          <p:spPr>
            <a:xfrm>
              <a:off x="7132617" y="4601225"/>
              <a:ext cx="957580" cy="1186166"/>
            </a:xfrm>
            <a:prstGeom prst="ellipse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729469" y="3332659"/>
            <a:ext cx="1711245" cy="1698513"/>
            <a:chOff x="491344" y="4402390"/>
            <a:chExt cx="1711245" cy="1698513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7F1A7F7E-42F1-45AA-A9C3-077E49D7FE0A}"/>
                </a:ext>
              </a:extLst>
            </p:cNvPr>
            <p:cNvSpPr/>
            <p:nvPr/>
          </p:nvSpPr>
          <p:spPr>
            <a:xfrm>
              <a:off x="631397" y="4529712"/>
              <a:ext cx="1571192" cy="15711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C005B394-51A9-475C-BFE7-2D480558616E}"/>
                </a:ext>
              </a:extLst>
            </p:cNvPr>
            <p:cNvSpPr/>
            <p:nvPr/>
          </p:nvSpPr>
          <p:spPr>
            <a:xfrm>
              <a:off x="491344" y="4402390"/>
              <a:ext cx="1571192" cy="157119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20FB179B-4181-4C6C-BBDA-9DB378BEE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01" t="11899" r="65063" b="67173"/>
            <a:stretch/>
          </p:blipFill>
          <p:spPr>
            <a:xfrm>
              <a:off x="784921" y="4594902"/>
              <a:ext cx="957580" cy="1186166"/>
            </a:xfrm>
            <a:prstGeom prst="ellipse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2840958" y="3332659"/>
            <a:ext cx="1711245" cy="1698513"/>
            <a:chOff x="2471136" y="4494709"/>
            <a:chExt cx="1711245" cy="169851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F1A7F7E-42F1-45AA-A9C3-077E49D7FE0A}"/>
                </a:ext>
              </a:extLst>
            </p:cNvPr>
            <p:cNvSpPr/>
            <p:nvPr/>
          </p:nvSpPr>
          <p:spPr>
            <a:xfrm>
              <a:off x="2611189" y="4622031"/>
              <a:ext cx="1571192" cy="15711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005B394-51A9-475C-BFE7-2D480558616E}"/>
                </a:ext>
              </a:extLst>
            </p:cNvPr>
            <p:cNvSpPr/>
            <p:nvPr/>
          </p:nvSpPr>
          <p:spPr>
            <a:xfrm>
              <a:off x="2471136" y="4494709"/>
              <a:ext cx="1571192" cy="157119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094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20FB179B-4181-4C6C-BBDA-9DB378BEE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01" t="11899" r="65063" b="67173"/>
            <a:stretch/>
          </p:blipFill>
          <p:spPr>
            <a:xfrm>
              <a:off x="2764713" y="4687221"/>
              <a:ext cx="957580" cy="1186166"/>
            </a:xfrm>
            <a:prstGeom prst="ellipse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B945F97-909F-4221-9081-3C11EF8E22CD}"/>
              </a:ext>
            </a:extLst>
          </p:cNvPr>
          <p:cNvSpPr/>
          <p:nvPr/>
        </p:nvSpPr>
        <p:spPr>
          <a:xfrm>
            <a:off x="5561251" y="1615306"/>
            <a:ext cx="4924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</a:rPr>
              <a:t>팀장</a:t>
            </a:r>
            <a:endParaRPr lang="ko-KR" altLang="en-US" sz="12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7C1D3A8-E4E4-4132-85C8-42F76CD7EB12}"/>
              </a:ext>
            </a:extLst>
          </p:cNvPr>
          <p:cNvSpPr/>
          <p:nvPr/>
        </p:nvSpPr>
        <p:spPr>
          <a:xfrm>
            <a:off x="5935123" y="1615306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남태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F8A8973-463F-4ECF-A112-C70A86BFDC78}"/>
              </a:ext>
            </a:extLst>
          </p:cNvPr>
          <p:cNvSpPr/>
          <p:nvPr/>
        </p:nvSpPr>
        <p:spPr>
          <a:xfrm>
            <a:off x="5910999" y="2130023"/>
            <a:ext cx="133241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신텍스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 트리 작성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발표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컴파일러 구현</a:t>
            </a:r>
            <a:endParaRPr lang="ko-KR" altLang="en-US" sz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B1982AB-F42A-4C12-8942-71E98832CD42}"/>
              </a:ext>
            </a:extLst>
          </p:cNvPr>
          <p:cNvSpPr/>
          <p:nvPr/>
        </p:nvSpPr>
        <p:spPr>
          <a:xfrm>
            <a:off x="5561251" y="2121600"/>
            <a:ext cx="4924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rgbClr val="00C63C"/>
                    </a:gs>
                    <a:gs pos="100000">
                      <a:srgbClr val="00C63C"/>
                    </a:gs>
                  </a:gsLst>
                  <a:lin ang="5400000" scaled="1"/>
                </a:gradFill>
              </a:rPr>
              <a:t>업무</a:t>
            </a:r>
            <a:endParaRPr lang="ko-KR" altLang="en-US" sz="1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3109535" y="5224654"/>
            <a:ext cx="1744760" cy="1161048"/>
            <a:chOff x="3139637" y="5272279"/>
            <a:chExt cx="1744760" cy="116104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B76E98A-D4D7-4D24-8055-A533D9F242B1}"/>
                </a:ext>
              </a:extLst>
            </p:cNvPr>
            <p:cNvSpPr/>
            <p:nvPr/>
          </p:nvSpPr>
          <p:spPr>
            <a:xfrm>
              <a:off x="3139637" y="5272279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팀원</a:t>
              </a:r>
              <a:endParaRPr lang="ko-KR" altLang="en-US" sz="12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923A2474-CBB9-415C-965A-0A05D10B615E}"/>
                </a:ext>
              </a:extLst>
            </p:cNvPr>
            <p:cNvSpPr/>
            <p:nvPr/>
          </p:nvSpPr>
          <p:spPr>
            <a:xfrm>
              <a:off x="3513509" y="5272279"/>
              <a:ext cx="64633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박철형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1BEB9B1-DEF9-414A-9233-368057A6EDF4}"/>
                </a:ext>
              </a:extLst>
            </p:cNvPr>
            <p:cNvSpPr/>
            <p:nvPr/>
          </p:nvSpPr>
          <p:spPr>
            <a:xfrm>
              <a:off x="3513509" y="5786996"/>
              <a:ext cx="137088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토큰 분류 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테이블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,</a:t>
              </a:r>
            </a:p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회의</a:t>
              </a:r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록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 작성</a:t>
              </a:r>
              <a:endParaRPr lang="en-US" altLang="ko-KR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컴파일러 구현</a:t>
              </a:r>
              <a:endParaRPr lang="en-US" altLang="ko-KR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52F7C67F-5338-49C3-B978-26B4022B7D85}"/>
                </a:ext>
              </a:extLst>
            </p:cNvPr>
            <p:cNvSpPr/>
            <p:nvPr/>
          </p:nvSpPr>
          <p:spPr>
            <a:xfrm>
              <a:off x="3139637" y="5778573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업무</a:t>
              </a:r>
              <a:endParaRPr lang="ko-KR" altLang="en-US" sz="12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213404" y="5224654"/>
            <a:ext cx="2099837" cy="1161048"/>
            <a:chOff x="5442680" y="5272279"/>
            <a:chExt cx="2099837" cy="116104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18D4EED-657F-426B-8D42-2EA231FF625E}"/>
                </a:ext>
              </a:extLst>
            </p:cNvPr>
            <p:cNvSpPr/>
            <p:nvPr/>
          </p:nvSpPr>
          <p:spPr>
            <a:xfrm>
              <a:off x="5831792" y="5786996"/>
              <a:ext cx="17107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중간코드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, </a:t>
              </a:r>
            </a:p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컴파일러 설계 및 구현 </a:t>
              </a:r>
              <a:endParaRPr lang="en-US" altLang="ko-KR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순서도작성</a:t>
              </a:r>
              <a:endParaRPr lang="en-US" altLang="ko-KR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442680" y="5272279"/>
              <a:ext cx="1030363" cy="783293"/>
              <a:chOff x="5442680" y="5272279"/>
              <a:chExt cx="1030363" cy="78329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328B538-D969-433E-BE87-0459B112CB3D}"/>
                  </a:ext>
                </a:extLst>
              </p:cNvPr>
              <p:cNvSpPr/>
              <p:nvPr/>
            </p:nvSpPr>
            <p:spPr>
              <a:xfrm>
                <a:off x="5442680" y="5272279"/>
                <a:ext cx="492443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gradFill>
                      <a:gsLst>
                        <a:gs pos="0">
                          <a:srgbClr val="00C63C"/>
                        </a:gs>
                        <a:gs pos="100000">
                          <a:srgbClr val="00C63C"/>
                        </a:gs>
                      </a:gsLst>
                      <a:lin ang="5400000" scaled="1"/>
                    </a:gradFill>
                  </a:rPr>
                  <a:t>팀원</a:t>
                </a:r>
                <a:endParaRPr lang="ko-KR" altLang="en-US" sz="1200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F6BF62A6-97EA-4801-9E3B-CDF7C3E7B346}"/>
                  </a:ext>
                </a:extLst>
              </p:cNvPr>
              <p:cNvSpPr/>
              <p:nvPr/>
            </p:nvSpPr>
            <p:spPr>
              <a:xfrm>
                <a:off x="5826712" y="5272279"/>
                <a:ext cx="646331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1"/>
                    </a:gradFill>
                  </a:rPr>
                  <a:t>조재호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9761F603-E9D0-414D-B7FA-2C151033CB4C}"/>
                  </a:ext>
                </a:extLst>
              </p:cNvPr>
              <p:cNvSpPr/>
              <p:nvPr/>
            </p:nvSpPr>
            <p:spPr>
              <a:xfrm>
                <a:off x="5445920" y="5778573"/>
                <a:ext cx="492443" cy="276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gradFill>
                      <a:gsLst>
                        <a:gs pos="0">
                          <a:srgbClr val="00C63C"/>
                        </a:gs>
                        <a:gs pos="100000">
                          <a:srgbClr val="00C63C"/>
                        </a:gs>
                      </a:gsLst>
                      <a:lin ang="5400000" scaled="1"/>
                    </a:gradFill>
                  </a:rPr>
                  <a:t>업무</a:t>
                </a:r>
                <a:endParaRPr lang="ko-KR" altLang="en-US" sz="1200" b="1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998046" y="5224654"/>
            <a:ext cx="1517134" cy="1161048"/>
            <a:chOff x="958080" y="5424679"/>
            <a:chExt cx="1517134" cy="116104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B76E98A-D4D7-4D24-8055-A533D9F242B1}"/>
                </a:ext>
              </a:extLst>
            </p:cNvPr>
            <p:cNvSpPr/>
            <p:nvPr/>
          </p:nvSpPr>
          <p:spPr>
            <a:xfrm>
              <a:off x="958080" y="5424679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팀원</a:t>
              </a:r>
              <a:endParaRPr lang="ko-KR" altLang="en-US" sz="1200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923A2474-CBB9-415C-965A-0A05D10B615E}"/>
                </a:ext>
              </a:extLst>
            </p:cNvPr>
            <p:cNvSpPr/>
            <p:nvPr/>
          </p:nvSpPr>
          <p:spPr>
            <a:xfrm>
              <a:off x="1331952" y="5424679"/>
              <a:ext cx="64633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박정훈</a:t>
              </a:r>
              <a:endParaRPr lang="ko-KR" altLang="en-US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1BEB9B1-DEF9-414A-9233-368057A6EDF4}"/>
                </a:ext>
              </a:extLst>
            </p:cNvPr>
            <p:cNvSpPr/>
            <p:nvPr/>
          </p:nvSpPr>
          <p:spPr>
            <a:xfrm>
              <a:off x="1331952" y="5939396"/>
              <a:ext cx="114326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자료조사</a:t>
              </a:r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,</a:t>
              </a:r>
            </a:p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컴파일러 설계</a:t>
              </a:r>
              <a:endParaRPr lang="en-US" altLang="ko-KR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컴파일러 구현</a:t>
              </a:r>
              <a:endParaRPr lang="en-US" altLang="ko-KR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2F7C67F-5338-49C3-B978-26B4022B7D85}"/>
                </a:ext>
              </a:extLst>
            </p:cNvPr>
            <p:cNvSpPr/>
            <p:nvPr/>
          </p:nvSpPr>
          <p:spPr>
            <a:xfrm>
              <a:off x="958080" y="5930973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업무</a:t>
              </a:r>
              <a:endParaRPr lang="ko-KR" altLang="en-US" sz="1200" b="1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332513" y="5224654"/>
            <a:ext cx="1517134" cy="1161048"/>
            <a:chOff x="7475660" y="5286179"/>
            <a:chExt cx="1517134" cy="116104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DB76E98A-D4D7-4D24-8055-A533D9F242B1}"/>
                </a:ext>
              </a:extLst>
            </p:cNvPr>
            <p:cNvSpPr/>
            <p:nvPr/>
          </p:nvSpPr>
          <p:spPr>
            <a:xfrm>
              <a:off x="7475660" y="5286179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팀원</a:t>
              </a:r>
              <a:endParaRPr lang="ko-KR" altLang="en-US" sz="1200" b="1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923A2474-CBB9-415C-965A-0A05D10B615E}"/>
                </a:ext>
              </a:extLst>
            </p:cNvPr>
            <p:cNvSpPr/>
            <p:nvPr/>
          </p:nvSpPr>
          <p:spPr>
            <a:xfrm>
              <a:off x="7849532" y="5286179"/>
              <a:ext cx="64633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김태</a:t>
              </a:r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1BEB9B1-DEF9-414A-9233-368057A6EDF4}"/>
                </a:ext>
              </a:extLst>
            </p:cNvPr>
            <p:cNvSpPr/>
            <p:nvPr/>
          </p:nvSpPr>
          <p:spPr>
            <a:xfrm>
              <a:off x="7849532" y="5800896"/>
              <a:ext cx="114326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PPT</a:t>
              </a:r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작성</a:t>
              </a:r>
              <a:endParaRPr lang="en-US" altLang="ko-KR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  <a:p>
              <a:r>
                <a:rPr lang="ko-KR" altLang="en-US" sz="1200" dirty="0" smtClean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자료조사</a:t>
              </a:r>
              <a:endParaRPr lang="en-US" altLang="ko-KR" sz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  <a:p>
              <a:r>
                <a:rPr lang="ko-KR" altLang="en-US" sz="12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</a:rPr>
                <a:t>컴파일러 구현</a:t>
              </a:r>
              <a:endParaRPr lang="en-US" altLang="ko-KR" sz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52F7C67F-5338-49C3-B978-26B4022B7D85}"/>
                </a:ext>
              </a:extLst>
            </p:cNvPr>
            <p:cNvSpPr/>
            <p:nvPr/>
          </p:nvSpPr>
          <p:spPr>
            <a:xfrm>
              <a:off x="7475660" y="5792473"/>
              <a:ext cx="492443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gradFill>
                    <a:gsLst>
                      <a:gs pos="0">
                        <a:srgbClr val="00C63C"/>
                      </a:gs>
                      <a:gs pos="100000">
                        <a:srgbClr val="00C63C"/>
                      </a:gs>
                    </a:gsLst>
                    <a:lin ang="5400000" scaled="1"/>
                  </a:gradFill>
                </a:rPr>
                <a:t>업무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2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진행과정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320949" y="861134"/>
            <a:ext cx="3103960" cy="3694078"/>
            <a:chOff x="5438309" y="884634"/>
            <a:chExt cx="1821674" cy="3821498"/>
          </a:xfrm>
        </p:grpSpPr>
        <p:sp>
          <p:nvSpPr>
            <p:cNvPr id="24" name="직사각형 23"/>
            <p:cNvSpPr/>
            <p:nvPr/>
          </p:nvSpPr>
          <p:spPr>
            <a:xfrm flipV="1">
              <a:off x="5476398" y="2750830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38309" y="884634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flipV="1">
              <a:off x="5476398" y="1765201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01723" y="1349226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 선정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6249185" y="1777955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01723" y="1978935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팀프로젝트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내용 숙지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각자 대상 생각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320949" y="2863401"/>
            <a:ext cx="3103960" cy="3694078"/>
            <a:chOff x="5438309" y="2899688"/>
            <a:chExt cx="1821674" cy="3821498"/>
          </a:xfrm>
        </p:grpSpPr>
        <p:sp>
          <p:nvSpPr>
            <p:cNvPr id="30" name="직사각형 29"/>
            <p:cNvSpPr/>
            <p:nvPr/>
          </p:nvSpPr>
          <p:spPr>
            <a:xfrm flipV="1">
              <a:off x="5476398" y="4765884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438309" y="2899688"/>
              <a:ext cx="1821674" cy="382161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flipV="1">
              <a:off x="5476398" y="3780255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1723" y="3364280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공유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6249184" y="3793009"/>
              <a:ext cx="199922" cy="162899"/>
            </a:xfrm>
            <a:prstGeom prst="triangle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1723" y="3993989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수집 정보 공유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en-US" altLang="ko-KR" sz="1108" spc="-127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  <a:r>
                <a:rPr lang="en-US" altLang="ko-KR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tdio.h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+  </a:t>
              </a:r>
              <a:r>
                <a:rPr lang="en-US" altLang="ko-KR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time.h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결합한 헤더 파일 생성  결정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305772" y="4865668"/>
            <a:ext cx="3103960" cy="3694078"/>
            <a:chOff x="5476398" y="5013457"/>
            <a:chExt cx="1821674" cy="3821498"/>
          </a:xfrm>
        </p:grpSpPr>
        <p:sp>
          <p:nvSpPr>
            <p:cNvPr id="36" name="직사각형 35"/>
            <p:cNvSpPr/>
            <p:nvPr/>
          </p:nvSpPr>
          <p:spPr>
            <a:xfrm flipV="1">
              <a:off x="5514488" y="6879653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476398" y="5013457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flipV="1">
              <a:off x="5514488" y="5894024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539813" y="5478049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의견 종합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6287273" y="5906778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39813" y="6107758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자의 의견 표출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의견 토의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84634"/>
            <a:ext cx="4013202" cy="18252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9" y="2696146"/>
            <a:ext cx="4013201" cy="158184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99" y="4264800"/>
            <a:ext cx="4013201" cy="25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진행과정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4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1" y="841667"/>
            <a:ext cx="3597291" cy="1494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2" y="2260303"/>
            <a:ext cx="3602542" cy="2326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55" y="4567955"/>
            <a:ext cx="3592039" cy="2265764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20949" y="861134"/>
            <a:ext cx="3103960" cy="3694078"/>
            <a:chOff x="5438309" y="884634"/>
            <a:chExt cx="1821674" cy="3821498"/>
          </a:xfrm>
        </p:grpSpPr>
        <p:sp>
          <p:nvSpPr>
            <p:cNvPr id="65" name="직사각형 64"/>
            <p:cNvSpPr/>
            <p:nvPr/>
          </p:nvSpPr>
          <p:spPr>
            <a:xfrm flipV="1">
              <a:off x="5476398" y="2750830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438309" y="884634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5476398" y="1765201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01723" y="1349226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교수님 피드백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6249185" y="1777955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1723" y="1978935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교수님께 자문 구하기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320949" y="2863401"/>
            <a:ext cx="3103960" cy="3694078"/>
            <a:chOff x="5438309" y="2899688"/>
            <a:chExt cx="1821674" cy="3821498"/>
          </a:xfrm>
        </p:grpSpPr>
        <p:sp>
          <p:nvSpPr>
            <p:cNvPr id="72" name="직사각형 71"/>
            <p:cNvSpPr/>
            <p:nvPr/>
          </p:nvSpPr>
          <p:spPr>
            <a:xfrm flipV="1">
              <a:off x="5476398" y="4765884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438309" y="2899688"/>
              <a:ext cx="1821674" cy="382161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flipV="1">
              <a:off x="5476398" y="3780255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01723" y="3364280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6249184" y="3793009"/>
              <a:ext cx="199922" cy="162899"/>
            </a:xfrm>
            <a:prstGeom prst="triangle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01723" y="3993989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개인적인 의견 표출 및 토의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툴 변경 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Visual studio  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Dev </a:t>
              </a:r>
              <a:r>
                <a:rPr lang="en-US" altLang="ko-KR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c++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)</a:t>
              </a:r>
              <a:endParaRPr lang="en-US" altLang="ko-KR" sz="12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305772" y="4865668"/>
            <a:ext cx="3103960" cy="3694078"/>
            <a:chOff x="5476398" y="5013457"/>
            <a:chExt cx="1821674" cy="3821498"/>
          </a:xfrm>
        </p:grpSpPr>
        <p:sp>
          <p:nvSpPr>
            <p:cNvPr id="79" name="직사각형 78"/>
            <p:cNvSpPr/>
            <p:nvPr/>
          </p:nvSpPr>
          <p:spPr>
            <a:xfrm flipV="1">
              <a:off x="5514488" y="6879653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476398" y="5013457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29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flipV="1">
              <a:off x="5514488" y="5894024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39813" y="5478049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의견 수립</a:t>
              </a:r>
              <a:r>
                <a:rPr lang="en-US" altLang="ko-KR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6287273" y="5906778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39813" y="6107758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주제와 맞는 의견만 수용</a:t>
              </a:r>
              <a:r>
                <a: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자료 조합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어휘 분석  소스코드 생성 및 토큰분리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429000" y="3303802"/>
            <a:ext cx="2887857" cy="28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사안 결정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진행과정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5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3" y="5138206"/>
            <a:ext cx="4274040" cy="1497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82" y="924339"/>
            <a:ext cx="4280284" cy="2090226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20949" y="861134"/>
            <a:ext cx="3103960" cy="3623053"/>
            <a:chOff x="5438309" y="884634"/>
            <a:chExt cx="1821674" cy="3748025"/>
          </a:xfrm>
        </p:grpSpPr>
        <p:sp>
          <p:nvSpPr>
            <p:cNvPr id="65" name="직사각형 64"/>
            <p:cNvSpPr/>
            <p:nvPr/>
          </p:nvSpPr>
          <p:spPr>
            <a:xfrm flipV="1">
              <a:off x="5476398" y="2750830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438309" y="884634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flipV="1">
              <a:off x="5476398" y="1765201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01723" y="1349226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이등변 삼각형 68"/>
            <p:cNvSpPr/>
            <p:nvPr/>
          </p:nvSpPr>
          <p:spPr>
            <a:xfrm rot="10800000">
              <a:off x="6249185" y="1777955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1723" y="1905462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분석  </a:t>
              </a:r>
              <a:r>
                <a:rPr lang="ko-KR" altLang="en-US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신텍스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트리 작성</a:t>
              </a:r>
              <a:endParaRPr lang="en-US" altLang="ko-KR" sz="1108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의미 분석  중간코드 생성</a:t>
              </a:r>
              <a:endParaRPr lang="en-US" altLang="ko-KR" sz="1108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발표준비 및 </a:t>
              </a:r>
              <a:r>
                <a:rPr lang="en-US" altLang="ko-KR" sz="1108" spc="-127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</a:t>
              </a:r>
              <a:r>
                <a:rPr lang="en-US" altLang="ko-KR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 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320949" y="2863401"/>
            <a:ext cx="3103960" cy="3694078"/>
            <a:chOff x="5438309" y="2899688"/>
            <a:chExt cx="1821674" cy="3821498"/>
          </a:xfrm>
        </p:grpSpPr>
        <p:sp>
          <p:nvSpPr>
            <p:cNvPr id="72" name="직사각형 71"/>
            <p:cNvSpPr/>
            <p:nvPr/>
          </p:nvSpPr>
          <p:spPr>
            <a:xfrm flipV="1">
              <a:off x="5476398" y="4765884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438309" y="2899688"/>
              <a:ext cx="1821674" cy="382161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flipV="1">
              <a:off x="5476398" y="3780255"/>
              <a:ext cx="1745493" cy="38697"/>
            </a:xfrm>
            <a:prstGeom prst="rect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01723" y="3364280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6249184" y="3793009"/>
              <a:ext cx="199922" cy="162899"/>
            </a:xfrm>
            <a:prstGeom prst="triangle">
              <a:avLst/>
            </a:prstGeom>
            <a:solidFill>
              <a:srgbClr val="30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501723" y="3993989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ea typeface="나눔바른고딕" panose="020B0603020101020101" pitchFamily="50" charset="-127"/>
                </a:rPr>
                <a:t>컴파일 순서도 작성</a:t>
              </a:r>
              <a:endParaRPr lang="en-US" altLang="ko-KR" sz="1200" dirty="0"/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200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ea typeface="나눔바른고딕" panose="020B0603020101020101" pitchFamily="50" charset="-127"/>
                </a:rPr>
                <a:t>어휘분석 소스코드 작성</a:t>
              </a:r>
              <a:endParaRPr lang="en-US" altLang="ko-KR" sz="1108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305772" y="4865668"/>
            <a:ext cx="3103960" cy="3694078"/>
            <a:chOff x="5476398" y="5013457"/>
            <a:chExt cx="1821674" cy="3821498"/>
          </a:xfrm>
        </p:grpSpPr>
        <p:sp>
          <p:nvSpPr>
            <p:cNvPr id="79" name="직사각형 78"/>
            <p:cNvSpPr/>
            <p:nvPr/>
          </p:nvSpPr>
          <p:spPr>
            <a:xfrm flipV="1">
              <a:off x="5514488" y="6879653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476398" y="5013457"/>
              <a:ext cx="1821674" cy="382161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  <a:r>
                <a:rPr lang="ko-KR" altLang="en-US" sz="153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endParaRPr lang="ko-KR" altLang="en-US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flipV="1">
              <a:off x="5514488" y="5894024"/>
              <a:ext cx="1745493" cy="38697"/>
            </a:xfrm>
            <a:prstGeom prst="rect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539813" y="5478049"/>
              <a:ext cx="1694846" cy="299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704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마무리</a:t>
              </a:r>
              <a:endPara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6287273" y="5906778"/>
              <a:ext cx="199922" cy="162899"/>
            </a:xfrm>
            <a:prstGeom prst="triangl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39813" y="6107758"/>
              <a:ext cx="1694846" cy="2727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발표 연습  및 점검</a:t>
              </a:r>
              <a:endParaRPr lang="en-US" altLang="ko-KR" sz="1108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108" spc="-127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팀원들의 피드백</a:t>
              </a:r>
              <a:endParaRPr lang="en-US" altLang="ko-KR" sz="1108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413820" y="3312502"/>
            <a:ext cx="2887857" cy="28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70673" y="3336180"/>
            <a:ext cx="2887857" cy="28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작성 및 구현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82" y="3146098"/>
            <a:ext cx="4279677" cy="18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13482" y="1844890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수학 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도형의 계산을 활용한 축척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소개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2109" y="1604378"/>
            <a:ext cx="538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“</a:t>
            </a:r>
            <a:endParaRPr lang="ko-KR" altLang="en-US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7497081" y="2444636"/>
            <a:ext cx="538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”</a:t>
            </a:r>
            <a:endParaRPr lang="ko-KR" altLang="en-US" sz="6600" dirty="0"/>
          </a:p>
        </p:txBody>
      </p:sp>
      <p:sp>
        <p:nvSpPr>
          <p:cNvPr id="4" name="AutoShape 2" descr="Calculating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64" y="3670295"/>
            <a:ext cx="1610810" cy="196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/>
        </p:blipFill>
        <p:spPr bwMode="auto">
          <a:xfrm>
            <a:off x="5525517" y="3670295"/>
            <a:ext cx="1971564" cy="193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27" y="4651883"/>
            <a:ext cx="1946396" cy="171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" y="981882"/>
            <a:ext cx="6470668" cy="545542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68829" y="981882"/>
            <a:ext cx="2767265" cy="733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#include“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ex.h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정의 부분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1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3" y="1162975"/>
            <a:ext cx="6132891" cy="560546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7431" y="1585193"/>
            <a:ext cx="2767265" cy="7339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#include“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ex.h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 부분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8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817</Words>
  <Application>Microsoft Office PowerPoint</Application>
  <PresentationFormat>화면 슬라이드 쇼(4:3)</PresentationFormat>
  <Paragraphs>323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HY견고딕</vt:lpstr>
      <vt:lpstr>HY헤드라인M</vt:lpstr>
      <vt:lpstr>나눔바른고딕</vt:lpstr>
      <vt:lpstr>맑은 고딕</vt:lpstr>
      <vt:lpstr>맑은 고딕 Semilight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팀원 소개</vt:lpstr>
      <vt:lpstr>프로젝트 진행과정 – 3월</vt:lpstr>
      <vt:lpstr>프로젝트 진행과정 – 4월</vt:lpstr>
      <vt:lpstr>프로젝트 진행과정 – 5월</vt:lpstr>
      <vt:lpstr>주제 소개</vt:lpstr>
      <vt:lpstr>헤더파일</vt:lpstr>
      <vt:lpstr>헤더파일</vt:lpstr>
      <vt:lpstr>헤더파일 – 간단한 예제</vt:lpstr>
      <vt:lpstr>순서도</vt:lpstr>
      <vt:lpstr>순서도 – 컴파일러 순서도</vt:lpstr>
      <vt:lpstr>순서도 – 토큰 분류 테이블</vt:lpstr>
      <vt:lpstr>순서도 – 신텍스 트리</vt:lpstr>
      <vt:lpstr>순서도 – 중간코드 생성</vt:lpstr>
      <vt:lpstr>컴파일 과정 – 소스코드(1)</vt:lpstr>
      <vt:lpstr>컴파일 과정 – 소스코드(2)</vt:lpstr>
      <vt:lpstr>컴파일 과정 – 소스코드(3)</vt:lpstr>
      <vt:lpstr>컴파일 과정 – 소스코드(4)</vt:lpstr>
      <vt:lpstr>컴파일 과정 – 소스코드(5)</vt:lpstr>
      <vt:lpstr>컴파일 과정 – 소스코드(6)</vt:lpstr>
      <vt:lpstr>컴파일 과정 – 소스코드(7)</vt:lpstr>
      <vt:lpstr>컴파일 과정 – 소스코드(8)</vt:lpstr>
      <vt:lpstr>컴파일 과정 – 소스코드(9)</vt:lpstr>
      <vt:lpstr>컴파일 과정 – 소스코드(10)</vt:lpstr>
      <vt:lpstr>개발 환경</vt:lpstr>
      <vt:lpstr>출처 및 참고 문헌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김 태은</cp:lastModifiedBy>
  <cp:revision>51</cp:revision>
  <dcterms:created xsi:type="dcterms:W3CDTF">2016-06-20T00:21:39Z</dcterms:created>
  <dcterms:modified xsi:type="dcterms:W3CDTF">2019-05-26T03:39:55Z</dcterms:modified>
</cp:coreProperties>
</file>