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72" r:id="rId15"/>
    <p:sldId id="269" r:id="rId16"/>
    <p:sldId id="270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15" r:id="rId64"/>
    <p:sldId id="324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36" autoAdjust="0"/>
  </p:normalViewPr>
  <p:slideViewPr>
    <p:cSldViewPr snapToGrid="0">
      <p:cViewPr varScale="1">
        <p:scale>
          <a:sx n="58" d="100"/>
          <a:sy n="58" d="100"/>
        </p:scale>
        <p:origin x="6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3104C-E387-47CA-A320-8A75C9FFF3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5040C-3DB2-48CE-8044-4E2F4656E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8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표지 </a:t>
            </a:r>
            <a:r>
              <a:rPr lang="en-US" altLang="ko-KR" dirty="0"/>
              <a:t>– </a:t>
            </a:r>
            <a:r>
              <a:rPr lang="ko-KR" altLang="en-US" dirty="0"/>
              <a:t>저는 시작전에 파일은 교수님 </a:t>
            </a:r>
            <a:r>
              <a:rPr lang="ko-KR" altLang="en-US" dirty="0" err="1"/>
              <a:t>드린걸로</a:t>
            </a:r>
            <a:r>
              <a:rPr lang="ko-KR" altLang="en-US" dirty="0"/>
              <a:t> </a:t>
            </a:r>
            <a:r>
              <a:rPr lang="ko-KR" altLang="en-US" dirty="0" err="1"/>
              <a:t>피피티</a:t>
            </a:r>
            <a:r>
              <a:rPr lang="ko-KR" altLang="en-US" dirty="0"/>
              <a:t> 켜고 </a:t>
            </a:r>
            <a:endParaRPr lang="en-US" altLang="ko-KR" dirty="0"/>
          </a:p>
          <a:p>
            <a:r>
              <a:rPr lang="ko-KR" altLang="en-US" dirty="0"/>
              <a:t>동시에 노트북으로 넘기면서 슬라이드 설명을 참조 할 것이에요</a:t>
            </a:r>
            <a:r>
              <a:rPr lang="en-US" altLang="ko-KR" dirty="0"/>
              <a:t>.. </a:t>
            </a:r>
            <a:r>
              <a:rPr lang="ko-KR" altLang="en-US" dirty="0"/>
              <a:t>발표를 잘 못해서 </a:t>
            </a:r>
            <a:r>
              <a:rPr lang="ko-KR" altLang="en-US" dirty="0" err="1"/>
              <a:t>피피티도</a:t>
            </a:r>
            <a:r>
              <a:rPr lang="ko-KR" altLang="en-US" dirty="0"/>
              <a:t> </a:t>
            </a:r>
            <a:r>
              <a:rPr lang="ko-KR" altLang="en-US" dirty="0" err="1"/>
              <a:t>안이뻐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시작전에 휴대전화로 타이머 켜기</a:t>
            </a:r>
            <a:endParaRPr lang="en-US" altLang="ko-KR" dirty="0"/>
          </a:p>
          <a:p>
            <a:r>
              <a:rPr lang="ko-KR" altLang="en-US" dirty="0"/>
              <a:t>안녕하세요 엄태곤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발표를 잘 못해서 떨어도 양해바랍니다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NAS</a:t>
            </a:r>
            <a:r>
              <a:rPr lang="ko-KR" altLang="en-US" dirty="0"/>
              <a:t>라고만 하셔서 첨부 링크 눌러보니 </a:t>
            </a:r>
            <a:r>
              <a:rPr lang="en-US" altLang="ko-KR" dirty="0"/>
              <a:t>NAS-RL </a:t>
            </a:r>
            <a:r>
              <a:rPr lang="ko-KR" altLang="en-US" dirty="0"/>
              <a:t>참조 이미지가 있길래 그걸로 작성했어요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33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연관된 작업목록임</a:t>
            </a:r>
            <a:r>
              <a:rPr lang="en-US" altLang="ko-KR" dirty="0"/>
              <a:t>. </a:t>
            </a:r>
            <a:r>
              <a:rPr lang="ko-KR" altLang="en-US" dirty="0"/>
              <a:t>읽자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방법과 유사한 점이 있지만 더 나은부분이 저렇게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8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실험에 사용된 방법 설명임</a:t>
            </a:r>
            <a:r>
              <a:rPr lang="en-US" altLang="ko-KR" dirty="0"/>
              <a:t>. </a:t>
            </a:r>
            <a:r>
              <a:rPr lang="ko-KR" altLang="en-US" dirty="0"/>
              <a:t>두 데이터셋 </a:t>
            </a:r>
            <a:r>
              <a:rPr lang="en-US" altLang="ko-KR" dirty="0"/>
              <a:t>(CIFAR-10, Penn Treebank)</a:t>
            </a:r>
            <a:r>
              <a:rPr lang="ko-KR" altLang="en-US" dirty="0"/>
              <a:t>를 </a:t>
            </a:r>
            <a:r>
              <a:rPr lang="ko-KR" altLang="en-US" dirty="0" err="1"/>
              <a:t>썼으므로</a:t>
            </a:r>
            <a:r>
              <a:rPr lang="ko-KR" altLang="en-US" dirty="0"/>
              <a:t> 각자 </a:t>
            </a:r>
            <a:r>
              <a:rPr lang="en-US" altLang="ko-KR" dirty="0"/>
              <a:t>convolution network, recurrent network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아키텍처를 만들어봤다는 내용인데</a:t>
            </a:r>
            <a:endParaRPr lang="en-US" altLang="ko-KR" dirty="0"/>
          </a:p>
          <a:p>
            <a:r>
              <a:rPr lang="ko-KR" altLang="en-US" dirty="0"/>
              <a:t>세가지 기법이 추가로 이용됨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1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시 잘 따라서 읽으면 될 듯</a:t>
            </a:r>
            <a:endParaRPr lang="en-US" altLang="ko-KR" dirty="0"/>
          </a:p>
          <a:p>
            <a:r>
              <a:rPr lang="en-US" altLang="ko-KR" dirty="0"/>
              <a:t>Hyperparameter</a:t>
            </a:r>
            <a:r>
              <a:rPr lang="ko-KR" altLang="en-US" dirty="0"/>
              <a:t>는 모델 학습에서 사용자가 직접 수정 가능한 파라미터임</a:t>
            </a:r>
            <a:r>
              <a:rPr lang="en-US" altLang="ko-KR" dirty="0"/>
              <a:t>. Ex)learning rate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8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9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순환 신경망을 펼친 예시 이미지임</a:t>
            </a:r>
            <a:r>
              <a:rPr lang="en-US" altLang="ko-KR" dirty="0"/>
              <a:t>. </a:t>
            </a:r>
            <a:r>
              <a:rPr lang="ko-KR" altLang="en-US" dirty="0" err="1"/>
              <a:t>히든</a:t>
            </a:r>
            <a:r>
              <a:rPr lang="ko-KR" altLang="en-US" dirty="0"/>
              <a:t> 레이어가 하나로 표시되지만 여러 번 반복 </a:t>
            </a:r>
            <a:r>
              <a:rPr lang="ko-KR" altLang="en-US" dirty="0" err="1"/>
              <a:t>될것임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87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ko-KR" altLang="en-US" dirty="0" err="1"/>
              <a:t>막줄은</a:t>
            </a:r>
            <a:r>
              <a:rPr lang="ko-KR" altLang="en-US" dirty="0"/>
              <a:t> </a:t>
            </a:r>
            <a:r>
              <a:rPr lang="en-US" altLang="ko-KR" dirty="0" err="1"/>
              <a:t>softmax</a:t>
            </a:r>
            <a:r>
              <a:rPr lang="ko-KR" altLang="en-US" dirty="0"/>
              <a:t>의설명을 </a:t>
            </a:r>
            <a:r>
              <a:rPr lang="ko-KR" altLang="en-US" dirty="0" err="1"/>
              <a:t>괄호안에넣었음</a:t>
            </a:r>
            <a:endParaRPr lang="en-US" altLang="ko-KR" dirty="0"/>
          </a:p>
          <a:p>
            <a:r>
              <a:rPr lang="ko-KR" altLang="en-US" dirty="0"/>
              <a:t>정규화는 값을 </a:t>
            </a:r>
            <a:r>
              <a:rPr lang="en-US" altLang="ko-KR" dirty="0"/>
              <a:t>0~1</a:t>
            </a:r>
            <a:r>
              <a:rPr lang="ko-KR" altLang="en-US" dirty="0"/>
              <a:t>사이의 </a:t>
            </a:r>
            <a:r>
              <a:rPr lang="ko-KR" altLang="en-US" dirty="0" err="1"/>
              <a:t>부동소수점값으로</a:t>
            </a:r>
            <a:r>
              <a:rPr lang="ko-KR" altLang="en-US" dirty="0"/>
              <a:t> </a:t>
            </a:r>
            <a:r>
              <a:rPr lang="ko-KR" altLang="en-US" dirty="0" err="1"/>
              <a:t>변환해주는작업</a:t>
            </a:r>
            <a:endParaRPr lang="en-US" altLang="ko-KR" dirty="0"/>
          </a:p>
          <a:p>
            <a:r>
              <a:rPr lang="ko-KR" altLang="en-US" dirty="0"/>
              <a:t>다음 확률로 바꿉니다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20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2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63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en-US" altLang="ko-KR" dirty="0"/>
              <a:t>Notation </a:t>
            </a:r>
            <a:r>
              <a:rPr lang="ko-KR" altLang="en-US" dirty="0"/>
              <a:t>은 수식에서 표기법이라는 뜻</a:t>
            </a:r>
            <a:endParaRPr lang="en-US" altLang="ko-KR" dirty="0"/>
          </a:p>
          <a:p>
            <a:r>
              <a:rPr lang="ko-KR" altLang="en-US" dirty="0"/>
              <a:t>보상신호는 뭘 까</a:t>
            </a:r>
            <a:r>
              <a:rPr lang="en-US" altLang="ko-KR" dirty="0"/>
              <a:t>? </a:t>
            </a:r>
            <a:r>
              <a:rPr lang="ko-KR" altLang="en-US" dirty="0"/>
              <a:t>사람 뇌로 치면 도파민임 밥을 먹거나 사랑을 하면 도파민</a:t>
            </a:r>
            <a:r>
              <a:rPr lang="en-US" altLang="ko-KR" dirty="0"/>
              <a:t>(</a:t>
            </a:r>
            <a:r>
              <a:rPr lang="ko-KR" altLang="en-US" dirty="0"/>
              <a:t>보상</a:t>
            </a:r>
            <a:r>
              <a:rPr lang="en-US" altLang="ko-KR" dirty="0"/>
              <a:t>) </a:t>
            </a:r>
            <a:r>
              <a:rPr lang="ko-KR" altLang="en-US" dirty="0"/>
              <a:t>이 분비되고</a:t>
            </a:r>
            <a:r>
              <a:rPr lang="en-US" altLang="ko-KR" dirty="0"/>
              <a:t>, </a:t>
            </a:r>
            <a:r>
              <a:rPr lang="ko-KR" altLang="en-US" dirty="0"/>
              <a:t>구타를 당하거나 실연을 당하면 보상이 없음</a:t>
            </a:r>
            <a:r>
              <a:rPr lang="en-US" altLang="ko-KR" dirty="0"/>
              <a:t>.(</a:t>
            </a:r>
            <a:r>
              <a:rPr lang="ko-KR" altLang="en-US" dirty="0"/>
              <a:t>피하게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7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5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0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82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21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1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85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59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36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82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ko-KR" altLang="en-US" dirty="0"/>
              <a:t>이슈를 </a:t>
            </a:r>
            <a:r>
              <a:rPr lang="ko-KR" altLang="en-US" dirty="0" err="1"/>
              <a:t>어떻게해결했나</a:t>
            </a:r>
            <a:r>
              <a:rPr lang="ko-KR" altLang="en-US" dirty="0"/>
              <a:t> 잘 </a:t>
            </a:r>
            <a:r>
              <a:rPr lang="ko-KR" altLang="en-US" dirty="0" err="1"/>
              <a:t>써놈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3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초록의 설명 </a:t>
            </a:r>
            <a:r>
              <a:rPr lang="en-US" altLang="ko-KR" dirty="0"/>
              <a:t>. RNN+</a:t>
            </a:r>
            <a:r>
              <a:rPr lang="ko-KR" altLang="en-US" dirty="0"/>
              <a:t>강화학습으로 아키텍처를 만들고 그 아키텍처의 기대 정확도중 가장 높은 모델을 출력함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사용된 데이터셋 </a:t>
            </a:r>
            <a:r>
              <a:rPr lang="en-US" altLang="ko-KR" dirty="0"/>
              <a:t>CIFAR-10 , Penn Treebank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52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40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0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13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0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en-US" altLang="ko-KR" dirty="0" err="1"/>
              <a:t>Idx</a:t>
            </a:r>
            <a:r>
              <a:rPr lang="en-US" altLang="ko-KR" dirty="0"/>
              <a:t> </a:t>
            </a:r>
            <a:r>
              <a:rPr lang="ko-KR" altLang="en-US" dirty="0" err="1"/>
              <a:t>인덱스라고해</a:t>
            </a:r>
            <a:r>
              <a:rPr lang="ko-KR" altLang="en-US" dirty="0"/>
              <a:t> 책이 </a:t>
            </a:r>
            <a:r>
              <a:rPr lang="ko-KR" altLang="en-US" dirty="0" err="1"/>
              <a:t>몇페이진지</a:t>
            </a:r>
            <a:r>
              <a:rPr lang="ko-KR" altLang="en-US" dirty="0"/>
              <a:t> </a:t>
            </a:r>
            <a:r>
              <a:rPr lang="ko-KR" altLang="en-US" dirty="0" err="1"/>
              <a:t>알려준다는거랑</a:t>
            </a:r>
            <a:r>
              <a:rPr lang="ko-KR" altLang="en-US" dirty="0"/>
              <a:t>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r>
              <a:rPr lang="en-US" altLang="ko-KR" dirty="0" err="1"/>
              <a:t>Elemmult</a:t>
            </a:r>
            <a:r>
              <a:rPr lang="ko-KR" altLang="en-US" dirty="0" err="1"/>
              <a:t>가뭔가</a:t>
            </a:r>
            <a:r>
              <a:rPr lang="ko-KR" altLang="en-US" dirty="0"/>
              <a:t> </a:t>
            </a:r>
            <a:r>
              <a:rPr lang="en-US" altLang="ko-KR" dirty="0"/>
              <a:t>element multiply </a:t>
            </a:r>
            <a:r>
              <a:rPr lang="ko-KR" altLang="en-US" dirty="0" err="1"/>
              <a:t>줄인말아닐까</a:t>
            </a:r>
            <a:r>
              <a:rPr lang="ko-KR" altLang="en-US" dirty="0"/>
              <a:t>  </a:t>
            </a:r>
            <a:r>
              <a:rPr lang="en-US" altLang="ko-KR" dirty="0" err="1"/>
              <a:t>relu</a:t>
            </a:r>
            <a:r>
              <a:rPr lang="ko-KR" altLang="en-US" dirty="0"/>
              <a:t>는</a:t>
            </a:r>
            <a:r>
              <a:rPr lang="en-US" altLang="ko-KR" dirty="0" err="1"/>
              <a:t>relu</a:t>
            </a:r>
            <a:r>
              <a:rPr lang="ko-KR" altLang="en-US" dirty="0"/>
              <a:t>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14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62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897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en-US" altLang="ko-KR" dirty="0"/>
              <a:t>Data augmentation train</a:t>
            </a:r>
            <a:r>
              <a:rPr lang="ko-KR" altLang="en-US" dirty="0"/>
              <a:t>데이터 </a:t>
            </a:r>
            <a:r>
              <a:rPr lang="ko-KR" altLang="en-US" dirty="0" err="1"/>
              <a:t>양뿔리기</a:t>
            </a:r>
            <a:endParaRPr lang="en-US" altLang="ko-KR" dirty="0"/>
          </a:p>
          <a:p>
            <a:r>
              <a:rPr lang="en-US" altLang="ko-KR" dirty="0" err="1"/>
              <a:t>Upsample</a:t>
            </a:r>
            <a:r>
              <a:rPr lang="en-US" altLang="ko-KR" dirty="0"/>
              <a:t> </a:t>
            </a:r>
            <a:r>
              <a:rPr lang="ko-KR" altLang="en-US" dirty="0" err="1"/>
              <a:t>해상도높이기</a:t>
            </a:r>
            <a:endParaRPr lang="en-US" altLang="ko-KR" dirty="0"/>
          </a:p>
          <a:p>
            <a:r>
              <a:rPr lang="ko-KR" altLang="en-US" dirty="0" err="1"/>
              <a:t>크롭</a:t>
            </a:r>
            <a:r>
              <a:rPr lang="ko-KR" altLang="en-US" dirty="0"/>
              <a:t> 잘라내기</a:t>
            </a:r>
            <a:endParaRPr lang="en-US" altLang="ko-KR" dirty="0"/>
          </a:p>
          <a:p>
            <a:r>
              <a:rPr lang="en-US" altLang="ko-KR" dirty="0"/>
              <a:t>Random horizontal flip </a:t>
            </a:r>
            <a:r>
              <a:rPr lang="ko-KR" altLang="en-US" dirty="0"/>
              <a:t>무작위로 이미지를 좌우로 반전해요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01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en-US" altLang="ko-KR" dirty="0"/>
              <a:t>Optimizer</a:t>
            </a:r>
            <a:r>
              <a:rPr lang="ko-KR" altLang="en-US" dirty="0"/>
              <a:t> </a:t>
            </a:r>
            <a:r>
              <a:rPr lang="en-US" altLang="ko-KR" dirty="0"/>
              <a:t>train</a:t>
            </a:r>
            <a:r>
              <a:rPr lang="ko-KR" altLang="en-US" dirty="0"/>
              <a:t>이 잘되도록 </a:t>
            </a:r>
            <a:r>
              <a:rPr lang="en-US" altLang="ko-KR" dirty="0"/>
              <a:t>Learning rate</a:t>
            </a:r>
            <a:r>
              <a:rPr lang="ko-KR" altLang="en-US" dirty="0"/>
              <a:t>등을 조정해 주는 역할</a:t>
            </a:r>
            <a:endParaRPr lang="en-US" altLang="ko-KR" dirty="0"/>
          </a:p>
          <a:p>
            <a:r>
              <a:rPr lang="en-US" altLang="ko-KR" dirty="0"/>
              <a:t>2 layer</a:t>
            </a:r>
            <a:r>
              <a:rPr lang="ko-KR" altLang="en-US" dirty="0"/>
              <a:t> </a:t>
            </a:r>
            <a:r>
              <a:rPr lang="en-US" altLang="ko-KR" dirty="0"/>
              <a:t>LSTM – </a:t>
            </a:r>
            <a:r>
              <a:rPr lang="ko-KR" altLang="en-US" dirty="0"/>
              <a:t>상호작용을 하는 </a:t>
            </a:r>
            <a:r>
              <a:rPr lang="en-US" altLang="ko-KR" dirty="0"/>
              <a:t>2</a:t>
            </a:r>
            <a:r>
              <a:rPr lang="ko-KR" altLang="en-US" dirty="0"/>
              <a:t>개의 레이어가 존재하는</a:t>
            </a:r>
            <a:r>
              <a:rPr lang="en-US" altLang="ko-KR" dirty="0"/>
              <a:t>, </a:t>
            </a:r>
            <a:r>
              <a:rPr lang="ko-KR" altLang="en-US" dirty="0"/>
              <a:t>이 구조가 반복되는 모듈을 가지는 것임</a:t>
            </a:r>
            <a:r>
              <a:rPr lang="en-US" altLang="ko-KR" dirty="0"/>
              <a:t>. (RNN.</a:t>
            </a:r>
            <a:r>
              <a:rPr lang="ko-KR" altLang="en-US" dirty="0" err="1"/>
              <a:t>에서쓰임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Momentum – </a:t>
            </a:r>
            <a:r>
              <a:rPr lang="ko-KR" altLang="en-US" dirty="0"/>
              <a:t>관성 운동의 상태를 유지하려는 경향</a:t>
            </a:r>
            <a:r>
              <a:rPr lang="en-US" altLang="ko-KR" dirty="0"/>
              <a:t>, Ex)</a:t>
            </a:r>
            <a:r>
              <a:rPr lang="ko-KR" altLang="en-US" dirty="0"/>
              <a:t>차량 </a:t>
            </a:r>
            <a:r>
              <a:rPr lang="ko-KR" altLang="en-US" dirty="0" err="1"/>
              <a:t>급출발시</a:t>
            </a:r>
            <a:r>
              <a:rPr lang="ko-KR" altLang="en-US" dirty="0"/>
              <a:t> 뒤로 쏠리거나 급정거시 앞으로 쏠림</a:t>
            </a:r>
          </a:p>
          <a:p>
            <a:r>
              <a:rPr lang="en-US" altLang="ko-KR" dirty="0"/>
              <a:t>Nesterov Momentum? </a:t>
            </a:r>
            <a:r>
              <a:rPr lang="ko-KR" altLang="en-US" dirty="0"/>
              <a:t>일반 모멘텀으로 구한 속도를 이전 속도라고 가정하고</a:t>
            </a:r>
            <a:r>
              <a:rPr lang="en-US" altLang="ko-KR" dirty="0"/>
              <a:t>, </a:t>
            </a:r>
            <a:r>
              <a:rPr lang="ko-KR" altLang="en-US" dirty="0"/>
              <a:t>다시 모멘텀 방식을 </a:t>
            </a:r>
            <a:r>
              <a:rPr lang="ko-KR" altLang="en-US" dirty="0" err="1"/>
              <a:t>적용한것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9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– </a:t>
            </a:r>
            <a:r>
              <a:rPr lang="ko-KR" altLang="en-US" dirty="0"/>
              <a:t>인공신경망 네트워크 아키텍처 설계는 중요하지만 어려운 일이므로 이를 해결하는 인공지능 모델을 제안한다는 내용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59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23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45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en-US" altLang="ko-KR" dirty="0"/>
              <a:t>Overfitting – </a:t>
            </a:r>
            <a:r>
              <a:rPr lang="ko-KR" altLang="en-US" dirty="0"/>
              <a:t>학습데이터는 잘 예측하지만 새 데이터는 정확하지 않은 증상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95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155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ko-KR" altLang="en-US" dirty="0"/>
              <a:t>비동기</a:t>
            </a:r>
            <a:r>
              <a:rPr lang="en-US" altLang="ko-KR" dirty="0"/>
              <a:t>? – </a:t>
            </a:r>
            <a:r>
              <a:rPr lang="ko-KR" altLang="en-US" dirty="0"/>
              <a:t>요청과 결과가 동시에 일어나지 않을 것이다</a:t>
            </a:r>
            <a:r>
              <a:rPr lang="en-US" altLang="ko-KR" dirty="0"/>
              <a:t>.(</a:t>
            </a:r>
            <a:r>
              <a:rPr lang="ko-KR" altLang="en-US" dirty="0"/>
              <a:t>병렬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10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en-US" altLang="ko-KR" dirty="0"/>
              <a:t>Perplexity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언어 모델을 평가하기 위한 평가 지표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967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grid search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하이퍼파라미터를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경우의수를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모두 고려해서 탐색하는 기법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/>
              <a:t>M Million 1000000 </a:t>
            </a:r>
            <a:r>
              <a:rPr lang="ko-KR" altLang="en-US" dirty="0"/>
              <a:t>백만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43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338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926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r>
              <a:rPr lang="en-US" altLang="ko-KR" dirty="0"/>
              <a:t>variational dropout – </a:t>
            </a:r>
            <a:r>
              <a:rPr lang="ko-KR" altLang="en-US" dirty="0"/>
              <a:t>정규화기술 </a:t>
            </a:r>
            <a:r>
              <a:rPr lang="en-US" altLang="ko-KR" dirty="0"/>
              <a:t>– </a:t>
            </a:r>
            <a:r>
              <a:rPr lang="ko-KR" altLang="en-US" dirty="0" err="1"/>
              <a:t>드롭아웃과</a:t>
            </a:r>
            <a:r>
              <a:rPr lang="ko-KR" altLang="en-US" dirty="0"/>
              <a:t> 유사하나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Bai Jamjuree"/>
              </a:rPr>
              <a:t>변이 추론 기반 접근 방식을 사용 각 횟수 단계에서 동일한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Bai Jamjuree"/>
              </a:rPr>
              <a:t>드롭아웃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Bai Jamjuree"/>
              </a:rPr>
              <a:t> 마스크를 반복합니다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Bai Jamjuree"/>
              </a:rPr>
              <a:t>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Bai Jamjuree"/>
              </a:rPr>
              <a:t>즉 각 시간 단계에서 동일한 네트워크 단위 삭제함</a:t>
            </a:r>
            <a:endParaRPr lang="en-US" altLang="ko-KR" b="0" i="0" dirty="0">
              <a:solidFill>
                <a:srgbClr val="404040"/>
              </a:solidFill>
              <a:effectLst/>
              <a:latin typeface="Bai Jamjuree"/>
            </a:endParaRPr>
          </a:p>
          <a:p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마스크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(mask)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란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,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어디까지가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 진짜 데이터고 어디가 더미 데이터인지를 표시한 값입니다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아키텍처가 뭔가</a:t>
            </a:r>
            <a:r>
              <a:rPr lang="en-US" altLang="ko-KR" dirty="0"/>
              <a:t>? </a:t>
            </a:r>
            <a:r>
              <a:rPr lang="ko-KR" altLang="en-US" dirty="0"/>
              <a:t>하면 이런 것임</a:t>
            </a:r>
            <a:r>
              <a:rPr lang="en-US" altLang="ko-KR" dirty="0"/>
              <a:t>. </a:t>
            </a:r>
            <a:r>
              <a:rPr lang="ko-KR" altLang="en-US" dirty="0"/>
              <a:t>전에 수업에서 배웠던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480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noto"/>
              </a:rPr>
              <a:t>Perplexity –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언어 모델의 평가 지표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Weight decay – </a:t>
            </a:r>
            <a:r>
              <a:rPr lang="ko-KR" altLang="en-US" dirty="0"/>
              <a:t>가중치를 일부 줄이는 방법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BPTT – Backpropagation </a:t>
            </a:r>
            <a:r>
              <a:rPr lang="en-US" altLang="ko-KR" dirty="0" err="1"/>
              <a:t>Throuhgh</a:t>
            </a:r>
            <a:r>
              <a:rPr lang="en-US" altLang="ko-KR" dirty="0"/>
              <a:t> time – </a:t>
            </a:r>
            <a:r>
              <a:rPr lang="ko-KR" altLang="en-US" dirty="0"/>
              <a:t>오차 </a:t>
            </a:r>
            <a:r>
              <a:rPr lang="ko-KR" altLang="en-US" dirty="0" err="1"/>
              <a:t>역전파</a:t>
            </a:r>
            <a:r>
              <a:rPr lang="ko-KR" altLang="en-US" dirty="0"/>
              <a:t> 방법 </a:t>
            </a:r>
            <a:r>
              <a:rPr lang="en-US" altLang="ko-KR" dirty="0"/>
              <a:t>– </a:t>
            </a:r>
            <a:r>
              <a:rPr lang="ko-KR" altLang="en-US" dirty="0"/>
              <a:t>가중치와 편향을 업데이트함 특히 </a:t>
            </a:r>
            <a:r>
              <a:rPr lang="en-US" altLang="ko-KR" dirty="0"/>
              <a:t>RNN</a:t>
            </a:r>
            <a:r>
              <a:rPr lang="ko-KR" altLang="en-US" dirty="0"/>
              <a:t>의 시간방향으로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펼친 신경망의 </a:t>
            </a:r>
            <a:r>
              <a:rPr lang="ko-KR" altLang="en-US" dirty="0" err="1"/>
              <a:t>역전파를수행함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미니배치 </a:t>
            </a:r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인공지능이 학습을 할 때 거대한 양의 데이터를 한꺼번에 학습하지 않고 단위 별로 쪼개서 하는 것을 미니 배치라고 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351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40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241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317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655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519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852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469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3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1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아키텍처가 뭔가</a:t>
            </a:r>
            <a:r>
              <a:rPr lang="en-US" altLang="ko-KR" dirty="0"/>
              <a:t>? </a:t>
            </a:r>
            <a:r>
              <a:rPr lang="ko-KR" altLang="en-US" dirty="0"/>
              <a:t>하면 이런 것임</a:t>
            </a:r>
            <a:r>
              <a:rPr lang="en-US" altLang="ko-KR" dirty="0"/>
              <a:t>. </a:t>
            </a:r>
            <a:r>
              <a:rPr lang="ko-KR" altLang="en-US" dirty="0"/>
              <a:t>전에 수업에서 배웠던</a:t>
            </a:r>
            <a:r>
              <a:rPr lang="en-US" altLang="ko-KR" dirty="0"/>
              <a:t>..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244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007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522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 잘 따라서 읽으면 될 듯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884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참조한곳</a:t>
            </a:r>
            <a:r>
              <a:rPr lang="en-US" altLang="ko-KR" dirty="0"/>
              <a:t>(</a:t>
            </a:r>
            <a:r>
              <a:rPr lang="ko-KR" altLang="en-US" dirty="0"/>
              <a:t>실질적으로 </a:t>
            </a:r>
            <a:r>
              <a:rPr lang="en-US" altLang="ko-KR" dirty="0"/>
              <a:t>4</a:t>
            </a:r>
            <a:r>
              <a:rPr lang="ko-KR" altLang="en-US" dirty="0"/>
              <a:t>번째 줄 밖에</a:t>
            </a:r>
            <a:r>
              <a:rPr lang="en-US" altLang="ko-KR" dirty="0"/>
              <a:t>..)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64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나으</a:t>
            </a:r>
            <a:r>
              <a:rPr lang="ko-KR" altLang="en-US" dirty="0"/>
              <a:t> 생각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7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강화학습에 대한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1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 학습의 종류와 특징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5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논문을 작성하기 위한 실험에서 우수한 결과를 보여줌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040C-3DB2-48CE-8044-4E2F4656EC2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4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8239-A32E-8053-8E43-0DE425BE5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16436C-C79C-3E8C-16BC-79751BE91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8B216-CC29-4137-C669-08EE2D21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5EC8C-1BF8-0B9F-F0C0-07FE9F00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9457C-338C-DFC0-6FD9-91C44F2E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A5626-C21E-DFA2-BE4B-C9E0EFDF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47720-1D9E-787B-CA14-9082A10C2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1C94-4F4E-692A-9146-47710C81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928D3-A896-A673-525D-7E05FF0F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A8518-E40D-F36B-5E0B-E04101AD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3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26511-61E5-A4C8-C9C4-D7EC9130A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91418-315D-4ECD-1FDD-E5E5C6E8D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DBC61-8D95-E392-B313-28197E34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09BA6-6C16-18DF-A104-9248D988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8937C-4E41-ECA3-C924-03C77B9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6481-BFEC-C910-1E09-380470E4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6F592-DD4C-4E12-16A9-DFB8432A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4FAFE-4239-D5F1-523B-D88FF1FD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5A2F-37C7-C959-9C39-C1ABECDE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B0AEC-00CB-AC96-E633-94F1E547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9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E19C2-4F63-2493-9320-E65848D7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B1B33-1E27-3001-C773-E54D2C79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030F8-4A3C-DE54-0A8B-72AF9225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C61A6-BA38-D0E5-964C-978C592E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E79C9-9684-220A-17D9-79436432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D49C-49B0-F093-2DDE-D90DCA04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1E5B3-8D82-15D5-37EA-8F85DBE7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A8787-56BE-2754-DC1C-EC67C537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B3542-F3A1-5DA7-B3DB-A649A299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5D112-AFBB-1D67-11E0-97BDEE3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6A798-301A-84FF-6110-EF91C0AB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5EB6-E213-125B-AD9D-07BC313F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EC59C-D8FE-D1D4-A2C5-C706EE60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4F84C-7A91-B8B6-5F0C-BB3960D94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AF5687-C00B-65A8-1A64-346A49937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972756-9895-4855-B219-09A1D8D8C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E944D2-D7A1-6F51-FDC0-F5B4EA53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F81EA4-C8B5-F09E-FCFC-EFAAD1AF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509519-2994-4DAE-6594-35B976B9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9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014A3-4A56-7D71-ED03-193A3EC1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94D2EF-48E6-082A-BF2B-6FDE9511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AD4BA0-3465-1EE7-FDAD-1A70D247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DD21-0FD2-0D63-1C5B-89F85D77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8596E-E39A-308F-0F33-0F62F1D0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7FB3B6-539D-0D59-0277-461D34FC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1E682-2E4F-0E10-ACB3-CFDCF3BC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25C43-9716-782D-8F1F-9631B22F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9E549-5537-F570-2C02-BDA02267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00638-2036-17FB-9AB6-F5506A14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240EE-885C-8D60-298B-487EE339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987FF-E39F-152D-F286-4C5B0FBF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CFB8C-2ACE-0153-0468-137CE83E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0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7FCFA-18F6-136A-1D8B-A1BF1AF0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CC20DE-490F-8A72-2922-3DB6A4081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90B72-DE1C-5938-A64F-3ECF512A1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75204-0087-3E33-DF03-5F4AF20C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CEDE4-1823-C794-A6A2-026F82E6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3CC2E-89CD-490C-FBC1-A7A065F4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0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23F4FE-290B-7D61-49E8-029943AB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D8155-908D-604C-6CD2-3B9171ACF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183F2-E986-9BD9-102F-A55F3DD1B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107D-6E9F-44D6-AA04-1B98A272781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242FA-E348-DBA3-3603-028AAAC40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BBFE4-8F37-F157-3E4E-2FDC3EC44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B0CA-3617-42F7-8EA2-1F77CDB9F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6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ddons/api_docs/python/tfa/rnn/NASCel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itu1994/neural-architecture-search/tree/master" TargetMode="External"/><Relationship Id="rId5" Type="http://schemas.openxmlformats.org/officeDocument/2006/relationships/hyperlink" Target="https://arxiv.org/pdf/1705.10823.pdf" TargetMode="External"/><Relationship Id="rId4" Type="http://schemas.openxmlformats.org/officeDocument/2006/relationships/hyperlink" Target="https://github.com/bowenbaker/metaqnn?source=post_page-----63bf6245e14b--------------------------------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A8AFF-8AD1-C920-D80D-9606D7F7E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NEURAL ARCHITECTURE SEARCH WITH REINFORCEMENT LEARNING 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강화학습을 통한 신경망 설계 및 구조 탐색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985BB-13BB-CCFB-021E-7CB73B37B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한양대학교</a:t>
            </a:r>
            <a:endParaRPr lang="en-US" altLang="ko-KR" dirty="0"/>
          </a:p>
          <a:p>
            <a:r>
              <a:rPr lang="ko-KR" altLang="en-US" dirty="0"/>
              <a:t>인공지능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2020035805 </a:t>
            </a:r>
            <a:r>
              <a:rPr lang="ko-KR" altLang="en-US" dirty="0"/>
              <a:t>엄태곤</a:t>
            </a:r>
          </a:p>
        </p:txBody>
      </p:sp>
    </p:spTree>
    <p:extLst>
      <p:ext uri="{BB962C8B-B14F-4D97-AF65-F5344CB8AC3E}">
        <p14:creationId xmlns:p14="http://schemas.microsoft.com/office/powerpoint/2010/main" val="229125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B495C-0BE6-BDB2-F629-C2258347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RELATED WORK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E74D9-64C7-DDFF-D93F-347DD00C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5" y="1825625"/>
            <a:ext cx="11816860" cy="4351338"/>
          </a:xfrm>
        </p:spPr>
        <p:txBody>
          <a:bodyPr>
            <a:norm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신경망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아키텍처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검색과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관련된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연구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Hyperparameter Optimization – 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모델의 변수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파라미터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최적화 기법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Data </a:t>
            </a:r>
            <a:r>
              <a:rPr lang="ko-KR" altLang="en-US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Train</a:t>
            </a:r>
            <a:r>
              <a:rPr lang="ko-KR" altLang="en-US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시에 사용</a:t>
            </a:r>
            <a:endParaRPr lang="ko-KR" altLang="ko-KR" sz="1800" kern="10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Neuro-Evolution – Gradient Descent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기법과 대조되는 진화 알고리즘을 사용함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진화에서 착안해 신경망을 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진화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” 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시켜서 개선함 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(ex.</a:t>
            </a:r>
            <a:r>
              <a:rPr lang="ko-KR" altLang="en-US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강한자만 살</a:t>
            </a:r>
            <a:r>
              <a:rPr lang="ko-KR" altLang="en-US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아남아 자손번식</a:t>
            </a:r>
            <a:r>
              <a:rPr lang="en-US" altLang="ko-KR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종의 개선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Program Synthesis – 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명세에 맞는 프로그램을 자동생성 하는 분야</a:t>
            </a:r>
            <a:endParaRPr lang="en-US" altLang="ko-KR" sz="1800" kern="0" dirty="0">
              <a:solidFill>
                <a:srgbClr val="1F1F1F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Inductive Programming - </a:t>
            </a:r>
            <a:r>
              <a:rPr lang="ko-KR" altLang="en-US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불완전한 명세에서 프로그램으로 변환하는 분야</a:t>
            </a:r>
            <a:endParaRPr lang="en-US" altLang="ko-KR" sz="1800" kern="0" dirty="0">
              <a:solidFill>
                <a:srgbClr val="1F1F1F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Sequence-to-Sequence Learning – 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자연어 처리 분야에서 한 시퀀스를 다른 시퀀스로 변환하는 모델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(ex. 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번역기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/>
              <a:t>  learning to learn or meta-learning – </a:t>
            </a:r>
            <a:r>
              <a:rPr lang="ko-KR" altLang="en-US" sz="1800" dirty="0"/>
              <a:t>적은 샘플로도 새로운 개념과 기술을 빠르게 학습하고자 하는 모델</a:t>
            </a:r>
          </a:p>
        </p:txBody>
      </p:sp>
    </p:spTree>
    <p:extLst>
      <p:ext uri="{BB962C8B-B14F-4D97-AF65-F5344CB8AC3E}">
        <p14:creationId xmlns:p14="http://schemas.microsoft.com/office/powerpoint/2010/main" val="409404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B495C-0BE6-BDB2-F629-C2258347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RELATED WORK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E74D9-64C7-DDFF-D93F-347DD00C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2886"/>
          </a:xfrm>
        </p:spPr>
        <p:txBody>
          <a:bodyPr/>
          <a:lstStyle/>
          <a:p>
            <a:pPr algn="l" latinLnBrk="0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ko-KR" altLang="en-US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논문에서 제안한 방법은 기존의 </a:t>
            </a:r>
            <a:r>
              <a:rPr lang="ko-KR" altLang="ko-KR" sz="1800" kern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하이퍼파라미터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최적화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방법이나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진화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알고리즘과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같은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방법과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일부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유사점이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있지만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몇가지 차별점이 존재합니다</a:t>
            </a:r>
            <a:r>
              <a:rPr lang="en-US" altLang="ko-KR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신경망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검색은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길이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공간에서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모델을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검색할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있습니다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신경망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검색은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미분할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있는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지표를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최적화할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있습니다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신경망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검색은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Supervised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Bootstrapping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ko-KR" altLang="en-US" sz="1800" kern="0" dirty="0" err="1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리샘플링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데이터셋에서 분포를 동일하게 데이터 </a:t>
            </a:r>
            <a:r>
              <a:rPr lang="ko-KR" altLang="en-US" sz="1800" kern="0" dirty="0" err="1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재추출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ko-KR" altLang="en-US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시 지도가 불필요</a:t>
            </a:r>
            <a:r>
              <a:rPr lang="ko-KR" altLang="en-US" sz="1800" kern="0" dirty="0">
                <a:solidFill>
                  <a:srgbClr val="1F1F1F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하다는 뜻 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없이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보상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신호에서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직접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학습할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있습니다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이러한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차별화된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특징으로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인해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신경망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검색은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신경망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설계를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위한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강력한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도구가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될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있습니다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7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87E6-FFE0-A80F-8CA4-81F9CE4F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METHODS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D2C56-D7DA-5BC9-C95A-EC951508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0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섹션에서는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/>
              <a:t>recurrent network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사용하여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convolution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architecture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800" kern="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recurrent</a:t>
            </a:r>
            <a:r>
              <a:rPr lang="en-US" altLang="ko-KR" sz="1800" kern="0" dirty="0">
                <a:solidFill>
                  <a:srgbClr val="1F1F1F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architecture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생성하는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방법을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설명합니다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저자들은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다음과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같은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다양한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기술을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사용하여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모델의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성능과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속도를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향상시킵니다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200" dirty="0"/>
              <a:t>policy gradient method –</a:t>
            </a:r>
            <a:r>
              <a:rPr lang="ko-KR" altLang="en-US" sz="1200" dirty="0"/>
              <a:t> </a:t>
            </a:r>
            <a:r>
              <a:rPr lang="en-US" altLang="ko-KR" sz="1200" dirty="0"/>
              <a:t>controller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rnn</a:t>
            </a:r>
            <a:r>
              <a:rPr lang="ko-KR" altLang="en-US" sz="1200" dirty="0"/>
              <a:t>의 매개변수 업데이트에 사용</a:t>
            </a:r>
            <a:r>
              <a:rPr lang="en-US" altLang="ko-KR" sz="1200" dirty="0"/>
              <a:t>, </a:t>
            </a:r>
            <a:r>
              <a:rPr lang="ko-KR" altLang="en-US" sz="1200" dirty="0"/>
              <a:t>이게 무엇이냐 하면  강화학습에서 보상신호를 증가시키는 </a:t>
            </a:r>
            <a:r>
              <a:rPr lang="en-US" altLang="ko-KR" sz="1200" dirty="0"/>
              <a:t>action  </a:t>
            </a:r>
            <a:r>
              <a:rPr lang="en-US" altLang="ko-KR" sz="1200" dirty="0" err="1"/>
              <a:t>paramete</a:t>
            </a:r>
            <a:r>
              <a:rPr lang="ko-KR" altLang="en-US" sz="1200" dirty="0"/>
              <a:t>는 높이고 반대는 줄이는 정책</a:t>
            </a:r>
            <a:r>
              <a:rPr lang="en-US" altLang="ko-KR" sz="1200" dirty="0"/>
              <a:t>(</a:t>
            </a:r>
            <a:r>
              <a:rPr lang="ko-KR" altLang="en-US" sz="1200" dirty="0"/>
              <a:t>수식</a:t>
            </a:r>
            <a:r>
              <a:rPr lang="en-US" altLang="ko-KR" sz="1200" dirty="0"/>
              <a:t>)</a:t>
            </a:r>
            <a:r>
              <a:rPr lang="ko-KR" altLang="en-US" sz="1200" dirty="0"/>
              <a:t>임</a:t>
            </a:r>
            <a:r>
              <a:rPr lang="en-US" altLang="ko-KR" sz="1200" dirty="0"/>
              <a:t>.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200" dirty="0"/>
              <a:t>Skip connections – optimal</a:t>
            </a:r>
            <a:r>
              <a:rPr lang="ko-KR" altLang="en-US" sz="1200" dirty="0"/>
              <a:t> </a:t>
            </a:r>
            <a:r>
              <a:rPr lang="en-US" altLang="ko-KR" sz="1200" dirty="0"/>
              <a:t>depth(</a:t>
            </a:r>
            <a:r>
              <a:rPr lang="ko-KR" altLang="en-US" sz="1200" dirty="0"/>
              <a:t>최적 </a:t>
            </a:r>
            <a:r>
              <a:rPr lang="ko-KR" altLang="en-US" sz="1200" dirty="0" err="1"/>
              <a:t>탐색깊이</a:t>
            </a:r>
            <a:r>
              <a:rPr lang="en-US" altLang="ko-KR" sz="1200" dirty="0"/>
              <a:t>)</a:t>
            </a:r>
            <a:r>
              <a:rPr lang="ko-KR" altLang="en-US" sz="1200" dirty="0"/>
              <a:t>를 찾고 검색공간 확장</a:t>
            </a:r>
            <a:endParaRPr lang="en-US" altLang="ko-KR" sz="1800" kern="0" dirty="0">
              <a:solidFill>
                <a:srgbClr val="1F1F1F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parameter server approach method</a:t>
            </a:r>
            <a:r>
              <a:rPr lang="en-US" altLang="ko-KR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모델 복잡성과 훈련 속도를 높이기 위해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50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 GENERATE MODEL DESCRIPTIONS WITH A CONTROLLER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7" y="1825625"/>
            <a:ext cx="1139483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Controller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architectural hyperparameters </a:t>
            </a:r>
            <a:r>
              <a:rPr lang="ko-KR" altLang="en-US" dirty="0"/>
              <a:t>생성하는데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(controller</a:t>
            </a:r>
            <a:r>
              <a:rPr lang="ko-KR" altLang="en-US" dirty="0"/>
              <a:t> 구현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recurrent neural network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. )</a:t>
            </a:r>
          </a:p>
          <a:p>
            <a:r>
              <a:rPr lang="ko-KR" altLang="en-US" dirty="0"/>
              <a:t>다음에 들 예시는</a:t>
            </a:r>
            <a:r>
              <a:rPr lang="en-US" altLang="ko-KR" dirty="0"/>
              <a:t> convolutional layer</a:t>
            </a:r>
            <a:r>
              <a:rPr lang="ko-KR" altLang="en-US" dirty="0"/>
              <a:t>만 사용한 </a:t>
            </a:r>
            <a:r>
              <a:rPr lang="en-US" altLang="ko-KR" dirty="0"/>
              <a:t>feedforward neural network</a:t>
            </a:r>
            <a:r>
              <a:rPr lang="ko-KR" altLang="en-US" dirty="0"/>
              <a:t>로 한정하여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파라미터들을 생성한다고 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순서대로 생성하기 위해 컨트롤러를 사용할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558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 GENERATE MODEL DESCRIPTIONS WITH A CONTROLLER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feedforward neural network</a:t>
            </a:r>
          </a:p>
          <a:p>
            <a:r>
              <a:rPr lang="ko-KR" altLang="en-US" dirty="0"/>
              <a:t>순방향 신경망 </a:t>
            </a:r>
            <a:r>
              <a:rPr lang="en-US" altLang="ko-KR" dirty="0"/>
              <a:t>– </a:t>
            </a:r>
            <a:r>
              <a:rPr lang="ko-KR" altLang="en-US" dirty="0"/>
              <a:t>최초의 가장 단순한 형태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논문에서 예시를 들 때</a:t>
            </a:r>
            <a:endParaRPr lang="en-US" altLang="ko-KR" dirty="0"/>
          </a:p>
          <a:p>
            <a:r>
              <a:rPr lang="ko-KR" altLang="en-US" dirty="0"/>
              <a:t>우측 이미지와 같은 단순한</a:t>
            </a:r>
            <a:endParaRPr lang="en-US" altLang="ko-KR" dirty="0"/>
          </a:p>
          <a:p>
            <a:r>
              <a:rPr lang="ko-KR" altLang="en-US" dirty="0"/>
              <a:t>신경망을 생성한다고</a:t>
            </a:r>
            <a:endParaRPr lang="en-US" altLang="ko-KR" dirty="0"/>
          </a:p>
          <a:p>
            <a:r>
              <a:rPr lang="ko-KR" altLang="en-US" dirty="0"/>
              <a:t>가정하였습니다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BD9E5-631B-292D-3D0C-B266FEED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88" y="2888049"/>
            <a:ext cx="4025494" cy="32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 GENERATE MODEL DESCRIPTIONS WITH A CONTROLLER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recurrent neural network-</a:t>
            </a:r>
            <a:r>
              <a:rPr lang="ko-KR" altLang="en-US" dirty="0"/>
              <a:t>순환 신경망 </a:t>
            </a:r>
            <a:r>
              <a:rPr lang="en-US" altLang="ko-KR" dirty="0"/>
              <a:t>– </a:t>
            </a:r>
            <a:r>
              <a:rPr lang="ko-KR" altLang="en-US" dirty="0"/>
              <a:t>유닛 간의 연결이 순환적인 구조를 갖는 특징이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 메모리를 이용해</a:t>
            </a:r>
            <a:endParaRPr lang="en-US" altLang="ko-KR" dirty="0"/>
          </a:p>
          <a:p>
            <a:r>
              <a:rPr lang="ko-KR" altLang="en-US" dirty="0"/>
              <a:t>시퀀스</a:t>
            </a:r>
            <a:r>
              <a:rPr lang="en-US" altLang="ko-KR" dirty="0"/>
              <a:t>(</a:t>
            </a:r>
            <a:r>
              <a:rPr lang="ko-KR" altLang="en-US" dirty="0"/>
              <a:t>연속적인</a:t>
            </a:r>
            <a:r>
              <a:rPr lang="en-US" altLang="ko-KR" dirty="0"/>
              <a:t>) </a:t>
            </a:r>
            <a:r>
              <a:rPr lang="ko-KR" altLang="en-US" dirty="0"/>
              <a:t>형태의 입력을</a:t>
            </a:r>
            <a:endParaRPr lang="en-US" altLang="ko-KR" dirty="0"/>
          </a:p>
          <a:p>
            <a:r>
              <a:rPr lang="ko-KR" altLang="en-US" dirty="0"/>
              <a:t>처리할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Controller </a:t>
            </a:r>
            <a:r>
              <a:rPr lang="ko-KR" altLang="en-US" dirty="0"/>
              <a:t>는 순환 신경망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D3E0C7-94F4-9E49-7D82-F6C61422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50" y="2981325"/>
            <a:ext cx="4188550" cy="140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 GENERATE MODEL DESCRIPTIONS WITH A CONTROLLER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399BDF-E6DA-82DE-10E8-4494093C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971" y="2008187"/>
            <a:ext cx="7565599" cy="3106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2E96F-F766-B7B3-A9A6-AEBACE7B3932}"/>
              </a:ext>
            </a:extLst>
          </p:cNvPr>
          <p:cNvSpPr txBox="1"/>
          <p:nvPr/>
        </p:nvSpPr>
        <p:spPr>
          <a:xfrm>
            <a:off x="175846" y="4895557"/>
            <a:ext cx="11641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순환 신경망으로 구현된 컨트롤러가 단순 순방향 </a:t>
            </a:r>
            <a:r>
              <a:rPr lang="ko-KR" altLang="en-US" dirty="0" err="1"/>
              <a:t>합성곱</a:t>
            </a:r>
            <a:r>
              <a:rPr lang="ko-KR" altLang="en-US" dirty="0"/>
              <a:t> 네트워크를 추출을 어떻게 하는지 보여주는 그림입니다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필터의 높이와 너비</a:t>
            </a:r>
            <a:r>
              <a:rPr lang="en-US" altLang="ko-KR" dirty="0"/>
              <a:t>, </a:t>
            </a:r>
            <a:r>
              <a:rPr lang="ko-KR" altLang="en-US" dirty="0" err="1"/>
              <a:t>스트라이드의</a:t>
            </a:r>
            <a:r>
              <a:rPr lang="ko-KR" altLang="en-US" dirty="0"/>
              <a:t>  높이와 너비</a:t>
            </a:r>
            <a:r>
              <a:rPr lang="en-US" altLang="ko-KR" dirty="0"/>
              <a:t>, </a:t>
            </a:r>
            <a:r>
              <a:rPr lang="ko-KR" altLang="en-US" dirty="0"/>
              <a:t>레이어 하나에 들어갈 필터 개수를 예측하고 반복합니다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Softmax</a:t>
            </a:r>
            <a:r>
              <a:rPr lang="en-US" altLang="ko-KR" dirty="0"/>
              <a:t> classifier</a:t>
            </a:r>
            <a:r>
              <a:rPr lang="ko-KR" altLang="en-US" dirty="0"/>
              <a:t>를 통해 출력을 다음 입력으로 전달함</a:t>
            </a:r>
            <a:r>
              <a:rPr lang="en-US" altLang="ko-KR" dirty="0"/>
              <a:t>. (</a:t>
            </a:r>
            <a:r>
              <a:rPr lang="ko-KR" altLang="en-US" dirty="0"/>
              <a:t>출력을 정규화 하여 확률로 변환함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46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 GENERATE MODEL DESCRIPTIONS WITH A CONTROLLER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2E96F-F766-B7B3-A9A6-AEBACE7B3932}"/>
              </a:ext>
            </a:extLst>
          </p:cNvPr>
          <p:cNvSpPr txBox="1"/>
          <p:nvPr/>
        </p:nvSpPr>
        <p:spPr>
          <a:xfrm>
            <a:off x="838200" y="2847132"/>
            <a:ext cx="11641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실험에서는 아키텍처 생성과정이 레이어 개수가 </a:t>
            </a:r>
            <a:r>
              <a:rPr lang="en-US" altLang="ko-KR" dirty="0"/>
              <a:t>“</a:t>
            </a:r>
            <a:r>
              <a:rPr lang="ko-KR" altLang="en-US" dirty="0"/>
              <a:t>특정 값</a:t>
            </a:r>
            <a:r>
              <a:rPr lang="en-US" altLang="ko-KR" dirty="0"/>
              <a:t>”</a:t>
            </a:r>
            <a:r>
              <a:rPr lang="ko-KR" altLang="en-US" dirty="0"/>
              <a:t>을 넘어서면 멈추게 했어요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특정 값</a:t>
            </a:r>
            <a:r>
              <a:rPr lang="en-US" altLang="ko-KR" dirty="0"/>
              <a:t>”</a:t>
            </a:r>
            <a:r>
              <a:rPr lang="ko-KR" altLang="en-US" dirty="0"/>
              <a:t>은 </a:t>
            </a:r>
            <a:r>
              <a:rPr lang="en-US" altLang="ko-KR" dirty="0"/>
              <a:t>train</a:t>
            </a:r>
            <a:r>
              <a:rPr lang="ko-KR" altLang="en-US" dirty="0"/>
              <a:t> 과정에서 점점 증가하고</a:t>
            </a:r>
            <a:endParaRPr lang="en-US" altLang="ko-KR" dirty="0"/>
          </a:p>
          <a:p>
            <a:r>
              <a:rPr lang="ko-KR" altLang="en-US" dirty="0"/>
              <a:t>컨트롤러가 아키텍처를 출력하면 출력</a:t>
            </a:r>
            <a:r>
              <a:rPr lang="en-US" altLang="ko-KR" dirty="0"/>
              <a:t>(</a:t>
            </a:r>
            <a:r>
              <a:rPr lang="ko-KR" altLang="en-US" dirty="0" err="1"/>
              <a:t>하이퍼파라미터들</a:t>
            </a:r>
            <a:r>
              <a:rPr lang="en-US" altLang="ko-KR" dirty="0"/>
              <a:t>)</a:t>
            </a:r>
            <a:r>
              <a:rPr lang="ko-KR" altLang="en-US" dirty="0"/>
              <a:t>에 따라 네트워크를 만들고</a:t>
            </a:r>
            <a:endParaRPr lang="en-US" altLang="ko-KR" dirty="0"/>
          </a:p>
          <a:p>
            <a:r>
              <a:rPr lang="ko-KR" altLang="en-US" dirty="0"/>
              <a:t>훈련시키고 성능검증용 데이터셋으로 검증하여 기준에 수렴하면 정확도가 기록됩니다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제안된 아키텍처 목록의 예상 검증 정확도를 최대화 하기 위해</a:t>
            </a:r>
            <a:endParaRPr lang="en-US" altLang="ko-KR" dirty="0"/>
          </a:p>
          <a:p>
            <a:r>
              <a:rPr lang="ko-KR" altLang="en-US" dirty="0"/>
              <a:t>예상 검증 정확도를 최대화 하기 위해 컨트롤러의 파라미터가 최적화됩니다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9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        </a:t>
            </a:r>
            <a:br>
              <a:rPr lang="en-US" altLang="ko-KR" dirty="0"/>
            </a:br>
            <a:r>
              <a:rPr lang="en-US" altLang="ko-KR" dirty="0"/>
              <a:t>       theta c? </a:t>
            </a:r>
            <a:r>
              <a:rPr lang="ko-KR" altLang="en-US" dirty="0" err="1"/>
              <a:t>세타</a:t>
            </a:r>
            <a:r>
              <a:rPr lang="ko-KR" altLang="en-US" dirty="0"/>
              <a:t> 컨트롤러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수식에서 컨트롤러의 </a:t>
            </a:r>
            <a:r>
              <a:rPr lang="en-US" altLang="ko-KR" dirty="0"/>
              <a:t>notation(</a:t>
            </a:r>
            <a:r>
              <a:rPr lang="ko-KR" altLang="en-US" dirty="0"/>
              <a:t>표기법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다음장에선 </a:t>
            </a:r>
            <a:r>
              <a:rPr lang="en-US" altLang="ko-KR" dirty="0"/>
              <a:t>policy gradient method </a:t>
            </a:r>
            <a:r>
              <a:rPr lang="ko-KR" altLang="en-US" dirty="0"/>
              <a:t>를 설명합니다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컨트롤러의 파라미터를 업데이트 할 때 사용하고</a:t>
            </a:r>
            <a:endParaRPr lang="en-US" altLang="ko-KR" dirty="0"/>
          </a:p>
          <a:p>
            <a:pPr lvl="2"/>
            <a:r>
              <a:rPr lang="ko-KR" altLang="en-US" dirty="0"/>
              <a:t>시간이 지날수록 더 나은 아키텍처를 출력하는 결과를 이끌어내요</a:t>
            </a:r>
            <a:endParaRPr lang="en-US" altLang="ko-KR" dirty="0"/>
          </a:p>
          <a:p>
            <a:r>
              <a:rPr lang="ko-KR" altLang="en-US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2E96F-F766-B7B3-A9A6-AEBACE7B3932}"/>
              </a:ext>
            </a:extLst>
          </p:cNvPr>
          <p:cNvSpPr txBox="1"/>
          <p:nvPr/>
        </p:nvSpPr>
        <p:spPr>
          <a:xfrm>
            <a:off x="275492" y="1825625"/>
            <a:ext cx="1164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962AD2-FD19-6E4D-4053-F9FC3E95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815"/>
            <a:ext cx="1124024" cy="13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7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TRAINING WITH REINFORCE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컨트롤러의 출력</a:t>
            </a:r>
            <a:r>
              <a:rPr lang="en-US" altLang="ko-KR" dirty="0"/>
              <a:t>(</a:t>
            </a:r>
            <a:r>
              <a:rPr lang="ko-KR" altLang="en-US" dirty="0"/>
              <a:t>예측한결과들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자식 네트워크 아키텍처 디자인을 위한 액션 리스트로 볼 수도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시간이 지날수록 계속 자식 네트워크가 계속 생길 것임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대문자 </a:t>
            </a:r>
            <a:r>
              <a:rPr lang="en-US" altLang="ko-KR" dirty="0"/>
              <a:t>R = </a:t>
            </a:r>
            <a:r>
              <a:rPr lang="ko-KR" altLang="en-US" dirty="0"/>
              <a:t>검증기준 수렴 시 기록된 정확도의 </a:t>
            </a:r>
            <a:r>
              <a:rPr lang="en-US" altLang="ko-KR" dirty="0"/>
              <a:t>notation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을 </a:t>
            </a:r>
            <a:r>
              <a:rPr lang="en-US" altLang="ko-KR" dirty="0"/>
              <a:t>Reinforcement Learning</a:t>
            </a:r>
            <a:r>
              <a:rPr lang="ko-KR" altLang="en-US" dirty="0"/>
              <a:t>의 보상신호로 사용하여 </a:t>
            </a:r>
            <a:r>
              <a:rPr lang="en-US" altLang="ko-KR" dirty="0"/>
              <a:t>controller</a:t>
            </a:r>
            <a:r>
              <a:rPr lang="ko-KR" altLang="en-US" dirty="0"/>
              <a:t>를 훈련함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컨트롤러를 입력으로 예상 보상을 최대화하기위해 물어보는 함수를 </a:t>
            </a:r>
            <a:r>
              <a:rPr lang="en-US" altLang="ko-KR" dirty="0"/>
              <a:t>J(</a:t>
            </a:r>
            <a:r>
              <a:rPr lang="el-GR" altLang="ko-KR" dirty="0"/>
              <a:t>θ</a:t>
            </a:r>
            <a:r>
              <a:rPr lang="en-US" altLang="ko-KR" dirty="0"/>
              <a:t>c) </a:t>
            </a:r>
            <a:r>
              <a:rPr lang="ko-KR" altLang="en-US" dirty="0"/>
              <a:t>로 정의했습니다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446E8-BB7D-13D4-19F9-61B53CEC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42" y="5245892"/>
            <a:ext cx="2095515" cy="4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9C42E-F502-676C-A772-06E9E049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14F23-4B3B-3C7C-5B5A-F1592BD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Paper – </a:t>
            </a:r>
            <a:r>
              <a:rPr lang="ko-KR" altLang="en-US" dirty="0"/>
              <a:t>논문 목차별로 읽어보기</a:t>
            </a:r>
            <a:endParaRPr lang="en-US" altLang="ko-KR" dirty="0"/>
          </a:p>
          <a:p>
            <a:r>
              <a:rPr lang="en-US" altLang="ko-KR" dirty="0"/>
              <a:t>Code – </a:t>
            </a:r>
            <a:r>
              <a:rPr lang="ko-KR" altLang="en-US" dirty="0"/>
              <a:t>일부 보기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239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TRAINING WITH REINFORCE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변수 </a:t>
            </a:r>
            <a:r>
              <a:rPr lang="en-US" altLang="ko-KR" dirty="0"/>
              <a:t>– child network list</a:t>
            </a:r>
          </a:p>
          <a:p>
            <a:r>
              <a:rPr lang="ko-KR" altLang="en-US" dirty="0"/>
              <a:t>변수의 </a:t>
            </a:r>
            <a:r>
              <a:rPr lang="en-US" altLang="ko-KR" dirty="0"/>
              <a:t>parameter – controller</a:t>
            </a:r>
          </a:p>
          <a:p>
            <a:r>
              <a:rPr lang="en-US" altLang="ko-KR" dirty="0"/>
              <a:t>Theta </a:t>
            </a:r>
            <a:r>
              <a:rPr lang="el-GR" altLang="ko-KR" dirty="0"/>
              <a:t>θ</a:t>
            </a:r>
            <a:r>
              <a:rPr lang="en-US" altLang="ko-KR" dirty="0"/>
              <a:t>c</a:t>
            </a:r>
            <a:r>
              <a:rPr lang="ko-KR" altLang="en-US" dirty="0"/>
              <a:t>를 반복적으로 업데이트 해야 하지만 보상신호 </a:t>
            </a:r>
            <a:r>
              <a:rPr lang="en-US" altLang="ko-KR" dirty="0"/>
              <a:t>R</a:t>
            </a:r>
            <a:r>
              <a:rPr lang="ko-KR" altLang="en-US" dirty="0"/>
              <a:t>은 미분이 불가능함 </a:t>
            </a:r>
            <a:r>
              <a:rPr lang="en-US" altLang="ko-KR" dirty="0"/>
              <a:t>-&gt; Policy Gradient </a:t>
            </a:r>
            <a:r>
              <a:rPr lang="ko-KR" altLang="en-US" dirty="0"/>
              <a:t>방법을 사용해야 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446E8-BB7D-13D4-19F9-61B53CEC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2" y="1825624"/>
            <a:ext cx="4827257" cy="1108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44351C-6899-CCA4-CF82-EAFC910AC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411" y="5302245"/>
            <a:ext cx="7577177" cy="125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TRAINING WITH REINFORCE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58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Policy gradient </a:t>
            </a:r>
            <a:r>
              <a:rPr lang="ko-KR" altLang="en-US" dirty="0"/>
              <a:t>방법</a:t>
            </a:r>
            <a:r>
              <a:rPr lang="en-US" altLang="ko-KR" dirty="0"/>
              <a:t>-&gt;Williams</a:t>
            </a:r>
            <a:r>
              <a:rPr lang="ko-KR" altLang="en-US" dirty="0"/>
              <a:t>의 </a:t>
            </a:r>
            <a:r>
              <a:rPr lang="en-US" altLang="ko-KR" dirty="0"/>
              <a:t>REINFORCE rule</a:t>
            </a:r>
            <a:r>
              <a:rPr lang="ko-KR" altLang="en-US" dirty="0"/>
              <a:t>을 사용해야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 결과</a:t>
            </a:r>
            <a:r>
              <a:rPr lang="en-US" altLang="ko-KR" dirty="0"/>
              <a:t>(</a:t>
            </a:r>
            <a:r>
              <a:rPr lang="ko-KR" altLang="en-US" dirty="0"/>
              <a:t>경험적으로</a:t>
            </a:r>
            <a:r>
              <a:rPr lang="en-US" altLang="ko-KR" dirty="0"/>
              <a:t>)</a:t>
            </a:r>
            <a:r>
              <a:rPr lang="ko-KR" altLang="en-US" dirty="0"/>
              <a:t> 위 수식 출력과 근사값을 내는 수식은 아래와 같아요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4351C-6899-CCA4-CF82-EAFC910A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11" y="1539870"/>
            <a:ext cx="7577177" cy="1252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7B7A39-33C6-1D10-8208-05283014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7" y="4182271"/>
            <a:ext cx="6893731" cy="16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3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TRAINING WITH REINFORCE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831268"/>
            <a:ext cx="11458575" cy="5026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최종 수식 </a:t>
            </a:r>
            <a:r>
              <a:rPr lang="en-US" altLang="ko-KR" sz="2000" dirty="0"/>
              <a:t>– </a:t>
            </a:r>
            <a:r>
              <a:rPr lang="ko-KR" altLang="en-US" sz="2000" dirty="0"/>
              <a:t>기울기 편향은 없었지만 편차가 높아서 이를 줄이기 위해 베이스라인 함수를 사용했습니다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분산이 감소되고 </a:t>
            </a:r>
            <a:r>
              <a:rPr lang="en-US" altLang="ko-KR" sz="2000" dirty="0"/>
              <a:t>, </a:t>
            </a:r>
            <a:r>
              <a:rPr lang="ko-KR" altLang="en-US" sz="2000" dirty="0"/>
              <a:t>빠르고 안정적인 학습이 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베이스라인에 사용할 함수를 지수이동평균</a:t>
            </a:r>
            <a:r>
              <a:rPr lang="en-US" altLang="ko-KR" sz="2000" dirty="0"/>
              <a:t>(Exponential Moving Average)</a:t>
            </a:r>
            <a:r>
              <a:rPr lang="ko-KR" altLang="en-US" sz="2000" dirty="0"/>
              <a:t>으로 선정했어요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계산대상은 </a:t>
            </a:r>
            <a:r>
              <a:rPr lang="en-US" altLang="ko-KR" sz="2000" dirty="0"/>
              <a:t> </a:t>
            </a:r>
            <a:r>
              <a:rPr lang="ko-KR" altLang="en-US" sz="2000" dirty="0"/>
              <a:t>과거의 모든 기간이고</a:t>
            </a:r>
            <a:r>
              <a:rPr lang="en-US" altLang="ko-KR" sz="2000" dirty="0"/>
              <a:t> </a:t>
            </a:r>
            <a:r>
              <a:rPr lang="ko-KR" altLang="en-US" sz="2000" dirty="0"/>
              <a:t>최근의 데이터에 더 높은 가중치를 두는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일종의 </a:t>
            </a:r>
            <a:r>
              <a:rPr lang="ko-KR" altLang="en-US" sz="2000" dirty="0" err="1"/>
              <a:t>가중이동평균법입니다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저자는 </a:t>
            </a:r>
            <a:r>
              <a:rPr lang="en-US" altLang="ko-KR" sz="2000" dirty="0"/>
              <a:t>Baseline</a:t>
            </a:r>
            <a:r>
              <a:rPr lang="ko-KR" altLang="en-US" sz="2000" dirty="0"/>
              <a:t> 함수가 위의 수식에 의존하지 않는 것이 증명되지 않는 이상 가장 최적이라고 말하고 있어요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A7FB0B-3FE4-99CD-B6B4-F8451A94E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48" y="1492269"/>
            <a:ext cx="6762799" cy="1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19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TRAINING WITH REINFORCE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831268"/>
            <a:ext cx="11458575" cy="502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매번 컨트롤러의 파라미터를 업데이트하면 시간이 오래 소요되므로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 그림과 같은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매개 변수 서버 체계 </a:t>
            </a:r>
            <a:r>
              <a:rPr lang="ko-KR" altLang="en-US" dirty="0"/>
              <a:t>분산훈련을 사용합니다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1A124-95C1-1046-688B-E3E0F684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18" y="2331237"/>
            <a:ext cx="9710762" cy="2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2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TRAINING WITH REINFORCE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831268"/>
            <a:ext cx="11825288" cy="502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child network </a:t>
            </a:r>
            <a:r>
              <a:rPr lang="ko-KR" altLang="en-US" dirty="0"/>
              <a:t>복제를 병렬로 학습시키기 위해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컨트롤러를 복제하고 공유 </a:t>
            </a:r>
            <a:r>
              <a:rPr lang="en-US" altLang="ko-KR" dirty="0"/>
              <a:t>parameter</a:t>
            </a:r>
            <a:r>
              <a:rPr lang="ko-KR" altLang="en-US" dirty="0"/>
              <a:t>를 저장한 뒤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위에 따라 미니 배치를 선정하여 샘플링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컨트롤러는 미니배치</a:t>
            </a:r>
            <a:r>
              <a:rPr lang="en-US" altLang="ko-KR" dirty="0"/>
              <a:t>(</a:t>
            </a:r>
            <a:r>
              <a:rPr lang="ko-KR" altLang="en-US" dirty="0"/>
              <a:t>컨트롤러에 묶인 </a:t>
            </a:r>
            <a:r>
              <a:rPr lang="ko-KR" altLang="en-US" dirty="0" err="1"/>
              <a:t>차일드</a:t>
            </a:r>
            <a:r>
              <a:rPr lang="ko-KR" altLang="en-US" dirty="0"/>
              <a:t> 네트워크들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그래디언트를</a:t>
            </a:r>
            <a:r>
              <a:rPr lang="ko-KR" altLang="en-US" dirty="0"/>
              <a:t> 수집해서 파라미터 서버로 보내고</a:t>
            </a:r>
            <a:r>
              <a:rPr lang="en-US" altLang="ko-KR" dirty="0"/>
              <a:t>, </a:t>
            </a:r>
            <a:r>
              <a:rPr lang="ko-KR" altLang="en-US" dirty="0"/>
              <a:t>파라미터 서버는 이를 수신했을 </a:t>
            </a:r>
            <a:r>
              <a:rPr lang="ko-KR" altLang="en-US" dirty="0" err="1"/>
              <a:t>때모든</a:t>
            </a:r>
            <a:r>
              <a:rPr lang="ko-KR" altLang="en-US" dirty="0"/>
              <a:t> 복제 컨트롤러들에 가중치를 업데이트합니다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각 </a:t>
            </a:r>
            <a:r>
              <a:rPr lang="en-US" altLang="ko-KR" dirty="0"/>
              <a:t>child network</a:t>
            </a:r>
            <a:r>
              <a:rPr lang="ko-KR" altLang="en-US" dirty="0"/>
              <a:t>는 특정한 수의 </a:t>
            </a:r>
            <a:r>
              <a:rPr lang="en-US" altLang="ko-KR" dirty="0"/>
              <a:t>epoch</a:t>
            </a:r>
            <a:r>
              <a:rPr lang="ko-KR" altLang="en-US" dirty="0"/>
              <a:t>의 학습이 끝나면 수렴했다고 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419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INCREASE ARCHITECTURE COMPLEXITY WITH SKIP CONNECTIONS AND OTHER LAYER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831268"/>
            <a:ext cx="11825288" cy="502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3.1 </a:t>
            </a:r>
            <a:r>
              <a:rPr lang="ko-KR" altLang="en-US" dirty="0"/>
              <a:t>의 그림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구조상 </a:t>
            </a:r>
            <a:r>
              <a:rPr lang="ko-KR" altLang="en-US" dirty="0" err="1"/>
              <a:t>잔차를</a:t>
            </a:r>
            <a:r>
              <a:rPr lang="ko-KR" altLang="en-US" dirty="0"/>
              <a:t> 낼 수 없어서 </a:t>
            </a:r>
            <a:r>
              <a:rPr lang="en-US" altLang="ko-KR" dirty="0"/>
              <a:t>(breaching layer </a:t>
            </a:r>
            <a:r>
              <a:rPr lang="ko-KR" altLang="en-US" dirty="0"/>
              <a:t>없어서</a:t>
            </a:r>
            <a:r>
              <a:rPr lang="en-US" altLang="ko-KR" dirty="0"/>
              <a:t>)skip connection</a:t>
            </a:r>
            <a:r>
              <a:rPr lang="ko-KR" altLang="en-US" dirty="0"/>
              <a:t>을 구현하기위해 다른 방법을 채용했어요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-&gt; search space </a:t>
            </a:r>
            <a:r>
              <a:rPr lang="ko-KR" altLang="en-US" dirty="0" err="1"/>
              <a:t>확대효과가있죠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AEF9F9-1356-F41A-8A39-A52C58165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8" y="2481250"/>
            <a:ext cx="8029634" cy="33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7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INCREASE ARCHITECTURE COMPLEXITY WITH SKIP CONNECTIONS AND OTHER LAYER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831268"/>
            <a:ext cx="11825288" cy="5026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앵커 포인트 삽입으로 </a:t>
            </a:r>
            <a:r>
              <a:rPr lang="en-US" altLang="ko-KR" dirty="0"/>
              <a:t>breaking layer</a:t>
            </a:r>
            <a:r>
              <a:rPr lang="ko-KR" altLang="en-US" dirty="0"/>
              <a:t> 구현 </a:t>
            </a:r>
            <a:r>
              <a:rPr lang="en-US" altLang="ko-KR" dirty="0"/>
              <a:t>-&gt; </a:t>
            </a:r>
            <a:r>
              <a:rPr lang="ko-KR" altLang="en-US" dirty="0"/>
              <a:t>결과적으로 추가적인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수정 없이 </a:t>
            </a:r>
            <a:r>
              <a:rPr lang="en-US" altLang="ko-KR" dirty="0"/>
              <a:t>REINFORCE </a:t>
            </a:r>
            <a:r>
              <a:rPr lang="ko-KR" altLang="en-US" dirty="0"/>
              <a:t>방식을 그대로 사용 가능하게 되었어요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6A1DD0-57CF-8D0A-9907-44AC0E0C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09" y="2005002"/>
            <a:ext cx="7705781" cy="28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1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INCREASE ARCHITECTURE COMPLEXITY WITH SKIP CONNECTIONS AND OTHER LAYER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831268"/>
            <a:ext cx="11825288" cy="502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앵커포인트 개수 </a:t>
            </a:r>
            <a:r>
              <a:rPr lang="en-US" altLang="ko-KR" dirty="0"/>
              <a:t>– N-1</a:t>
            </a:r>
          </a:p>
          <a:p>
            <a:pPr marL="0" indent="0">
              <a:buNone/>
            </a:pPr>
            <a:r>
              <a:rPr lang="ko-KR" altLang="en-US" dirty="0"/>
              <a:t>앵커포인트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Sigmoid</a:t>
            </a:r>
            <a:r>
              <a:rPr lang="ko-KR" altLang="en-US" dirty="0"/>
              <a:t>함수로 구현됨 </a:t>
            </a:r>
            <a:r>
              <a:rPr lang="en-US" altLang="ko-KR" dirty="0"/>
              <a:t>-&gt; controller</a:t>
            </a:r>
            <a:r>
              <a:rPr lang="ko-KR" altLang="en-US" dirty="0"/>
              <a:t>의 현재</a:t>
            </a:r>
            <a:r>
              <a:rPr lang="en-US" altLang="ko-KR" dirty="0"/>
              <a:t>hidden state</a:t>
            </a:r>
            <a:r>
              <a:rPr lang="ko-KR" altLang="en-US" dirty="0"/>
              <a:t>와 이전 앵커포인트들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en-US" altLang="ko-KR" dirty="0"/>
              <a:t>N-1)</a:t>
            </a:r>
            <a:r>
              <a:rPr lang="ko-KR" altLang="en-US" dirty="0"/>
              <a:t>의 </a:t>
            </a:r>
            <a:r>
              <a:rPr lang="en-US" altLang="ko-KR" dirty="0"/>
              <a:t>hidden state</a:t>
            </a:r>
            <a:r>
              <a:rPr lang="ko-KR" altLang="en-US" dirty="0"/>
              <a:t>함수를 더해요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CC9D6-6E5A-35B2-FBF8-270392F8A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62297"/>
            <a:ext cx="11634086" cy="9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54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INCREASE ARCHITECTURE COMPLEXITY WITH SKIP CONNECTIONS AND OTHER LAYER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831268"/>
            <a:ext cx="11825288" cy="502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현재 레이어의 </a:t>
            </a:r>
            <a:r>
              <a:rPr lang="en-US" altLang="ko-KR" dirty="0"/>
              <a:t>Sigmoid</a:t>
            </a:r>
            <a:r>
              <a:rPr lang="ko-KR" altLang="en-US" dirty="0"/>
              <a:t>값은 결과적으로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 레이어의 이전 입력 값이 될 것이고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Sigmoid</a:t>
            </a:r>
            <a:r>
              <a:rPr lang="ko-KR" altLang="en-US" dirty="0"/>
              <a:t>는 무엇이 입력으로 사용될지 </a:t>
            </a:r>
            <a:r>
              <a:rPr lang="en-US" altLang="ko-KR" dirty="0"/>
              <a:t>sample</a:t>
            </a:r>
            <a:r>
              <a:rPr lang="ko-KR" altLang="en-US" dirty="0"/>
              <a:t>해주는 효과가 있어요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연결이 확률분포로 정의되기때문에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Reinforce</a:t>
            </a:r>
            <a:r>
              <a:rPr lang="ko-KR" altLang="en-US" dirty="0"/>
              <a:t>방법이 앵커포인트 삽입 만으로 구현이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5123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INCREASE ARCHITECTURE COMPLEXITY WITH SKIP CONNECTIONS AND OTHER LAYER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1831268"/>
            <a:ext cx="11825288" cy="5026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Skip connection</a:t>
            </a:r>
            <a:r>
              <a:rPr lang="ko-KR" altLang="en-US" dirty="0"/>
              <a:t>의 이슈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한 레이어가 또다른 레이어와 호환이 불가하거나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하나의 레이어가 입</a:t>
            </a:r>
            <a:r>
              <a:rPr lang="en-US" altLang="ko-KR" dirty="0"/>
              <a:t>/</a:t>
            </a:r>
            <a:r>
              <a:rPr lang="ko-KR" altLang="en-US" dirty="0"/>
              <a:t>출력 둘 중 하나라도 가지고 있지 않을 시에는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b="0" i="0" dirty="0">
                <a:solidFill>
                  <a:srgbClr val="383838"/>
                </a:solidFill>
                <a:effectLst/>
                <a:latin typeface="Source Sans Pro" panose="020F0502020204030204" pitchFamily="34" charset="0"/>
              </a:rPr>
              <a:t>compilation failures</a:t>
            </a:r>
            <a:r>
              <a:rPr lang="ko-KR" altLang="en-US" b="0" i="0" dirty="0">
                <a:solidFill>
                  <a:srgbClr val="383838"/>
                </a:solidFill>
                <a:effectLst/>
                <a:latin typeface="Source Sans Pro" panose="020F0502020204030204" pitchFamily="34" charset="0"/>
              </a:rPr>
              <a:t>가 발생</a:t>
            </a:r>
            <a:r>
              <a:rPr lang="ko-KR" altLang="en-US" dirty="0">
                <a:solidFill>
                  <a:srgbClr val="383838"/>
                </a:solidFill>
                <a:latin typeface="Source Sans Pro" panose="020F0502020204030204" pitchFamily="34" charset="0"/>
              </a:rPr>
              <a:t>해요</a:t>
            </a:r>
            <a:r>
              <a:rPr lang="en-US" altLang="ko-KR" dirty="0">
                <a:solidFill>
                  <a:srgbClr val="383838"/>
                </a:solidFill>
                <a:latin typeface="Source Sans Pro" panose="020F0502020204030204" pitchFamily="34" charset="0"/>
              </a:rPr>
              <a:t>. </a:t>
            </a:r>
            <a:r>
              <a:rPr lang="ko-KR" altLang="en-US" dirty="0">
                <a:solidFill>
                  <a:srgbClr val="383838"/>
                </a:solidFill>
                <a:latin typeface="Source Sans Pro" panose="020F0502020204030204" pitchFamily="34" charset="0"/>
              </a:rPr>
              <a:t>직역하면 편성 실패 라는데</a:t>
            </a:r>
            <a:r>
              <a:rPr lang="en-US" altLang="ko-KR" dirty="0">
                <a:solidFill>
                  <a:srgbClr val="383838"/>
                </a:solidFill>
                <a:latin typeface="Source Sans Pro" panose="020F0502020204030204" pitchFamily="34" charset="0"/>
              </a:rPr>
              <a:t>, </a:t>
            </a:r>
            <a:r>
              <a:rPr lang="ko-KR" altLang="en-US" dirty="0">
                <a:solidFill>
                  <a:srgbClr val="383838"/>
                </a:solidFill>
                <a:latin typeface="Source Sans Pro" panose="020F0502020204030204" pitchFamily="34" charset="0"/>
              </a:rPr>
              <a:t>해결책을 말씀드릴 테니 대략적으로 이해해주시면 감사하겠습니다</a:t>
            </a:r>
            <a:r>
              <a:rPr lang="en-US" altLang="ko-KR" dirty="0">
                <a:solidFill>
                  <a:srgbClr val="383838"/>
                </a:solidFill>
                <a:latin typeface="Source Sans Pro" panose="020F0502020204030204" pitchFamily="34" charset="0"/>
              </a:rPr>
              <a:t>.</a:t>
            </a:r>
            <a:endParaRPr lang="en-US" altLang="ko-KR" b="0" i="0" dirty="0">
              <a:solidFill>
                <a:srgbClr val="383838"/>
              </a:solidFill>
              <a:effectLst/>
              <a:latin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83838"/>
                </a:solidFill>
                <a:latin typeface="Source Sans Pro" panose="020F0502020204030204" pitchFamily="34" charset="0"/>
              </a:rPr>
              <a:t>Solution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83838"/>
                </a:solidFill>
                <a:latin typeface="Source Sans Pro" panose="020F0502020204030204" pitchFamily="34" charset="0"/>
              </a:rPr>
              <a:t>-</a:t>
            </a:r>
            <a:r>
              <a:rPr lang="ko-KR" altLang="en-US" dirty="0">
                <a:solidFill>
                  <a:srgbClr val="383838"/>
                </a:solidFill>
                <a:latin typeface="Source Sans Pro" panose="020F0502020204030204" pitchFamily="34" charset="0"/>
              </a:rPr>
              <a:t>입력층에 연결된 이전 층이 없을 때는</a:t>
            </a:r>
            <a:r>
              <a:rPr lang="en-US" altLang="ko-KR" dirty="0">
                <a:solidFill>
                  <a:srgbClr val="383838"/>
                </a:solidFill>
                <a:latin typeface="Source Sans Pro" panose="020F0502020204030204" pitchFamily="34" charset="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Source Sans Pro" panose="020F0502020204030204" pitchFamily="34" charset="0"/>
              </a:rPr>
              <a:t>이미지를 입력 레이어로 사용해요</a:t>
            </a:r>
            <a:endParaRPr lang="en-US" altLang="ko-KR" dirty="0">
              <a:solidFill>
                <a:srgbClr val="383838"/>
              </a:solidFill>
              <a:latin typeface="Source Sans Pro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출력층이 없는 경우에는</a:t>
            </a:r>
            <a:r>
              <a:rPr lang="en-US" altLang="ko-KR" dirty="0"/>
              <a:t> </a:t>
            </a:r>
            <a:r>
              <a:rPr lang="ko-KR" altLang="en-US" dirty="0"/>
              <a:t>마지막 레이어를 분류기로 보낼 때 연계가 없는 </a:t>
            </a:r>
            <a:r>
              <a:rPr lang="en-US" altLang="ko-KR" dirty="0"/>
              <a:t>layer</a:t>
            </a:r>
            <a:r>
              <a:rPr lang="ko-KR" altLang="en-US" dirty="0"/>
              <a:t>들을 </a:t>
            </a:r>
            <a:r>
              <a:rPr lang="en-US" altLang="ko-KR" dirty="0"/>
              <a:t>output layer</a:t>
            </a:r>
            <a:r>
              <a:rPr lang="ko-KR" altLang="en-US" dirty="0"/>
              <a:t>로 이어서 사용했어요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입력 레이어가 사이즈가 달라 호환이 안 될 경우에는 </a:t>
            </a:r>
            <a:r>
              <a:rPr lang="en-US" altLang="ko-KR" dirty="0"/>
              <a:t>– </a:t>
            </a:r>
            <a:r>
              <a:rPr lang="ko-KR" altLang="en-US" dirty="0"/>
              <a:t>작은</a:t>
            </a:r>
            <a:r>
              <a:rPr lang="en-US" altLang="ko-KR" dirty="0"/>
              <a:t>layer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채워 동일한 크기를 가지도록 했어요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64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17EA5-3C63-1D25-4985-CBFC9E58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ABSTRACT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6614D-ED1A-3850-EA92-65AA9165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신경망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설계하기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위한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강화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기반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방법을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제안합니다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방법은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recurrent</a:t>
            </a:r>
            <a:r>
              <a:rPr lang="ko-KR" altLang="en-US" sz="180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network</a:t>
            </a:r>
            <a:r>
              <a:rPr lang="ko-KR" altLang="en-US" sz="180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사용하여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신경망의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모델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설명을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생성하고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강화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학습을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사용하여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RNN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학습하여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검증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세트에서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생성된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아키텍처의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기대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정확도를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극대화합니다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방법은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CIFAR-10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및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Penn Treebank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데이터셋에서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최첨단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달성하여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신경망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설계를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위한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강력한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도구임을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보여줍니다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endParaRPr lang="en-US" altLang="ko-KR" sz="1800" dirty="0">
              <a:solidFill>
                <a:srgbClr val="1F1F1F"/>
              </a:solidFill>
              <a:latin typeface="Arial" panose="020B0604020202020204" pitchFamily="34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ko-KR" altLang="en-US" dirty="0"/>
              <a:t>논문의 전체적인 내용 요약입니다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346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F72D-B5A9-3ECE-7869-10F7662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INCREASE ARCHITECTURE COMPLEXITY WITH SKIP CONNECTIONS AND OTHER LAYER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23B3D-E618-B24E-C6ED-21192F6C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1268"/>
            <a:ext cx="11825288" cy="502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위에는 간단한 예시로 설명했지만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Learning rate</a:t>
            </a:r>
            <a:r>
              <a:rPr lang="ko-KR" altLang="en-US" dirty="0"/>
              <a:t>를 예측의 하나로 추가하는 것도 가능하고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아키텍쳐의</a:t>
            </a:r>
            <a:r>
              <a:rPr lang="ko-KR" altLang="en-US" dirty="0"/>
              <a:t> </a:t>
            </a:r>
            <a:r>
              <a:rPr lang="en-US" altLang="ko-KR" dirty="0"/>
              <a:t>Pooling, Local contrast normalization, Batch Normalization</a:t>
            </a:r>
          </a:p>
          <a:p>
            <a:pPr marL="0" indent="0">
              <a:buNone/>
            </a:pPr>
            <a:r>
              <a:rPr lang="ko-KR" altLang="en-US" dirty="0"/>
              <a:t>예측도 가능해요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위해선 다른 타입의 레이어를 추가하고 예측해야 하므로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에 추가 단계와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추가하면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530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GENERATE RECURRENT CELL ARCHITECTURES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170AA-B4CB-431D-E989-55A4E70A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Recurrent Cell</a:t>
            </a:r>
            <a:r>
              <a:rPr lang="ko-KR" altLang="en-US" dirty="0"/>
              <a:t>을 생성하기 위해 위 방법을 수정해봤어요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기초 방식은 </a:t>
            </a:r>
            <a:r>
              <a:rPr lang="en-US" altLang="ko-KR" dirty="0"/>
              <a:t>tanh</a:t>
            </a:r>
            <a:r>
              <a:rPr lang="ko-KR" altLang="en-US" dirty="0"/>
              <a:t>함수로 구현했습니다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복잡한구성은 </a:t>
            </a:r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recurrent cell</a:t>
            </a:r>
            <a:r>
              <a:rPr lang="ko-KR" altLang="en-US" dirty="0"/>
              <a:t>로 구현했고</a:t>
            </a:r>
            <a:endParaRPr lang="en-US" altLang="ko-KR" dirty="0"/>
          </a:p>
          <a:p>
            <a:r>
              <a:rPr lang="ko-KR" altLang="en-US" dirty="0"/>
              <a:t>계산수행단계는 트리로 일반화가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트리의 노드에는 라벨링이 필요한데</a:t>
            </a:r>
            <a:r>
              <a:rPr lang="en-US" altLang="ko-KR" dirty="0"/>
              <a:t> method</a:t>
            </a:r>
            <a:r>
              <a:rPr lang="ko-KR" altLang="en-US" dirty="0"/>
              <a:t>와 활성화 함수를 입력으로 전달해요</a:t>
            </a:r>
            <a:r>
              <a:rPr lang="en-US" altLang="ko-KR" dirty="0"/>
              <a:t>. (</a:t>
            </a:r>
            <a:r>
              <a:rPr lang="ko-KR" altLang="en-US" dirty="0"/>
              <a:t>활성화 함수는 입력 두개를 하나로 병합할 때 필요합니다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두 출력은 트리 안의 다음 노드로 전달되고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r>
              <a:rPr lang="ko-KR" altLang="en-US" dirty="0"/>
              <a:t>이 방법과 함수를 선택할 수 있도록 인덱싱도 필요해요</a:t>
            </a:r>
            <a:r>
              <a:rPr lang="en-US" altLang="ko-KR" dirty="0"/>
              <a:t>. </a:t>
            </a:r>
            <a:r>
              <a:rPr lang="ko-KR" altLang="en-US" dirty="0"/>
              <a:t>인덱스가 있어야 각 노드를 순회하면서 필요로 하는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라벨링이 가능하기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151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GENERATE RECURRENT CELL ARCHITECTURES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170AA-B4CB-431D-E989-55A4E70A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또한 셀이 필요한데 메모리 상태를 나타내는 </a:t>
            </a:r>
            <a:r>
              <a:rPr lang="en-US" altLang="ko-KR" dirty="0"/>
              <a:t>ct-1</a:t>
            </a:r>
            <a:r>
              <a:rPr lang="ko-KR" altLang="en-US" dirty="0"/>
              <a:t>과 </a:t>
            </a:r>
            <a:r>
              <a:rPr lang="en-US" altLang="ko-KR" dirty="0" err="1"/>
              <a:t>ct</a:t>
            </a:r>
            <a:r>
              <a:rPr lang="ko-KR" altLang="en-US" dirty="0"/>
              <a:t>라는 두 변수가 필요해서 두 변수들을 통합하기 위해 </a:t>
            </a:r>
            <a:r>
              <a:rPr lang="en-US" altLang="ko-KR" dirty="0"/>
              <a:t>Controller RNN</a:t>
            </a:r>
            <a:r>
              <a:rPr lang="ko-KR" altLang="en-US" dirty="0"/>
              <a:t>은 이 두 변수를 어디에 연결해야 할지 예측하여 연결해줍니다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Controller RNN</a:t>
            </a:r>
            <a:r>
              <a:rPr lang="ko-KR" altLang="en-US" dirty="0"/>
              <a:t>의 마지막 두 블록에서 예측을 수행하면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443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GENERATE RECURRENT CELL ARCHITECTURES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48D70A-BAFF-863E-76FD-A1A67802D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7426" y="1589918"/>
            <a:ext cx="8077259" cy="3362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4E714-4FF0-7EAC-4239-B41C4156F910}"/>
              </a:ext>
            </a:extLst>
          </p:cNvPr>
          <p:cNvSpPr txBox="1"/>
          <p:nvPr/>
        </p:nvSpPr>
        <p:spPr>
          <a:xfrm>
            <a:off x="438150" y="5419725"/>
            <a:ext cx="12305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– </a:t>
            </a:r>
            <a:r>
              <a:rPr lang="ko-KR" altLang="en-US" dirty="0"/>
              <a:t>두개의 </a:t>
            </a:r>
            <a:r>
              <a:rPr lang="ko-KR" altLang="en-US" dirty="0" err="1"/>
              <a:t>자식노드를</a:t>
            </a:r>
            <a:r>
              <a:rPr lang="ko-KR" altLang="en-US" dirty="0"/>
              <a:t> 갖는 트리로 설계된 </a:t>
            </a:r>
            <a:r>
              <a:rPr lang="en-US" altLang="ko-KR" dirty="0"/>
              <a:t>Recurrent Cell</a:t>
            </a:r>
            <a:r>
              <a:rPr lang="ko-KR" altLang="en-US" dirty="0"/>
              <a:t>의 예시입니다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Left </a:t>
            </a:r>
            <a:r>
              <a:rPr lang="ko-KR" altLang="en-US" dirty="0"/>
              <a:t>컨트롤러에 의해 예측된 연산 순서를 정의하는 트리의 이미지</a:t>
            </a:r>
            <a:endParaRPr lang="en-US" altLang="ko-KR" dirty="0"/>
          </a:p>
          <a:p>
            <a:r>
              <a:rPr lang="en-US" altLang="ko-KR" dirty="0"/>
              <a:t>Center </a:t>
            </a:r>
            <a:r>
              <a:rPr lang="ko-KR" altLang="en-US" dirty="0"/>
              <a:t>트리 안에 있는 각 연산순서를 위한 컨트롤러로 생성된 예측의 집합을 표현한 이미지</a:t>
            </a:r>
            <a:endParaRPr lang="en-US" altLang="ko-KR" dirty="0"/>
          </a:p>
          <a:p>
            <a:r>
              <a:rPr lang="en-US" altLang="ko-KR" dirty="0"/>
              <a:t>Right </a:t>
            </a:r>
            <a:r>
              <a:rPr lang="ko-KR" altLang="en-US" dirty="0"/>
              <a:t>예시에 따라 출력된 </a:t>
            </a:r>
            <a:r>
              <a:rPr lang="en-US" altLang="ko-KR" dirty="0"/>
              <a:t>Recurrent</a:t>
            </a:r>
            <a:r>
              <a:rPr lang="ko-KR" altLang="en-US" dirty="0"/>
              <a:t> </a:t>
            </a:r>
            <a:r>
              <a:rPr lang="en-US" altLang="ko-KR" dirty="0"/>
              <a:t>cell</a:t>
            </a:r>
            <a:r>
              <a:rPr lang="ko-KR" altLang="en-US" dirty="0"/>
              <a:t>의 최종 연산 그래프를 표현한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604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GENERATE RECURRENT CELL ARCHITECTURES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47B3F-0E66-6DD4-7C15-D1DC1630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6372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위 그림은 다음과 같은 순서로 연산이 발생해요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컨트롤러가</a:t>
            </a:r>
            <a:r>
              <a:rPr lang="en-US" altLang="ko-KR" dirty="0"/>
              <a:t>tree </a:t>
            </a:r>
            <a:r>
              <a:rPr lang="en-US" altLang="ko-KR" dirty="0" err="1"/>
              <a:t>idx</a:t>
            </a:r>
            <a:r>
              <a:rPr lang="en-US" altLang="ko-KR" dirty="0"/>
              <a:t> 0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  <a:r>
              <a:rPr lang="ko-KR" altLang="en-US" dirty="0"/>
              <a:t>와 </a:t>
            </a:r>
            <a:r>
              <a:rPr lang="en-US" altLang="ko-KR" dirty="0" err="1"/>
              <a:t>tahn</a:t>
            </a:r>
            <a:r>
              <a:rPr lang="ko-KR" altLang="en-US" dirty="0" err="1"/>
              <a:t>일것이라고</a:t>
            </a:r>
            <a:r>
              <a:rPr lang="ko-KR" altLang="en-US" dirty="0"/>
              <a:t> 예측하면 </a:t>
            </a:r>
            <a:r>
              <a:rPr lang="en-US" altLang="ko-KR" dirty="0"/>
              <a:t>(</a:t>
            </a:r>
            <a:r>
              <a:rPr lang="pl-PL" altLang="ko-KR" dirty="0"/>
              <a:t>a0 = tanh(W1 ∗ xt + W2 ∗ ht−1)</a:t>
            </a:r>
            <a:r>
              <a:rPr lang="ko-KR" altLang="en-US" dirty="0"/>
              <a:t>라고 연산해야 한다는 </a:t>
            </a:r>
            <a:r>
              <a:rPr lang="ko-KR" altLang="en-US" dirty="0" err="1"/>
              <a:t>뜻이에요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컨트롤러가</a:t>
            </a:r>
            <a:r>
              <a:rPr lang="en-US" altLang="ko-KR" dirty="0"/>
              <a:t>tree </a:t>
            </a:r>
            <a:r>
              <a:rPr lang="en-US" altLang="ko-KR" dirty="0" err="1"/>
              <a:t>idx</a:t>
            </a:r>
            <a:r>
              <a:rPr lang="en-US" altLang="ko-KR" dirty="0"/>
              <a:t> 1</a:t>
            </a:r>
            <a:r>
              <a:rPr lang="ko-KR" altLang="en-US" dirty="0"/>
              <a:t>에 </a:t>
            </a:r>
            <a:r>
              <a:rPr lang="en-US" altLang="ko-KR" dirty="0" err="1"/>
              <a:t>ElemMult</a:t>
            </a:r>
            <a:r>
              <a:rPr lang="ko-KR" altLang="en-US" dirty="0"/>
              <a:t>와 </a:t>
            </a:r>
            <a:r>
              <a:rPr lang="en-US" altLang="ko-KR" dirty="0" err="1"/>
              <a:t>ReLU</a:t>
            </a:r>
            <a:r>
              <a:rPr lang="ko-KR" altLang="en-US" dirty="0" err="1"/>
              <a:t>일것이라고</a:t>
            </a:r>
            <a:r>
              <a:rPr lang="ko-KR" altLang="en-US" dirty="0"/>
              <a:t> 예측하고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컨트롤러가 </a:t>
            </a:r>
            <a:r>
              <a:rPr lang="en-US" altLang="ko-KR" dirty="0"/>
              <a:t>Cell index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추측하여 </a:t>
            </a:r>
            <a:r>
              <a:rPr lang="en-US" altLang="ko-KR" dirty="0"/>
              <a:t>Add </a:t>
            </a:r>
            <a:r>
              <a:rPr lang="ko-KR" altLang="en-US" dirty="0"/>
              <a:t>와 </a:t>
            </a:r>
            <a:r>
              <a:rPr lang="en-US" altLang="ko-KR" dirty="0" err="1"/>
              <a:t>ReLU</a:t>
            </a:r>
            <a:r>
              <a:rPr lang="ko-KR" altLang="en-US" dirty="0"/>
              <a:t>를 </a:t>
            </a:r>
            <a:r>
              <a:rPr lang="en-US" altLang="ko-KR" dirty="0"/>
              <a:t>Cell Inject</a:t>
            </a:r>
            <a:r>
              <a:rPr lang="ko-KR" altLang="en-US" dirty="0"/>
              <a:t>의 요소로 선정해요</a:t>
            </a:r>
            <a:r>
              <a:rPr lang="en-US" altLang="ko-KR" dirty="0"/>
              <a:t>.                    </a:t>
            </a:r>
            <a:r>
              <a:rPr lang="ko-KR" altLang="en-US" dirty="0"/>
              <a:t>왼쪽 수식처럼 </a:t>
            </a:r>
            <a:r>
              <a:rPr lang="ko-KR" altLang="en-US" dirty="0" err="1"/>
              <a:t>연산해야한다는뜻</a:t>
            </a:r>
            <a:r>
              <a:rPr lang="ko-KR" altLang="en-US" dirty="0"/>
              <a:t> 이에요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컨트롤러가 </a:t>
            </a:r>
            <a:r>
              <a:rPr lang="en-US" altLang="ko-KR" dirty="0" err="1"/>
              <a:t>Elemmult</a:t>
            </a:r>
            <a:r>
              <a:rPr lang="ko-KR" altLang="en-US" dirty="0"/>
              <a:t>와 </a:t>
            </a:r>
            <a:r>
              <a:rPr lang="en-US" altLang="ko-KR" dirty="0"/>
              <a:t>Sigmoid</a:t>
            </a:r>
            <a:r>
              <a:rPr lang="ko-KR" altLang="en-US" dirty="0"/>
              <a:t>를 </a:t>
            </a:r>
            <a:r>
              <a:rPr lang="en-US" altLang="ko-KR" dirty="0"/>
              <a:t>tree </a:t>
            </a:r>
            <a:r>
              <a:rPr lang="en-US" altLang="ko-KR" dirty="0" err="1"/>
              <a:t>idx</a:t>
            </a:r>
            <a:r>
              <a:rPr lang="en-US" altLang="ko-KR" dirty="0"/>
              <a:t> 2</a:t>
            </a:r>
            <a:r>
              <a:rPr lang="ko-KR" altLang="en-US" dirty="0"/>
              <a:t>로 예측하면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       </a:t>
            </a:r>
            <a:r>
              <a:rPr lang="ko-KR" altLang="en-US" dirty="0"/>
              <a:t>로 연산해야 해요</a:t>
            </a:r>
            <a:r>
              <a:rPr lang="en-US" altLang="ko-KR" dirty="0"/>
              <a:t>. (</a:t>
            </a:r>
            <a:r>
              <a:rPr lang="ko-KR" altLang="en-US" dirty="0" err="1"/>
              <a:t>이진트리이므로</a:t>
            </a:r>
            <a:r>
              <a:rPr lang="en-US" altLang="ko-KR" dirty="0"/>
              <a:t>a</a:t>
            </a:r>
            <a:r>
              <a:rPr lang="ko-KR" altLang="en-US" dirty="0" err="1"/>
              <a:t>의인덱스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증가됨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9B63D1-F637-5E03-3023-084C3A372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40" y="3578332"/>
            <a:ext cx="3271861" cy="285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3AB7C9-D313-5795-1AF0-288BB4F4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909" y="4518815"/>
            <a:ext cx="2219341" cy="2190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72D1BF-BE39-4521-D4CE-AE9F3DD61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61035"/>
            <a:ext cx="2147903" cy="2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64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GENERATE RECURRENT CELL ARCHITECTURES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47B3F-0E66-6DD4-7C15-D1DC1630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" y="1825625"/>
            <a:ext cx="11563643" cy="4351338"/>
          </a:xfrm>
        </p:spPr>
        <p:txBody>
          <a:bodyPr/>
          <a:lstStyle/>
          <a:p>
            <a:r>
              <a:rPr lang="en-US" altLang="ko-KR" dirty="0"/>
              <a:t>Controller RNN</a:t>
            </a:r>
            <a:r>
              <a:rPr lang="ko-KR" altLang="en-US" dirty="0"/>
              <a:t>이 </a:t>
            </a:r>
            <a:r>
              <a:rPr lang="en-US" altLang="ko-KR" dirty="0"/>
              <a:t>Cell Index</a:t>
            </a:r>
            <a:r>
              <a:rPr lang="ko-KR" altLang="en-US" dirty="0"/>
              <a:t>의 첫 요소를 </a:t>
            </a:r>
            <a:r>
              <a:rPr lang="en-US" altLang="ko-KR" dirty="0"/>
              <a:t>1</a:t>
            </a:r>
            <a:r>
              <a:rPr lang="ko-KR" altLang="en-US" dirty="0"/>
              <a:t>로 예측합니다</a:t>
            </a:r>
            <a:r>
              <a:rPr lang="en-US" altLang="ko-KR" dirty="0"/>
              <a:t>. activation</a:t>
            </a:r>
            <a:r>
              <a:rPr lang="ko-KR" altLang="en-US" dirty="0"/>
              <a:t>전에 </a:t>
            </a:r>
            <a:r>
              <a:rPr lang="en-US" altLang="ko-KR" dirty="0"/>
              <a:t>index1</a:t>
            </a:r>
            <a:r>
              <a:rPr lang="ko-KR" altLang="en-US" dirty="0"/>
              <a:t>에서 </a:t>
            </a:r>
            <a:r>
              <a:rPr lang="en-US" altLang="ko-KR" dirty="0"/>
              <a:t>Ct</a:t>
            </a:r>
            <a:r>
              <a:rPr lang="ko-KR" altLang="en-US" dirty="0"/>
              <a:t>를 트리의 출력으로 해야 한다는 것과 동일합니다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예시에서는 트리는 노드가 두개이므로 </a:t>
            </a:r>
            <a:r>
              <a:rPr lang="en-US" altLang="ko-KR" dirty="0"/>
              <a:t>“base 2” </a:t>
            </a:r>
            <a:r>
              <a:rPr lang="ko-KR" altLang="en-US" dirty="0" err="1"/>
              <a:t>아키텍쳐</a:t>
            </a:r>
            <a:r>
              <a:rPr lang="ko-KR" altLang="en-US" dirty="0"/>
              <a:t> 라고 불러야 합니다</a:t>
            </a:r>
            <a:r>
              <a:rPr lang="en-US" altLang="ko-KR" dirty="0"/>
              <a:t>.. </a:t>
            </a:r>
            <a:r>
              <a:rPr lang="ko-KR" altLang="en-US" dirty="0"/>
              <a:t>하지만 이는 예시로 든 사례이므로 </a:t>
            </a:r>
            <a:r>
              <a:rPr lang="en-US" altLang="ko-KR" dirty="0"/>
              <a:t>“</a:t>
            </a:r>
            <a:r>
              <a:rPr lang="ko-KR" altLang="en-US" dirty="0"/>
              <a:t>표현력</a:t>
            </a:r>
            <a:r>
              <a:rPr lang="en-US" altLang="ko-KR" dirty="0"/>
              <a:t>”</a:t>
            </a:r>
            <a:r>
              <a:rPr lang="ko-KR" altLang="en-US" dirty="0"/>
              <a:t>이 없어요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논문 내 실험에서는 </a:t>
            </a:r>
            <a:r>
              <a:rPr lang="en-US" altLang="ko-KR" dirty="0"/>
              <a:t>cell</a:t>
            </a:r>
            <a:r>
              <a:rPr lang="ko-KR" altLang="en-US" dirty="0"/>
              <a:t>이 표현력이 있도록 </a:t>
            </a:r>
            <a:r>
              <a:rPr lang="en-US" altLang="ko-KR" dirty="0"/>
              <a:t>base </a:t>
            </a:r>
            <a:r>
              <a:rPr lang="en-US" altLang="ko-KR" dirty="0" err="1"/>
              <a:t>numbe</a:t>
            </a:r>
            <a:r>
              <a:rPr lang="ko-KR" altLang="en-US" dirty="0"/>
              <a:t>를 </a:t>
            </a:r>
            <a:r>
              <a:rPr lang="en-US" altLang="ko-KR" dirty="0"/>
              <a:t>8</a:t>
            </a:r>
            <a:r>
              <a:rPr lang="ko-KR" altLang="en-US" dirty="0"/>
              <a:t>로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표현력이 높을 수록 예를 들면 구별을 잘 한다고 할 수 있죠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684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EXPERIMENTS AND RESULTS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47B3F-0E66-6DD4-7C15-D1DC1630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" y="1825625"/>
            <a:ext cx="11563643" cy="4351338"/>
          </a:xfrm>
        </p:spPr>
        <p:txBody>
          <a:bodyPr/>
          <a:lstStyle/>
          <a:p>
            <a:r>
              <a:rPr lang="en-US" altLang="ko-KR" dirty="0"/>
              <a:t>CIFAR-10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좋은 </a:t>
            </a:r>
            <a:r>
              <a:rPr lang="en-US" altLang="ko-KR" dirty="0"/>
              <a:t>Convolution architecture</a:t>
            </a:r>
            <a:r>
              <a:rPr lang="ko-KR" altLang="en-US" dirty="0"/>
              <a:t>를 찾는 것이 실험 목표</a:t>
            </a:r>
            <a:endParaRPr lang="en-US" altLang="ko-KR" dirty="0"/>
          </a:p>
          <a:p>
            <a:r>
              <a:rPr lang="en-US" altLang="ko-KR" dirty="0"/>
              <a:t>Penn Treebank -&gt; </a:t>
            </a:r>
            <a:r>
              <a:rPr lang="ko-KR" altLang="en-US" dirty="0"/>
              <a:t>좋은 </a:t>
            </a:r>
            <a:r>
              <a:rPr lang="en-US" altLang="ko-KR" dirty="0"/>
              <a:t>recurrent cell</a:t>
            </a:r>
            <a:r>
              <a:rPr lang="ko-KR" altLang="en-US" dirty="0"/>
              <a:t>을 찾는 것이 실험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보상신호를 계산하기 위해 검증데이터셋을 각 데이터셋마다 준비해서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검증 결과 가장 좋은 실험결과를 기재해 두었습니다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6175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LEARNING CONVOLUTIONAL ARCHITECTURES FOR CIFAR-10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47B3F-0E66-6DD4-7C15-D1DC1630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" y="1825625"/>
            <a:ext cx="11563643" cy="4351338"/>
          </a:xfrm>
        </p:spPr>
        <p:txBody>
          <a:bodyPr/>
          <a:lstStyle/>
          <a:p>
            <a:r>
              <a:rPr lang="en-US" altLang="ko-KR" dirty="0"/>
              <a:t>Dataset: </a:t>
            </a:r>
            <a:r>
              <a:rPr lang="ko-KR" altLang="en-US" dirty="0" err="1"/>
              <a:t>모든이미지를</a:t>
            </a:r>
            <a:r>
              <a:rPr lang="ko-KR" altLang="en-US" dirty="0"/>
              <a:t> </a:t>
            </a:r>
            <a:r>
              <a:rPr lang="en-US" altLang="ko-KR" dirty="0"/>
              <a:t>whitening</a:t>
            </a:r>
            <a:r>
              <a:rPr lang="ko-KR" altLang="en-US" dirty="0"/>
              <a:t>으로 </a:t>
            </a:r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ko-KR" altLang="en-US" dirty="0" err="1"/>
              <a:t>전처리</a:t>
            </a:r>
            <a:r>
              <a:rPr lang="ko-KR" altLang="en-US" dirty="0"/>
              <a:t> 방식이 논문에 명시가 안되어서</a:t>
            </a:r>
            <a:r>
              <a:rPr lang="en-US" altLang="ko-KR" dirty="0"/>
              <a:t>..</a:t>
            </a:r>
            <a:r>
              <a:rPr lang="ko-KR" altLang="en-US" dirty="0"/>
              <a:t> 입력 평균</a:t>
            </a:r>
            <a:r>
              <a:rPr lang="en-US" altLang="ko-KR" dirty="0"/>
              <a:t>0,</a:t>
            </a:r>
            <a:r>
              <a:rPr lang="ko-KR" altLang="en-US" dirty="0"/>
              <a:t>분산</a:t>
            </a:r>
            <a:r>
              <a:rPr lang="en-US" altLang="ko-KR" dirty="0"/>
              <a:t>1</a:t>
            </a:r>
            <a:r>
              <a:rPr lang="ko-KR" altLang="en-US" dirty="0"/>
              <a:t>로 변환 한건지</a:t>
            </a:r>
            <a:r>
              <a:rPr lang="en-US" altLang="ko-KR" dirty="0"/>
              <a:t>, </a:t>
            </a:r>
            <a:r>
              <a:rPr lang="ko-KR" altLang="en-US" dirty="0"/>
              <a:t>이미지 색상을 변환한 건지는 몰라요</a:t>
            </a:r>
            <a:r>
              <a:rPr lang="en-US" altLang="ko-KR" dirty="0"/>
              <a:t>)</a:t>
            </a:r>
            <a:r>
              <a:rPr lang="ko-KR" altLang="en-US" dirty="0"/>
              <a:t> 다음은</a:t>
            </a:r>
            <a:r>
              <a:rPr lang="en-US" altLang="ko-KR" dirty="0"/>
              <a:t> Data augmentation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진행해요</a:t>
            </a:r>
            <a:r>
              <a:rPr lang="en-US" altLang="ko-KR" dirty="0"/>
              <a:t>.</a:t>
            </a:r>
            <a:r>
              <a:rPr lang="ko-KR" altLang="en-US" dirty="0"/>
              <a:t>작은 이미지를 </a:t>
            </a:r>
            <a:r>
              <a:rPr lang="en-US" altLang="ko-KR" dirty="0" err="1"/>
              <a:t>upsample</a:t>
            </a:r>
            <a:r>
              <a:rPr lang="ko-KR" altLang="en-US" dirty="0"/>
              <a:t>해서 </a:t>
            </a:r>
            <a:r>
              <a:rPr lang="en-US" altLang="ko-KR" dirty="0"/>
              <a:t>32*32</a:t>
            </a:r>
            <a:r>
              <a:rPr lang="ko-KR" altLang="en-US" dirty="0"/>
              <a:t>로 </a:t>
            </a:r>
            <a:r>
              <a:rPr lang="ko-KR" altLang="en-US" dirty="0" err="1"/>
              <a:t>크롭</a:t>
            </a:r>
            <a:r>
              <a:rPr lang="en-US" altLang="ko-KR" dirty="0"/>
              <a:t>, </a:t>
            </a:r>
            <a:r>
              <a:rPr lang="ko-KR" altLang="en-US" dirty="0"/>
              <a:t>추가로 </a:t>
            </a:r>
            <a:r>
              <a:rPr lang="en-US" altLang="ko-KR" dirty="0"/>
              <a:t>random horizontal flip</a:t>
            </a:r>
            <a:r>
              <a:rPr lang="ko-KR" altLang="en-US" dirty="0"/>
              <a:t>을 적용해서 일부 이미지를 반전시켰어요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Search space: filter height – [1,3,5,7] filter width –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[24, 36, 48, 64]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Stride – [[1],[1,2,3]]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251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LEARNING CONVOLUTIONAL ARCHITECTURES FOR CIFAR-10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47B3F-0E66-6DD4-7C15-D1DC1630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11964572" cy="5032375"/>
          </a:xfrm>
        </p:spPr>
        <p:txBody>
          <a:bodyPr/>
          <a:lstStyle/>
          <a:p>
            <a:r>
              <a:rPr lang="en-US" altLang="ko-KR" dirty="0"/>
              <a:t>Training details: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 controller RNN – two-layer LSTM (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각 레이어마다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35 hidden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unit)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Optimizer – ADAM(Learning rate – 0.0006)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Controller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의 가중치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-0.08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0.08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사이에서 균일하게 초기화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분산 트레이닝을 사용했으므로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Parameter server Shards S = 20, Controller replicas K = 20, Child replicas m = 8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설정하여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800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개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GPU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를 통해 병렬연산을 수행했습니다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Child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model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50 epoch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훈련되고 보상신호는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5 epoch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마다 검증 정확도가 가장 높은 값으로 컨트롤러에 업데이트됩니다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8031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LEARNING CONVOLUTIONAL ARCHITECTURES FOR CIFAR-10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47B3F-0E66-6DD4-7C15-D1DC1630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" y="1825625"/>
            <a:ext cx="11563643" cy="4351338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Validation data set – train set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5000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개 무작위 추출했어요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Train data set –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위에서 남은 나머지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45000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개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Child model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훈련시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Momentum Optimizer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사용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(LR = 0.1,weight decay 1e-4, momentum = 0.9) momentum = “Nesterov Momentum”</a:t>
            </a:r>
          </a:p>
          <a:p>
            <a:r>
              <a:rPr lang="ko-KR" altLang="en-US" dirty="0"/>
              <a:t>컨트롤러 학습을 시키는 동안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Child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증가시키도록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스케줄링 했고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Depth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부터 시작하여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씩 늘리도록 설정했습니다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 1600 sample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마다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Depth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씩 증가 한다는 것입니다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8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F2D0D-5D09-DA20-B881-43E4D2D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C5D01-45E9-0555-A80D-BA08DD954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딥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뉴럴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네트워크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아키텍처를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설계하는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것은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아주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중요합니다</a:t>
            </a:r>
            <a:r>
              <a:rPr lang="en-US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하지만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아키텍처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설계</a:t>
            </a:r>
            <a:r>
              <a:rPr lang="ko-KR" altLang="en-US" sz="1800" kern="1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여전히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어려운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solidFill>
                  <a:srgbClr val="1F1F1F"/>
                </a:solidFill>
                <a:highlight>
                  <a:srgbClr val="FF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문제</a:t>
            </a:r>
            <a:r>
              <a:rPr lang="ko-KR" altLang="en-US" sz="1800" kern="100" dirty="0">
                <a:solidFill>
                  <a:srgbClr val="1F1F1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1800" kern="100" dirty="0">
                <a:solidFill>
                  <a:srgbClr val="1F1F1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Neural Architecture Search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는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순환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신경망을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사용하여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다양한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생성하고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이러한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실제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데이터로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학습시켜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얻은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정확도를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보상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신호로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사용하여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컨트롤러를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업데이트합니다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결과적으로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Neural Architecture Search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는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시간이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지남에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따라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검색을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개선하고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더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좋은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아키텍처를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찾을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있습니다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아키텍처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Neural Network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구조를 말함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RL –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강화학습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여기서 쓰이는 용어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보상 신호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컨트롤러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49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LEARNING CONVOLUTIONAL ARCHITECTURES FOR CIFAR-10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47B3F-0E66-6DD4-7C15-D1DC1630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" y="1825625"/>
            <a:ext cx="11563643" cy="4877630"/>
          </a:xfrm>
        </p:spPr>
        <p:txBody>
          <a:bodyPr>
            <a:normAutofit/>
          </a:bodyPr>
          <a:lstStyle/>
          <a:p>
            <a:r>
              <a:rPr lang="en-US" altLang="ko-KR" dirty="0"/>
              <a:t>Results :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가 </a:t>
            </a:r>
            <a:r>
              <a:rPr lang="en-US" altLang="ko-KR" dirty="0"/>
              <a:t>12800</a:t>
            </a:r>
            <a:r>
              <a:rPr lang="ko-KR" altLang="en-US" dirty="0"/>
              <a:t>개의 아키텍처를 훈련했을 때 </a:t>
            </a:r>
            <a:r>
              <a:rPr lang="ko-KR" altLang="en-US" dirty="0" err="1"/>
              <a:t>검증시</a:t>
            </a:r>
            <a:r>
              <a:rPr lang="ko-KR" altLang="en-US" dirty="0"/>
              <a:t> 최고의 결과가 나오는 걸 확인했습니다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Learning rate, weight decay, batch-normalization, epsilon, epoch decay the learning rate</a:t>
            </a:r>
            <a:r>
              <a:rPr lang="ko-KR" altLang="en-US" dirty="0"/>
              <a:t>를 </a:t>
            </a:r>
            <a:r>
              <a:rPr lang="en-US" altLang="ko-KR" dirty="0"/>
              <a:t> </a:t>
            </a:r>
            <a:r>
              <a:rPr lang="ko-KR" altLang="en-US" dirty="0" err="1"/>
              <a:t>하이퍼파라미터값으로</a:t>
            </a:r>
            <a:r>
              <a:rPr lang="ko-KR" altLang="en-US" dirty="0"/>
              <a:t> 선정하고 </a:t>
            </a:r>
            <a:r>
              <a:rPr lang="en-US" altLang="ko-KR" dirty="0"/>
              <a:t>grid search</a:t>
            </a:r>
            <a:r>
              <a:rPr lang="ko-KR" altLang="en-US" dirty="0"/>
              <a:t> 결과로 최적화된 </a:t>
            </a:r>
            <a:r>
              <a:rPr lang="ko-KR" altLang="en-US" dirty="0" err="1"/>
              <a:t>하이퍼파라미터로</a:t>
            </a:r>
            <a:r>
              <a:rPr lang="ko-KR" altLang="en-US" dirty="0"/>
              <a:t> 각 모델에 연산을 수행해서 결과를 도출했습니다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(grid search –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하이퍼파라미터의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수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각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하이퍼파라미터의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수로 모든 경우의 수에서 최적의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하이퍼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파라미터를 찾는 행위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7912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LEARNING CONVOLUTIONAL ARCHITECTURES FOR CIFAR-10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D8D10D-CD99-BB43-4F29-5E3FF24C6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956" y="1816100"/>
            <a:ext cx="6149413" cy="48783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30480-7CDD-85BA-2AB3-36B0092E37BA}"/>
              </a:ext>
            </a:extLst>
          </p:cNvPr>
          <p:cNvSpPr txBox="1"/>
          <p:nvPr/>
        </p:nvSpPr>
        <p:spPr>
          <a:xfrm>
            <a:off x="7267575" y="2409825"/>
            <a:ext cx="424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분류에서 성능이 높은 편인 </a:t>
            </a:r>
            <a:endParaRPr lang="en-US" altLang="ko-KR" dirty="0"/>
          </a:p>
          <a:p>
            <a:r>
              <a:rPr lang="en-US" altLang="ko-KR" dirty="0" err="1"/>
              <a:t>Densenet</a:t>
            </a:r>
            <a:r>
              <a:rPr lang="ko-KR" altLang="en-US" dirty="0"/>
              <a:t>과 유사한 </a:t>
            </a:r>
            <a:r>
              <a:rPr lang="en-US" altLang="ko-KR" dirty="0"/>
              <a:t>error rate</a:t>
            </a:r>
            <a:r>
              <a:rPr lang="ko-KR" altLang="en-US" dirty="0"/>
              <a:t>를 보이는</a:t>
            </a:r>
            <a:endParaRPr lang="en-US" altLang="ko-KR" dirty="0"/>
          </a:p>
          <a:p>
            <a:r>
              <a:rPr lang="ko-KR" altLang="en-US" dirty="0"/>
              <a:t> 신경망 아키텍처를 </a:t>
            </a:r>
            <a:endParaRPr lang="en-US" altLang="ko-KR" dirty="0"/>
          </a:p>
          <a:p>
            <a:r>
              <a:rPr lang="ko-KR" altLang="en-US" dirty="0"/>
              <a:t>만들어낸 결과가 도출됨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BA7CB7-5BB0-04F1-AB91-F80837DFA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75" y="3610154"/>
            <a:ext cx="2314592" cy="866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145B22-AAD7-4164-3BE1-37B2B5C2E0C7}"/>
              </a:ext>
            </a:extLst>
          </p:cNvPr>
          <p:cNvSpPr txBox="1"/>
          <p:nvPr/>
        </p:nvSpPr>
        <p:spPr>
          <a:xfrm>
            <a:off x="7181850" y="4810483"/>
            <a:ext cx="4980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model</a:t>
            </a:r>
            <a:r>
              <a:rPr lang="ko-KR" altLang="en-US" dirty="0"/>
              <a:t>로 실험했고 </a:t>
            </a:r>
            <a:endParaRPr lang="en-US" altLang="ko-KR" dirty="0"/>
          </a:p>
          <a:p>
            <a:r>
              <a:rPr lang="ko-KR" altLang="en-US" dirty="0"/>
              <a:t>각각</a:t>
            </a:r>
            <a:endParaRPr lang="en-US" altLang="ko-KR" dirty="0"/>
          </a:p>
          <a:p>
            <a:r>
              <a:rPr lang="en-US" altLang="ko-KR" dirty="0"/>
              <a:t>-stride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r>
              <a:rPr lang="ko-KR" altLang="en-US" dirty="0"/>
              <a:t> 예측금지지시</a:t>
            </a:r>
            <a:endParaRPr lang="en-US" altLang="ko-KR" dirty="0"/>
          </a:p>
          <a:p>
            <a:r>
              <a:rPr lang="en-US" altLang="ko-KR" dirty="0"/>
              <a:t>-stride </a:t>
            </a:r>
            <a:r>
              <a:rPr lang="ko-KR" altLang="en-US" dirty="0"/>
              <a:t>예측만 포함</a:t>
            </a:r>
            <a:endParaRPr lang="en-US" altLang="ko-KR" dirty="0"/>
          </a:p>
          <a:p>
            <a:r>
              <a:rPr lang="en-US" altLang="ko-KR" dirty="0"/>
              <a:t>-pooling </a:t>
            </a:r>
            <a:r>
              <a:rPr lang="ko-KR" altLang="en-US" dirty="0"/>
              <a:t>최대화</a:t>
            </a:r>
            <a:r>
              <a:rPr lang="en-US" altLang="ko-KR" dirty="0"/>
              <a:t>(2</a:t>
            </a:r>
            <a:r>
              <a:rPr lang="ko-KR" altLang="en-US" dirty="0"/>
              <a:t>개 </a:t>
            </a:r>
            <a:r>
              <a:rPr lang="en-US" altLang="ko-KR" dirty="0"/>
              <a:t>pooling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-pooling</a:t>
            </a:r>
            <a:r>
              <a:rPr lang="ko-KR" altLang="en-US" dirty="0"/>
              <a:t>최대화</a:t>
            </a:r>
            <a:r>
              <a:rPr lang="en-US" altLang="ko-KR" dirty="0"/>
              <a:t>+</a:t>
            </a:r>
            <a:r>
              <a:rPr lang="ko-KR" altLang="en-US" dirty="0"/>
              <a:t>필터</a:t>
            </a:r>
            <a:r>
              <a:rPr lang="en-US" altLang="ko-KR" dirty="0"/>
              <a:t>40</a:t>
            </a:r>
            <a:r>
              <a:rPr lang="ko-KR" altLang="en-US" dirty="0" err="1"/>
              <a:t>개추가</a:t>
            </a:r>
            <a:r>
              <a:rPr lang="ko-KR" altLang="en-US" dirty="0"/>
              <a:t> </a:t>
            </a:r>
            <a:r>
              <a:rPr lang="en-US" altLang="ko-KR" dirty="0"/>
              <a:t>&lt;&lt; </a:t>
            </a:r>
            <a:r>
              <a:rPr lang="ko-KR" altLang="en-US" dirty="0"/>
              <a:t>최고의결과</a:t>
            </a:r>
          </a:p>
        </p:txBody>
      </p:sp>
    </p:spTree>
    <p:extLst>
      <p:ext uri="{BB962C8B-B14F-4D97-AF65-F5344CB8AC3E}">
        <p14:creationId xmlns:p14="http://schemas.microsoft.com/office/powerpoint/2010/main" val="3334411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Dataset: Penn Treebank – </a:t>
            </a:r>
            <a:r>
              <a:rPr lang="ko-KR" altLang="en-US" dirty="0"/>
              <a:t>유명한 </a:t>
            </a:r>
            <a:r>
              <a:rPr lang="en-US" altLang="ko-KR" dirty="0"/>
              <a:t>language modeling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en-US" altLang="ko-KR" dirty="0"/>
              <a:t>LSTM </a:t>
            </a:r>
            <a:r>
              <a:rPr lang="ko-KR" altLang="en-US" dirty="0"/>
              <a:t>아키텍처는 우수한 경향이 있어서 개선하는 것은 어렵고</a:t>
            </a:r>
            <a:endParaRPr lang="en-US" altLang="ko-KR" dirty="0"/>
          </a:p>
          <a:p>
            <a:r>
              <a:rPr lang="ko-KR" altLang="en-US" dirty="0"/>
              <a:t>데이터셋이 작아서 </a:t>
            </a:r>
            <a:r>
              <a:rPr lang="ko-KR" altLang="en-US" dirty="0" err="1"/>
              <a:t>과적합</a:t>
            </a:r>
            <a:r>
              <a:rPr lang="ko-KR" altLang="en-US" dirty="0"/>
              <a:t> 문제를 피하기 위해 정규화 방법이 필요합니다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Embedding dropout</a:t>
            </a:r>
            <a:r>
              <a:rPr lang="ko-KR" altLang="en-US" dirty="0"/>
              <a:t>과 </a:t>
            </a:r>
            <a:r>
              <a:rPr lang="en-US" altLang="ko-KR" dirty="0"/>
              <a:t>recurrent dropout</a:t>
            </a:r>
            <a:r>
              <a:rPr lang="ko-KR" altLang="en-US" dirty="0"/>
              <a:t> 기법을 사용하고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Input and output embeddings</a:t>
            </a:r>
            <a:r>
              <a:rPr lang="ko-KR" altLang="en-US" dirty="0"/>
              <a:t>와 결합하고자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방법을 이용한 결과를 </a:t>
            </a:r>
            <a:r>
              <a:rPr lang="en-US" altLang="ko-KR" dirty="0"/>
              <a:t>Shared Embeddings</a:t>
            </a:r>
            <a:r>
              <a:rPr lang="ko-KR" altLang="en-US" dirty="0"/>
              <a:t>라고 표기했어요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938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192000" cy="4351338"/>
          </a:xfrm>
        </p:spPr>
        <p:txBody>
          <a:bodyPr/>
          <a:lstStyle/>
          <a:p>
            <a:r>
              <a:rPr lang="en-US" altLang="ko-KR" dirty="0"/>
              <a:t>Search space: </a:t>
            </a:r>
            <a:r>
              <a:rPr lang="ko-KR" altLang="en-US" dirty="0"/>
              <a:t>컨트롤러는 조합 방법을 순차적으로 예측하고</a:t>
            </a:r>
            <a:r>
              <a:rPr lang="en-US" altLang="ko-KR" dirty="0"/>
              <a:t>, </a:t>
            </a:r>
            <a:r>
              <a:rPr lang="ko-KR" altLang="en-US" dirty="0"/>
              <a:t>트리의 각 노드에 대해 활성화 함수를 선택하므로</a:t>
            </a:r>
            <a:endParaRPr lang="en-US" altLang="ko-KR" dirty="0"/>
          </a:p>
          <a:p>
            <a:r>
              <a:rPr lang="ko-KR" altLang="en-US" dirty="0"/>
              <a:t>조합 방법 </a:t>
            </a:r>
            <a:r>
              <a:rPr lang="en-US" altLang="ko-KR" dirty="0"/>
              <a:t>[add, </a:t>
            </a:r>
            <a:r>
              <a:rPr lang="en-US" altLang="ko-KR" dirty="0" err="1"/>
              <a:t>elem_mult</a:t>
            </a:r>
            <a:r>
              <a:rPr lang="en-US" altLang="ko-KR" dirty="0"/>
              <a:t>]</a:t>
            </a:r>
            <a:r>
              <a:rPr lang="ko-KR" altLang="en-US" dirty="0"/>
              <a:t>활성화 함수</a:t>
            </a:r>
            <a:r>
              <a:rPr lang="en-US" altLang="ko-KR" dirty="0"/>
              <a:t>[identity,</a:t>
            </a:r>
            <a:r>
              <a:rPr lang="ko-KR" altLang="en-US" dirty="0"/>
              <a:t> </a:t>
            </a:r>
            <a:r>
              <a:rPr lang="en-US" altLang="ko-KR" dirty="0"/>
              <a:t>tanh,</a:t>
            </a:r>
            <a:r>
              <a:rPr lang="ko-KR" altLang="en-US" dirty="0"/>
              <a:t> </a:t>
            </a:r>
            <a:r>
              <a:rPr lang="en-US" altLang="ko-KR" dirty="0"/>
              <a:t>sigmoid,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Base number : 8</a:t>
            </a:r>
          </a:p>
          <a:p>
            <a:r>
              <a:rPr lang="ko-KR" altLang="en-US" dirty="0"/>
              <a:t>아키텍처는 대략 </a:t>
            </a:r>
            <a:r>
              <a:rPr lang="en-US" altLang="ko-KR" dirty="0"/>
              <a:t>6*10^16 </a:t>
            </a:r>
            <a:r>
              <a:rPr lang="ko-KR" altLang="en-US" dirty="0"/>
              <a:t>의 범위를 가집니다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매우 거대한 수</a:t>
            </a:r>
            <a:r>
              <a:rPr lang="en-US" altLang="ko-KR" dirty="0"/>
              <a:t>, 15000</a:t>
            </a:r>
            <a:r>
              <a:rPr lang="ko-KR" altLang="en-US" dirty="0"/>
              <a:t>보다 매우 거대함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컨트롤러가 평가하도록 합니다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052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676184" cy="4351338"/>
          </a:xfrm>
        </p:spPr>
        <p:txBody>
          <a:bodyPr/>
          <a:lstStyle/>
          <a:p>
            <a:r>
              <a:rPr lang="en-US" altLang="ko-KR" dirty="0"/>
              <a:t>Training details: </a:t>
            </a:r>
            <a:r>
              <a:rPr lang="ko-KR" altLang="en-US" dirty="0"/>
              <a:t>컨트롤러와 학습은 </a:t>
            </a:r>
            <a:r>
              <a:rPr lang="en-US" altLang="ko-KR" dirty="0"/>
              <a:t>CIFAR-10 </a:t>
            </a:r>
            <a:r>
              <a:rPr lang="ko-KR" altLang="en-US" dirty="0"/>
              <a:t>실험과 거의 동등해요</a:t>
            </a:r>
            <a:r>
              <a:rPr lang="en-US" altLang="ko-KR" dirty="0"/>
              <a:t>.(</a:t>
            </a:r>
            <a:r>
              <a:rPr lang="ko-KR" altLang="en-US" dirty="0"/>
              <a:t>예외로 수정한 부분이 있음</a:t>
            </a:r>
            <a:r>
              <a:rPr lang="en-US" altLang="ko-KR" dirty="0"/>
              <a:t>) </a:t>
            </a:r>
            <a:r>
              <a:rPr lang="ko-KR" altLang="en-US" dirty="0"/>
              <a:t>아래 </a:t>
            </a:r>
            <a:r>
              <a:rPr lang="ko-KR" altLang="en-US" dirty="0" err="1"/>
              <a:t>썼어요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Learning rate</a:t>
            </a:r>
            <a:r>
              <a:rPr lang="ko-KR" altLang="en-US" dirty="0"/>
              <a:t>를 </a:t>
            </a:r>
            <a:r>
              <a:rPr lang="en-US" altLang="ko-KR" dirty="0"/>
              <a:t>0.0005</a:t>
            </a:r>
            <a:r>
              <a:rPr lang="ko-KR" altLang="en-US" dirty="0"/>
              <a:t>로 약간 줄이고</a:t>
            </a:r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분산학습에서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Parameter server Shards S = 20, Controller replicas K = 400, Child replicas m = 1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설정하여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400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개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를 통해 병렬연산을 수행했습니다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ko-KR" altLang="en-US" dirty="0"/>
              <a:t>비동기학습 중 파라미터 서버로</a:t>
            </a:r>
            <a:r>
              <a:rPr lang="en-US" altLang="ko-KR" dirty="0"/>
              <a:t> Child replicas</a:t>
            </a:r>
            <a:r>
              <a:rPr lang="ko-KR" altLang="en-US" dirty="0"/>
              <a:t>에서 </a:t>
            </a:r>
            <a:r>
              <a:rPr lang="ko-KR" altLang="en-US" dirty="0" err="1"/>
              <a:t>그래디언트가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개가 누적되면 업데이트는 </a:t>
            </a:r>
            <a:r>
              <a:rPr lang="en-US" altLang="ko-KR" dirty="0"/>
              <a:t>1</a:t>
            </a:r>
            <a:r>
              <a:rPr lang="ko-KR" altLang="en-US" dirty="0"/>
              <a:t>번만 수행합니다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281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676184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Child network depth – 2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고정됨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35 epochs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훈련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학습 가능한 파라미터의 총 수를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medium baseline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에 유사하게 매칭함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이 실험에선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controller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RNN Cell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구조를 예측하도록 하고 다른 모든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하이퍼파라미터는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고정값으로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사용해요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보상 함수는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c/(validation perplexity)^2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계산하고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, c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는 상수인데 보통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으로 지정해요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Controller RNN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이 학습을 마치면 최고의 결과를 내는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RNN Cell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을 출력해요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기준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가장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낮은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validation perplexity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64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676184" cy="4351338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이후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grid search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Learning rate, weight initialization, drop rates, decay epoch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를 탐색해요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아까 찾은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Cell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용량에 따라 세가지 설정으로 실행합니다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en-US" altLang="ko-KR" dirty="0"/>
              <a:t>Base 8 -32Mparams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/>
              <a:t>base 8 and shared embeddings -25Mparams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/>
              <a:t>and shared embeddings -54Mparams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072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957538" cy="4351338"/>
          </a:xfrm>
        </p:spPr>
        <p:txBody>
          <a:bodyPr/>
          <a:lstStyle/>
          <a:p>
            <a:r>
              <a:rPr lang="en-US" altLang="ko-KR" dirty="0"/>
              <a:t>Results:</a:t>
            </a:r>
          </a:p>
          <a:p>
            <a:r>
              <a:rPr lang="ko-KR" altLang="en-US" dirty="0"/>
              <a:t>아키텍처 목록과</a:t>
            </a:r>
            <a:r>
              <a:rPr lang="en-US" altLang="ko-KR" dirty="0"/>
              <a:t> </a:t>
            </a:r>
            <a:r>
              <a:rPr lang="ko-KR" altLang="en-US" dirty="0"/>
              <a:t>성능 </a:t>
            </a:r>
            <a:endParaRPr lang="en-US" altLang="ko-KR" dirty="0"/>
          </a:p>
          <a:p>
            <a:r>
              <a:rPr lang="en-US" altLang="ko-KR" dirty="0" err="1"/>
              <a:t>PennTreeBank</a:t>
            </a:r>
            <a:r>
              <a:rPr lang="en-US" altLang="ko-KR" dirty="0"/>
              <a:t> dataset</a:t>
            </a:r>
            <a:r>
              <a:rPr lang="ko-KR" altLang="en-US" dirty="0"/>
              <a:t>기준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낮을수록 우수함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F9B6D9-BFCC-D0D0-F9B8-ADC19F70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20" y="1690688"/>
            <a:ext cx="7119990" cy="488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41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676184" cy="4351338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NAS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search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발견된 모델은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noto"/>
              </a:rPr>
              <a:t>PennTreeBank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 dataset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기준  위에 최첨단 모델보다 성능이 뛰어남을 확인했어요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모델 중 하나는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3.6 perplexity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를 달성함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Cell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만 나은 것이 아니고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64 perplexity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를 달성한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모델이에요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(2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번째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속도가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배 이상 빠릅니다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이유는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기존에 있던 가장 좋은 네트워크는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step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마다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cell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회 돌려야 했기 때문이에요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새로 발견한 셀은 처음 몇번의 연산에는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LSTM cell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과 유사해요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127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Transfer Learning Results: </a:t>
            </a:r>
            <a:r>
              <a:rPr lang="ko-KR" altLang="en-US" dirty="0"/>
              <a:t>셀이 동일 데이터셋으로 다른 작업에도 일반화가 가능한지 실험 을 설계했어요</a:t>
            </a:r>
            <a:r>
              <a:rPr lang="en-US" altLang="ko-KR" dirty="0"/>
              <a:t>.. Ha et al</a:t>
            </a:r>
            <a:r>
              <a:rPr lang="ko-KR" altLang="en-US" dirty="0"/>
              <a:t>이 설계한 아키텍처와 유사하지만 </a:t>
            </a:r>
            <a:r>
              <a:rPr lang="en-US" altLang="ko-KR" dirty="0"/>
              <a:t>variational dropout</a:t>
            </a:r>
            <a:r>
              <a:rPr lang="ko-KR" altLang="en-US" dirty="0"/>
              <a:t>을 적용했죠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실험이 공정하도록 기존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LSTM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베이스라인을 수정한 새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LSTM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을 훈련시켰어요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새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LSTM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기준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– 80000step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으로 훈련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가장 좋은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perplexity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를 취해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validation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에서 가장 나은 결과를 내도록 했습니다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작은 파라미터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(5~6M)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실험 결과는 새로 발견한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Cell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이 일반화 될 수 있고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, LSTM cell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보다 나음을 확인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29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1F0B-11E0-B10A-9EBC-27B76F72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</a:t>
            </a:r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F4C35-16CA-3673-9870-ED922ADB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의 아키텍처 예시 이미지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B4FEE-343E-34F8-B83D-5B326A3B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20" y="2390774"/>
            <a:ext cx="8120276" cy="399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43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676184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추가로 모델에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16.28M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파라미터를 적용하여 실험을 진행했고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noto"/>
              </a:rPr>
              <a:t>Weight decay rate – 1e^-4, 6000 step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으로 훈련함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 -&gt;validation set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에서 최상의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perplexity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를 갖는 것을 취함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 Dropout rate – [0.2,0.5] Optimizer – ADAM (Learning rate – 0.001) Input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embedding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size – 128 Two-Layer + 800 hidden units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noto"/>
              </a:rPr>
              <a:t>Minibatch size 32 , BBTT length – 100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의 세팅으로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새로 발견한 모델은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1.214 perplexity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달성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동일 데이터셋을 기준으로 최첨단의 결과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357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676184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마지막으로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GNMT framework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에도 적용해 보고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단어 수준 언어 모델에서도 새로운 셀을 발견 했어요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61248A-3352-7CC3-D0A1-DD0ACF9A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05" y="2172481"/>
            <a:ext cx="7820082" cy="18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5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676184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새로운 셀을 튜닝 없이 사용 가능하며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기존 개발된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LSTM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보다 큰 개선점은 없었지만 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튜닝을 더 해보면 더 나은 셀이 개발될 것이라고 저자는 생각했어요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873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67618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Control Experiment 1 – search space</a:t>
            </a:r>
            <a:r>
              <a:rPr lang="ko-KR" altLang="en-US" dirty="0"/>
              <a:t>에 더 많은 함수 추가</a:t>
            </a:r>
            <a:r>
              <a:rPr lang="en-US" altLang="ko-KR" dirty="0"/>
              <a:t>: </a:t>
            </a:r>
            <a:r>
              <a:rPr lang="ko-KR" altLang="en-US" dirty="0"/>
              <a:t>결과적으로 탐색공간이 더 넓어져도 비슷한 성능을 보임을 확인했어요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Control Experiment 2 – </a:t>
            </a:r>
            <a:r>
              <a:rPr lang="ko-KR" altLang="en-US" dirty="0"/>
              <a:t>무작위 탐색과 비교</a:t>
            </a:r>
            <a:r>
              <a:rPr lang="en-US" altLang="ko-KR" dirty="0"/>
              <a:t>: policy gradient</a:t>
            </a:r>
            <a:r>
              <a:rPr lang="ko-KR" altLang="en-US" dirty="0"/>
              <a:t>를 사용하는 가장 좋은 모델은 무작위 검색에서 나온 최고의 모델보다 더 나으며</a:t>
            </a:r>
            <a:r>
              <a:rPr lang="en-US" altLang="ko-KR" dirty="0"/>
              <a:t>, </a:t>
            </a:r>
            <a:r>
              <a:rPr lang="ko-KR" altLang="en-US" dirty="0"/>
              <a:t>상위 모델들의 평균치도 훨씬 높았어요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평균치가 높다는 게 상위모델들의 편차가 적다는 </a:t>
            </a:r>
            <a:r>
              <a:rPr lang="ko-KR" altLang="en-US" dirty="0" err="1"/>
              <a:t>말이에요</a:t>
            </a:r>
            <a:r>
              <a:rPr lang="en-US" altLang="ko-KR" dirty="0"/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LEARNING RECURRENT CELLS FOR PENN TREEBANK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896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411C-1E28-4B12-77E5-4C24496F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676184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순환 신경망을 사용하여 신경망</a:t>
            </a:r>
            <a:r>
              <a:rPr lang="en-US" altLang="ko-KR" dirty="0"/>
              <a:t> </a:t>
            </a:r>
            <a:r>
              <a:rPr lang="ko-KR" altLang="en-US" dirty="0"/>
              <a:t>아키텍처를 구성하고</a:t>
            </a:r>
            <a:r>
              <a:rPr lang="en-US" altLang="ko-KR" dirty="0"/>
              <a:t>, recurrent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를 </a:t>
            </a:r>
            <a:r>
              <a:rPr lang="en-US" altLang="ko-KR" dirty="0"/>
              <a:t>controller</a:t>
            </a:r>
            <a:r>
              <a:rPr lang="ko-KR" altLang="en-US" dirty="0"/>
              <a:t>로 사용함으로써 제안된 방법은 가변 길이 아키텍처 공간을 검색할 수 있을 정도로 유연해요</a:t>
            </a:r>
            <a:r>
              <a:rPr lang="en-US" altLang="ko-KR" dirty="0"/>
              <a:t>. </a:t>
            </a:r>
            <a:r>
              <a:rPr lang="ko-KR" altLang="en-US" dirty="0"/>
              <a:t>또한 실험결과 까다로운 벤치마크도 통과할 수 있음을 알아냈고 좋은 신경망 탐색 자동화를 위한 새로운 연구방향을 제시했어요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사용 데이터셋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  <a:hlinkClick r:id="rId3"/>
              </a:rPr>
              <a:t>https://github.com/tensorflow/models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텐서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플로우에 </a:t>
            </a:r>
            <a:r>
              <a:rPr lang="en-US" altLang="ko-KR" dirty="0" err="1">
                <a:solidFill>
                  <a:srgbClr val="000000"/>
                </a:solidFill>
                <a:latin typeface="noto"/>
              </a:rPr>
              <a:t>NASCell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로 연구에서 발견된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RNN Cell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을 다른 사람도 쉽게 사용할 수 있도록 공유했습니다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ADC2F-A42F-C204-8D0E-35B7EBF4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393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9AE09-953D-266A-2625-E284F3A5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여러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파일로 모듈화 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모두 분석 불가</a:t>
            </a:r>
            <a:r>
              <a:rPr lang="en-US" altLang="ko-KR" dirty="0"/>
              <a:t>. (</a:t>
            </a:r>
            <a:r>
              <a:rPr lang="ko-KR" altLang="en-US" dirty="0"/>
              <a:t>주석에는 </a:t>
            </a:r>
            <a:r>
              <a:rPr lang="en-US" altLang="ko-KR" dirty="0" err="1"/>
              <a:t>nasrnn</a:t>
            </a:r>
            <a:r>
              <a:rPr lang="ko-KR" altLang="en-US" dirty="0"/>
              <a:t>기반으로 </a:t>
            </a:r>
            <a:r>
              <a:rPr lang="ko-KR" altLang="en-US" dirty="0" err="1"/>
              <a:t>구현되어있다</a:t>
            </a:r>
            <a:r>
              <a:rPr lang="ko-KR" altLang="en-US" dirty="0"/>
              <a:t> 함</a:t>
            </a:r>
            <a:r>
              <a:rPr lang="en-US" altLang="ko-KR" dirty="0"/>
              <a:t>) -&gt; train</a:t>
            </a:r>
            <a:r>
              <a:rPr lang="ko-KR" altLang="en-US" dirty="0"/>
              <a:t>부분만 살짝 분석함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489899-224A-2CE7-2113-D367C7766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3644" y="2184387"/>
            <a:ext cx="6824712" cy="3633814"/>
          </a:xfrm>
        </p:spPr>
      </p:pic>
    </p:spTree>
    <p:extLst>
      <p:ext uri="{BB962C8B-B14F-4D97-AF65-F5344CB8AC3E}">
        <p14:creationId xmlns:p14="http://schemas.microsoft.com/office/powerpoint/2010/main" val="4031406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61DC9-B5A4-950D-37ED-559A7041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훈련에 필요한 상수 정의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BDA121-7208-1EE1-AEAA-1D6E6D9F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816"/>
            <a:ext cx="9789604" cy="4111633"/>
          </a:xfrm>
        </p:spPr>
      </p:pic>
    </p:spTree>
    <p:extLst>
      <p:ext uri="{BB962C8B-B14F-4D97-AF65-F5344CB8AC3E}">
        <p14:creationId xmlns:p14="http://schemas.microsoft.com/office/powerpoint/2010/main" val="41531745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B785A-F8B3-71B4-AD7C-756F7DEC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생성자로 </a:t>
            </a:r>
            <a:r>
              <a:rPr lang="en-US" altLang="ko-KR" dirty="0" err="1"/>
              <a:t>state_space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ED90B3-CB34-3489-29C1-8E01DAA0F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3964" y="2613022"/>
            <a:ext cx="6844072" cy="1533527"/>
          </a:xfrm>
        </p:spPr>
      </p:pic>
    </p:spTree>
    <p:extLst>
      <p:ext uri="{BB962C8B-B14F-4D97-AF65-F5344CB8AC3E}">
        <p14:creationId xmlns:p14="http://schemas.microsoft.com/office/powerpoint/2010/main" val="3986489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D470C-1F9D-1D1C-0B4C-BE5A27C9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인스턴스에 </a:t>
            </a:r>
            <a:r>
              <a:rPr lang="en-US" altLang="ko-KR" dirty="0"/>
              <a:t>state</a:t>
            </a:r>
            <a:r>
              <a:rPr lang="ko-KR" altLang="en-US" dirty="0"/>
              <a:t>를 더하고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검색되고 있는 상태</a:t>
            </a:r>
            <a:r>
              <a:rPr lang="en-US" altLang="ko-KR" dirty="0"/>
              <a:t> </a:t>
            </a:r>
            <a:r>
              <a:rPr lang="ko-KR" altLang="en-US" dirty="0"/>
              <a:t>출력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CFAB93-ED34-0CCB-AFC3-48C7FAA0D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55846"/>
            <a:ext cx="13115554" cy="2825754"/>
          </a:xfrm>
        </p:spPr>
      </p:pic>
    </p:spTree>
    <p:extLst>
      <p:ext uri="{BB962C8B-B14F-4D97-AF65-F5344CB8AC3E}">
        <p14:creationId xmlns:p14="http://schemas.microsoft.com/office/powerpoint/2010/main" val="1616498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74E22-DF2F-C8C5-CCE7-850AAA12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NetworkManager</a:t>
            </a:r>
            <a:r>
              <a:rPr lang="ko-KR" altLang="en-US" dirty="0"/>
              <a:t>를 위한 </a:t>
            </a:r>
            <a:r>
              <a:rPr lang="en-US" altLang="ko-KR" dirty="0"/>
              <a:t>training data </a:t>
            </a:r>
            <a:r>
              <a:rPr lang="ko-KR" altLang="en-US" dirty="0"/>
              <a:t>준비</a:t>
            </a:r>
            <a:r>
              <a:rPr lang="en-US" altLang="ko-KR" dirty="0"/>
              <a:t>, controller</a:t>
            </a:r>
            <a:r>
              <a:rPr lang="ko-KR" altLang="en-US" dirty="0"/>
              <a:t>를 생성자로 </a:t>
            </a:r>
            <a:r>
              <a:rPr lang="ko-KR" altLang="en-US" dirty="0" err="1"/>
              <a:t>인스턴스만듬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DEC2AE-36C0-015F-B903-EE4F3669E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3512" y="1690688"/>
            <a:ext cx="8322433" cy="4696231"/>
          </a:xfrm>
        </p:spPr>
      </p:pic>
    </p:spTree>
    <p:extLst>
      <p:ext uri="{BB962C8B-B14F-4D97-AF65-F5344CB8AC3E}">
        <p14:creationId xmlns:p14="http://schemas.microsoft.com/office/powerpoint/2010/main" val="35953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1F0B-11E0-B10A-9EBC-27B76F72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</a:t>
            </a:r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F4C35-16CA-3673-9870-ED922ADB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의 아키텍처 예시 코드 </a:t>
            </a:r>
            <a:r>
              <a:rPr lang="en-US" altLang="ko-KR" dirty="0"/>
              <a:t>&amp; Summary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0DB711-0DD1-9DFE-4A1C-95977968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6" y="2288297"/>
            <a:ext cx="4105275" cy="4344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E33253-9C39-D8A2-2E27-97E96ABD8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13" y="2384036"/>
            <a:ext cx="3981463" cy="42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39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B3A20-45E7-DE11-DA43-E0771CC8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0192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NetworkManager</a:t>
            </a:r>
            <a:r>
              <a:rPr lang="ko-KR" altLang="en-US" sz="3200" dirty="0"/>
              <a:t>생성자로 </a:t>
            </a:r>
            <a:r>
              <a:rPr lang="en-US" altLang="ko-KR" sz="3200" dirty="0"/>
              <a:t>manage</a:t>
            </a:r>
            <a:r>
              <a:rPr lang="ko-KR" altLang="en-US" sz="3200" dirty="0"/>
              <a:t>라는 인스턴스 생성</a:t>
            </a:r>
            <a:br>
              <a:rPr lang="en-US" altLang="ko-KR" sz="3200" dirty="0"/>
            </a:br>
            <a:r>
              <a:rPr lang="ko-KR" altLang="en-US" sz="3200" dirty="0"/>
              <a:t>최초상태에서 컨트롤러가 </a:t>
            </a:r>
            <a:r>
              <a:rPr lang="en-US" altLang="ko-KR" sz="3200" dirty="0"/>
              <a:t>action</a:t>
            </a:r>
            <a:r>
              <a:rPr lang="ko-KR" altLang="en-US" sz="3200" dirty="0"/>
              <a:t>을 </a:t>
            </a:r>
            <a:r>
              <a:rPr lang="ko-KR" altLang="en-US" sz="3200" dirty="0" err="1"/>
              <a:t>예측할때</a:t>
            </a:r>
            <a:r>
              <a:rPr lang="ko-KR" altLang="en-US" sz="3200" dirty="0"/>
              <a:t> 필요한 상태를 무작위로 가져오기</a:t>
            </a:r>
            <a:br>
              <a:rPr lang="en-US" altLang="ko-KR" sz="3200" dirty="0"/>
            </a:br>
            <a:r>
              <a:rPr lang="ko-KR" altLang="en-US" sz="3200" dirty="0"/>
              <a:t>이전 파일 삭제</a:t>
            </a:r>
            <a:r>
              <a:rPr lang="en-US" altLang="ko-KR" sz="3200" dirty="0"/>
              <a:t>(</a:t>
            </a:r>
            <a:r>
              <a:rPr lang="ko-KR" altLang="en-US" sz="3200" dirty="0"/>
              <a:t>이전 훈련에서 사용한 파일</a:t>
            </a:r>
            <a:r>
              <a:rPr lang="en-US" altLang="ko-KR" sz="3200" dirty="0"/>
              <a:t>(pretrained</a:t>
            </a:r>
            <a:r>
              <a:rPr lang="ko-KR" altLang="en-US" sz="3200" dirty="0"/>
              <a:t>파일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30FFD9-C44D-CD0A-A146-75F4DF7C5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512336"/>
            <a:ext cx="10909469" cy="2942439"/>
          </a:xfrm>
        </p:spPr>
      </p:pic>
    </p:spTree>
    <p:extLst>
      <p:ext uri="{BB962C8B-B14F-4D97-AF65-F5344CB8AC3E}">
        <p14:creationId xmlns:p14="http://schemas.microsoft.com/office/powerpoint/2010/main" val="2794247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F76F4-930E-D730-6E3F-89CDCFCA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code – (</a:t>
            </a:r>
            <a:r>
              <a:rPr lang="ko-KR" altLang="en-US" dirty="0" err="1"/>
              <a:t>다음슬라이드에</a:t>
            </a:r>
            <a:r>
              <a:rPr lang="ko-KR" altLang="en-US" dirty="0"/>
              <a:t> </a:t>
            </a:r>
            <a:r>
              <a:rPr lang="ko-KR" altLang="en-US" dirty="0" err="1"/>
              <a:t>설명있음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2F67FE-03D6-8F1A-AA36-04DD99B6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0294" y="1825625"/>
            <a:ext cx="4911411" cy="4351338"/>
          </a:xfrm>
        </p:spPr>
      </p:pic>
    </p:spTree>
    <p:extLst>
      <p:ext uri="{BB962C8B-B14F-4D97-AF65-F5344CB8AC3E}">
        <p14:creationId xmlns:p14="http://schemas.microsoft.com/office/powerpoint/2010/main" val="3976939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78EE7-0BCF-3390-4FC9-7854ECEE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E3ADF-4601-BDF6-2931-F2E84121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MAX_TRIALS</a:t>
            </a:r>
            <a:r>
              <a:rPr lang="en-US" altLang="ko-KR" dirty="0"/>
              <a:t> </a:t>
            </a:r>
            <a:r>
              <a:rPr lang="ko-KR" altLang="en-US" dirty="0"/>
              <a:t>상수에 따라 </a:t>
            </a:r>
            <a:r>
              <a:rPr lang="en-US" altLang="ko-KR" dirty="0"/>
              <a:t>train </a:t>
            </a:r>
            <a:r>
              <a:rPr lang="ko-KR" altLang="en-US" dirty="0"/>
              <a:t>실시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Action </a:t>
            </a:r>
            <a:r>
              <a:rPr lang="ko-KR" altLang="en-US" dirty="0"/>
              <a:t>가능성을 출력</a:t>
            </a:r>
            <a:endParaRPr lang="en-US" altLang="ko-KR" dirty="0"/>
          </a:p>
          <a:p>
            <a:r>
              <a:rPr lang="ko-KR" altLang="en-US" dirty="0"/>
              <a:t>모델을 빌드하고</a:t>
            </a:r>
            <a:r>
              <a:rPr lang="en-US" altLang="ko-KR" dirty="0"/>
              <a:t>, </a:t>
            </a:r>
            <a:r>
              <a:rPr lang="ko-KR" altLang="en-US" dirty="0"/>
              <a:t>훈련시키고</a:t>
            </a:r>
            <a:r>
              <a:rPr lang="en-US" altLang="ko-KR" dirty="0"/>
              <a:t>, </a:t>
            </a:r>
            <a:r>
              <a:rPr lang="ko-KR" altLang="en-US" dirty="0"/>
              <a:t>네트워크 매니저 인스턴스에서 리워드</a:t>
            </a:r>
            <a:r>
              <a:rPr lang="en-US" altLang="ko-KR" dirty="0"/>
              <a:t>(</a:t>
            </a:r>
            <a:r>
              <a:rPr lang="ko-KR" altLang="en-US" dirty="0"/>
              <a:t>보상</a:t>
            </a:r>
            <a:r>
              <a:rPr lang="en-US" altLang="ko-KR" dirty="0"/>
              <a:t>)</a:t>
            </a:r>
            <a:r>
              <a:rPr lang="ko-KR" altLang="en-US" dirty="0"/>
              <a:t>과 정확도를 </a:t>
            </a:r>
            <a:r>
              <a:rPr lang="ko-KR" altLang="en-US" dirty="0" err="1"/>
              <a:t>받아옴</a:t>
            </a:r>
            <a:r>
              <a:rPr lang="en-US" altLang="ko-KR" dirty="0"/>
              <a:t>{</a:t>
            </a:r>
          </a:p>
          <a:p>
            <a:r>
              <a:rPr lang="ko-KR" altLang="en-US" dirty="0"/>
              <a:t>액션과 상태는 동등하므로</a:t>
            </a:r>
            <a:r>
              <a:rPr lang="en-US" altLang="ko-KR" dirty="0"/>
              <a:t>, </a:t>
            </a:r>
            <a:r>
              <a:rPr lang="ko-KR" altLang="en-US" dirty="0"/>
              <a:t>상태와 리워드를 저장함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저장된 상태와 감소된 리워드로 컨트롤러를 훈련함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이번 시도의 결과를 파일에 씀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Train </a:t>
            </a:r>
            <a:r>
              <a:rPr lang="ko-KR" altLang="en-US" dirty="0" err="1"/>
              <a:t>종료시</a:t>
            </a:r>
            <a:r>
              <a:rPr lang="ko-KR" altLang="en-US" dirty="0"/>
              <a:t> 총 </a:t>
            </a:r>
            <a:r>
              <a:rPr lang="en-US" altLang="ko-KR" dirty="0"/>
              <a:t>reward</a:t>
            </a:r>
            <a:r>
              <a:rPr lang="ko-KR" altLang="en-US" dirty="0"/>
              <a:t>를 출력함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015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41CA-413B-2DA4-0508-7A7F8A65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5B3AF-24CB-9ACF-F0A0-995CF1FD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3"/>
              </a:rPr>
              <a:t>tfa.rnn.NASCell</a:t>
            </a:r>
            <a:r>
              <a:rPr lang="en-US" altLang="ko-KR" dirty="0">
                <a:hlinkClick r:id="rId3"/>
              </a:rPr>
              <a:t>  |  TensorFlow Addons</a:t>
            </a:r>
            <a:r>
              <a:rPr lang="en-US" altLang="ko-KR" dirty="0"/>
              <a:t>  -deprecated</a:t>
            </a:r>
          </a:p>
          <a:p>
            <a:r>
              <a:rPr lang="en-US" altLang="ko-KR" dirty="0">
                <a:hlinkClick r:id="rId4"/>
              </a:rPr>
              <a:t>GitHub - </a:t>
            </a:r>
            <a:r>
              <a:rPr lang="en-US" altLang="ko-KR" dirty="0" err="1">
                <a:hlinkClick r:id="rId4"/>
              </a:rPr>
              <a:t>bowenbaker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metaqnn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https://arxiv.org/pdf/1705.10823.pdf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GitHub - titu1994/neural-architecture-search: Basic implementation of [Neural Architecture Search with Reinforcement Learning](https://arxiv.org/abs/1611.01578).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108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2978-455B-129B-C749-57A083ED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A4B41-32DF-003D-C63F-23E59FCD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3" y="1825625"/>
            <a:ext cx="11127544" cy="4351338"/>
          </a:xfrm>
        </p:spPr>
        <p:txBody>
          <a:bodyPr/>
          <a:lstStyle/>
          <a:p>
            <a:r>
              <a:rPr lang="ko-KR" altLang="en-US" dirty="0"/>
              <a:t>인공지능 모델을 </a:t>
            </a:r>
            <a:r>
              <a:rPr lang="en-US" altLang="ko-KR" dirty="0"/>
              <a:t>train</a:t>
            </a:r>
            <a:r>
              <a:rPr lang="ko-KR" altLang="en-US" dirty="0"/>
              <a:t>데이터를 이용하여 만들어내는 인공지능 모델은 흥미로웠다</a:t>
            </a:r>
            <a:r>
              <a:rPr lang="en-US" altLang="ko-KR" dirty="0"/>
              <a:t>. </a:t>
            </a:r>
            <a:r>
              <a:rPr lang="ko-KR" altLang="en-US" dirty="0"/>
              <a:t>인공지능으로 인공지능을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질문 환영합니다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중간고사 끝나고 </a:t>
            </a:r>
            <a:r>
              <a:rPr lang="en-US" altLang="ko-KR" dirty="0"/>
              <a:t>6</a:t>
            </a:r>
            <a:r>
              <a:rPr lang="ko-KR" altLang="en-US" dirty="0"/>
              <a:t>일만에 만든 거라 기억은 잘 안 날 수도 있어요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87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40F4A-6D0B-23DE-86F8-34E08380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Reinforcement Learning</a:t>
            </a:r>
            <a:r>
              <a:rPr lang="en-US" altLang="ko-KR" dirty="0"/>
              <a:t> – </a:t>
            </a:r>
            <a:r>
              <a:rPr lang="ko-KR" altLang="en-US" dirty="0"/>
              <a:t>강화 학습이란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CE35F-00C9-46D4-DB24-628B9E56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학습유형</a:t>
            </a:r>
            <a:r>
              <a:rPr lang="ko-KR" alt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엔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대표적인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세가지</a:t>
            </a:r>
            <a:r>
              <a:rPr lang="ko-KR" altLang="en-US" sz="180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 있다</a:t>
            </a:r>
            <a:r>
              <a:rPr lang="en-US" altLang="ko-KR" sz="180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ts val="1735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Supervised learning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지도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학습은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가장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정확한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유형이지만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레이블이 지정된 데이터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필요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ts val="1735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Unsupervised learning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비지도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학습은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지도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학습으로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찾기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어렵거나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불가능한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데이터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패턴을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찾는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데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유용하지만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정확도가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떨어질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있음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ts val="1735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Reinforcement learning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강화학습은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구현하기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가장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어려운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유형이지만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다른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유형의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학습으로는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해결하기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어렵거나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복잡한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문제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해결에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용이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어떠한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환경에서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어떠한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행동을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했을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때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그것이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잘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된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행동인지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잘못된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행동인지를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나중에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판단하고</a:t>
            </a:r>
            <a:endParaRPr lang="en-US" altLang="ko-KR" sz="2100" dirty="0">
              <a:solidFill>
                <a:srgbClr val="000000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보상</a:t>
            </a:r>
            <a:r>
              <a:rPr lang="en-US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또는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벌칙</a:t>
            </a:r>
            <a:r>
              <a:rPr lang="en-US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줌으로써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반복을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통해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스스로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학습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하게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하는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분야입니다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. -&gt; 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시행착오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(Trial and error)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를 통해 학습</a:t>
            </a:r>
            <a:endParaRPr lang="en-US" altLang="ko-KR" sz="2100" dirty="0">
              <a:solidFill>
                <a:srgbClr val="000000"/>
              </a:solidFill>
              <a:effectLst/>
              <a:latin typeface="Arial" panose="020B0604020202020204" pitchFamily="34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ko-KR" altLang="ko-KR" sz="2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ko-KR" altLang="en-US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논문에서 사용된 강화 학습의 종류는 보상을 예측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(Planning)</a:t>
            </a:r>
            <a:r>
              <a:rPr lang="ko-KR" altLang="en-US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 않고 보상신호를 이용하는 것으로 봤을 때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Model-Based</a:t>
            </a:r>
            <a:r>
              <a:rPr lang="ko-KR" altLang="en-US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아닌</a:t>
            </a:r>
            <a:r>
              <a:rPr lang="en-US" altLang="ko-KR" sz="3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3600" b="1" i="0" dirty="0">
                <a:effectLst/>
                <a:latin typeface="Spoqa Han Sans"/>
              </a:rPr>
              <a:t>Model-Free Algorithm </a:t>
            </a:r>
            <a:r>
              <a:rPr lang="ko-KR" altLang="en-US" sz="3600" b="1" dirty="0">
                <a:latin typeface="Spoqa Han Sans"/>
              </a:rPr>
              <a:t>입니다</a:t>
            </a:r>
            <a:r>
              <a:rPr lang="en-US" altLang="ko-KR" sz="3600" b="1" dirty="0">
                <a:latin typeface="Spoqa Han Sans"/>
              </a:rPr>
              <a:t>.</a:t>
            </a:r>
            <a:endParaRPr lang="en-US" altLang="ko-KR" sz="3600" b="1" i="0" dirty="0">
              <a:effectLst/>
              <a:latin typeface="Spoqa Han San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500" dirty="0"/>
              <a:t>레이블</a:t>
            </a:r>
            <a:r>
              <a:rPr lang="en-US" altLang="ko-KR" sz="1500" dirty="0"/>
              <a:t>(</a:t>
            </a:r>
            <a:r>
              <a:rPr lang="ko-KR" altLang="en-US" sz="1500" dirty="0"/>
              <a:t>클래스</a:t>
            </a:r>
            <a:r>
              <a:rPr lang="en-US" altLang="ko-KR" sz="1500" dirty="0"/>
              <a:t>) – </a:t>
            </a:r>
            <a:r>
              <a:rPr lang="ko-KR" altLang="en-US" sz="1500" dirty="0"/>
              <a:t>특징 벡터를 모델에 통과 시켰을 때 도출되기를 기대하는 정답</a:t>
            </a:r>
          </a:p>
        </p:txBody>
      </p:sp>
    </p:spTree>
    <p:extLst>
      <p:ext uri="{BB962C8B-B14F-4D97-AF65-F5344CB8AC3E}">
        <p14:creationId xmlns:p14="http://schemas.microsoft.com/office/powerpoint/2010/main" val="48655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73FF6-7A3D-1FE8-E04A-263D0A8F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 Learning –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80607-A33E-5481-B7CE-738922D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Spoqa Han Sans"/>
              </a:rPr>
              <a:t>Model-Based Algorithm</a:t>
            </a:r>
            <a:endParaRPr lang="ko-KR" altLang="en-US" b="0" i="0" dirty="0"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해당 알고리즘은 환경</a:t>
            </a:r>
            <a:r>
              <a:rPr lang="en-US" altLang="ko-KR" b="1" i="0" dirty="0">
                <a:effectLst/>
                <a:latin typeface="Spoqa Han Sans"/>
              </a:rPr>
              <a:t>(Environment)</a:t>
            </a:r>
            <a:r>
              <a:rPr lang="ko-KR" altLang="en-US" b="1" i="0" dirty="0">
                <a:effectLst/>
                <a:latin typeface="Spoqa Han Sans"/>
              </a:rPr>
              <a:t>에 대한 모든 설명</a:t>
            </a:r>
            <a:r>
              <a:rPr lang="en-US" altLang="ko-KR" b="1" i="0" dirty="0">
                <a:effectLst/>
                <a:latin typeface="Spoqa Han Sans"/>
              </a:rPr>
              <a:t>(Description)</a:t>
            </a:r>
            <a:r>
              <a:rPr lang="ko-KR" altLang="en-US" b="1" i="0" dirty="0">
                <a:effectLst/>
                <a:latin typeface="Spoqa Han Sans"/>
              </a:rPr>
              <a:t>을 알고 문제를 푸는 방법입니다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핵심은 직접 행동을 하지 않고</a:t>
            </a:r>
            <a:r>
              <a:rPr lang="en-US" altLang="ko-KR" b="1" i="0" dirty="0">
                <a:effectLst/>
                <a:latin typeface="Spoqa Han Sans"/>
              </a:rPr>
              <a:t>, </a:t>
            </a:r>
            <a:r>
              <a:rPr lang="ko-KR" altLang="en-US" b="1" i="0" dirty="0">
                <a:effectLst/>
                <a:latin typeface="Spoqa Han Sans"/>
              </a:rPr>
              <a:t>최적의 솔루션을 찾을 수 있다는 점 입니다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모델은 상태</a:t>
            </a:r>
            <a:r>
              <a:rPr lang="en-US" altLang="ko-KR" b="1" i="0" dirty="0">
                <a:effectLst/>
                <a:latin typeface="Spoqa Han Sans"/>
              </a:rPr>
              <a:t>(State)</a:t>
            </a:r>
            <a:r>
              <a:rPr lang="ko-KR" altLang="en-US" b="1" i="0" dirty="0">
                <a:effectLst/>
                <a:latin typeface="Spoqa Han Sans"/>
              </a:rPr>
              <a:t>와 행동</a:t>
            </a:r>
            <a:r>
              <a:rPr lang="en-US" altLang="ko-KR" b="1" i="0" dirty="0">
                <a:effectLst/>
                <a:latin typeface="Spoqa Han Sans"/>
              </a:rPr>
              <a:t>(Action)</a:t>
            </a:r>
            <a:r>
              <a:rPr lang="ko-KR" altLang="en-US" b="1" i="0" dirty="0">
                <a:effectLst/>
                <a:latin typeface="Spoqa Han Sans"/>
              </a:rPr>
              <a:t>을 받아서 다음 상태와 보상을 예측합니다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모델은 </a:t>
            </a:r>
            <a:r>
              <a:rPr lang="en-US" altLang="ko-KR" b="1" i="0" dirty="0">
                <a:effectLst/>
                <a:latin typeface="Spoqa Han Sans"/>
              </a:rPr>
              <a:t>Planning</a:t>
            </a:r>
            <a:r>
              <a:rPr lang="ko-KR" altLang="en-US" b="1" i="0" dirty="0">
                <a:effectLst/>
                <a:latin typeface="Spoqa Han Sans"/>
              </a:rPr>
              <a:t>에 사용되며</a:t>
            </a:r>
            <a:r>
              <a:rPr lang="en-US" altLang="ko-KR" b="1" i="0" dirty="0">
                <a:effectLst/>
                <a:latin typeface="Spoqa Han Sans"/>
              </a:rPr>
              <a:t>, </a:t>
            </a:r>
            <a:r>
              <a:rPr lang="ko-KR" altLang="en-US" b="1" i="0" dirty="0">
                <a:effectLst/>
                <a:latin typeface="Spoqa Han Sans"/>
              </a:rPr>
              <a:t>경험 전에 가능한 미래 상황을 고려하여 행동을 예측합니다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모델과 </a:t>
            </a:r>
            <a:r>
              <a:rPr lang="en-US" altLang="ko-KR" b="1" i="0" dirty="0">
                <a:effectLst/>
                <a:latin typeface="Spoqa Han Sans"/>
              </a:rPr>
              <a:t>Planning</a:t>
            </a:r>
            <a:r>
              <a:rPr lang="ko-KR" altLang="en-US" b="1" i="0" dirty="0">
                <a:effectLst/>
                <a:latin typeface="Spoqa Han Sans"/>
              </a:rPr>
              <a:t>을 사용하여 해결하는 방식을 </a:t>
            </a:r>
            <a:r>
              <a:rPr lang="en-US" altLang="ko-KR" b="1" i="0" dirty="0">
                <a:effectLst/>
                <a:latin typeface="Spoqa Han Sans"/>
              </a:rPr>
              <a:t>Model-Based</a:t>
            </a:r>
            <a:r>
              <a:rPr lang="ko-KR" altLang="en-US" b="1" i="0" dirty="0">
                <a:effectLst/>
                <a:latin typeface="Spoqa Han Sans"/>
              </a:rPr>
              <a:t>라고 합니다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highlight>
                  <a:srgbClr val="FFFF00"/>
                </a:highlight>
                <a:latin typeface="Spoqa Han Sans"/>
              </a:rPr>
              <a:t>Model-Free Algorithm</a:t>
            </a:r>
            <a:endParaRPr lang="ko-KR" altLang="en-US" b="0" i="0" dirty="0">
              <a:effectLst/>
              <a:highlight>
                <a:srgbClr val="FFFF00"/>
              </a:highlight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해당 알고리즘은 </a:t>
            </a:r>
            <a:r>
              <a:rPr lang="en-US" altLang="ko-KR" b="1" i="0" dirty="0">
                <a:effectLst/>
                <a:latin typeface="Spoqa Han Sans"/>
              </a:rPr>
              <a:t>Model-Based</a:t>
            </a:r>
            <a:r>
              <a:rPr lang="ko-KR" altLang="en-US" b="1" i="0" dirty="0">
                <a:effectLst/>
                <a:latin typeface="Spoqa Han Sans"/>
              </a:rPr>
              <a:t>와 달리 환경</a:t>
            </a:r>
            <a:r>
              <a:rPr lang="en-US" altLang="ko-KR" b="1" i="0" dirty="0">
                <a:effectLst/>
                <a:latin typeface="Spoqa Han Sans"/>
              </a:rPr>
              <a:t>(Environment)</a:t>
            </a:r>
            <a:r>
              <a:rPr lang="ko-KR" altLang="en-US" b="1" i="0" dirty="0">
                <a:effectLst/>
                <a:latin typeface="Spoqa Han Sans"/>
              </a:rPr>
              <a:t>을 모르는 상태에서 직접 수행하는 방식입니다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에이전트</a:t>
            </a:r>
            <a:r>
              <a:rPr lang="en-US" altLang="ko-KR" b="1" i="0" dirty="0">
                <a:effectLst/>
                <a:latin typeface="Spoqa Han Sans"/>
              </a:rPr>
              <a:t>(Agent)</a:t>
            </a:r>
            <a:r>
              <a:rPr lang="ko-KR" altLang="en-US" b="1" i="0" dirty="0">
                <a:effectLst/>
                <a:latin typeface="Spoqa Han Sans"/>
              </a:rPr>
              <a:t>가 행동을 통해 보상 합의 </a:t>
            </a:r>
            <a:r>
              <a:rPr lang="ko-KR" altLang="en-US" b="1" i="0" dirty="0" err="1">
                <a:effectLst/>
                <a:latin typeface="Spoqa Han Sans"/>
              </a:rPr>
              <a:t>기대값을</a:t>
            </a:r>
            <a:r>
              <a:rPr lang="ko-KR" altLang="en-US" b="1" i="0" dirty="0">
                <a:effectLst/>
                <a:latin typeface="Spoqa Han Sans"/>
              </a:rPr>
              <a:t> 최대로 하는 </a:t>
            </a:r>
            <a:r>
              <a:rPr lang="en-US" altLang="ko-KR" b="1" i="0" dirty="0">
                <a:effectLst/>
                <a:latin typeface="Spoqa Han Sans"/>
              </a:rPr>
              <a:t>Policy Function</a:t>
            </a:r>
            <a:r>
              <a:rPr lang="ko-KR" altLang="en-US" b="1" i="0" dirty="0">
                <a:effectLst/>
                <a:latin typeface="Spoqa Han Sans"/>
              </a:rPr>
              <a:t>을 찾는 것입니다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환경에 대해 알지 못하고</a:t>
            </a:r>
            <a:r>
              <a:rPr lang="en-US" altLang="ko-KR" b="1" i="0" dirty="0">
                <a:effectLst/>
                <a:latin typeface="Spoqa Han Sans"/>
              </a:rPr>
              <a:t>, </a:t>
            </a:r>
            <a:r>
              <a:rPr lang="ko-KR" altLang="en-US" b="1" i="0" dirty="0">
                <a:effectLst/>
                <a:latin typeface="Spoqa Han Sans"/>
              </a:rPr>
              <a:t>다음의 상태와 보상을 수동적으로 행동하여 얻습니다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환경 파악을 위해서 탐사</a:t>
            </a:r>
            <a:r>
              <a:rPr lang="en-US" altLang="ko-KR" b="1" i="0" dirty="0">
                <a:effectLst/>
                <a:latin typeface="Spoqa Han Sans"/>
              </a:rPr>
              <a:t>(Exploration)</a:t>
            </a:r>
            <a:r>
              <a:rPr lang="ko-KR" altLang="en-US" b="1" i="0" dirty="0">
                <a:effectLst/>
                <a:latin typeface="Spoqa Han Sans"/>
              </a:rPr>
              <a:t>을 합니다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탐사는 시행착오</a:t>
            </a:r>
            <a:r>
              <a:rPr lang="en-US" altLang="ko-KR" b="1" i="0" dirty="0">
                <a:effectLst/>
                <a:latin typeface="Spoqa Han Sans"/>
              </a:rPr>
              <a:t>(Trial and Error)</a:t>
            </a:r>
            <a:r>
              <a:rPr lang="ko-KR" altLang="en-US" b="1" i="0" dirty="0">
                <a:effectLst/>
                <a:latin typeface="Spoqa Han Sans"/>
              </a:rPr>
              <a:t>를 통해서 </a:t>
            </a:r>
            <a:r>
              <a:rPr lang="en-US" altLang="ko-KR" b="1" i="0" dirty="0">
                <a:effectLst/>
                <a:latin typeface="Spoqa Han Sans"/>
              </a:rPr>
              <a:t>Policy Function</a:t>
            </a:r>
            <a:r>
              <a:rPr lang="ko-KR" altLang="en-US" b="1" i="0" dirty="0">
                <a:effectLst/>
                <a:latin typeface="Spoqa Han Sans"/>
              </a:rPr>
              <a:t>을 점차적으로 학습시킵니다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algn="l"/>
            <a:r>
              <a:rPr lang="ko-KR" altLang="en-US" b="1" i="0" dirty="0">
                <a:effectLst/>
                <a:latin typeface="Spoqa Han Sans"/>
              </a:rPr>
              <a:t>특징</a:t>
            </a:r>
            <a:endParaRPr lang="ko-KR" altLang="en-US" b="0" i="0" dirty="0"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환경</a:t>
            </a:r>
            <a:r>
              <a:rPr lang="en-US" altLang="ko-KR" b="1" i="0" dirty="0">
                <a:effectLst/>
                <a:latin typeface="Spoqa Han Sans"/>
              </a:rPr>
              <a:t>(Environment)</a:t>
            </a:r>
            <a:r>
              <a:rPr lang="ko-KR" altLang="en-US" b="1" i="0" dirty="0">
                <a:effectLst/>
                <a:latin typeface="Spoqa Han Sans"/>
              </a:rPr>
              <a:t>에 대한 사전지식이 없는 상태로 학습을 진행합니다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보상을 통하여 학습을 합니다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컴퓨터가 선택한 행동</a:t>
            </a:r>
            <a:r>
              <a:rPr lang="en-US" altLang="ko-KR" b="1" i="0" dirty="0">
                <a:effectLst/>
                <a:latin typeface="Spoqa Han Sans"/>
              </a:rPr>
              <a:t>(Action)</a:t>
            </a:r>
            <a:r>
              <a:rPr lang="ko-KR" altLang="en-US" b="1" i="0" dirty="0">
                <a:effectLst/>
                <a:latin typeface="Spoqa Han Sans"/>
              </a:rPr>
              <a:t>에 대한 환경의 반응에 따라 보상이 주어집니다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행동의 결과로 나타나는 것이 보상이며 이것을 통하여 학습을 진행합니다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poqa Han Sans"/>
              </a:rPr>
              <a:t>보상을 최대한 많이 얻도록 하는 행동을 유도하도록 학습을 진행합니다</a:t>
            </a:r>
            <a:r>
              <a:rPr lang="en-US" altLang="ko-KR" b="1" i="0" dirty="0">
                <a:effectLst/>
                <a:latin typeface="Spoqa Han Sans"/>
              </a:rPr>
              <a:t>.</a:t>
            </a:r>
            <a:endParaRPr lang="ko-KR" altLang="en-US" b="0" i="0" dirty="0">
              <a:effectLst/>
              <a:latin typeface="Spoqa Han San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20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F2D0D-5D09-DA20-B881-43E4D2D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C5D01-45E9-0555-A80D-BA08DD954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ko-KR" altLang="en-US" sz="180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논문에서 </a:t>
            </a:r>
            <a:r>
              <a:rPr lang="en-US" altLang="ko-KR" sz="180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CIFAR-10  </a:t>
            </a:r>
            <a:r>
              <a:rPr lang="ko-KR" altLang="en-US" sz="1800" dirty="0">
                <a:solidFill>
                  <a:srgbClr val="1F1F1F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이미지 인식 및 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Penn Treebank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언어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굴림" panose="020B0600000101010101" pitchFamily="50" charset="-127"/>
                <a:ea typeface="Arial" panose="020B0604020202020204" pitchFamily="34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데이터셋으로 실험을 진행했으며 </a:t>
            </a:r>
            <a:r>
              <a:rPr lang="en-US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CIFAR-10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사용한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이미지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인식에서</a:t>
            </a:r>
            <a:r>
              <a:rPr lang="ko-KR" altLang="en-US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</a:t>
            </a:r>
            <a:r>
              <a:rPr lang="en-US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Neural Architecture Search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대부분의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인간이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발명한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아키텍처보다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뛰어난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새로운</a:t>
            </a:r>
            <a:r>
              <a:rPr lang="en-US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모델을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찾을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수</a:t>
            </a:r>
            <a:r>
              <a:rPr lang="en-US" altLang="ko-KR" sz="1800" kern="100" dirty="0">
                <a:solidFill>
                  <a:srgbClr val="1F1F1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solidFill>
                  <a:srgbClr val="1F1F1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있었음</a:t>
            </a:r>
            <a:r>
              <a:rPr lang="en-US" altLang="ko-KR" sz="1800" kern="100" dirty="0">
                <a:solidFill>
                  <a:srgbClr val="1F1F1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en-US" altLang="ko-KR" sz="1800" kern="100" dirty="0" err="1">
                <a:solidFill>
                  <a:srgbClr val="1F1F1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Densenet</a:t>
            </a:r>
            <a:r>
              <a:rPr lang="ko-KR" altLang="en-US" sz="1800" kern="100" dirty="0">
                <a:solidFill>
                  <a:srgbClr val="1F1F1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성능이 유사한 모델을 찾아냄</a:t>
            </a:r>
            <a:r>
              <a:rPr lang="en-US" altLang="ko-KR" sz="1800" kern="100" dirty="0">
                <a:solidFill>
                  <a:srgbClr val="1F1F1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ko-KR" sz="1800" kern="10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ko-KR" sz="1800" kern="100" dirty="0">
              <a:solidFill>
                <a:srgbClr val="1F1F1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ko-KR" sz="1800" kern="10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ko-KR" sz="1800" kern="100" dirty="0">
              <a:solidFill>
                <a:srgbClr val="1F1F1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3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4480</Words>
  <Application>Microsoft Office PowerPoint</Application>
  <PresentationFormat>와이드스크린</PresentationFormat>
  <Paragraphs>576</Paragraphs>
  <Slides>64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7" baseType="lpstr">
      <vt:lpstr>Apple SD Gothic Neo</vt:lpstr>
      <vt:lpstr>Bai Jamjuree</vt:lpstr>
      <vt:lpstr>noto</vt:lpstr>
      <vt:lpstr>Spoqa Han Sans</vt:lpstr>
      <vt:lpstr>굴림</vt:lpstr>
      <vt:lpstr>맑은 고딕</vt:lpstr>
      <vt:lpstr>Arial</vt:lpstr>
      <vt:lpstr>Consolas</vt:lpstr>
      <vt:lpstr>Lato</vt:lpstr>
      <vt:lpstr>Source Sans Pro</vt:lpstr>
      <vt:lpstr>Symbol</vt:lpstr>
      <vt:lpstr>Wingdings</vt:lpstr>
      <vt:lpstr>Office 테마</vt:lpstr>
      <vt:lpstr>NEURAL ARCHITECTURE SEARCH WITH REINFORCEMENT LEARNING  -강화학습을 통한 신경망 설계 및 구조 탐색- </vt:lpstr>
      <vt:lpstr>목차</vt:lpstr>
      <vt:lpstr>ABSTRACT </vt:lpstr>
      <vt:lpstr>INTRODUCTION</vt:lpstr>
      <vt:lpstr>아키텍처 - Architecture</vt:lpstr>
      <vt:lpstr>아키텍처 - Architecture</vt:lpstr>
      <vt:lpstr>Reinforcement Learning – 강화 학습이란? </vt:lpstr>
      <vt:lpstr>Reinforce Learning – 종류</vt:lpstr>
      <vt:lpstr>INTRODUCTION</vt:lpstr>
      <vt:lpstr>RELATED WORK </vt:lpstr>
      <vt:lpstr>RELATED WORK </vt:lpstr>
      <vt:lpstr>METHODS </vt:lpstr>
      <vt:lpstr>3.1 GENERATE MODEL DESCRIPTIONS WITH A CONTROLLER RECURRENT NEURAL NETWORK</vt:lpstr>
      <vt:lpstr>3.1 GENERATE MODEL DESCRIPTIONS WITH A CONTROLLER RECURRENT NEURAL NETWORK</vt:lpstr>
      <vt:lpstr>3.1 GENERATE MODEL DESCRIPTIONS WITH A CONTROLLER RECURRENT NEURAL NETWORK</vt:lpstr>
      <vt:lpstr>3.1 GENERATE MODEL DESCRIPTIONS WITH A CONTROLLER RECURRENT NEURAL NETWORK</vt:lpstr>
      <vt:lpstr>3.1 GENERATE MODEL DESCRIPTIONS WITH A CONTROLLER RECURRENT NEURAL NETWORK</vt:lpstr>
      <vt:lpstr>                 theta c? 세타 컨트롤러?   수식에서 컨트롤러의 notation(표기법) </vt:lpstr>
      <vt:lpstr>3.2 TRAINING WITH REINFORCE</vt:lpstr>
      <vt:lpstr>3.2 TRAINING WITH REINFORCE</vt:lpstr>
      <vt:lpstr>3.2 TRAINING WITH REINFORCE</vt:lpstr>
      <vt:lpstr>3.2 TRAINING WITH REINFORCE</vt:lpstr>
      <vt:lpstr>3.2 TRAINING WITH REINFORCE</vt:lpstr>
      <vt:lpstr>3.2 TRAINING WITH REINFORCE</vt:lpstr>
      <vt:lpstr>3.3 INCREASE ARCHITECTURE COMPLEXITY WITH SKIP CONNECTIONS AND OTHER LAYER TYPES</vt:lpstr>
      <vt:lpstr>3.3 INCREASE ARCHITECTURE COMPLEXITY WITH SKIP CONNECTIONS AND OTHER LAYER TYPES</vt:lpstr>
      <vt:lpstr>3.3 INCREASE ARCHITECTURE COMPLEXITY WITH SKIP CONNECTIONS AND OTHER LAYER TYPES</vt:lpstr>
      <vt:lpstr>3.3 INCREASE ARCHITECTURE COMPLEXITY WITH SKIP CONNECTIONS AND OTHER LAYER TYPES</vt:lpstr>
      <vt:lpstr>3.3 INCREASE ARCHITECTURE COMPLEXITY WITH SKIP CONNECTIONS AND OTHER LAYER TYPES</vt:lpstr>
      <vt:lpstr>3.3 INCREASE ARCHITECTURE COMPLEXITY WITH SKIP CONNECTIONS AND OTHER LAYER TYPES</vt:lpstr>
      <vt:lpstr>3.4 GENERATE RECURRENT CELL ARCHITECTURES</vt:lpstr>
      <vt:lpstr>3.4 GENERATE RECURRENT CELL ARCHITECTURES</vt:lpstr>
      <vt:lpstr>3.4 GENERATE RECURRENT CELL ARCHITECTURES</vt:lpstr>
      <vt:lpstr>3.4 GENERATE RECURRENT CELL ARCHITECTURES</vt:lpstr>
      <vt:lpstr>3.4 GENERATE RECURRENT CELL ARCHITECTURES</vt:lpstr>
      <vt:lpstr>4 EXPERIMENTS AND RESULTS </vt:lpstr>
      <vt:lpstr>4.1 LEARNING CONVOLUTIONAL ARCHITECTURES FOR CIFAR-10</vt:lpstr>
      <vt:lpstr>4.1 LEARNING CONVOLUTIONAL ARCHITECTURES FOR CIFAR-10</vt:lpstr>
      <vt:lpstr>4.1 LEARNING CONVOLUTIONAL ARCHITECTURES FOR CIFAR-10</vt:lpstr>
      <vt:lpstr>4.1 LEARNING CONVOLUTIONAL ARCHITECTURES FOR CIFAR-10</vt:lpstr>
      <vt:lpstr>4.1 LEARNING CONVOLUTIONAL ARCHITECTURES FOR CIFAR-10</vt:lpstr>
      <vt:lpstr>4.2 LEARNING RECURRENT CELLS FOR PENN TREEBANK</vt:lpstr>
      <vt:lpstr>4.2 LEARNING RECURRENT CELLS FOR PENN TREEBANK</vt:lpstr>
      <vt:lpstr>4.2 LEARNING RECURRENT CELLS FOR PENN TREEBANK</vt:lpstr>
      <vt:lpstr>4.2 LEARNING RECURRENT CELLS FOR PENN TREEBANK</vt:lpstr>
      <vt:lpstr>4.2 LEARNING RECURRENT CELLS FOR PENN TREEBANK</vt:lpstr>
      <vt:lpstr>4.2 LEARNING RECURRENT CELLS FOR PENN TREEBANK</vt:lpstr>
      <vt:lpstr>4.2 LEARNING RECURRENT CELLS FOR PENN TREEBANK</vt:lpstr>
      <vt:lpstr>4.2 LEARNING RECURRENT CELLS FOR PENN TREEBANK</vt:lpstr>
      <vt:lpstr>4.2 LEARNING RECURRENT CELLS FOR PENN TREEBANK</vt:lpstr>
      <vt:lpstr>4.2 LEARNING RECURRENT CELLS FOR PENN TREEBANK</vt:lpstr>
      <vt:lpstr>4.2 LEARNING RECURRENT CELLS FOR PENN TREEBANK</vt:lpstr>
      <vt:lpstr>4.2 LEARNING RECURRENT CELLS FOR PENN TREEBANK</vt:lpstr>
      <vt:lpstr>5 CONCLUSION</vt:lpstr>
      <vt:lpstr>구현 – 여러 .py 파일로 모듈화 됨. 모두 분석 불가. (주석에는 nasrnn기반으로 구현되어있다 함) -&gt; train부분만 살짝 분석함</vt:lpstr>
      <vt:lpstr>훈련에 필요한 상수 정의</vt:lpstr>
      <vt:lpstr>생성자로 state_space 인스턴스 생성</vt:lpstr>
      <vt:lpstr>인스턴스에 state를 더하고,  검색되고 있는 상태 출력 </vt:lpstr>
      <vt:lpstr>NetworkManager를 위한 training data 준비, controller를 생성자로 인스턴스만듬</vt:lpstr>
      <vt:lpstr>NetworkManager생성자로 manage라는 인스턴스 생성 최초상태에서 컨트롤러가 action을 예측할때 필요한 상태를 무작위로 가져오기 이전 파일 삭제(이전 훈련에서 사용한 파일(pretrained파일)</vt:lpstr>
      <vt:lpstr>Train code – (다음슬라이드에 설명있음)</vt:lpstr>
      <vt:lpstr>train</vt:lpstr>
      <vt:lpstr>Code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ARCHITECTURE SEARCH WITH REINFORCEMENT LEARNING  -강화학습을 통한 신경망 설계 및 구조 탐색- </dc:title>
  <dc:creator>태곤엄</dc:creator>
  <cp:lastModifiedBy>태곤엄</cp:lastModifiedBy>
  <cp:revision>30</cp:revision>
  <dcterms:created xsi:type="dcterms:W3CDTF">2023-10-29T16:16:33Z</dcterms:created>
  <dcterms:modified xsi:type="dcterms:W3CDTF">2023-11-17T03:56:04Z</dcterms:modified>
</cp:coreProperties>
</file>