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6" r:id="rId6"/>
    <p:sldId id="278" r:id="rId7"/>
    <p:sldId id="267" r:id="rId8"/>
    <p:sldId id="268" r:id="rId9"/>
    <p:sldId id="269" r:id="rId10"/>
    <p:sldId id="282" r:id="rId11"/>
    <p:sldId id="279" r:id="rId12"/>
    <p:sldId id="270" r:id="rId13"/>
    <p:sldId id="271" r:id="rId14"/>
    <p:sldId id="280" r:id="rId15"/>
    <p:sldId id="272" r:id="rId16"/>
    <p:sldId id="273" r:id="rId17"/>
    <p:sldId id="277" r:id="rId18"/>
    <p:sldId id="265" r:id="rId19"/>
    <p:sldId id="281" r:id="rId20"/>
    <p:sldId id="259" r:id="rId21"/>
    <p:sldId id="258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CAAF-9779-D34F-A074-850F5E00DA20}" v="5" dt="2023-12-03T15:22:5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00"/>
    <p:restoredTop sz="74824"/>
  </p:normalViewPr>
  <p:slideViewPr>
    <p:cSldViewPr snapToGrid="0">
      <p:cViewPr varScale="1">
        <p:scale>
          <a:sx n="58" d="100"/>
          <a:sy n="58" d="100"/>
        </p:scale>
        <p:origin x="22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D63B-606F-0B4F-8919-5112056308AE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810E-01A0-D748-9467-97B8083765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24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35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중요하지않은듯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95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중요치않은듯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699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782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4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5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시연 실험 환경 세팅 파일 받아서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282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\begin{code} \end{code} Notation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무시하면됨</a:t>
            </a:r>
            <a:endParaRPr kumimoji="1" lang="en-US" altLang="ko-KR" dirty="0"/>
          </a:p>
          <a:p>
            <a:r>
              <a:rPr kumimoji="1" lang="ko-KR" altLang="en-US" dirty="0"/>
              <a:t>받은 답변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시연엔 바로 못쓰는 함수임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입력으로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을받아서</a:t>
            </a:r>
            <a:r>
              <a:rPr kumimoji="1" lang="ko-KR" altLang="en-US" dirty="0"/>
              <a:t> 소수면 </a:t>
            </a:r>
            <a:r>
              <a:rPr kumimoji="1" lang="en-US" altLang="ko-KR" dirty="0"/>
              <a:t>True,</a:t>
            </a:r>
            <a:r>
              <a:rPr kumimoji="1" lang="ko-KR" altLang="en-US" dirty="0"/>
              <a:t> 아니면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반환하는 함수임</a:t>
            </a:r>
            <a:r>
              <a:rPr kumimoji="1" lang="en-US" altLang="ko-KR" dirty="0"/>
              <a:t>.)</a:t>
            </a:r>
          </a:p>
          <a:p>
            <a:r>
              <a:rPr kumimoji="1" lang="en-US" altLang="ko-KR" dirty="0"/>
              <a:t>math</a:t>
            </a:r>
            <a:r>
              <a:rPr kumimoji="1" lang="ko-KR" altLang="en-US" dirty="0"/>
              <a:t>에서 원주율은 왜 가져온 것인지 의문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하지만 오프라인에서 동작했고 </a:t>
            </a:r>
            <a:r>
              <a:rPr kumimoji="1" lang="en-US" altLang="ko-KR" dirty="0"/>
              <a:t>7B</a:t>
            </a:r>
            <a:r>
              <a:rPr kumimoji="1" lang="ko-KR" altLang="en-US" dirty="0"/>
              <a:t>라는 비교적 적은 학습규모를 고려 </a:t>
            </a:r>
            <a:r>
              <a:rPr kumimoji="1" lang="ko-KR" altLang="en-US" dirty="0" err="1"/>
              <a:t>했을땐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할루시네이션이</a:t>
            </a:r>
            <a:r>
              <a:rPr kumimoji="1" lang="ko-KR" altLang="en-US" dirty="0"/>
              <a:t> 일어났어도 합리적인 결과임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67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받은 코드를 개발자가 살짝 수정하면 사용할 수 있는 수준이므로 합리적이라고 생각함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테스트를 위한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코드를 추가하면</a:t>
            </a:r>
            <a:endParaRPr kumimoji="1" lang="en-US" altLang="ko-KR" dirty="0"/>
          </a:p>
          <a:p>
            <a:r>
              <a:rPr kumimoji="1" lang="en-US" altLang="ko-KR" dirty="0"/>
              <a:t>1~100</a:t>
            </a:r>
            <a:r>
              <a:rPr kumimoji="1" lang="ko-KR" altLang="en-US" dirty="0"/>
              <a:t> 범위에서 순서대로 소수를 잘 출력해줌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6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파라미터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가중치가 오가는 연결의 </a:t>
            </a:r>
            <a:r>
              <a:rPr kumimoji="1" lang="ko-KR" altLang="en-US" dirty="0" err="1"/>
              <a:t>갯수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뇌로 비유하면 뉴런이 많고 크다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Pre trained –</a:t>
            </a:r>
            <a:r>
              <a:rPr kumimoji="1" lang="ko-KR" altLang="en-US" dirty="0"/>
              <a:t> 매번 모델을 학습시키지 않고 사전에 </a:t>
            </a:r>
            <a:r>
              <a:rPr kumimoji="1" lang="ko-KR" altLang="en-US" dirty="0" err="1"/>
              <a:t>학습시킨뒤</a:t>
            </a:r>
            <a:r>
              <a:rPr kumimoji="1" lang="ko-KR" altLang="en-US" dirty="0"/>
              <a:t> 저장하여 모델을 바로 사용할 수 있는 형태로 만든 모델</a:t>
            </a:r>
            <a:endParaRPr kumimoji="1" lang="en-US" altLang="ko-KR" dirty="0"/>
          </a:p>
          <a:p>
            <a:r>
              <a:rPr kumimoji="1" lang="en-US" altLang="ko-KR" dirty="0"/>
              <a:t>Fine Tuning – </a:t>
            </a:r>
            <a:r>
              <a:rPr kumimoji="1" lang="ko-KR" altLang="en-US" dirty="0"/>
              <a:t>모델의 일부 데이터를 </a:t>
            </a:r>
            <a:r>
              <a:rPr kumimoji="1" lang="ko-KR" altLang="en-US" dirty="0" err="1"/>
              <a:t>재학습시켜서</a:t>
            </a:r>
            <a:r>
              <a:rPr kumimoji="1" lang="ko-KR" altLang="en-US" dirty="0"/>
              <a:t> 목적으로 한 성능을 개선시키는 행위</a:t>
            </a:r>
            <a:endParaRPr kumimoji="1" lang="en-US" altLang="ko-KR" dirty="0"/>
          </a:p>
          <a:p>
            <a:r>
              <a:rPr kumimoji="1" lang="en-US" altLang="ko-KR" dirty="0"/>
              <a:t>LLM – </a:t>
            </a:r>
            <a:r>
              <a:rPr kumimoji="1" lang="ko-KR" altLang="en-US" dirty="0"/>
              <a:t>거대 언어모델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막대한 데이터를 학습한 언어모델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언어모델은 자연어를 이해하고 생성하도록 훈련된 모델</a:t>
            </a:r>
            <a:endParaRPr kumimoji="1" lang="en-US" altLang="ko-KR" dirty="0"/>
          </a:p>
          <a:p>
            <a:r>
              <a:rPr kumimoji="1" lang="ko-KR" altLang="en-US" dirty="0"/>
              <a:t>대화형 언어모델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인간과 마치 자연어로 대화하는 것처럼 상호작용이 가능한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37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89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공격성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나쁜말을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생성하는경우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07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용어</a:t>
            </a:r>
            <a:endParaRPr kumimoji="1" lang="en-US" altLang="ko-KR" dirty="0"/>
          </a:p>
          <a:p>
            <a:r>
              <a:rPr kumimoji="1" lang="en-US" altLang="ko-KR" dirty="0"/>
              <a:t>Supervised Fine Tuning,</a:t>
            </a:r>
            <a:r>
              <a:rPr kumimoji="1" lang="ko-KR" altLang="en-US" dirty="0"/>
              <a:t> 레이블이 지정된 데이터로 </a:t>
            </a:r>
            <a:r>
              <a:rPr kumimoji="1" lang="ko-KR" altLang="en-US" dirty="0" err="1"/>
              <a:t>파인튜닝을</a:t>
            </a:r>
            <a:r>
              <a:rPr kumimoji="1" lang="ko-KR" altLang="en-US" dirty="0"/>
              <a:t> 수행 </a:t>
            </a:r>
            <a:r>
              <a:rPr kumimoji="1" lang="ko-KR" altLang="en-US" dirty="0" err="1"/>
              <a:t>하는것</a:t>
            </a:r>
            <a:r>
              <a:rPr kumimoji="1" lang="en-US" altLang="ko-KR" dirty="0"/>
              <a:t>(</a:t>
            </a:r>
            <a:r>
              <a:rPr kumimoji="1" lang="ko-KR" altLang="en-US" dirty="0"/>
              <a:t> 일부 데이터를 </a:t>
            </a:r>
            <a:r>
              <a:rPr kumimoji="1" lang="ko-KR" altLang="en-US" dirty="0" err="1"/>
              <a:t>재학습</a:t>
            </a:r>
            <a:r>
              <a:rPr kumimoji="1" lang="ko-KR" altLang="en-US" dirty="0"/>
              <a:t> 시키는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PPO 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Proximal Policy Optimization </a:t>
            </a:r>
            <a:r>
              <a:rPr kumimoji="1" lang="en-US" altLang="ko-KR" dirty="0" err="1"/>
              <a:t>Algoritm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줄인말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강화 학습에서 </a:t>
            </a:r>
            <a:r>
              <a:rPr kumimoji="1" lang="en-US" altLang="ko-KR" dirty="0"/>
              <a:t>TRPO</a:t>
            </a:r>
            <a:r>
              <a:rPr kumimoji="1" lang="ko-KR" altLang="en-US" dirty="0"/>
              <a:t> </a:t>
            </a:r>
            <a:r>
              <a:rPr kumimoji="1" lang="en-US" altLang="ko-KR" dirty="0"/>
              <a:t>(Trust Region Policy Optimization Algorithm)</a:t>
            </a:r>
          </a:p>
          <a:p>
            <a:r>
              <a:rPr kumimoji="1" lang="ko-KR" altLang="en-US" dirty="0"/>
              <a:t>의 복잡한 계산을 단순화함</a:t>
            </a:r>
            <a:endParaRPr kumimoji="1" lang="en-US" altLang="ko-KR" dirty="0"/>
          </a:p>
          <a:p>
            <a:r>
              <a:rPr kumimoji="1" lang="ko-KR" altLang="en-US" dirty="0"/>
              <a:t>미분횟수를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회로 줄임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강화 학습의 보상신호를 받으면 </a:t>
            </a:r>
            <a:r>
              <a:rPr kumimoji="1" lang="en-US" altLang="ko-KR" dirty="0"/>
              <a:t>Trust Region </a:t>
            </a:r>
            <a:r>
              <a:rPr kumimoji="1" lang="ko-KR" altLang="en-US" dirty="0"/>
              <a:t>에서만 업데이트하겠다는 의미임</a:t>
            </a:r>
            <a:endParaRPr kumimoji="1" lang="en-US" altLang="ko-KR" dirty="0"/>
          </a:p>
          <a:p>
            <a:r>
              <a:rPr kumimoji="1" lang="en-US" altLang="ko-KR" dirty="0"/>
              <a:t>RLHF  - Reinforcement Learning from Human Feedback </a:t>
            </a:r>
            <a:r>
              <a:rPr kumimoji="1" lang="ko-KR" altLang="en-US" dirty="0"/>
              <a:t>강화 학습과 인간 피드백을 결합하여 학습을 진행함</a:t>
            </a:r>
            <a:endParaRPr kumimoji="1" lang="en-US" altLang="ko-KR" dirty="0"/>
          </a:p>
          <a:p>
            <a:r>
              <a:rPr kumimoji="1" lang="ko-KR" altLang="en-US" dirty="0"/>
              <a:t>인간의 피드백을 사용하여 보상신호를 생성하여 강화학습을 통해 모델을 업데이트함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84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용어</a:t>
            </a:r>
            <a:endParaRPr kumimoji="1" lang="en-US" altLang="ko-KR" dirty="0"/>
          </a:p>
          <a:p>
            <a:r>
              <a:rPr kumimoji="1" lang="en-US" altLang="ko-KR" dirty="0"/>
              <a:t>Data cleaning –</a:t>
            </a:r>
            <a:r>
              <a:rPr kumimoji="1" lang="ko-KR" altLang="en-US" dirty="0"/>
              <a:t> 지도학습에서 누락된 데이터가 있으면 잘 안되니까 데이터 </a:t>
            </a:r>
            <a:r>
              <a:rPr kumimoji="1" lang="ko-KR" altLang="en-US" dirty="0" err="1"/>
              <a:t>전처리</a:t>
            </a:r>
            <a:r>
              <a:rPr kumimoji="1" lang="en-US" altLang="ko-KR" dirty="0"/>
              <a:t>.. </a:t>
            </a:r>
          </a:p>
          <a:p>
            <a:r>
              <a:rPr kumimoji="1" lang="ko-KR" altLang="en-US" dirty="0"/>
              <a:t>누락된 데이터를 제거하는 작업</a:t>
            </a:r>
            <a:r>
              <a:rPr kumimoji="1" lang="en-US" altLang="ko-KR" dirty="0"/>
              <a:t>.</a:t>
            </a:r>
            <a:r>
              <a:rPr kumimoji="1" lang="ko-KR" altLang="en-US" dirty="0"/>
              <a:t> 불필요한 데이터를 제거하고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연관성 없는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도 제거하고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누락된 데이터는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이나 평균값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중간값 </a:t>
            </a:r>
            <a:r>
              <a:rPr kumimoji="1" lang="ko-KR" altLang="en-US" dirty="0" err="1"/>
              <a:t>택</a:t>
            </a:r>
            <a:r>
              <a:rPr kumimoji="1" lang="en-US" altLang="ko-KR" dirty="0"/>
              <a:t>1</a:t>
            </a:r>
            <a:r>
              <a:rPr kumimoji="1" lang="ko-KR" altLang="en-US" dirty="0"/>
              <a:t>하여 채워주고</a:t>
            </a:r>
            <a:r>
              <a:rPr kumimoji="1" lang="en-US" altLang="ko-KR" dirty="0"/>
              <a:t>..</a:t>
            </a:r>
            <a:r>
              <a:rPr kumimoji="1" lang="ko-KR" altLang="en-US" dirty="0"/>
              <a:t> 앞에 </a:t>
            </a:r>
            <a:r>
              <a:rPr kumimoji="1" lang="en-US" altLang="ko-KR" dirty="0"/>
              <a:t>robust</a:t>
            </a:r>
            <a:r>
              <a:rPr kumimoji="1" lang="ko-KR" altLang="en-US" dirty="0"/>
              <a:t>가 붙었으니 더 강건하게 </a:t>
            </a:r>
            <a:r>
              <a:rPr kumimoji="1" lang="ko-KR" altLang="en-US" dirty="0" err="1"/>
              <a:t>한다는듯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혼합물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제가 생각하기로는 랜덤하게 배치를 만들어서 쓰는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Context Length – </a:t>
            </a:r>
            <a:r>
              <a:rPr kumimoji="1" lang="ko-KR" altLang="en-US" dirty="0"/>
              <a:t>한번에 처리할 수 있는 토큰의 양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91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07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Upsampling</a:t>
            </a:r>
            <a:r>
              <a:rPr kumimoji="1" lang="ko-KR" altLang="en-US" dirty="0"/>
              <a:t> 빈도가 낮은 데이터를 빈도가 </a:t>
            </a:r>
            <a:r>
              <a:rPr kumimoji="1" lang="ko-KR" altLang="en-US" dirty="0" err="1"/>
              <a:t>높은것처럼</a:t>
            </a:r>
            <a:r>
              <a:rPr kumimoji="1" lang="ko-KR" altLang="en-US" dirty="0"/>
              <a:t> 바꿈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56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중요하지않음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810E-01A0-D748-9467-97B8083765C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9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EB32-562E-AAC6-DAF2-1425C3A1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720508-17D7-5AF5-8B94-6EBC63C23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39205-0AD5-A5CA-1CA3-A0713CD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2198-7734-12A8-F04E-9C9268D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EC8B-ED85-65C0-F7C4-59001E15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47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2F832-A294-CDEF-6E77-CB13C9C9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30E34-A6C6-9FC2-DA59-CB59DBB6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662ED-430D-1DE3-807B-2533AF2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11FFD-25A8-DF71-CEE3-97F9A772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D1078-98EC-3DB6-19B1-519D66C5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0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920A7-724D-0815-3719-C3DFBA60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232F5-863E-5871-A16D-2B9A0501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1135C-CC26-74CF-6209-746174A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A2FD4-5831-CD37-CF6D-DAD304C7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1037-FFAA-5C57-F284-352D33A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57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627F-FE14-B63E-CC4C-90A39603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87C06-21B3-358D-D183-3076E737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37DE9-8A2D-8EC5-D355-A3C0C2A5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5A557-BF28-5138-F4EA-FFF2351A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7D402-FA02-7FC2-BDD7-0A09314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E4EB-1247-A53D-3C9D-710FC810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CD03A-6A9A-8CF2-AD55-32F3EBFA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4D599-D30B-84CC-B60E-D1A8A1FC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DDD4-2547-B410-B343-3E459148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1A20D-F5C8-7BDF-FDEA-9E6E55C3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90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2CA77-5CA8-6679-677C-45BE0EB4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44359-EFB5-3D2D-8D6A-A015FDB7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3D143-DCE6-E0CA-3B2A-254E84F7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8BDBC-1FF9-CD1B-82F2-C26F8908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2B19A-CE92-775E-7C0C-8DBBFB10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AE67A-996C-CA2F-0BAA-7998708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54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ADBE-9985-AB45-6A10-BE4F0F08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119CC-A50E-1F9D-D170-582A634A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2CFB6-4F72-1D85-1070-84658126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303F-458E-359B-14AA-1D3663CD6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2F542-4BC6-2793-09F5-3EC79046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9056EB-F3FD-6F70-4F86-F4574D66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AD56FE-685A-24E6-880E-1EF4CF9E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54D7D9-023B-083C-1F8F-F68FB624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5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C680-A468-D001-FD4E-51A7ADAD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7CB02-0E30-322E-2EDE-4BAE8BD0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7DC4B6-2AA3-A8C2-43C7-EAA31E85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BF15A-F9C5-8C87-90ED-231D06E5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4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B5779-C65C-33B4-1870-9671627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FC3F08-1E58-4524-50D9-9A8E0314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60118-47BA-4013-A4B7-3B962E5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43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9AE46-BDA8-0B4D-8B2C-F0249896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DAEC4-D88B-8533-A70A-94C8D716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ECCF-2356-ADAC-785C-115C264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8998C-CF51-B958-F6B0-A853F549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37579-FDFF-1506-36AE-B5E15456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0690E-DF8A-2D3B-716D-3D427DF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6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34D6-BF3B-DC39-B49C-ABA71C8D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7CCDE1-AD25-96D2-58C1-803C4502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8D3DE-7341-E7F6-90A4-ACD32D5F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127C6-E0C8-2CDB-5DA8-ABEEB3A6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B38D5-5571-066B-7004-00D11729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4E57F-954D-D9B9-3CA3-2B37AE17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76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03F072-F78A-D38F-B942-581FD44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5E2DF-6FA3-7075-4332-50EE86D8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CEF75-C3FA-4D9A-0FAF-76C8C0008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CACA-930B-C548-B961-A08F841C5A60}" type="datetimeFigureOut">
              <a:rPr kumimoji="1" lang="ko-KR" altLang="en-US" smtClean="0"/>
              <a:t>2023. 12. 4.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6A6EE-234F-58B4-42EA-DAE9D2EE2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8822-BF43-7E3A-AD50-AE69DD906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00C-C69B-954C-AE67-9FD17C2C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744C-08CF-AFB7-9988-91D635575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2800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Llama 2: Open Foundation and Fine-Tuned Chat Models</a:t>
            </a:r>
            <a:br>
              <a:rPr lang="en" altLang="ko-KR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A9012-0742-092A-1076-29056D87A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한양대학교</a:t>
            </a:r>
            <a:endParaRPr kumimoji="1" lang="en-US" altLang="ko-KR" dirty="0"/>
          </a:p>
          <a:p>
            <a:r>
              <a:rPr kumimoji="1" lang="en-US" altLang="ko-KR" dirty="0"/>
              <a:t>2020035805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엄태곤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CE19-809C-675D-10EB-B0F7297E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Pretraining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CC67-E5FC-9856-50BF-7DF4D9DC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en-US" altLang="ko-KR" dirty="0"/>
              <a:t>GQA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MHA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MQA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절충한 형태임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가운데그림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MQA(</a:t>
            </a:r>
            <a:r>
              <a:rPr kumimoji="1" lang="ko-KR" altLang="en-US" dirty="0"/>
              <a:t>우측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메모리 대역폭을 절약할 수 있지만 불안정함</a:t>
            </a:r>
            <a:endParaRPr kumimoji="1" lang="en-US" altLang="ko-KR" dirty="0"/>
          </a:p>
          <a:p>
            <a:r>
              <a:rPr kumimoji="1" lang="ko-KR" altLang="en-US" dirty="0"/>
              <a:t>구글에서 개발되었으며 둘의 장점을 잘 </a:t>
            </a:r>
            <a:r>
              <a:rPr kumimoji="1" lang="ko-KR" altLang="en-US" dirty="0" err="1"/>
              <a:t>합친것임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0B3FC-5A11-4F33-0CA0-3AE4E105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50780"/>
            <a:ext cx="7772400" cy="25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CE19-809C-675D-10EB-B0F7297E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Pretraining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CC67-E5FC-9856-50BF-7DF4D9DC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학습 데이터에서 개인정보가 많이 포함된 데이터를 최대한 배제하고 </a:t>
            </a:r>
            <a:r>
              <a:rPr kumimoji="1" lang="en-US" altLang="ko-KR" dirty="0"/>
              <a:t>Meta</a:t>
            </a:r>
            <a:r>
              <a:rPr kumimoji="1" lang="ko-KR" altLang="en-US" dirty="0"/>
              <a:t>의 데이터는 일절 학습에 사용하지 않음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학습 토큰은 </a:t>
            </a:r>
            <a:r>
              <a:rPr kumimoji="1" lang="en-US" altLang="ko-KR" dirty="0"/>
              <a:t>2trillion(</a:t>
            </a:r>
            <a:r>
              <a:rPr kumimoji="1" lang="ko-KR" altLang="en-US" dirty="0"/>
              <a:t>조</a:t>
            </a:r>
            <a:r>
              <a:rPr kumimoji="1" lang="en-US" altLang="ko-KR" dirty="0"/>
              <a:t>)</a:t>
            </a:r>
            <a:r>
              <a:rPr kumimoji="1" lang="ko-KR" altLang="en-US" dirty="0"/>
              <a:t>개가 비용대비 가장 우수한성능임</a:t>
            </a:r>
            <a:endParaRPr kumimoji="1" lang="en-US" altLang="ko-KR" dirty="0"/>
          </a:p>
          <a:p>
            <a:r>
              <a:rPr kumimoji="1" lang="ko-KR" altLang="en-US" dirty="0"/>
              <a:t>따라서 최대한 신뢰할 수 있는 데이터만 모아서 </a:t>
            </a:r>
            <a:r>
              <a:rPr kumimoji="1" lang="en-US" altLang="ko-KR" dirty="0" err="1">
                <a:highlight>
                  <a:srgbClr val="FFFF00"/>
                </a:highlight>
              </a:rPr>
              <a:t>upsampling</a:t>
            </a:r>
            <a:r>
              <a:rPr kumimoji="1" lang="ko-KR" altLang="en-US" dirty="0"/>
              <a:t>을 통해 학습데이터를 </a:t>
            </a:r>
            <a:r>
              <a:rPr kumimoji="1" lang="en-US" altLang="ko-KR" dirty="0"/>
              <a:t>2T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생성하여 사용함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사실적인 데이터를 모아 </a:t>
            </a:r>
            <a:r>
              <a:rPr kumimoji="1" lang="ko-KR" altLang="en-US" dirty="0" err="1"/>
              <a:t>업샘플링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할루시네이션</a:t>
            </a:r>
            <a:r>
              <a:rPr kumimoji="1" lang="ko-KR" altLang="en-US" dirty="0"/>
              <a:t> 줄임</a:t>
            </a:r>
            <a:endParaRPr kumimoji="1" lang="en-US" altLang="ko-KR" dirty="0"/>
          </a:p>
          <a:p>
            <a:r>
              <a:rPr kumimoji="1" lang="ko-KR" altLang="en-US" dirty="0" err="1"/>
              <a:t>할루시네이션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LLM</a:t>
            </a:r>
            <a:r>
              <a:rPr kumimoji="1" lang="ko-KR" altLang="en-US" dirty="0"/>
              <a:t>이 말을 지어내거나 질문의도와 </a:t>
            </a:r>
            <a:r>
              <a:rPr kumimoji="1" lang="ko-KR" altLang="en-US" dirty="0" err="1"/>
              <a:t>다른대답을하는</a:t>
            </a:r>
            <a:r>
              <a:rPr kumimoji="1" lang="ko-KR" altLang="en-US" dirty="0"/>
              <a:t> 문제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8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F981-39AB-D13D-1894-7AB1C3A1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Training Details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71230-ACBD-27E2-EF79-C070E3C8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Llama 1 </a:t>
            </a:r>
            <a:r>
              <a:rPr kumimoji="1" lang="ko-KR" altLang="en-US" dirty="0"/>
              <a:t>설정과 동일함</a:t>
            </a:r>
            <a:endParaRPr kumimoji="1" lang="en-US" altLang="ko-KR" dirty="0"/>
          </a:p>
          <a:p>
            <a:r>
              <a:rPr kumimoji="1" lang="en-US" altLang="ko-KR" dirty="0"/>
              <a:t>Architecture : Standard Transformer </a:t>
            </a:r>
          </a:p>
          <a:p>
            <a:r>
              <a:rPr kumimoji="1" lang="en-US" altLang="ko-KR" dirty="0"/>
              <a:t>Pre-Normalization : </a:t>
            </a:r>
            <a:r>
              <a:rPr kumimoji="1" lang="en-US" altLang="ko-KR" dirty="0" err="1"/>
              <a:t>RMSNorm</a:t>
            </a:r>
            <a:endParaRPr kumimoji="1" lang="en-US" altLang="ko-KR" dirty="0"/>
          </a:p>
          <a:p>
            <a:r>
              <a:rPr kumimoji="1" lang="en-US" altLang="ko-KR" dirty="0"/>
              <a:t>Activation Function : </a:t>
            </a:r>
            <a:r>
              <a:rPr kumimoji="1" lang="en-US" altLang="ko-KR" dirty="0" err="1"/>
              <a:t>SwiGLU</a:t>
            </a:r>
            <a:endParaRPr kumimoji="1" lang="en-US" altLang="ko-KR" dirty="0"/>
          </a:p>
          <a:p>
            <a:r>
              <a:rPr kumimoji="1" lang="en-US" altLang="ko-KR" dirty="0"/>
              <a:t>Embedding : rotary positional embeddings</a:t>
            </a:r>
          </a:p>
          <a:p>
            <a:r>
              <a:rPr kumimoji="1" lang="en-US" altLang="ko-KR" dirty="0"/>
              <a:t>Llama2</a:t>
            </a:r>
            <a:r>
              <a:rPr kumimoji="1" lang="ko-KR" altLang="en-US" dirty="0"/>
              <a:t>만의 일부 차이점</a:t>
            </a:r>
            <a:endParaRPr kumimoji="1" lang="en-US" altLang="ko-KR" dirty="0"/>
          </a:p>
          <a:p>
            <a:r>
              <a:rPr kumimoji="1" lang="en-US" altLang="ko-KR" dirty="0">
                <a:highlight>
                  <a:srgbClr val="FFFF00"/>
                </a:highlight>
              </a:rPr>
              <a:t>Increased Context-Length</a:t>
            </a:r>
          </a:p>
          <a:p>
            <a:r>
              <a:rPr kumimoji="1" lang="en-US" altLang="ko-KR" dirty="0">
                <a:highlight>
                  <a:srgbClr val="FFFF00"/>
                </a:highlight>
              </a:rPr>
              <a:t>GQA 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028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C179-5E04-3E3F-7BB6-C67AF3C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Training Details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E4908-5E0D-7ED4-D12F-DC14ABA5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Hyperparameter</a:t>
            </a:r>
          </a:p>
          <a:p>
            <a:r>
              <a:rPr kumimoji="1" lang="en-US" altLang="ko-KR" dirty="0"/>
              <a:t>Optimizer </a:t>
            </a:r>
            <a:r>
              <a:rPr kumimoji="1" lang="en-US" altLang="ko-KR" dirty="0" err="1"/>
              <a:t>AdamW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el-GR" altLang="ko-KR" dirty="0"/>
              <a:t>β1= 0.9,β2=0.95,</a:t>
            </a:r>
            <a:r>
              <a:rPr kumimoji="1" lang="en-US" altLang="ko-KR" dirty="0"/>
              <a:t>eps=10^−5. )</a:t>
            </a:r>
          </a:p>
          <a:p>
            <a:r>
              <a:rPr kumimoji="1" lang="en-US" altLang="ko-KR" dirty="0"/>
              <a:t>Cosine learning rate schedule (warmup 2000 steps)</a:t>
            </a:r>
          </a:p>
          <a:p>
            <a:r>
              <a:rPr kumimoji="1" lang="en-US" altLang="ko-KR" dirty="0"/>
              <a:t>Decay -&gt; Peak LR’s 10%</a:t>
            </a:r>
          </a:p>
          <a:p>
            <a:r>
              <a:rPr kumimoji="1" lang="en-US" altLang="ko-KR" dirty="0"/>
              <a:t>Weight decay = 0.1</a:t>
            </a:r>
          </a:p>
          <a:p>
            <a:r>
              <a:rPr kumimoji="1" lang="en-US" altLang="ko-KR" dirty="0"/>
              <a:t>Gradient clipping = 1.0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위 설정으로 뉴런 포화 문제 감지 안됨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3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C179-5E04-3E3F-7BB6-C67AF3C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Training Details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E4908-5E0D-7ED4-D12F-DC14ABA5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Tokenizer</a:t>
            </a:r>
            <a:r>
              <a:rPr kumimoji="1" lang="ko-KR" altLang="en-US" dirty="0"/>
              <a:t> </a:t>
            </a:r>
            <a:r>
              <a:rPr kumimoji="1" lang="en-US" altLang="ko-KR" dirty="0"/>
              <a:t>Llama 1</a:t>
            </a:r>
            <a:r>
              <a:rPr kumimoji="1" lang="ko-KR" altLang="en-US" dirty="0"/>
              <a:t>과 동일</a:t>
            </a:r>
            <a:endParaRPr kumimoji="1" lang="en-US" altLang="ko-KR" dirty="0"/>
          </a:p>
          <a:p>
            <a:r>
              <a:rPr kumimoji="1" lang="en-US" altLang="ko-KR" dirty="0"/>
              <a:t>BFE algorithm, (</a:t>
            </a:r>
            <a:r>
              <a:rPr kumimoji="1" lang="en-US" altLang="ko-KR" dirty="0" err="1"/>
              <a:t>sentencepiece</a:t>
            </a:r>
            <a:r>
              <a:rPr kumimoji="1" lang="ko-KR" altLang="en-US" dirty="0"/>
              <a:t>가 구현한 것 사용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숫자는 모두 독립적으로 나눔</a:t>
            </a:r>
            <a:endParaRPr kumimoji="1" lang="en-US" altLang="ko-KR" dirty="0"/>
          </a:p>
          <a:p>
            <a:r>
              <a:rPr kumimoji="1" lang="ko-KR" altLang="en-US" dirty="0"/>
              <a:t>바이트로 알 수 없는</a:t>
            </a:r>
            <a:r>
              <a:rPr kumimoji="1" lang="en-US" altLang="ko-KR" dirty="0"/>
              <a:t>utf-8</a:t>
            </a:r>
            <a:r>
              <a:rPr kumimoji="1" lang="ko-KR" altLang="en-US" dirty="0"/>
              <a:t>문자 분해함</a:t>
            </a:r>
            <a:endParaRPr kumimoji="1" lang="en-US" altLang="ko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Vocabulary size = 32K Tokens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7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A812-F408-5C95-0294-4D32B034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Training Hardware &amp; Carbon Footprint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E6E29-6076-997E-3985-C3C0C4EF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 dirty="0"/>
              <a:t>Nvidia A100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구성된 클러스터 연산장치사용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사전 트레이닝은 메타의 장비로 이미 진행 </a:t>
            </a:r>
            <a:r>
              <a:rPr kumimoji="1" lang="ko-KR" altLang="en-US" dirty="0" err="1"/>
              <a:t>됬으므로</a:t>
            </a:r>
            <a:r>
              <a:rPr kumimoji="1" lang="ko-KR" altLang="en-US" dirty="0"/>
              <a:t> 탄소배출 절감에 기여함 </a:t>
            </a:r>
            <a:r>
              <a:rPr kumimoji="1" lang="en-US" altLang="ko-KR" dirty="0"/>
              <a:t>(pre training)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7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BB6B5-A7C1-D5BD-18AD-6921E4A4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Fine Tuning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5BED7-B8A7-ED10-921C-539C666A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Meta</a:t>
            </a:r>
            <a:r>
              <a:rPr kumimoji="1" lang="ko-KR" altLang="en-US" dirty="0"/>
              <a:t>에서 수개월동안 연구 및 실험하여 </a:t>
            </a:r>
            <a:r>
              <a:rPr kumimoji="1" lang="ko-KR" altLang="en-US" dirty="0" err="1"/>
              <a:t>파인튜닝을</a:t>
            </a:r>
            <a:r>
              <a:rPr kumimoji="1" lang="ko-KR" altLang="en-US" dirty="0"/>
              <a:t> 마침</a:t>
            </a:r>
            <a:endParaRPr kumimoji="1" lang="en-US" altLang="ko-KR" dirty="0"/>
          </a:p>
          <a:p>
            <a:r>
              <a:rPr kumimoji="1" lang="ko-KR" altLang="en-US" dirty="0"/>
              <a:t>다음과 같은 연구결과 나옴</a:t>
            </a:r>
            <a:endParaRPr kumimoji="1" lang="en-US" altLang="ko-KR" dirty="0"/>
          </a:p>
          <a:p>
            <a:r>
              <a:rPr kumimoji="1" lang="en-US" altLang="ko-KR" dirty="0"/>
              <a:t>Supervised Fine Tuning</a:t>
            </a:r>
          </a:p>
          <a:p>
            <a:pPr lvl="1"/>
            <a:r>
              <a:rPr kumimoji="1" lang="en-US" altLang="ko-KR" dirty="0"/>
              <a:t>Initial and iterative reward modeling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 RLHF</a:t>
            </a:r>
            <a:r>
              <a:rPr kumimoji="1" lang="ko-KR" altLang="en-US" dirty="0"/>
              <a:t>모델을 버전을 나누어 여럿을 학습시켰다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RLHF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인간 선호 데이터를 수집하여 보상 모델을 훈련시키는 절차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Ghost Attention(</a:t>
            </a:r>
            <a:r>
              <a:rPr kumimoji="1" lang="en-US" altLang="ko-KR" dirty="0" err="1"/>
              <a:t>Gatt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대화 </a:t>
            </a:r>
            <a:r>
              <a:rPr kumimoji="1" lang="en-US" altLang="ko-KR" dirty="0"/>
              <a:t>fine tuning</a:t>
            </a:r>
            <a:r>
              <a:rPr kumimoji="1" lang="ko-KR" altLang="en-US" dirty="0"/>
              <a:t>데이터셋을 조작하여 대화 제어를 가능하게 함</a:t>
            </a:r>
            <a:r>
              <a:rPr kumimoji="1" lang="en-US" altLang="ko-KR" dirty="0"/>
              <a:t>. -&gt; attention</a:t>
            </a:r>
            <a:r>
              <a:rPr kumimoji="1" lang="ko-KR" altLang="en-US" dirty="0"/>
              <a:t>의 집중을 돕는다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0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253C-5109-06D2-37EC-AE2D53D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RLHF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8323-DAC5-464A-18AF-66B620C4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인간의 피드백을 통한 강화학습을 계속 수행함</a:t>
            </a:r>
            <a:endParaRPr kumimoji="1" lang="en-US" altLang="ko-KR" dirty="0"/>
          </a:p>
          <a:p>
            <a:r>
              <a:rPr kumimoji="1" lang="ko-KR" altLang="en-US" dirty="0"/>
              <a:t>곧 인공지능 모델이 인간이 쓴 글 보다 더 좋은 글을 만들어내는 시점이 올 것임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지도 학습은 점점 의미를 잃을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07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C8B5-F909-67CD-7192-F22C08A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F266-91B3-C7DB-262B-DA880632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Meta</a:t>
            </a:r>
            <a:r>
              <a:rPr kumimoji="1" lang="ko-KR" altLang="en-US" dirty="0"/>
              <a:t>는 개인정보를 중요하게 생각한다</a:t>
            </a:r>
            <a:endParaRPr kumimoji="1" lang="en-US" altLang="ko-KR" dirty="0"/>
          </a:p>
          <a:p>
            <a:r>
              <a:rPr kumimoji="1" lang="en-US" altLang="ko-KR" dirty="0"/>
              <a:t>Meta</a:t>
            </a:r>
            <a:r>
              <a:rPr kumimoji="1" lang="ko-KR" altLang="en-US" dirty="0"/>
              <a:t>는 탄소배출량 절감에 기여했다</a:t>
            </a:r>
            <a:endParaRPr kumimoji="1" lang="en-US" altLang="ko-KR" dirty="0"/>
          </a:p>
          <a:p>
            <a:r>
              <a:rPr kumimoji="1" lang="ko-KR" altLang="en-US" dirty="0"/>
              <a:t>영어 데이터로 한정되어 다른 언어엔 약하다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Meta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Llama 2</a:t>
            </a:r>
            <a:r>
              <a:rPr kumimoji="1" lang="ko-KR" altLang="en-US" dirty="0"/>
              <a:t>가 부적절한 말을 못하게 하도록 상당히 </a:t>
            </a:r>
            <a:r>
              <a:rPr kumimoji="1" lang="ko-KR" altLang="en-US" dirty="0" err="1"/>
              <a:t>신경쓰고있다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휴먼 피드백에서 민감한 내용은 제외하게 학습하게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모델을 계속 공격해보면서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 민감한 내용을 출력하는지 일부러 유도함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수정하고 안전을 확보하려 함 그럼에도 윤리문제는 발생할 수 있으므로 잘못된 사용을 </a:t>
            </a:r>
            <a:r>
              <a:rPr kumimoji="1" lang="ko-KR" altLang="en-US" dirty="0" err="1"/>
              <a:t>지양해야함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LLama2</a:t>
            </a:r>
            <a:r>
              <a:rPr kumimoji="1" lang="ko-KR" altLang="en-US" dirty="0"/>
              <a:t>는 완전 오픈소스이다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사람들이 </a:t>
            </a:r>
            <a:r>
              <a:rPr kumimoji="1" lang="en-US" altLang="ko-KR" dirty="0"/>
              <a:t>pretrained model</a:t>
            </a:r>
            <a:r>
              <a:rPr kumimoji="1" lang="ko-KR" altLang="en-US" dirty="0"/>
              <a:t>을 파인 튜닝해서 써도 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48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C8B5-F909-67CD-7192-F22C08A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F266-91B3-C7DB-262B-DA880632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오픈소스이므로 개방적으로 </a:t>
            </a:r>
            <a:r>
              <a:rPr kumimoji="1" lang="en-US" altLang="ko-KR" dirty="0"/>
              <a:t>AI</a:t>
            </a:r>
            <a:r>
              <a:rPr kumimoji="1" lang="ko-KR" altLang="en-US" dirty="0"/>
              <a:t>혁신을 장려하고자 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중소기업들도 비용을 절감할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나쁜 사용자들이 유해한 콘텐츠를 만들 가능성을 계속 주의하고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더 깊은 연구가 필요하다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4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23E-0D2E-C0F4-36C5-93937DFC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EB865-A998-15D0-56A8-0B6BD03A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Paper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중요한것만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Small sized(7B) model Demonstration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14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1C7A-B5DA-0D1C-A12A-EE128ACC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Small sized(7B) model Demonstration</a:t>
            </a:r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86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B360-190D-D78F-0CD0-87E7DC3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7B Model Demonstration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8691C-FEE4-AC66-AE5C-9002BAB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ko-KR" dirty="0"/>
              <a:t># Environment setting order</a:t>
            </a:r>
          </a:p>
          <a:p>
            <a:r>
              <a:rPr kumimoji="1" lang="en-US" altLang="ko-KR" dirty="0"/>
              <a:t># Taegon_Llama-2 7B trial test.</a:t>
            </a:r>
          </a:p>
          <a:p>
            <a:r>
              <a:rPr kumimoji="1" lang="en-US" altLang="ko-KR" dirty="0"/>
              <a:t>#Based on M1 Silicon Mac.</a:t>
            </a:r>
          </a:p>
          <a:p>
            <a:r>
              <a:rPr kumimoji="1" lang="en-US" altLang="ko-KR" dirty="0"/>
              <a:t>#On terminal, Run commands below</a:t>
            </a:r>
          </a:p>
          <a:p>
            <a:r>
              <a:rPr kumimoji="1" lang="en-US" altLang="ko-KR" dirty="0"/>
              <a:t>$ git clone https://</a:t>
            </a:r>
            <a:r>
              <a:rPr kumimoji="1" lang="en-US" altLang="ko-KR" dirty="0" err="1"/>
              <a:t>github.com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ggerganov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llama.cpp.git</a:t>
            </a:r>
            <a:endParaRPr kumimoji="1" lang="en-US" altLang="ko-KR" dirty="0"/>
          </a:p>
          <a:p>
            <a:r>
              <a:rPr kumimoji="1" lang="en-US" altLang="ko-KR" dirty="0"/>
              <a:t>$ cd </a:t>
            </a:r>
            <a:r>
              <a:rPr kumimoji="1" lang="en-US" altLang="ko-KR" dirty="0" err="1"/>
              <a:t>llama.cpp</a:t>
            </a:r>
            <a:endParaRPr kumimoji="1" lang="en-US" altLang="ko-KR" dirty="0"/>
          </a:p>
          <a:p>
            <a:r>
              <a:rPr kumimoji="1" lang="en-US" altLang="ko-KR" dirty="0"/>
              <a:t>$ make clean</a:t>
            </a:r>
          </a:p>
          <a:p>
            <a:r>
              <a:rPr kumimoji="1" lang="en-US" altLang="ko-KR" dirty="0"/>
              <a:t>$ LLAMA_METAL=1 make</a:t>
            </a:r>
          </a:p>
          <a:p>
            <a:r>
              <a:rPr kumimoji="1" lang="en-US" altLang="ko-KR" dirty="0"/>
              <a:t>#Download 7B model .</a:t>
            </a:r>
            <a:r>
              <a:rPr kumimoji="1" lang="en-US" altLang="ko-KR" dirty="0" err="1"/>
              <a:t>gguf</a:t>
            </a:r>
            <a:r>
              <a:rPr kumimoji="1" lang="en-US" altLang="ko-KR" dirty="0"/>
              <a:t> file to Downloads folder.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huggingface.co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TheBloke</a:t>
            </a:r>
            <a:r>
              <a:rPr kumimoji="1" lang="en-US" altLang="ko-KR" dirty="0"/>
              <a:t>/Llama-2-7B-GGUF</a:t>
            </a:r>
          </a:p>
          <a:p>
            <a:r>
              <a:rPr kumimoji="1" lang="en-US" altLang="ko-KR" dirty="0"/>
              <a:t>#Run this commands. Download or move downloaded .</a:t>
            </a:r>
            <a:r>
              <a:rPr kumimoji="1" lang="en-US" altLang="ko-KR" dirty="0" err="1"/>
              <a:t>gguf</a:t>
            </a:r>
            <a:r>
              <a:rPr kumimoji="1" lang="en-US" altLang="ko-KR" dirty="0"/>
              <a:t> file to </a:t>
            </a:r>
            <a:r>
              <a:rPr kumimoji="1" lang="en-US" altLang="ko-KR" dirty="0" err="1"/>
              <a:t>llama.cpp</a:t>
            </a:r>
            <a:r>
              <a:rPr kumimoji="1" lang="en-US" altLang="ko-KR" dirty="0"/>
              <a:t> folder. </a:t>
            </a:r>
          </a:p>
          <a:p>
            <a:r>
              <a:rPr kumimoji="1" lang="en-US" altLang="ko-KR" dirty="0"/>
              <a:t>$ mv ~/Downloads/llama-2-7b.Q8_0.gguf .</a:t>
            </a:r>
          </a:p>
          <a:p>
            <a:r>
              <a:rPr kumimoji="1" lang="en-US" altLang="ko-KR" dirty="0"/>
              <a:t>$ ./main -m ./llama-2-7b.Q8_0.gguf -t 8 -n 128 -</a:t>
            </a:r>
            <a:r>
              <a:rPr kumimoji="1" lang="en-US" altLang="ko-KR" dirty="0" err="1"/>
              <a:t>ngl</a:t>
            </a:r>
            <a:r>
              <a:rPr kumimoji="1" lang="en-US" altLang="ko-KR" dirty="0"/>
              <a:t> 1 --prompt "could you generate python code for generating prime numbers?"</a:t>
            </a:r>
          </a:p>
          <a:p>
            <a:r>
              <a:rPr kumimoji="1" lang="en-US" altLang="ko-KR" dirty="0"/>
              <a:t>#prompt can be edited.</a:t>
            </a:r>
          </a:p>
          <a:p>
            <a:r>
              <a:rPr kumimoji="1" lang="en-US" altLang="ko-KR" dirty="0"/>
              <a:t>#above code will generate python code printing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386287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B360-190D-D78F-0CD0-87E7DC3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7B Model Demonstration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8691C-FEE4-AC66-AE5C-9002BAB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kumimoji="1" lang="en-US" altLang="ko-KR" sz="1500" dirty="0"/>
              <a:t>#I got answered from model with my question. "could you generate python code for generating prime numbers?"</a:t>
            </a:r>
          </a:p>
          <a:p>
            <a:r>
              <a:rPr kumimoji="1" lang="en-US" altLang="ko-KR" sz="1500" dirty="0"/>
              <a:t>\begin{code}</a:t>
            </a:r>
          </a:p>
          <a:p>
            <a:r>
              <a:rPr kumimoji="1" lang="en-US" altLang="ko-KR" sz="1500" dirty="0"/>
              <a:t>from math import sqrt, pi as pie</a:t>
            </a:r>
          </a:p>
          <a:p>
            <a:endParaRPr kumimoji="1" lang="en-US" altLang="ko-KR" sz="1500" dirty="0"/>
          </a:p>
          <a:p>
            <a:r>
              <a:rPr kumimoji="1" lang="en-US" altLang="ko-KR" sz="1500" dirty="0"/>
              <a:t>def prime(n):</a:t>
            </a:r>
          </a:p>
          <a:p>
            <a:r>
              <a:rPr kumimoji="1" lang="en-US" altLang="ko-KR" sz="1500" dirty="0"/>
              <a:t>    if n &lt;= 1 or n == 2:</a:t>
            </a:r>
          </a:p>
          <a:p>
            <a:r>
              <a:rPr kumimoji="1" lang="en-US" altLang="ko-KR" sz="1500" dirty="0"/>
              <a:t>        return False</a:t>
            </a:r>
          </a:p>
          <a:p>
            <a:r>
              <a:rPr kumimoji="1" lang="en-US" altLang="ko-KR" sz="1500" dirty="0"/>
              <a:t>    for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in range(3, int(sqrt(n)) + 1):</a:t>
            </a:r>
          </a:p>
          <a:p>
            <a:r>
              <a:rPr kumimoji="1" lang="en-US" altLang="ko-KR" sz="1500" dirty="0"/>
              <a:t>        if n %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== 0:</a:t>
            </a:r>
          </a:p>
          <a:p>
            <a:r>
              <a:rPr kumimoji="1" lang="en-US" altLang="ko-KR" sz="1500" dirty="0"/>
              <a:t>            return False</a:t>
            </a:r>
          </a:p>
          <a:p>
            <a:r>
              <a:rPr kumimoji="1" lang="en-US" altLang="ko-KR" sz="1500" dirty="0"/>
              <a:t>    return True</a:t>
            </a:r>
          </a:p>
          <a:p>
            <a:r>
              <a:rPr kumimoji="1" lang="en-US" altLang="ko-KR" sz="1500" dirty="0"/>
              <a:t>\end{code}</a:t>
            </a:r>
          </a:p>
          <a:p>
            <a:r>
              <a:rPr kumimoji="1" lang="en-US" altLang="ko-KR" sz="1500" dirty="0"/>
              <a:t># Answered code cannot be run directly so this is not perfect answer.</a:t>
            </a:r>
          </a:p>
        </p:txBody>
      </p:sp>
    </p:spTree>
    <p:extLst>
      <p:ext uri="{BB962C8B-B14F-4D97-AF65-F5344CB8AC3E}">
        <p14:creationId xmlns:p14="http://schemas.microsoft.com/office/powerpoint/2010/main" val="328820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B360-190D-D78F-0CD0-87E7DC3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7B Model Demonstration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8691C-FEE4-AC66-AE5C-9002BAB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kumimoji="1" lang="en-US" altLang="ko-KR" sz="1600" dirty="0"/>
              <a:t># But syntax is reasonable. I edited the answered code to do the runnable test.</a:t>
            </a:r>
          </a:p>
          <a:p>
            <a:r>
              <a:rPr kumimoji="1" lang="en-US" altLang="ko-KR" sz="1600" dirty="0"/>
              <a:t>#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Add the below codes to test.</a:t>
            </a:r>
          </a:p>
          <a:p>
            <a:r>
              <a:rPr kumimoji="1" lang="en-US" altLang="ko-KR" sz="1600" dirty="0"/>
              <a:t>for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 in range(100):</a:t>
            </a:r>
          </a:p>
          <a:p>
            <a:r>
              <a:rPr kumimoji="1" lang="en-US" altLang="ko-KR" sz="1600" dirty="0"/>
              <a:t>    if prime(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) is True:</a:t>
            </a:r>
          </a:p>
          <a:p>
            <a:r>
              <a:rPr kumimoji="1" lang="en-US" altLang="ko-KR" sz="1600" dirty="0"/>
              <a:t>        print(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# This function will print prime numbers in 1~100.</a:t>
            </a:r>
          </a:p>
        </p:txBody>
      </p:sp>
    </p:spTree>
    <p:extLst>
      <p:ext uri="{BB962C8B-B14F-4D97-AF65-F5344CB8AC3E}">
        <p14:creationId xmlns:p14="http://schemas.microsoft.com/office/powerpoint/2010/main" val="21764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1C7A-B5DA-0D1C-A12A-EE128ACC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Paper</a:t>
            </a:r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4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1922-7902-3472-EB84-E2C80748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Abstract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CF7DE-F68D-4374-E7E9-F6D672A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7B~70B </a:t>
            </a:r>
            <a:r>
              <a:rPr kumimoji="1" lang="en-US" altLang="ko-KR" dirty="0">
                <a:highlight>
                  <a:srgbClr val="FFFF00"/>
                </a:highlight>
              </a:rPr>
              <a:t>Parameter</a:t>
            </a:r>
            <a:r>
              <a:rPr kumimoji="1" lang="ko-KR" altLang="en-US" dirty="0"/>
              <a:t>로 </a:t>
            </a:r>
            <a:r>
              <a:rPr kumimoji="1" lang="en-US" altLang="ko-KR" dirty="0">
                <a:highlight>
                  <a:srgbClr val="FFFF00"/>
                </a:highlight>
              </a:rPr>
              <a:t>pre-trained </a:t>
            </a:r>
            <a:r>
              <a:rPr kumimoji="1" lang="en-US" altLang="ko-KR" dirty="0"/>
              <a:t>&amp;</a:t>
            </a:r>
            <a:r>
              <a:rPr kumimoji="1" lang="en-US" altLang="ko-KR" dirty="0">
                <a:highlight>
                  <a:srgbClr val="FFFF00"/>
                </a:highlight>
              </a:rPr>
              <a:t>Fine Tuned</a:t>
            </a:r>
            <a:r>
              <a:rPr kumimoji="1" lang="ko-KR" altLang="en-US" dirty="0"/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LLM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출시함</a:t>
            </a:r>
            <a:endParaRPr kumimoji="1" lang="en-US" altLang="ko-KR" dirty="0"/>
          </a:p>
          <a:p>
            <a:r>
              <a:rPr kumimoji="1" lang="ko-KR" altLang="en-US" dirty="0">
                <a:highlight>
                  <a:srgbClr val="FFFF00"/>
                </a:highlight>
              </a:rPr>
              <a:t>대화형 언어모델</a:t>
            </a:r>
            <a:r>
              <a:rPr kumimoji="1" lang="ko-KR" altLang="en-US" dirty="0"/>
              <a:t>에 최적화 되어있음</a:t>
            </a:r>
            <a:endParaRPr kumimoji="1" lang="en-US" altLang="ko-KR" dirty="0"/>
          </a:p>
          <a:p>
            <a:r>
              <a:rPr kumimoji="1" lang="ko-KR" altLang="en-US" dirty="0"/>
              <a:t>대부분의 오픈소스 언어 모델을 능가함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B1010-590F-C62E-FB1F-AA91EDA1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0113F-6863-1C9E-6C5C-B95BF04FD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83838" cy="4351338"/>
          </a:xfrm>
        </p:spPr>
        <p:txBody>
          <a:bodyPr/>
          <a:lstStyle/>
          <a:p>
            <a:r>
              <a:rPr kumimoji="1" lang="en-US" altLang="ko-KR" dirty="0"/>
              <a:t>LLM</a:t>
            </a:r>
            <a:r>
              <a:rPr kumimoji="1" lang="ko-KR" altLang="en-US" dirty="0"/>
              <a:t>은 요새 </a:t>
            </a:r>
            <a:r>
              <a:rPr kumimoji="1" lang="ko-KR" altLang="en-US" dirty="0" err="1"/>
              <a:t>많은사람</a:t>
            </a:r>
            <a:r>
              <a:rPr kumimoji="1" lang="ko-KR" altLang="en-US" dirty="0"/>
              <a:t> 들의 전문비서가 됨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창작물 작성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직관적인 채팅 인터페이스로 인간과 상호작용함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빠른 인기 얻음</a:t>
            </a:r>
            <a:endParaRPr kumimoji="1" lang="en-US" altLang="ko-KR" dirty="0"/>
          </a:p>
          <a:p>
            <a:r>
              <a:rPr kumimoji="1" lang="ko-KR" altLang="en-US" dirty="0"/>
              <a:t>하지만 적절한 성능과 품질을 얻으려면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제품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단계로 파인 튜닝을   하고 </a:t>
            </a:r>
            <a:r>
              <a:rPr kumimoji="1" lang="ko-KR" altLang="en-US" dirty="0" err="1"/>
              <a:t>프리트레인을</a:t>
            </a:r>
            <a:r>
              <a:rPr kumimoji="1" lang="ko-KR" altLang="en-US" dirty="0"/>
              <a:t> 거쳐 나와야 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상용이니까 당연히  영업비밀을    공개하지 않을 것임</a:t>
            </a:r>
            <a:r>
              <a:rPr kumimoji="1" lang="en-US" altLang="ko-KR" dirty="0"/>
              <a:t>.)</a:t>
            </a:r>
          </a:p>
          <a:p>
            <a:r>
              <a:rPr kumimoji="1" lang="ko-KR" altLang="en-US" dirty="0"/>
              <a:t>그러면 폐쇄성이 증가해서 </a:t>
            </a:r>
            <a:r>
              <a:rPr kumimoji="1" lang="en-US" altLang="ko-KR" dirty="0"/>
              <a:t>AI</a:t>
            </a:r>
            <a:r>
              <a:rPr kumimoji="1" lang="ko-KR" altLang="en-US" dirty="0"/>
              <a:t>커뮤니티 발전을 저해함</a:t>
            </a:r>
            <a:endParaRPr kumimoji="1" lang="en-US" altLang="ko-KR" dirty="0"/>
          </a:p>
          <a:p>
            <a:r>
              <a:rPr kumimoji="1" lang="en-US" altLang="ko-KR" dirty="0"/>
              <a:t>Llama2</a:t>
            </a:r>
            <a:r>
              <a:rPr kumimoji="1" lang="ko-KR" altLang="en-US" dirty="0"/>
              <a:t>는 최대 </a:t>
            </a:r>
            <a:r>
              <a:rPr kumimoji="1" lang="en-US" altLang="ko-KR" dirty="0"/>
              <a:t>70B</a:t>
            </a:r>
            <a:r>
              <a:rPr kumimoji="1" lang="ko-KR" altLang="en-US" dirty="0"/>
              <a:t> 파라미터로 </a:t>
            </a:r>
            <a:r>
              <a:rPr kumimoji="1" lang="ko-KR" altLang="en-US" dirty="0" err="1"/>
              <a:t>프리트레인과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파인튜닝을</a:t>
            </a:r>
            <a:r>
              <a:rPr kumimoji="1" lang="ko-KR" altLang="en-US" dirty="0"/>
              <a:t> 거쳐 출시</a:t>
            </a:r>
            <a:endParaRPr kumimoji="1" lang="en-US" altLang="ko-KR" dirty="0"/>
          </a:p>
          <a:p>
            <a:r>
              <a:rPr kumimoji="1" lang="en-US" altLang="ko-KR" dirty="0"/>
              <a:t>Llama1 </a:t>
            </a:r>
            <a:r>
              <a:rPr kumimoji="1" lang="ko-KR" altLang="en-US" dirty="0"/>
              <a:t>대비 </a:t>
            </a:r>
            <a:r>
              <a:rPr kumimoji="1" lang="en-US" altLang="ko-KR" dirty="0"/>
              <a:t>1T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2T</a:t>
            </a:r>
            <a:r>
              <a:rPr kumimoji="1" lang="ko-KR" altLang="en-US" dirty="0"/>
              <a:t>의 데이터를 사용 두배 증가한 </a:t>
            </a:r>
            <a:r>
              <a:rPr kumimoji="1" lang="ko-KR" altLang="en-US" dirty="0" err="1"/>
              <a:t>학습데이터량</a:t>
            </a:r>
            <a:endParaRPr kumimoji="1" lang="en-US" altLang="ko-KR" dirty="0"/>
          </a:p>
          <a:p>
            <a:r>
              <a:rPr kumimoji="1" lang="en-US" altLang="ko-KR" dirty="0"/>
              <a:t>T </a:t>
            </a:r>
            <a:r>
              <a:rPr kumimoji="1" lang="ko-KR" altLang="en-US" dirty="0"/>
              <a:t>는 조단위를 의미</a:t>
            </a:r>
            <a:r>
              <a:rPr kumimoji="1" lang="en-US" altLang="ko-KR" dirty="0"/>
              <a:t>(Trillion)</a:t>
            </a:r>
          </a:p>
        </p:txBody>
      </p:sp>
    </p:spTree>
    <p:extLst>
      <p:ext uri="{BB962C8B-B14F-4D97-AF65-F5344CB8AC3E}">
        <p14:creationId xmlns:p14="http://schemas.microsoft.com/office/powerpoint/2010/main" val="130097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B1010-590F-C62E-FB1F-AA91EDA1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0113F-6863-1C9E-6C5C-B95BF04FD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83838" cy="4351338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그냥 써도 성능이 기존 오픈 소스 모델보다 좋고 일부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폐쇄</a:t>
            </a:r>
            <a:r>
              <a:rPr kumimoji="1" lang="en-US" altLang="ko-KR" dirty="0"/>
              <a:t>”(GPT</a:t>
            </a:r>
            <a:r>
              <a:rPr kumimoji="1" lang="ko-KR" altLang="en-US" dirty="0"/>
              <a:t>같이 돈 받고 파는 것</a:t>
            </a:r>
            <a:r>
              <a:rPr kumimoji="1" lang="en-US" altLang="ko-KR" dirty="0"/>
              <a:t>)</a:t>
            </a:r>
            <a:r>
              <a:rPr kumimoji="1" lang="ko-KR" altLang="en-US" dirty="0"/>
              <a:t>모델 과 동등하다고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본 논문은 </a:t>
            </a:r>
            <a:r>
              <a:rPr kumimoji="1" lang="en-US" altLang="ko-KR" dirty="0"/>
              <a:t>LLM</a:t>
            </a:r>
            <a:r>
              <a:rPr kumimoji="1" lang="ko-KR" altLang="en-US" dirty="0"/>
              <a:t>안정성을 높이기 위한 몇가지 방법론을 제시함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우리</a:t>
            </a:r>
            <a:r>
              <a:rPr kumimoji="1" lang="en-US" altLang="ko-KR" dirty="0"/>
              <a:t> Llama2</a:t>
            </a:r>
            <a:r>
              <a:rPr kumimoji="1" lang="ko-KR" altLang="en-US" dirty="0"/>
              <a:t>는 오픈소스이므로 파인 튜닝 및 사용이 </a:t>
            </a:r>
            <a:r>
              <a:rPr kumimoji="1" lang="ko-KR" altLang="en-US" dirty="0" err="1"/>
              <a:t>무료니까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LLM</a:t>
            </a:r>
            <a:r>
              <a:rPr kumimoji="1" lang="ko-KR" altLang="en-US" dirty="0"/>
              <a:t>분야가 발전하길 기대함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우리 연구 중에 발견한 것도 본문에 </a:t>
            </a:r>
            <a:r>
              <a:rPr kumimoji="1" lang="ko-KR" altLang="en-US" dirty="0" err="1"/>
              <a:t>기재해둠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4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4CF5-4193-F8B9-53A6-2AAB5403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Violation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DCF12-87E0-7EF7-64F4-6AFF96C6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LLM</a:t>
            </a:r>
            <a:r>
              <a:rPr kumimoji="1" lang="ko-KR" altLang="en-US" dirty="0"/>
              <a:t>이 나타내는 도표처럼 공격성도 낮음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981C3-FD51-C995-0D57-9D72175A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26266"/>
            <a:ext cx="7772400" cy="37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2433B-E281-A476-C468-459224D6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Llama2 </a:t>
            </a:r>
            <a:r>
              <a:rPr kumimoji="1" lang="ko-KR" altLang="en-US" dirty="0"/>
              <a:t>훈련방법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59A23-7C7D-2600-FF36-5F2B66D1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모델은 사전교육 되어있고 사전교육 파라미터 규모로 나누어서 배포중임 </a:t>
            </a:r>
            <a:r>
              <a:rPr kumimoji="1" lang="en-US" altLang="ko-KR" dirty="0"/>
              <a:t>7B, 13B, 70B</a:t>
            </a:r>
          </a:p>
          <a:p>
            <a:pPr marL="0" indent="0">
              <a:buNone/>
            </a:pPr>
            <a:r>
              <a:rPr kumimoji="1" lang="ko-KR" altLang="en-US" dirty="0"/>
              <a:t>배포 받으면 </a:t>
            </a:r>
            <a:r>
              <a:rPr kumimoji="1" lang="en-US" altLang="ko-KR" dirty="0">
                <a:highlight>
                  <a:srgbClr val="FFFF00"/>
                </a:highlight>
              </a:rPr>
              <a:t>Supervised Fine Tuning</a:t>
            </a:r>
            <a:r>
              <a:rPr kumimoji="1" lang="ko-KR" altLang="en-US" dirty="0"/>
              <a:t>을 통해 첫 버전을 만들고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ighlight>
                  <a:srgbClr val="FFFF00"/>
                </a:highlight>
              </a:rPr>
              <a:t>PPO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r>
              <a:rPr kumimoji="1" lang="en-US" altLang="ko-KR" dirty="0">
                <a:highlight>
                  <a:srgbClr val="FFFF00"/>
                </a:highlight>
              </a:rPr>
              <a:t>RLHF</a:t>
            </a:r>
            <a:r>
              <a:rPr kumimoji="1" lang="ko-KR" altLang="en-US" dirty="0"/>
              <a:t> 방법론을 사용하여 모델을 반복적으로 개선함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B3B0E-2532-F945-BDDA-9F10DD7E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756" y="3854504"/>
            <a:ext cx="5634487" cy="26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CE19-809C-675D-10EB-B0F7297E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Pretraining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CC67-E5FC-9856-50BF-7DF4D9DC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Llama</a:t>
            </a:r>
            <a:r>
              <a:rPr kumimoji="1" lang="ko-KR" altLang="en-US" dirty="0"/>
              <a:t> </a:t>
            </a:r>
            <a:r>
              <a:rPr kumimoji="1" lang="en-US" altLang="ko-KR" dirty="0"/>
              <a:t>1 </a:t>
            </a:r>
            <a:r>
              <a:rPr kumimoji="1" lang="ko-KR" altLang="en-US" dirty="0"/>
              <a:t>대비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Robust </a:t>
            </a:r>
            <a:r>
              <a:rPr kumimoji="1" lang="en-US" altLang="ko-KR" dirty="0">
                <a:highlight>
                  <a:srgbClr val="FFFF00"/>
                </a:highlight>
              </a:rPr>
              <a:t>data cleaning</a:t>
            </a:r>
            <a:r>
              <a:rPr kumimoji="1" lang="ko-KR" altLang="en-US" dirty="0"/>
              <a:t>을 더 자주 수행</a:t>
            </a:r>
            <a:endParaRPr kumimoji="1" lang="en-US" altLang="ko-KR" dirty="0"/>
          </a:p>
          <a:p>
            <a:r>
              <a:rPr kumimoji="1" lang="ko-KR" altLang="en-US" dirty="0">
                <a:highlight>
                  <a:srgbClr val="FFFF00"/>
                </a:highlight>
              </a:rPr>
              <a:t>데이터 혼합물</a:t>
            </a:r>
            <a:r>
              <a:rPr kumimoji="1" lang="ko-KR" altLang="en-US" dirty="0"/>
              <a:t>들을 업데이트함</a:t>
            </a:r>
            <a:endParaRPr kumimoji="1" lang="en-US" altLang="ko-KR" dirty="0"/>
          </a:p>
          <a:p>
            <a:r>
              <a:rPr kumimoji="1" lang="ko-KR" altLang="en-US" dirty="0"/>
              <a:t>데이터 </a:t>
            </a:r>
            <a:r>
              <a:rPr kumimoji="1" lang="en-US" altLang="ko-KR" dirty="0"/>
              <a:t>40%</a:t>
            </a:r>
            <a:r>
              <a:rPr kumimoji="1" lang="ko-KR" altLang="en-US" dirty="0"/>
              <a:t> 더 학습</a:t>
            </a:r>
            <a:r>
              <a:rPr kumimoji="1" lang="en-US" altLang="ko-KR" dirty="0"/>
              <a:t>(</a:t>
            </a:r>
            <a:r>
              <a:rPr kumimoji="1" lang="ko-KR" altLang="en-US" dirty="0"/>
              <a:t>토큰기준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>
                <a:highlight>
                  <a:srgbClr val="FFFF00"/>
                </a:highlight>
              </a:rPr>
              <a:t>Context length 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배로 설정</a:t>
            </a:r>
            <a:endParaRPr kumimoji="1" lang="en-US" altLang="ko-KR" dirty="0"/>
          </a:p>
          <a:p>
            <a:r>
              <a:rPr kumimoji="1" lang="en-US" altLang="ko-KR" dirty="0">
                <a:highlight>
                  <a:srgbClr val="FFFF00"/>
                </a:highlight>
              </a:rPr>
              <a:t>GQA</a:t>
            </a:r>
            <a:r>
              <a:rPr kumimoji="1" lang="en-US" altLang="ko-KR" dirty="0"/>
              <a:t>(Grouped-Query Attention) </a:t>
            </a:r>
            <a:r>
              <a:rPr kumimoji="1" lang="ko-KR" altLang="en-US" dirty="0"/>
              <a:t>채용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대형모델에서 추론능력 향상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학습속도에는 영향이 없음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588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1359</Words>
  <Application>Microsoft Macintosh PowerPoint</Application>
  <PresentationFormat>와이드스크린</PresentationFormat>
  <Paragraphs>210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Lucida Grande</vt:lpstr>
      <vt:lpstr>Office 테마</vt:lpstr>
      <vt:lpstr>Llama 2: Open Foundation and Fine-Tuned Chat Models </vt:lpstr>
      <vt:lpstr>목차</vt:lpstr>
      <vt:lpstr>PowerPoint 프레젠테이션</vt:lpstr>
      <vt:lpstr>Abstract</vt:lpstr>
      <vt:lpstr>Introduction</vt:lpstr>
      <vt:lpstr>Introduction</vt:lpstr>
      <vt:lpstr>Violation</vt:lpstr>
      <vt:lpstr>Llama2 훈련방법</vt:lpstr>
      <vt:lpstr>Pretraining</vt:lpstr>
      <vt:lpstr>Pretraining</vt:lpstr>
      <vt:lpstr>Pretraining Data</vt:lpstr>
      <vt:lpstr>Training Details</vt:lpstr>
      <vt:lpstr>Training Details</vt:lpstr>
      <vt:lpstr>Training Details</vt:lpstr>
      <vt:lpstr>Training Hardware &amp; Carbon Footprint</vt:lpstr>
      <vt:lpstr>Fine Tuning</vt:lpstr>
      <vt:lpstr>RLHF</vt:lpstr>
      <vt:lpstr>정리</vt:lpstr>
      <vt:lpstr>정리</vt:lpstr>
      <vt:lpstr>PowerPoint 프레젠테이션</vt:lpstr>
      <vt:lpstr>7B Model Demonstration</vt:lpstr>
      <vt:lpstr>7B Model Demonstration</vt:lpstr>
      <vt:lpstr>7B Model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 2: Open Foundation and Fine-Tuned Chat Models </dc:title>
  <dc:creator>태곤엄</dc:creator>
  <cp:lastModifiedBy>태곤엄</cp:lastModifiedBy>
  <cp:revision>2</cp:revision>
  <dcterms:created xsi:type="dcterms:W3CDTF">2023-12-03T01:33:35Z</dcterms:created>
  <dcterms:modified xsi:type="dcterms:W3CDTF">2023-12-03T15:41:54Z</dcterms:modified>
</cp:coreProperties>
</file>