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1776" r:id="rId3"/>
    <p:sldId id="1775" r:id="rId4"/>
    <p:sldId id="1792" r:id="rId5"/>
    <p:sldId id="1793" r:id="rId6"/>
    <p:sldId id="1794" r:id="rId7"/>
    <p:sldId id="1797" r:id="rId8"/>
    <p:sldId id="1795" r:id="rId9"/>
    <p:sldId id="1799" r:id="rId10"/>
    <p:sldId id="1796" r:id="rId11"/>
  </p:sldIdLst>
  <p:sldSz cx="10439400" cy="7561263"/>
  <p:notesSz cx="6858000" cy="9144000"/>
  <p:defaultTextStyle>
    <a:defPPr>
      <a:defRPr lang="ko-KR"/>
    </a:defPPr>
    <a:lvl1pPr marL="0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1pPr>
    <a:lvl2pPr marL="514304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2pPr>
    <a:lvl3pPr marL="1028609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3pPr>
    <a:lvl4pPr marL="1542913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4pPr>
    <a:lvl5pPr marL="2057217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5pPr>
    <a:lvl6pPr marL="2571521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6pPr>
    <a:lvl7pPr marL="3085826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7pPr>
    <a:lvl8pPr marL="3600130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8pPr>
    <a:lvl9pPr marL="4114434" algn="l" defTabSz="1028609" rtl="0" eaLnBrk="1" latinLnBrk="1" hangingPunct="1">
      <a:defRPr sz="2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33513486-78BD-47B2-B3D4-97E46BD0A2FF}">
          <p14:sldIdLst>
            <p14:sldId id="259"/>
          </p14:sldIdLst>
        </p14:section>
        <p14:section name="Cotents" id="{CFF0A90A-9C2D-4473-BBA1-C4DDB7028128}">
          <p14:sldIdLst>
            <p14:sldId id="1776"/>
            <p14:sldId id="1775"/>
            <p14:sldId id="1792"/>
            <p14:sldId id="1793"/>
            <p14:sldId id="1794"/>
            <p14:sldId id="1797"/>
            <p14:sldId id="1795"/>
            <p14:sldId id="1799"/>
            <p14:sldId id="1796"/>
          </p14:sldIdLst>
        </p14:section>
      </p14:sectionLst>
    </p:ext>
    <p:ext uri="{EFAFB233-063F-42B5-8137-9DF3F51BA10A}">
      <p15:sldGuideLst xmlns:p15="http://schemas.microsoft.com/office/powerpoint/2012/main">
        <p15:guide id="2" pos="6304" userDrawn="1">
          <p15:clr>
            <a:srgbClr val="A4A3A4"/>
          </p15:clr>
        </p15:guide>
        <p15:guide id="3" orient="horz" pos="4423" userDrawn="1">
          <p15:clr>
            <a:srgbClr val="A4A3A4"/>
          </p15:clr>
        </p15:guide>
        <p15:guide id="4" pos="3447" userDrawn="1">
          <p15:clr>
            <a:srgbClr val="A4A3A4"/>
          </p15:clr>
        </p15:guide>
        <p15:guide id="5" pos="249" userDrawn="1">
          <p15:clr>
            <a:srgbClr val="A4A3A4"/>
          </p15:clr>
        </p15:guide>
        <p15:guide id="6" orient="horz" pos="2994" userDrawn="1">
          <p15:clr>
            <a:srgbClr val="A4A3A4"/>
          </p15:clr>
        </p15:guide>
        <p15:guide id="7" pos="3197" userDrawn="1">
          <p15:clr>
            <a:srgbClr val="A4A3A4"/>
          </p15:clr>
        </p15:guide>
        <p15:guide id="8" orient="horz" pos="1361" userDrawn="1">
          <p15:clr>
            <a:srgbClr val="A4A3A4"/>
          </p15:clr>
        </p15:guide>
        <p15:guide id="9" orient="horz" pos="3765" userDrawn="1">
          <p15:clr>
            <a:srgbClr val="A4A3A4"/>
          </p15:clr>
        </p15:guide>
        <p15:guide id="10" orient="horz" pos="12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ung Yoon Lee" initials="SYL" lastIdx="2" clrIdx="0">
    <p:extLst>
      <p:ext uri="{19B8F6BF-5375-455C-9EA6-DF929625EA0E}">
        <p15:presenceInfo xmlns:p15="http://schemas.microsoft.com/office/powerpoint/2012/main" userId="S::Seung-Yoon.Lee@kr.ey.com::6175ba79-243d-46fc-baef-e77e63f9e802" providerId="AD"/>
      </p:ext>
    </p:extLst>
  </p:cmAuthor>
  <p:cmAuthor id="2" name="SON YEONGJUN" initials="SY" lastIdx="1" clrIdx="1">
    <p:extLst>
      <p:ext uri="{19B8F6BF-5375-455C-9EA6-DF929625EA0E}">
        <p15:presenceInfo xmlns:p15="http://schemas.microsoft.com/office/powerpoint/2012/main" userId="031e4a29f2056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8D"/>
    <a:srgbClr val="F2F2F2"/>
    <a:srgbClr val="0090DA"/>
    <a:srgbClr val="001946"/>
    <a:srgbClr val="0091DA"/>
    <a:srgbClr val="404040"/>
    <a:srgbClr val="FFE600"/>
    <a:srgbClr val="646464"/>
    <a:srgbClr val="F5F5F5"/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2070" autoAdjust="0"/>
  </p:normalViewPr>
  <p:slideViewPr>
    <p:cSldViewPr snapToGrid="0">
      <p:cViewPr varScale="1">
        <p:scale>
          <a:sx n="56" d="100"/>
          <a:sy n="56" d="100"/>
        </p:scale>
        <p:origin x="604" y="48"/>
      </p:cViewPr>
      <p:guideLst>
        <p:guide pos="6304"/>
        <p:guide orient="horz" pos="4423"/>
        <p:guide pos="3447"/>
        <p:guide pos="249"/>
        <p:guide orient="horz" pos="2994"/>
        <p:guide pos="3197"/>
        <p:guide orient="horz" pos="1361"/>
        <p:guide orient="horz" pos="3765"/>
        <p:guide orient="horz" pos="12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552;&#50689;&#51456;\Desktop\&#54620;&#44397;&#50808;&#45824;\20&#45380;&#46020;%202&#54617;&#44592;\&#51473;&#44397;&#47928;&#54868;&#45936;&#51060;&#53552;&#54252;&#53944;&#54260;&#47532;&#50724;%20&#47785;56\&#44592;&#47568;&#44284;&#51228;\PPT\&#44592;&#47568;&#44284;&#51228;%20Data%20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338D"/>
            </a:solidFill>
            <a:ln>
              <a:noFill/>
            </a:ln>
            <a:effectLst/>
          </c:spPr>
          <c:invertIfNegative val="0"/>
          <c:dLbls>
            <c:numFmt formatCode="#,###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Sheet1!$B$11:$B$14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Sheet1!$C$11:$C$14</c:f>
              <c:numCache>
                <c:formatCode>#,##0_);\(#,##0\);\-" "</c:formatCode>
                <c:ptCount val="4"/>
                <c:pt idx="0">
                  <c:v>172564.8</c:v>
                </c:pt>
                <c:pt idx="1">
                  <c:v>285461</c:v>
                </c:pt>
                <c:pt idx="2">
                  <c:v>63797</c:v>
                </c:pt>
                <c:pt idx="3">
                  <c:v>11302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D-40A5-BA8E-6A9CA435EC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439844783"/>
        <c:axId val="1439868911"/>
      </c:barChart>
      <c:lineChart>
        <c:grouping val="standard"/>
        <c:varyColors val="0"/>
        <c:ser>
          <c:idx val="1"/>
          <c:order val="1"/>
          <c:spPr>
            <a:ln w="25400" cap="rnd">
              <a:solidFill>
                <a:srgbClr val="0091DA"/>
              </a:solidFill>
              <a:round/>
            </a:ln>
            <a:effectLst/>
          </c:spPr>
          <c:marker>
            <c:symbol val="circle"/>
            <c:size val="19"/>
            <c:spPr>
              <a:solidFill>
                <a:schemeClr val="tx2"/>
              </a:solidFill>
              <a:ln w="25400">
                <a:solidFill>
                  <a:srgbClr val="0091DA"/>
                </a:solidFill>
              </a:ln>
              <a:effectLst/>
            </c:spPr>
          </c:marker>
          <c:dLbls>
            <c:numFmt formatCode="#,###.0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Sheet1!$B$11:$B$14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</c:strCache>
            </c:strRef>
          </c:cat>
          <c:val>
            <c:numRef>
              <c:f>Sheet1!$D$11:$D$14</c:f>
              <c:numCache>
                <c:formatCode>#,##0_);\(#,##0\);\-" "</c:formatCode>
                <c:ptCount val="4"/>
                <c:pt idx="0">
                  <c:v>4207.2000000000007</c:v>
                </c:pt>
                <c:pt idx="1">
                  <c:v>20125</c:v>
                </c:pt>
                <c:pt idx="2">
                  <c:v>2534</c:v>
                </c:pt>
                <c:pt idx="3">
                  <c:v>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DD-40A5-BA8E-6A9CA435EC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39858927"/>
        <c:axId val="1439846031"/>
      </c:lineChart>
      <c:catAx>
        <c:axId val="143985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ko-KR"/>
          </a:p>
        </c:txPr>
        <c:crossAx val="1439846031"/>
        <c:crosses val="autoZero"/>
        <c:auto val="1"/>
        <c:lblAlgn val="ctr"/>
        <c:lblOffset val="100"/>
        <c:noMultiLvlLbl val="0"/>
      </c:catAx>
      <c:valAx>
        <c:axId val="1439846031"/>
        <c:scaling>
          <c:orientation val="minMax"/>
        </c:scaling>
        <c:delete val="0"/>
        <c:axPos val="l"/>
        <c:numFmt formatCode="#,##0_);\(#,##0\);\-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9858927"/>
        <c:crosses val="autoZero"/>
        <c:crossBetween val="between"/>
      </c:valAx>
      <c:valAx>
        <c:axId val="1439868911"/>
        <c:scaling>
          <c:orientation val="minMax"/>
        </c:scaling>
        <c:delete val="0"/>
        <c:axPos val="r"/>
        <c:numFmt formatCode="#,##0_);\(#,##0\);\-&quot; 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9844783"/>
        <c:crosses val="max"/>
        <c:crossBetween val="between"/>
      </c:valAx>
      <c:catAx>
        <c:axId val="14398447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39868911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22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A24D8-83F1-4114-A053-A46ACD93718D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8575" y="1143000"/>
            <a:ext cx="426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4AD1-FEC4-4BEA-8156-4B4B068FC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osun.com/economy/mint/2020/09/20/3U4IJSRNWNGJZBV25JBT5754F4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[Mint] </a:t>
            </a:r>
            <a:r>
              <a:rPr lang="ko-KR" altLang="en-US" dirty="0">
                <a:hlinkClick r:id="rId3"/>
              </a:rPr>
              <a:t>대세가 된 </a:t>
            </a:r>
            <a:r>
              <a:rPr lang="en-US" altLang="ko-KR" dirty="0">
                <a:hlinkClick r:id="rId3"/>
              </a:rPr>
              <a:t>ESG</a:t>
            </a:r>
            <a:r>
              <a:rPr lang="ko-KR" altLang="en-US" dirty="0">
                <a:hlinkClick r:id="rId3"/>
              </a:rPr>
              <a:t>투자</a:t>
            </a:r>
            <a:r>
              <a:rPr lang="en-US" altLang="ko-KR" dirty="0">
                <a:hlinkClick r:id="rId3"/>
              </a:rPr>
              <a:t>…</a:t>
            </a:r>
            <a:r>
              <a:rPr lang="ko-KR" altLang="en-US" dirty="0">
                <a:hlinkClick r:id="rId3"/>
              </a:rPr>
              <a:t>모르면 돈 </a:t>
            </a:r>
            <a:r>
              <a:rPr lang="ko-KR" altLang="en-US" dirty="0" err="1">
                <a:hlinkClick r:id="rId3"/>
              </a:rPr>
              <a:t>못법니다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조선일보 </a:t>
            </a:r>
            <a:r>
              <a:rPr lang="en-US" altLang="ko-KR" dirty="0">
                <a:hlinkClick r:id="rId3"/>
              </a:rPr>
              <a:t>(chosun.com)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4AD1-FEC4-4BEA-8156-4B4B068FC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with S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D4922C0-18BA-4608-AA14-641CFC6D7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6312258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D4922C0-18BA-4608-AA14-641CFC6D7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74A5AD9-E7BA-4B2E-BC13-98B0B5B389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2"/>
            <a:ext cx="158750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ts val="2081"/>
              </a:lnSpc>
              <a:spcBef>
                <a:spcPct val="0"/>
              </a:spcBef>
              <a:spcAft>
                <a:spcPct val="0"/>
              </a:spcAft>
            </a:pPr>
            <a:endParaRPr lang="en-US" sz="1820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4" name="Divider Gray"/>
          <p:cNvSpPr>
            <a:spLocks/>
          </p:cNvSpPr>
          <p:nvPr userDrawn="1"/>
        </p:nvSpPr>
        <p:spPr bwMode="auto">
          <a:xfrm>
            <a:off x="0" y="1"/>
            <a:ext cx="10439400" cy="6597650"/>
          </a:xfrm>
          <a:custGeom>
            <a:avLst/>
            <a:gdLst>
              <a:gd name="T0" fmla="*/ 0 w 6736"/>
              <a:gd name="T1" fmla="*/ 0 h 4156"/>
              <a:gd name="T2" fmla="*/ 0 w 6736"/>
              <a:gd name="T3" fmla="*/ 4156 h 4156"/>
              <a:gd name="T4" fmla="*/ 6736 w 6736"/>
              <a:gd name="T5" fmla="*/ 2968 h 4156"/>
              <a:gd name="T6" fmla="*/ 6736 w 6736"/>
              <a:gd name="T7" fmla="*/ 0 h 4156"/>
              <a:gd name="T8" fmla="*/ 0 w 6736"/>
              <a:gd name="T9" fmla="*/ 0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6" h="4156">
                <a:moveTo>
                  <a:pt x="0" y="0"/>
                </a:moveTo>
                <a:lnTo>
                  <a:pt x="0" y="4156"/>
                </a:lnTo>
                <a:lnTo>
                  <a:pt x="6736" y="2968"/>
                </a:lnTo>
                <a:lnTo>
                  <a:pt x="67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79271" tIns="39636" rIns="79271" bIns="39636" numCol="1" anchor="t" anchorCtr="0" compatLnSpc="1">
            <a:prstTxWarp prst="textNoShape">
              <a:avLst/>
            </a:prstTxWarp>
          </a:bodyPr>
          <a:lstStyle/>
          <a:p>
            <a:endParaRPr lang="en-US" sz="1561" dirty="0"/>
          </a:p>
        </p:txBody>
      </p:sp>
      <p:sp>
        <p:nvSpPr>
          <p:cNvPr id="3" name="Mini-TOC"/>
          <p:cNvSpPr>
            <a:spLocks noGrp="1"/>
          </p:cNvSpPr>
          <p:nvPr>
            <p:ph type="tbl" sz="quarter" idx="13"/>
          </p:nvPr>
        </p:nvSpPr>
        <p:spPr>
          <a:xfrm>
            <a:off x="598097" y="3054252"/>
            <a:ext cx="4621482" cy="2495516"/>
          </a:xfrm>
          <a:prstGeom prst="rect">
            <a:avLst/>
          </a:prstGeom>
        </p:spPr>
        <p:txBody>
          <a:bodyPr/>
          <a:lstStyle>
            <a:lvl1pPr marL="375802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529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Cover Text 2"/>
          <p:cNvSpPr>
            <a:spLocks noGrp="1"/>
          </p:cNvSpPr>
          <p:nvPr>
            <p:ph type="subTitle" idx="11" hasCustomPrompt="1"/>
          </p:nvPr>
        </p:nvSpPr>
        <p:spPr>
          <a:xfrm>
            <a:off x="598096" y="2425682"/>
            <a:ext cx="4621605" cy="457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lnSpc>
                <a:spcPts val="1301"/>
              </a:lnSpc>
              <a:spcBef>
                <a:spcPts val="0"/>
              </a:spcBef>
              <a:spcAft>
                <a:spcPts val="520"/>
              </a:spcAft>
              <a:buNone/>
              <a:defRPr lang="en-GB" sz="1338" kern="1200" baseline="0" dirty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buNone/>
              <a:defRPr sz="1387">
                <a:solidFill>
                  <a:srgbClr val="404040"/>
                </a:solidFill>
              </a:defRPr>
            </a:lvl2pPr>
            <a:lvl3pPr marL="7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5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1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8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7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63595" rtl="0" eaLnBrk="1" latinLnBrk="0" hangingPunct="1">
              <a:lnSpc>
                <a:spcPts val="1434"/>
              </a:lnSpc>
              <a:spcBef>
                <a:spcPts val="0"/>
              </a:spcBef>
              <a:spcAft>
                <a:spcPts val="573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r>
              <a:rPr lang="en-GB" dirty="0"/>
              <a:t>Section subtitle</a:t>
            </a:r>
          </a:p>
        </p:txBody>
      </p:sp>
      <p:sp>
        <p:nvSpPr>
          <p:cNvPr id="8" name="Cover Text 1"/>
          <p:cNvSpPr>
            <a:spLocks noGrp="1"/>
          </p:cNvSpPr>
          <p:nvPr>
            <p:ph type="title" hasCustomPrompt="1"/>
          </p:nvPr>
        </p:nvSpPr>
        <p:spPr>
          <a:xfrm>
            <a:off x="598096" y="1583279"/>
            <a:ext cx="4621605" cy="643877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63595" rtl="0" eaLnBrk="1" latinLnBrk="0" hangingPunct="1">
              <a:lnSpc>
                <a:spcPts val="2294"/>
              </a:lnSpc>
              <a:spcBef>
                <a:spcPts val="0"/>
              </a:spcBef>
              <a:buNone/>
              <a:defRPr lang="en-US" sz="3000" b="1" kern="1200" baseline="0" dirty="0">
                <a:solidFill>
                  <a:schemeClr val="tx2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Section No"/>
          <p:cNvSpPr>
            <a:spLocks noGrp="1"/>
          </p:cNvSpPr>
          <p:nvPr>
            <p:ph type="body" sz="quarter" idx="12" hasCustomPrompt="1"/>
          </p:nvPr>
        </p:nvSpPr>
        <p:spPr>
          <a:xfrm>
            <a:off x="598221" y="376089"/>
            <a:ext cx="4621480" cy="1188720"/>
          </a:xfrm>
          <a:prstGeom prst="rect">
            <a:avLst/>
          </a:prstGeom>
        </p:spPr>
        <p:txBody>
          <a:bodyPr/>
          <a:lstStyle>
            <a:lvl1pPr marL="0" indent="0" algn="l" defTabSz="963595" rtl="0" eaLnBrk="1" latinLnBrk="0" hangingPunct="1">
              <a:lnSpc>
                <a:spcPts val="8315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defRPr lang="en-US" sz="8029" b="1" kern="1200" dirty="0">
                <a:solidFill>
                  <a:srgbClr val="FFE600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375802" lvl="0" indent="-375802" algn="l" defTabSz="963595" rtl="0" eaLnBrk="1" latinLnBrk="0" hangingPunct="1">
              <a:lnSpc>
                <a:spcPts val="8315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2302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4BA2A75-65E1-42A7-B95E-BF2807F3F2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2949719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4BA2A75-65E1-42A7-B95E-BF2807F3F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365C25-5ED1-4DDB-94AB-03110AD55EB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2"/>
            <a:ext cx="158750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67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880A5E6-CEDC-4176-BB99-E5A6C7DA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50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2D08EE5-A3E8-4EB5-9E57-FB97A62B08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78248404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98" imgH="499" progId="TCLayout.ActiveDocument.1">
                  <p:embed/>
                </p:oleObj>
              </mc:Choice>
              <mc:Fallback>
                <p:oleObj name="think-cell Slide" r:id="rId8" imgW="498" imgH="49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2D08EE5-A3E8-4EB5-9E57-FB97A62B08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314E585-6688-4F65-A2E1-3146EA0256C3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1" y="2"/>
            <a:ext cx="158750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67" b="1" i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  <a:sym typeface="맑은 고딕" panose="020B0503020000020004" pitchFamily="50" charset="-127"/>
            </a:endParaRPr>
          </a:p>
        </p:txBody>
      </p:sp>
      <p:sp>
        <p:nvSpPr>
          <p:cNvPr id="8" name="SP Placeholder EY Footnote" hidden="1"/>
          <p:cNvSpPr txBox="1"/>
          <p:nvPr userDrawn="1"/>
        </p:nvSpPr>
        <p:spPr>
          <a:xfrm>
            <a:off x="525596" y="6610965"/>
            <a:ext cx="9395460" cy="160336"/>
          </a:xfrm>
          <a:prstGeom prst="rect">
            <a:avLst/>
          </a:prstGeom>
          <a:noFill/>
        </p:spPr>
        <p:txBody>
          <a:bodyPr wrap="square" lIns="0" tIns="34960" rIns="0" bIns="0" rtlCol="0" anchor="b">
            <a:spAutoFit/>
          </a:bodyPr>
          <a:lstStyle/>
          <a:p>
            <a:pPr>
              <a:lnSpc>
                <a:spcPct val="85000"/>
              </a:lnSpc>
              <a:spcAft>
                <a:spcPts val="573"/>
              </a:spcAft>
              <a:buClr>
                <a:schemeClr val="accent2"/>
              </a:buClr>
              <a:buSzPct val="70000"/>
            </a:pPr>
            <a:r>
              <a:rPr lang="de-DE" sz="956" dirty="0">
                <a:solidFill>
                  <a:schemeClr val="bg1"/>
                </a:solidFill>
              </a:rPr>
              <a:t>Note:</a:t>
            </a: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94BB7E4D-8B43-4753-8A5E-806FFCC16A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7670" y="7259130"/>
            <a:ext cx="962406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62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Filename_Subsec_Page">
            <a:extLst>
              <a:ext uri="{FF2B5EF4-FFF2-40B4-BE49-F238E27FC236}">
                <a16:creationId xmlns:a16="http://schemas.microsoft.com/office/drawing/2014/main" id="{C08F955A-F0D3-41CE-A48A-3C7643E5EC0B}"/>
              </a:ext>
            </a:extLst>
          </p:cNvPr>
          <p:cNvSpPr txBox="1"/>
          <p:nvPr userDrawn="1"/>
        </p:nvSpPr>
        <p:spPr>
          <a:xfrm>
            <a:off x="567690" y="7320339"/>
            <a:ext cx="9464040" cy="1429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fontAlgn="base" latinLnBrk="0" hangingPunct="0">
              <a:spcAft>
                <a:spcPct val="0"/>
              </a:spcAft>
            </a:pPr>
            <a:r>
              <a:rPr lang="ko-KR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한국외대 </a:t>
            </a:r>
            <a:r>
              <a:rPr lang="ko-KR" alt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중국문화데이터포트폴리오</a:t>
            </a:r>
            <a:r>
              <a:rPr lang="en-US" altLang="ko-K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AF0AB0FA-0E60-4624-9E02-1D0DDBB5941F}" type="slidenum">
              <a:rPr lang="en-US" altLang="ko-KR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0456EE3-D3F4-4C94-91D1-AEDFA864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88000"/>
            <a:ext cx="9599730" cy="507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AFF3B78-9A7C-4EFF-8513-7CDA1066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900000"/>
            <a:ext cx="9599730" cy="5180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375802" lvl="0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dirty="0"/>
              <a:t>Edit Master text styles</a:t>
            </a:r>
          </a:p>
          <a:p>
            <a:pPr marL="751604" lvl="1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dirty="0"/>
              <a:t>Second level</a:t>
            </a:r>
          </a:p>
          <a:p>
            <a:pPr marL="1127406" lvl="2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dirty="0"/>
              <a:t>Third level</a:t>
            </a:r>
          </a:p>
          <a:p>
            <a:pPr marL="1503208" lvl="3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dirty="0"/>
              <a:t>Fourth level</a:t>
            </a:r>
          </a:p>
          <a:p>
            <a:pPr marL="1879010" lvl="4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0A1151B1-F675-4EC7-8EF6-4079EE1324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7670" y="795111"/>
            <a:ext cx="9624060" cy="0"/>
          </a:xfrm>
          <a:prstGeom prst="line">
            <a:avLst/>
          </a:prstGeom>
          <a:noFill/>
          <a:ln w="19050">
            <a:solidFill>
              <a:srgbClr val="00A087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43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</p:sldLayoutIdLst>
  <p:hf sldNum="0" hdr="0"/>
  <p:txStyles>
    <p:titleStyle>
      <a:lvl1pPr algn="l" defTabSz="873981" rtl="0" eaLnBrk="1" latinLnBrk="0" hangingPunct="1">
        <a:lnSpc>
          <a:spcPct val="85000"/>
        </a:lnSpc>
        <a:spcBef>
          <a:spcPct val="0"/>
        </a:spcBef>
        <a:buNone/>
        <a:defRPr sz="316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40852" indent="-340852" algn="l" defTabSz="873981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lang="en-US" sz="2529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681705" indent="-340852" algn="l" defTabSz="873981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lang="en-US" sz="2108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22557" indent="-340852" algn="l" defTabSz="873981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lang="en-US" sz="1897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363410" indent="-340852" algn="l" defTabSz="873981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lang="en-US" sz="1686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04262" indent="-340852" algn="l" defTabSz="873981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lang="en-GB" sz="1686" kern="1200" dirty="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403446" indent="-218495" algn="l" defTabSz="873981" rtl="0" eaLnBrk="1" latinLnBrk="0" hangingPunct="1">
        <a:spcBef>
          <a:spcPct val="20000"/>
        </a:spcBef>
        <a:buFont typeface="Arial" pitchFamily="34" charset="0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40436" indent="-218495" algn="l" defTabSz="873981" rtl="0" eaLnBrk="1" latinLnBrk="0" hangingPunct="1">
        <a:spcBef>
          <a:spcPct val="20000"/>
        </a:spcBef>
        <a:buFont typeface="Arial" pitchFamily="34" charset="0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77426" indent="-218495" algn="l" defTabSz="873981" rtl="0" eaLnBrk="1" latinLnBrk="0" hangingPunct="1">
        <a:spcBef>
          <a:spcPct val="20000"/>
        </a:spcBef>
        <a:buFont typeface="Arial" pitchFamily="34" charset="0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14417" indent="-218495" algn="l" defTabSz="873981" rtl="0" eaLnBrk="1" latinLnBrk="0" hangingPunct="1">
        <a:spcBef>
          <a:spcPct val="20000"/>
        </a:spcBef>
        <a:buFont typeface="Arial" pitchFamily="34" charset="0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1pPr>
      <a:lvl2pPr marL="436990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2pPr>
      <a:lvl3pPr marL="873981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3pPr>
      <a:lvl4pPr marL="1310971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4pPr>
      <a:lvl5pPr marL="1747960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5pPr>
      <a:lvl6pPr marL="2184951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6pPr>
      <a:lvl7pPr marL="2621941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7pPr>
      <a:lvl8pPr marL="3058932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8pPr>
      <a:lvl9pPr marL="3495922" algn="l" defTabSz="873981" rtl="0" eaLnBrk="1" latinLnBrk="0" hangingPunct="1">
        <a:defRPr sz="17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646360-5259-4BFE-A81F-09BD4A4E6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80"/>
          <a:stretch/>
        </p:blipFill>
        <p:spPr>
          <a:xfrm>
            <a:off x="-1" y="0"/>
            <a:ext cx="10439401" cy="757753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FF72F9-307D-4CCB-AE74-7110AF92DDC7}"/>
              </a:ext>
            </a:extLst>
          </p:cNvPr>
          <p:cNvSpPr/>
          <p:nvPr/>
        </p:nvSpPr>
        <p:spPr>
          <a:xfrm>
            <a:off x="0" y="0"/>
            <a:ext cx="10439400" cy="7561263"/>
          </a:xfrm>
          <a:prstGeom prst="rect">
            <a:avLst/>
          </a:prstGeom>
          <a:solidFill>
            <a:schemeClr val="tx2">
              <a:alpha val="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EY Panel">
            <a:extLst>
              <a:ext uri="{FF2B5EF4-FFF2-40B4-BE49-F238E27FC236}">
                <a16:creationId xmlns:a16="http://schemas.microsoft.com/office/drawing/2014/main" id="{5A3C9DC3-0339-4D33-8A89-A806EC218248}"/>
              </a:ext>
            </a:extLst>
          </p:cNvPr>
          <p:cNvSpPr>
            <a:spLocks noChangeAspect="1"/>
          </p:cNvSpPr>
          <p:nvPr/>
        </p:nvSpPr>
        <p:spPr bwMode="gray">
          <a:xfrm rot="10800000">
            <a:off x="323155" y="638302"/>
            <a:ext cx="4392041" cy="3434467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00194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744F51-0DCC-472E-A1D2-AAE331241D47}"/>
              </a:ext>
            </a:extLst>
          </p:cNvPr>
          <p:cNvSpPr txBox="1">
            <a:spLocks/>
          </p:cNvSpPr>
          <p:nvPr/>
        </p:nvSpPr>
        <p:spPr>
          <a:xfrm>
            <a:off x="370665" y="1518401"/>
            <a:ext cx="4392040" cy="948631"/>
          </a:xfrm>
          <a:prstGeom prst="rect">
            <a:avLst/>
          </a:prstGeom>
        </p:spPr>
        <p:txBody>
          <a:bodyPr/>
          <a:lstStyle>
            <a:lvl1pPr algn="l" defTabSz="96359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161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ko-KR" alt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중국문화데이터포트폴리오</a:t>
            </a:r>
            <a:endParaRPr lang="en-US" altLang="ko-KR" sz="2400" dirty="0">
              <a:solidFill>
                <a:schemeClr val="tx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</a:br>
            <a:r>
              <a:rPr lang="ko-KR" altLang="en-US" sz="28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빅데이터 분석을 통한 </a:t>
            </a:r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대한민국 경제 동향 파악</a:t>
            </a:r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31B6BB-0B93-4CA9-90D6-E106AFC6AD7B}"/>
              </a:ext>
            </a:extLst>
          </p:cNvPr>
          <p:cNvSpPr txBox="1">
            <a:spLocks/>
          </p:cNvSpPr>
          <p:nvPr/>
        </p:nvSpPr>
        <p:spPr>
          <a:xfrm>
            <a:off x="397599" y="3356703"/>
            <a:ext cx="4827716" cy="711960"/>
          </a:xfrm>
          <a:prstGeom prst="rect">
            <a:avLst/>
          </a:prstGeom>
        </p:spPr>
        <p:txBody>
          <a:bodyPr/>
          <a:lstStyle>
            <a:lvl1pPr marL="375802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529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51604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108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127406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97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1503208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86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79010" indent="-375802" algn="l" defTabSz="963595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86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649885" indent="-240899" algn="l" defTabSz="9635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1683" indent="-240899" algn="l" defTabSz="9635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3480" indent="-240899" algn="l" defTabSz="9635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5278" indent="-240899" algn="l" defTabSz="96359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i="1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December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2020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201501658 </a:t>
            </a:r>
            <a:r>
              <a:rPr lang="ko-KR" altLang="en-US" sz="1600" i="1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손영준</a:t>
            </a:r>
            <a:endParaRPr lang="en-US" sz="1600" i="1" dirty="0">
              <a:solidFill>
                <a:schemeClr val="tx2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24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00" y="3534755"/>
            <a:ext cx="9611600" cy="491753"/>
          </a:xfrm>
        </p:spPr>
        <p:txBody>
          <a:bodyPr/>
          <a:lstStyle/>
          <a:p>
            <a:pPr algn="ctr"/>
            <a:r>
              <a:rPr lang="en-US" altLang="ko-KR" sz="8800" dirty="0">
                <a:latin typeface="Arial" panose="020B0604020202020204" pitchFamily="34" charset="0"/>
              </a:rPr>
              <a:t>End of Document</a:t>
            </a:r>
            <a:endParaRPr lang="ko-KR" altLang="en-US" sz="8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2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1.1 </a:t>
            </a:r>
            <a:r>
              <a:rPr lang="ko-KR" altLang="en-US" sz="2600" dirty="0">
                <a:latin typeface="Arial" panose="020B0604020202020204" pitchFamily="34" charset="0"/>
              </a:rPr>
              <a:t>국민 청원 제도의 배경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EB21F-ADB4-4110-AC4E-319BB9AD1FBE}"/>
              </a:ext>
            </a:extLst>
          </p:cNvPr>
          <p:cNvSpPr/>
          <p:nvPr/>
        </p:nvSpPr>
        <p:spPr>
          <a:xfrm>
            <a:off x="396000" y="900311"/>
            <a:ext cx="9684236" cy="607083"/>
          </a:xfrm>
          <a:prstGeom prst="rect">
            <a:avLst/>
          </a:prstGeom>
        </p:spPr>
        <p:txBody>
          <a:bodyPr wrap="square" lIns="70290" rIns="0">
            <a:noAutofit/>
          </a:bodyPr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여러 이해관계자들의 입장에서는 국민의 여론을 파악하는 것이 앞으로의 정책 구성에 있어서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전략적 중요성을 가집니다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이러한 관점에서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현재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온라인 공론장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으로 인식되고 있는 청와대 국민청원 게시판을 분석하는 것이 곧 여론 파악과 직결되고 날마다 참여율이 증가함에 따라 그 중요성이 부각되고 있습니다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</a:t>
            </a:r>
            <a:endParaRPr lang="en-US" altLang="ko-KR" sz="1300" b="1" dirty="0">
              <a:solidFill>
                <a:srgbClr val="646464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 : </a:t>
            </a:r>
            <a:r>
              <a:rPr kumimoji="0" lang="ko-KR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동양일보</a:t>
            </a: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kumimoji="0" lang="ko-KR" altLang="en-US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크리스천투데이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447290-D88B-4751-BF00-C7F3DBE72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0"/>
          <a:stretch/>
        </p:blipFill>
        <p:spPr>
          <a:xfrm>
            <a:off x="411237" y="2174886"/>
            <a:ext cx="4664001" cy="4821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B99920-6BDA-4518-9BEE-C444DB12B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40"/>
          <a:stretch/>
        </p:blipFill>
        <p:spPr>
          <a:xfrm>
            <a:off x="5344913" y="2170213"/>
            <a:ext cx="4662687" cy="4821964"/>
          </a:xfrm>
          <a:prstGeom prst="rect">
            <a:avLst/>
          </a:prstGeom>
        </p:spPr>
      </p:pic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E7C3647-077F-4BFC-9E9F-21023DAE4F9A}"/>
              </a:ext>
            </a:extLst>
          </p:cNvPr>
          <p:cNvCxnSpPr>
            <a:cxnSpLocks/>
          </p:cNvCxnSpPr>
          <p:nvPr/>
        </p:nvCxnSpPr>
        <p:spPr>
          <a:xfrm>
            <a:off x="484715" y="2026416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27B5672B-D89E-4109-90AD-9C05F22AB699}"/>
              </a:ext>
            </a:extLst>
          </p:cNvPr>
          <p:cNvSpPr/>
          <p:nvPr/>
        </p:nvSpPr>
        <p:spPr>
          <a:xfrm>
            <a:off x="398355" y="1814419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B883-B2FC-4DA9-ADCC-D53E8FB18F67}"/>
              </a:ext>
            </a:extLst>
          </p:cNvPr>
          <p:cNvSpPr txBox="1"/>
          <p:nvPr/>
        </p:nvSpPr>
        <p:spPr>
          <a:xfrm>
            <a:off x="535373" y="1797362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</a:rPr>
              <a:t> [</a:t>
            </a:r>
            <a:r>
              <a:rPr lang="ko-KR" altLang="en-US" sz="1400" b="1" dirty="0">
                <a:solidFill>
                  <a:srgbClr val="00338D"/>
                </a:solidFill>
              </a:rPr>
              <a:t>경제</a:t>
            </a:r>
            <a:r>
              <a:rPr lang="en-US" altLang="ko-KR" sz="1400" b="1" dirty="0">
                <a:solidFill>
                  <a:srgbClr val="00338D"/>
                </a:solidFill>
              </a:rPr>
              <a:t>] </a:t>
            </a:r>
            <a:r>
              <a:rPr lang="ko-KR" altLang="en-US" sz="1400" b="1" dirty="0">
                <a:solidFill>
                  <a:srgbClr val="00338D"/>
                </a:solidFill>
              </a:rPr>
              <a:t>주식 양도세 이슈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A3283-3887-4364-BAEA-5A171CD5E28F}"/>
              </a:ext>
            </a:extLst>
          </p:cNvPr>
          <p:cNvSpPr txBox="1"/>
          <p:nvPr/>
        </p:nvSpPr>
        <p:spPr>
          <a:xfrm>
            <a:off x="5592419" y="1837903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92D4172E-BDC0-41D3-83F1-2B11211B59F6}"/>
              </a:ext>
            </a:extLst>
          </p:cNvPr>
          <p:cNvCxnSpPr>
            <a:cxnSpLocks/>
          </p:cNvCxnSpPr>
          <p:nvPr/>
        </p:nvCxnSpPr>
        <p:spPr>
          <a:xfrm>
            <a:off x="5364765" y="2028735"/>
            <a:ext cx="4672650" cy="1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1D2ED7D4-A90E-4405-8768-A49B965E0D3A}"/>
              </a:ext>
            </a:extLst>
          </p:cNvPr>
          <p:cNvSpPr/>
          <p:nvPr/>
        </p:nvSpPr>
        <p:spPr>
          <a:xfrm>
            <a:off x="5364765" y="1814419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C8031-64AB-4336-B1F7-0DD01423DA4A}"/>
              </a:ext>
            </a:extLst>
          </p:cNvPr>
          <p:cNvSpPr txBox="1"/>
          <p:nvPr/>
        </p:nvSpPr>
        <p:spPr>
          <a:xfrm>
            <a:off x="5470028" y="1799680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ko-KR" altLang="en-US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정치</a:t>
            </a: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ko-KR" altLang="en-US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연평도 공무원 피격 이슈</a:t>
            </a:r>
          </a:p>
        </p:txBody>
      </p:sp>
    </p:spTree>
    <p:extLst>
      <p:ext uri="{BB962C8B-B14F-4D97-AF65-F5344CB8AC3E}">
        <p14:creationId xmlns:p14="http://schemas.microsoft.com/office/powerpoint/2010/main" val="8762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1.2 Project Overview</a:t>
            </a:r>
            <a:endParaRPr lang="ko-KR" altLang="en-US" sz="2600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EB21F-ADB4-4110-AC4E-319BB9AD1FBE}"/>
              </a:ext>
            </a:extLst>
          </p:cNvPr>
          <p:cNvSpPr/>
          <p:nvPr/>
        </p:nvSpPr>
        <p:spPr>
          <a:xfrm>
            <a:off x="396000" y="890686"/>
            <a:ext cx="9684236" cy="747202"/>
          </a:xfrm>
          <a:prstGeom prst="rect">
            <a:avLst/>
          </a:prstGeom>
        </p:spPr>
        <p:txBody>
          <a:bodyPr wrap="square" lIns="70290" rIns="0">
            <a:noAutofit/>
          </a:bodyPr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본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리서치 보고서는 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Google </a:t>
            </a:r>
            <a:r>
              <a:rPr lang="en-US" altLang="ko-KR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기능을 통하여 청와대 민원 게시판의 데이터를 수집 및 가공하는 과정을 거쳤습니다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청와대 민원 게시판의 데이터를 스크랩할 수 있게끔 코딩한 문서를 통해 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`17~`20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년간의 약 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58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만 건의 데이터를 수집하였습니다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이때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경제 분야와 관련된 데이터만을 선별하였고 이를 </a:t>
            </a:r>
            <a:r>
              <a:rPr lang="en-US" altLang="ko-KR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Knolpy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코딩 프로그램으로 형태소 분석을 진행하였습니다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 : </a:t>
            </a:r>
            <a:r>
              <a:rPr kumimoji="0" lang="ko-KR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청와대 국민청원게시판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C9A5A7C-D881-4CFE-B2C3-C5894EE25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405057"/>
              </p:ext>
            </p:extLst>
          </p:nvPr>
        </p:nvGraphicFramePr>
        <p:xfrm>
          <a:off x="395288" y="2160588"/>
          <a:ext cx="4679950" cy="486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E9E7FE-7C78-483E-81A8-1F0B95ED527F}"/>
              </a:ext>
            </a:extLst>
          </p:cNvPr>
          <p:cNvSpPr txBox="1"/>
          <p:nvPr/>
        </p:nvSpPr>
        <p:spPr>
          <a:xfrm>
            <a:off x="657764" y="1816382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762B6320-44F1-4785-956A-99DCDFD4C749}"/>
              </a:ext>
            </a:extLst>
          </p:cNvPr>
          <p:cNvCxnSpPr>
            <a:cxnSpLocks/>
          </p:cNvCxnSpPr>
          <p:nvPr/>
        </p:nvCxnSpPr>
        <p:spPr>
          <a:xfrm>
            <a:off x="484715" y="2007213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>
            <a:extLst>
              <a:ext uri="{FF2B5EF4-FFF2-40B4-BE49-F238E27FC236}">
                <a16:creationId xmlns:a16="http://schemas.microsoft.com/office/drawing/2014/main" id="{AE1FD0B0-3BEC-4297-A204-CE6930C8263A}"/>
              </a:ext>
            </a:extLst>
          </p:cNvPr>
          <p:cNvSpPr/>
          <p:nvPr/>
        </p:nvSpPr>
        <p:spPr>
          <a:xfrm>
            <a:off x="398355" y="1795216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A19D6-5C85-4255-BDB9-80A8217874DC}"/>
              </a:ext>
            </a:extLst>
          </p:cNvPr>
          <p:cNvSpPr txBox="1"/>
          <p:nvPr/>
        </p:nvSpPr>
        <p:spPr>
          <a:xfrm>
            <a:off x="535373" y="1778159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</a:rPr>
              <a:t> </a:t>
            </a:r>
            <a:r>
              <a:rPr lang="ko-KR" altLang="en-US" sz="1400" b="1" dirty="0">
                <a:solidFill>
                  <a:srgbClr val="00338D"/>
                </a:solidFill>
              </a:rPr>
              <a:t>연도별 청원 건 수 추이</a:t>
            </a:r>
          </a:p>
        </p:txBody>
      </p:sp>
      <p:sp>
        <p:nvSpPr>
          <p:cNvPr id="20" name="Rectangle 143">
            <a:extLst>
              <a:ext uri="{FF2B5EF4-FFF2-40B4-BE49-F238E27FC236}">
                <a16:creationId xmlns:a16="http://schemas.microsoft.com/office/drawing/2014/main" id="{2311200A-608A-4152-A324-B1555C2302C4}"/>
              </a:ext>
            </a:extLst>
          </p:cNvPr>
          <p:cNvSpPr/>
          <p:nvPr/>
        </p:nvSpPr>
        <p:spPr>
          <a:xfrm>
            <a:off x="401530" y="2163962"/>
            <a:ext cx="216000" cy="123279"/>
          </a:xfrm>
          <a:prstGeom prst="rect">
            <a:avLst/>
          </a:prstGeom>
          <a:solidFill>
            <a:srgbClr val="00338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 anchorCtr="0"/>
          <a:lstStyle/>
          <a:p>
            <a:pPr marL="0" marR="0" lvl="0" indent="0" algn="r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21" name="Rectangle 144">
            <a:extLst>
              <a:ext uri="{FF2B5EF4-FFF2-40B4-BE49-F238E27FC236}">
                <a16:creationId xmlns:a16="http://schemas.microsoft.com/office/drawing/2014/main" id="{1ED1EE6B-76DC-4EFF-9C8E-B9171D8E3012}"/>
              </a:ext>
            </a:extLst>
          </p:cNvPr>
          <p:cNvSpPr/>
          <p:nvPr/>
        </p:nvSpPr>
        <p:spPr>
          <a:xfrm>
            <a:off x="651524" y="2163962"/>
            <a:ext cx="871418" cy="1232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전체 청원 건수</a:t>
            </a:r>
          </a:p>
        </p:txBody>
      </p:sp>
      <p:sp>
        <p:nvSpPr>
          <p:cNvPr id="22" name="Rectangle 159">
            <a:extLst>
              <a:ext uri="{FF2B5EF4-FFF2-40B4-BE49-F238E27FC236}">
                <a16:creationId xmlns:a16="http://schemas.microsoft.com/office/drawing/2014/main" id="{8B691F9F-9382-4B4E-8B2B-26174ADA8D35}"/>
              </a:ext>
            </a:extLst>
          </p:cNvPr>
          <p:cNvSpPr/>
          <p:nvPr/>
        </p:nvSpPr>
        <p:spPr>
          <a:xfrm>
            <a:off x="4324528" y="2190944"/>
            <a:ext cx="736420" cy="1232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 anchorCtr="0"/>
          <a:lstStyle/>
          <a:p>
            <a:pPr marL="0" marR="0" lvl="0" indent="0" algn="r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단위</a:t>
            </a:r>
            <a:r>
              <a:rPr lang="en-US" altLang="ko-KR" sz="1000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: </a:t>
            </a:r>
            <a:r>
              <a:rPr lang="ko-KR" altLang="en-US" sz="1000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천명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27D96C4F-1417-4925-9E73-D6BAC07678D6}"/>
              </a:ext>
            </a:extLst>
          </p:cNvPr>
          <p:cNvSpPr/>
          <p:nvPr/>
        </p:nvSpPr>
        <p:spPr>
          <a:xfrm>
            <a:off x="410014" y="2353351"/>
            <a:ext cx="216000" cy="957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9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71A59791-1BA1-48F5-84DB-4C61655B11E3}"/>
              </a:ext>
            </a:extLst>
          </p:cNvPr>
          <p:cNvSpPr/>
          <p:nvPr/>
        </p:nvSpPr>
        <p:spPr>
          <a:xfrm>
            <a:off x="658024" y="2353351"/>
            <a:ext cx="1800000" cy="1232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경제 관련 청원 건수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54DCA-6ACA-4867-AE0B-071F0F4417EE}"/>
              </a:ext>
            </a:extLst>
          </p:cNvPr>
          <p:cNvSpPr txBox="1"/>
          <p:nvPr/>
        </p:nvSpPr>
        <p:spPr>
          <a:xfrm>
            <a:off x="5592419" y="1818700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A9AC70D1-E097-48EF-A22E-F1A4091A8335}"/>
              </a:ext>
            </a:extLst>
          </p:cNvPr>
          <p:cNvCxnSpPr>
            <a:cxnSpLocks/>
          </p:cNvCxnSpPr>
          <p:nvPr/>
        </p:nvCxnSpPr>
        <p:spPr>
          <a:xfrm>
            <a:off x="5419370" y="2009531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0">
            <a:extLst>
              <a:ext uri="{FF2B5EF4-FFF2-40B4-BE49-F238E27FC236}">
                <a16:creationId xmlns:a16="http://schemas.microsoft.com/office/drawing/2014/main" id="{6AF85E22-11EC-433C-B002-15E8FDF90409}"/>
              </a:ext>
            </a:extLst>
          </p:cNvPr>
          <p:cNvSpPr/>
          <p:nvPr/>
        </p:nvSpPr>
        <p:spPr>
          <a:xfrm>
            <a:off x="5333010" y="1797534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9061A-291E-4A40-9E0D-7CF756C836A4}"/>
              </a:ext>
            </a:extLst>
          </p:cNvPr>
          <p:cNvSpPr txBox="1"/>
          <p:nvPr/>
        </p:nvSpPr>
        <p:spPr>
          <a:xfrm>
            <a:off x="5470028" y="1780477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Findings</a:t>
            </a:r>
            <a:endParaRPr lang="ko-KR" altLang="en-US" sz="1400" b="1" dirty="0">
              <a:solidFill>
                <a:srgbClr val="0033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101">
            <a:extLst>
              <a:ext uri="{FF2B5EF4-FFF2-40B4-BE49-F238E27FC236}">
                <a16:creationId xmlns:a16="http://schemas.microsoft.com/office/drawing/2014/main" id="{7736137C-2567-4CD5-BA8E-E4C1466321CD}"/>
              </a:ext>
            </a:extLst>
          </p:cNvPr>
          <p:cNvGrpSpPr/>
          <p:nvPr/>
        </p:nvGrpSpPr>
        <p:grpSpPr>
          <a:xfrm>
            <a:off x="5341862" y="2178614"/>
            <a:ext cx="4663798" cy="579600"/>
            <a:chOff x="6696937" y="4579109"/>
            <a:chExt cx="2720113" cy="561934"/>
          </a:xfrm>
        </p:grpSpPr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48140EC6-9B0A-4442-B1F7-1D0E01BC16A0}"/>
                </a:ext>
              </a:extLst>
            </p:cNvPr>
            <p:cNvSpPr/>
            <p:nvPr/>
          </p:nvSpPr>
          <p:spPr>
            <a:xfrm>
              <a:off x="6829687" y="4579109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`18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년의 전체 청원 및 경제 관련 민원이 가장 많이 기록하였음</a:t>
              </a: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D8A7C386-ACE2-4A65-96BE-DDC87D221A9F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Rectangle 105">
            <a:extLst>
              <a:ext uri="{FF2B5EF4-FFF2-40B4-BE49-F238E27FC236}">
                <a16:creationId xmlns:a16="http://schemas.microsoft.com/office/drawing/2014/main" id="{73554A70-A51A-4473-8C6C-FBAC731D75D1}"/>
              </a:ext>
            </a:extLst>
          </p:cNvPr>
          <p:cNvSpPr/>
          <p:nvPr/>
        </p:nvSpPr>
        <p:spPr>
          <a:xfrm>
            <a:off x="5327650" y="2890293"/>
            <a:ext cx="4678010" cy="589392"/>
          </a:xfrm>
          <a:prstGeom prst="rect">
            <a:avLst/>
          </a:prstGeom>
        </p:spPr>
        <p:txBody>
          <a:bodyPr wrap="square" lIns="252000" tIns="0" rIns="0" bIns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1</a:t>
            </a:r>
            <a:r>
              <a:rPr lang="ko-KR" altLang="en-US" sz="1100" dirty="0"/>
              <a:t>년치를 확보할 수 없었던 </a:t>
            </a:r>
            <a:r>
              <a:rPr lang="en-US" altLang="ko-KR" sz="1100" dirty="0"/>
              <a:t>`17</a:t>
            </a:r>
            <a:r>
              <a:rPr lang="ko-KR" altLang="en-US" sz="1100" dirty="0"/>
              <a:t>년 및 </a:t>
            </a:r>
            <a:r>
              <a:rPr lang="en-US" altLang="ko-KR" sz="1100" dirty="0"/>
              <a:t>`20</a:t>
            </a:r>
            <a:r>
              <a:rPr lang="ko-KR" altLang="en-US" sz="1100" dirty="0"/>
              <a:t>년 데이터는 연율화 시켜 적용하였습니다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에러로 인식되는 데이터는 건 수 책정에서 제외되었습니다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57" name="Group 101">
            <a:extLst>
              <a:ext uri="{FF2B5EF4-FFF2-40B4-BE49-F238E27FC236}">
                <a16:creationId xmlns:a16="http://schemas.microsoft.com/office/drawing/2014/main" id="{95071177-B4F9-4184-A11D-EE91314CFB78}"/>
              </a:ext>
            </a:extLst>
          </p:cNvPr>
          <p:cNvGrpSpPr/>
          <p:nvPr/>
        </p:nvGrpSpPr>
        <p:grpSpPr>
          <a:xfrm>
            <a:off x="5343802" y="3920963"/>
            <a:ext cx="4663798" cy="579600"/>
            <a:chOff x="6696937" y="4579109"/>
            <a:chExt cx="2720113" cy="561934"/>
          </a:xfrm>
        </p:grpSpPr>
        <p:sp>
          <p:nvSpPr>
            <p:cNvPr id="58" name="Rectangle 102">
              <a:extLst>
                <a:ext uri="{FF2B5EF4-FFF2-40B4-BE49-F238E27FC236}">
                  <a16:creationId xmlns:a16="http://schemas.microsoft.com/office/drawing/2014/main" id="{749232C9-C8F0-4CB3-B021-6FC4740FA0F4}"/>
                </a:ext>
              </a:extLst>
            </p:cNvPr>
            <p:cNvSpPr/>
            <p:nvPr/>
          </p:nvSpPr>
          <p:spPr>
            <a:xfrm>
              <a:off x="6829687" y="4579109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경제와 관련된 청원 카테고리는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경제민주화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 , </a:t>
              </a: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성장동력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으로 구성하였습니다</a:t>
              </a:r>
            </a:p>
          </p:txBody>
        </p:sp>
        <p:sp>
          <p:nvSpPr>
            <p:cNvPr id="59" name="Rectangle 103">
              <a:extLst>
                <a:ext uri="{FF2B5EF4-FFF2-40B4-BE49-F238E27FC236}">
                  <a16:creationId xmlns:a16="http://schemas.microsoft.com/office/drawing/2014/main" id="{44F4F48E-5FAC-42F0-8AC1-06DC776A75C5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105">
            <a:extLst>
              <a:ext uri="{FF2B5EF4-FFF2-40B4-BE49-F238E27FC236}">
                <a16:creationId xmlns:a16="http://schemas.microsoft.com/office/drawing/2014/main" id="{AEB9E333-62AE-421F-AE85-4D909193A7AE}"/>
              </a:ext>
            </a:extLst>
          </p:cNvPr>
          <p:cNvSpPr/>
          <p:nvPr/>
        </p:nvSpPr>
        <p:spPr>
          <a:xfrm>
            <a:off x="5327650" y="4629403"/>
            <a:ext cx="4678010" cy="386260"/>
          </a:xfrm>
          <a:prstGeom prst="rect">
            <a:avLst/>
          </a:prstGeom>
        </p:spPr>
        <p:txBody>
          <a:bodyPr wrap="square" lIns="252000" tIns="0" rIns="0" bIns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전체 청원 건수의 등락률과 비례하여 경제 관련 청원 건수도 변동함을 알 수 있었습니다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pSp>
        <p:nvGrpSpPr>
          <p:cNvPr id="61" name="Group 101">
            <a:extLst>
              <a:ext uri="{FF2B5EF4-FFF2-40B4-BE49-F238E27FC236}">
                <a16:creationId xmlns:a16="http://schemas.microsoft.com/office/drawing/2014/main" id="{A87C8ADC-5499-4329-91BD-B4A1D7F77093}"/>
              </a:ext>
            </a:extLst>
          </p:cNvPr>
          <p:cNvGrpSpPr/>
          <p:nvPr/>
        </p:nvGrpSpPr>
        <p:grpSpPr>
          <a:xfrm>
            <a:off x="5353379" y="5665563"/>
            <a:ext cx="4663798" cy="579600"/>
            <a:chOff x="6696937" y="4579109"/>
            <a:chExt cx="2720113" cy="561934"/>
          </a:xfrm>
        </p:grpSpPr>
        <p:sp>
          <p:nvSpPr>
            <p:cNvPr id="62" name="Rectangle 102">
              <a:extLst>
                <a:ext uri="{FF2B5EF4-FFF2-40B4-BE49-F238E27FC236}">
                  <a16:creationId xmlns:a16="http://schemas.microsoft.com/office/drawing/2014/main" id="{C2EE4EEC-4C72-438A-BE6A-36838247AE7F}"/>
                </a:ext>
              </a:extLst>
            </p:cNvPr>
            <p:cNvSpPr/>
            <p:nvPr/>
          </p:nvSpPr>
          <p:spPr>
            <a:xfrm>
              <a:off x="6829687" y="4579109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연도별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카테고리별 형태소 분석 진행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b="1" dirty="0">
                  <a:solidFill>
                    <a:schemeClr val="tx1"/>
                  </a:solidFill>
                </a:rPr>
                <a:t>-&gt;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명사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조사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형용사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동사</a:t>
              </a:r>
            </a:p>
          </p:txBody>
        </p:sp>
        <p:sp>
          <p:nvSpPr>
            <p:cNvPr id="63" name="Rectangle 103">
              <a:extLst>
                <a:ext uri="{FF2B5EF4-FFF2-40B4-BE49-F238E27FC236}">
                  <a16:creationId xmlns:a16="http://schemas.microsoft.com/office/drawing/2014/main" id="{2DF48441-A875-43F5-AA9A-4F56536D5421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en-US" altLang="ko-KR" sz="14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Rectangle 105">
            <a:extLst>
              <a:ext uri="{FF2B5EF4-FFF2-40B4-BE49-F238E27FC236}">
                <a16:creationId xmlns:a16="http://schemas.microsoft.com/office/drawing/2014/main" id="{9FEBA745-2140-4BC8-91A5-9160245404AD}"/>
              </a:ext>
            </a:extLst>
          </p:cNvPr>
          <p:cNvSpPr/>
          <p:nvPr/>
        </p:nvSpPr>
        <p:spPr>
          <a:xfrm>
            <a:off x="5337227" y="6325877"/>
            <a:ext cx="4678010" cy="589392"/>
          </a:xfrm>
          <a:prstGeom prst="rect">
            <a:avLst/>
          </a:prstGeom>
        </p:spPr>
        <p:txBody>
          <a:bodyPr wrap="square" lIns="252000" tIns="0" rIns="0" bIns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명사를 통해 핵심 키워드를 파악하였고 기타 형태소를 분석하여 정책에 대하여 새로운 의견 및 개정을 요구하는 인원이 증가됨을 파악하였습니다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65" name="Picture 2" descr="동그라미 사진, 이미지, 일러스트, 캘리그라피 - 크라우드픽">
            <a:extLst>
              <a:ext uri="{FF2B5EF4-FFF2-40B4-BE49-F238E27FC236}">
                <a16:creationId xmlns:a16="http://schemas.microsoft.com/office/drawing/2014/main" id="{7B7C8BDD-230F-4E21-8295-3274737E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0776" y="1831810"/>
            <a:ext cx="2599025" cy="21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8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63931FB-0476-4E62-9251-10B5EB2F5F26}"/>
              </a:ext>
            </a:extLst>
          </p:cNvPr>
          <p:cNvSpPr txBox="1"/>
          <p:nvPr/>
        </p:nvSpPr>
        <p:spPr>
          <a:xfrm>
            <a:off x="657764" y="1816382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48" name="Straight Connector 9">
            <a:extLst>
              <a:ext uri="{FF2B5EF4-FFF2-40B4-BE49-F238E27FC236}">
                <a16:creationId xmlns:a16="http://schemas.microsoft.com/office/drawing/2014/main" id="{589AEE5D-675D-4E1E-94CA-CFAC0C4875F0}"/>
              </a:ext>
            </a:extLst>
          </p:cNvPr>
          <p:cNvCxnSpPr>
            <a:cxnSpLocks/>
          </p:cNvCxnSpPr>
          <p:nvPr/>
        </p:nvCxnSpPr>
        <p:spPr>
          <a:xfrm>
            <a:off x="484715" y="2007213"/>
            <a:ext cx="2585104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0">
            <a:extLst>
              <a:ext uri="{FF2B5EF4-FFF2-40B4-BE49-F238E27FC236}">
                <a16:creationId xmlns:a16="http://schemas.microsoft.com/office/drawing/2014/main" id="{65417975-480A-4C52-8C2D-B4A1F425D329}"/>
              </a:ext>
            </a:extLst>
          </p:cNvPr>
          <p:cNvSpPr/>
          <p:nvPr/>
        </p:nvSpPr>
        <p:spPr>
          <a:xfrm>
            <a:off x="398355" y="1795216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C75868-DE29-49ED-89ED-9CD8936359C6}"/>
              </a:ext>
            </a:extLst>
          </p:cNvPr>
          <p:cNvSpPr txBox="1"/>
          <p:nvPr/>
        </p:nvSpPr>
        <p:spPr>
          <a:xfrm>
            <a:off x="535373" y="1778159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</a:rPr>
              <a:t> </a:t>
            </a:r>
            <a:r>
              <a:rPr lang="ko-KR" altLang="en-US" sz="1400" b="1" dirty="0">
                <a:solidFill>
                  <a:srgbClr val="00338D"/>
                </a:solidFill>
              </a:rPr>
              <a:t>청와대 민원 게시판 연동 </a:t>
            </a:r>
            <a:r>
              <a:rPr lang="en-US" altLang="ko-KR" sz="1400" b="1" dirty="0">
                <a:solidFill>
                  <a:srgbClr val="00338D"/>
                </a:solidFill>
              </a:rPr>
              <a:t>SNS</a:t>
            </a:r>
            <a:endParaRPr lang="ko-KR" altLang="en-US" sz="1400" b="1" dirty="0">
              <a:solidFill>
                <a:srgbClr val="00338D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855BF7-7922-4156-9A0A-D797282ECA4A}"/>
              </a:ext>
            </a:extLst>
          </p:cNvPr>
          <p:cNvSpPr txBox="1"/>
          <p:nvPr/>
        </p:nvSpPr>
        <p:spPr>
          <a:xfrm>
            <a:off x="5592419" y="1818700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52" name="Straight Connector 9">
            <a:extLst>
              <a:ext uri="{FF2B5EF4-FFF2-40B4-BE49-F238E27FC236}">
                <a16:creationId xmlns:a16="http://schemas.microsoft.com/office/drawing/2014/main" id="{A0A732D7-4BD7-4D1F-8993-FD111E5423BD}"/>
              </a:ext>
            </a:extLst>
          </p:cNvPr>
          <p:cNvCxnSpPr>
            <a:cxnSpLocks/>
          </p:cNvCxnSpPr>
          <p:nvPr/>
        </p:nvCxnSpPr>
        <p:spPr>
          <a:xfrm>
            <a:off x="3340453" y="2009531"/>
            <a:ext cx="6665207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0">
            <a:extLst>
              <a:ext uri="{FF2B5EF4-FFF2-40B4-BE49-F238E27FC236}">
                <a16:creationId xmlns:a16="http://schemas.microsoft.com/office/drawing/2014/main" id="{DE15D76A-405E-493D-A032-D59031F7C7C8}"/>
              </a:ext>
            </a:extLst>
          </p:cNvPr>
          <p:cNvSpPr/>
          <p:nvPr/>
        </p:nvSpPr>
        <p:spPr>
          <a:xfrm>
            <a:off x="3339108" y="1797534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7EF7FB-9FB3-48EC-AF11-3559CFC0E47A}"/>
              </a:ext>
            </a:extLst>
          </p:cNvPr>
          <p:cNvSpPr txBox="1"/>
          <p:nvPr/>
        </p:nvSpPr>
        <p:spPr>
          <a:xfrm>
            <a:off x="3473588" y="1780477"/>
            <a:ext cx="635517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스키마</a:t>
            </a:r>
          </a:p>
        </p:txBody>
      </p:sp>
      <p:sp>
        <p:nvSpPr>
          <p:cNvPr id="46" name="Rectangle 102">
            <a:extLst>
              <a:ext uri="{FF2B5EF4-FFF2-40B4-BE49-F238E27FC236}">
                <a16:creationId xmlns:a16="http://schemas.microsoft.com/office/drawing/2014/main" id="{084A037D-03C3-4DFD-9814-7D0F427EE1F5}"/>
              </a:ext>
            </a:extLst>
          </p:cNvPr>
          <p:cNvSpPr/>
          <p:nvPr/>
        </p:nvSpPr>
        <p:spPr>
          <a:xfrm>
            <a:off x="811104" y="2505148"/>
            <a:ext cx="2263795" cy="1075073"/>
          </a:xfrm>
          <a:prstGeom prst="rect">
            <a:avLst/>
          </a:prstGeom>
          <a:pattFill prst="pct10">
            <a:fgClr>
              <a:srgbClr val="BFD7ED"/>
            </a:fgClr>
            <a:bgClr>
              <a:schemeClr val="tx2"/>
            </a:bgClr>
          </a:pattFill>
          <a:ln w="9525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102">
            <a:extLst>
              <a:ext uri="{FF2B5EF4-FFF2-40B4-BE49-F238E27FC236}">
                <a16:creationId xmlns:a16="http://schemas.microsoft.com/office/drawing/2014/main" id="{720C0A3E-8DC3-4169-93F3-F39D5E586381}"/>
              </a:ext>
            </a:extLst>
          </p:cNvPr>
          <p:cNvSpPr/>
          <p:nvPr/>
        </p:nvSpPr>
        <p:spPr>
          <a:xfrm>
            <a:off x="806024" y="4793802"/>
            <a:ext cx="2263795" cy="1075073"/>
          </a:xfrm>
          <a:prstGeom prst="rect">
            <a:avLst/>
          </a:prstGeom>
          <a:pattFill prst="pct10">
            <a:fgClr>
              <a:srgbClr val="BFD7ED"/>
            </a:fgClr>
            <a:bgClr>
              <a:schemeClr val="tx2"/>
            </a:bgClr>
          </a:pattFill>
          <a:ln w="9525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102">
            <a:extLst>
              <a:ext uri="{FF2B5EF4-FFF2-40B4-BE49-F238E27FC236}">
                <a16:creationId xmlns:a16="http://schemas.microsoft.com/office/drawing/2014/main" id="{52A008B5-AD78-498D-A24B-9F06072047C9}"/>
              </a:ext>
            </a:extLst>
          </p:cNvPr>
          <p:cNvSpPr/>
          <p:nvPr/>
        </p:nvSpPr>
        <p:spPr>
          <a:xfrm>
            <a:off x="806963" y="5945075"/>
            <a:ext cx="2263795" cy="1075073"/>
          </a:xfrm>
          <a:prstGeom prst="rect">
            <a:avLst/>
          </a:prstGeom>
          <a:pattFill prst="pct10">
            <a:fgClr>
              <a:srgbClr val="BFD7ED"/>
            </a:fgClr>
            <a:bgClr>
              <a:schemeClr val="tx2"/>
            </a:bgClr>
          </a:pattFill>
          <a:ln w="9525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ectangle 102">
            <a:extLst>
              <a:ext uri="{FF2B5EF4-FFF2-40B4-BE49-F238E27FC236}">
                <a16:creationId xmlns:a16="http://schemas.microsoft.com/office/drawing/2014/main" id="{992854BD-F28A-4022-99CD-93B0BA91AC4F}"/>
              </a:ext>
            </a:extLst>
          </p:cNvPr>
          <p:cNvSpPr/>
          <p:nvPr/>
        </p:nvSpPr>
        <p:spPr>
          <a:xfrm>
            <a:off x="811104" y="3640642"/>
            <a:ext cx="2263795" cy="1075073"/>
          </a:xfrm>
          <a:prstGeom prst="rect">
            <a:avLst/>
          </a:prstGeom>
          <a:pattFill prst="pct10">
            <a:fgClr>
              <a:srgbClr val="BFD7ED"/>
            </a:fgClr>
            <a:bgClr>
              <a:schemeClr val="tx2"/>
            </a:bgClr>
          </a:pattFill>
          <a:ln w="9525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사다리꼴 26">
            <a:extLst>
              <a:ext uri="{FF2B5EF4-FFF2-40B4-BE49-F238E27FC236}">
                <a16:creationId xmlns:a16="http://schemas.microsoft.com/office/drawing/2014/main" id="{B542DA42-B8FC-4310-98A0-C94DE508FBB3}"/>
              </a:ext>
            </a:extLst>
          </p:cNvPr>
          <p:cNvSpPr/>
          <p:nvPr/>
        </p:nvSpPr>
        <p:spPr bwMode="auto">
          <a:xfrm rot="5400000" flipH="1">
            <a:off x="778299" y="4456726"/>
            <a:ext cx="4855553" cy="268755"/>
          </a:xfrm>
          <a:prstGeom prst="trapezoid">
            <a:avLst>
              <a:gd name="adj" fmla="val 49382"/>
            </a:avLst>
          </a:prstGeom>
          <a:gradFill flip="none" rotWithShape="1">
            <a:gsLst>
              <a:gs pos="0">
                <a:srgbClr val="646464"/>
              </a:gs>
              <a:gs pos="100000">
                <a:srgbClr val="646464">
                  <a:alpha val="20000"/>
                </a:srgbClr>
              </a:gs>
            </a:gsLst>
            <a:lin ang="16200000" scaled="1"/>
            <a:tileRect/>
          </a:gradFill>
          <a:ln w="6350" algn="ctr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/>
            <a:endParaRPr lang="ko-KR" altLang="en-US" sz="1200" b="1" dirty="0">
              <a:solidFill>
                <a:srgbClr val="000000"/>
              </a:solidFill>
              <a:latin typeface="+mn-ea"/>
              <a:cs typeface="Tahoma" panose="020B0604030504040204" pitchFamily="34" charset="0"/>
              <a:sym typeface="Monotype Sorts"/>
            </a:endParaRPr>
          </a:p>
        </p:txBody>
      </p:sp>
      <p:sp>
        <p:nvSpPr>
          <p:cNvPr id="120" name="Rectangle 70">
            <a:extLst>
              <a:ext uri="{FF2B5EF4-FFF2-40B4-BE49-F238E27FC236}">
                <a16:creationId xmlns:a16="http://schemas.microsoft.com/office/drawing/2014/main" id="{164292F7-E75B-4995-B3AF-DD61D7A7D03D}"/>
              </a:ext>
            </a:extLst>
          </p:cNvPr>
          <p:cNvSpPr/>
          <p:nvPr/>
        </p:nvSpPr>
        <p:spPr>
          <a:xfrm>
            <a:off x="3340453" y="2175660"/>
            <a:ext cx="6665207" cy="4844266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tx2"/>
            </a:bgClr>
          </a:patt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2.1 </a:t>
            </a:r>
            <a:r>
              <a:rPr lang="ko-KR" altLang="en-US" sz="2600" dirty="0">
                <a:latin typeface="Arial" panose="020B0604020202020204" pitchFamily="34" charset="0"/>
              </a:rPr>
              <a:t>데이터 발굴 프로세스 및 방법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EB21F-ADB4-4110-AC4E-319BB9AD1FBE}"/>
              </a:ext>
            </a:extLst>
          </p:cNvPr>
          <p:cNvSpPr/>
          <p:nvPr/>
        </p:nvSpPr>
        <p:spPr>
          <a:xfrm>
            <a:off x="396000" y="900311"/>
            <a:ext cx="9684236" cy="607083"/>
          </a:xfrm>
          <a:prstGeom prst="rect">
            <a:avLst/>
          </a:prstGeom>
        </p:spPr>
        <p:txBody>
          <a:bodyPr wrap="square" lIns="70290" rIns="0">
            <a:noAutofit/>
          </a:bodyPr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청와대 국민청원 제도는 뛰어난 접근성과 접속성을 보입니다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청원자는 간단하게 소셜 미디어 서비스를 통해 의견을 표출할 수 있습니다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해당 리서치는 데이터 </a:t>
            </a:r>
            <a:r>
              <a:rPr lang="ko-KR" altLang="en-US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스크랩핑을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 통하여 경제관련 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25,000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건 이상의 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‘</a:t>
            </a:r>
            <a:r>
              <a:rPr lang="ko-KR" altLang="en-US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유의미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＇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한 청원 데이터를 수집하였고 주제별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연도별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빈도수 등 세부분류를 통하여 </a:t>
            </a:r>
            <a:r>
              <a:rPr lang="ko-KR" altLang="en-US" sz="1300" b="1" dirty="0">
                <a:solidFill>
                  <a:srgbClr val="646464"/>
                </a:solidFill>
                <a:highlight>
                  <a:srgbClr val="FFFF00"/>
                </a:highlight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국민여론 파악 및 언어학적 분석을 진행하였습니다</a:t>
            </a:r>
            <a:r>
              <a:rPr lang="en-US" altLang="ko-KR" sz="1300" b="1" dirty="0">
                <a:solidFill>
                  <a:srgbClr val="646464"/>
                </a:solidFill>
                <a:highlight>
                  <a:srgbClr val="FFFF00"/>
                </a:highlight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Source: </a:t>
            </a:r>
            <a:r>
              <a:rPr kumimoji="0" lang="ko-KR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청와대 공식홈페이지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19" name="Rectangle 86">
            <a:extLst>
              <a:ext uri="{FF2B5EF4-FFF2-40B4-BE49-F238E27FC236}">
                <a16:creationId xmlns:a16="http://schemas.microsoft.com/office/drawing/2014/main" id="{908F2FA1-5AC0-459D-AECB-ADB258DC5ECB}"/>
              </a:ext>
            </a:extLst>
          </p:cNvPr>
          <p:cNvSpPr/>
          <p:nvPr/>
        </p:nvSpPr>
        <p:spPr bwMode="auto">
          <a:xfrm>
            <a:off x="401195" y="2491954"/>
            <a:ext cx="328773" cy="4529035"/>
          </a:xfrm>
          <a:prstGeom prst="rect">
            <a:avLst/>
          </a:prstGeom>
          <a:solidFill>
            <a:srgbClr val="00338D"/>
          </a:solidFill>
          <a:ln>
            <a:solidFill>
              <a:schemeClr val="tx2"/>
            </a:solidFill>
          </a:ln>
        </p:spPr>
        <p:txBody>
          <a:bodyPr rot="0" spcFirstLastPara="0" vertOverflow="overflow" horzOverflow="overflow" vert="vert270" wrap="square" lIns="72000" tIns="137160" rIns="7200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itchFamily="34" charset="0"/>
              </a:rPr>
              <a:t>참여 방법</a:t>
            </a:r>
          </a:p>
        </p:txBody>
      </p:sp>
      <p:sp>
        <p:nvSpPr>
          <p:cNvPr id="20" name="Rectangle 87">
            <a:extLst>
              <a:ext uri="{FF2B5EF4-FFF2-40B4-BE49-F238E27FC236}">
                <a16:creationId xmlns:a16="http://schemas.microsoft.com/office/drawing/2014/main" id="{00D5936C-E771-45F9-BD25-62CE33F2921D}"/>
              </a:ext>
            </a:extLst>
          </p:cNvPr>
          <p:cNvSpPr/>
          <p:nvPr/>
        </p:nvSpPr>
        <p:spPr bwMode="auto">
          <a:xfrm>
            <a:off x="804285" y="2166134"/>
            <a:ext cx="2267632" cy="250502"/>
          </a:xfrm>
          <a:prstGeom prst="rect">
            <a:avLst/>
          </a:prstGeom>
          <a:solidFill>
            <a:srgbClr val="00338D"/>
          </a:solidFill>
          <a:ln>
            <a:noFill/>
            <a:miter lim="800000"/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100000"/>
            </a:pPr>
            <a:r>
              <a:rPr kumimoji="0" lang="ko-KR" altLang="en-US" sz="1400" b="1" kern="0">
                <a:solidFill>
                  <a:srgbClr val="FFFFFF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소셜 미디어</a:t>
            </a:r>
            <a:endParaRPr kumimoji="0" lang="ko-KR" altLang="en-US" sz="1400" b="1" kern="0" dirty="0">
              <a:solidFill>
                <a:srgbClr val="FFFFFF"/>
              </a:solidFill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4A9780-609C-4199-ACEB-0884A77FBB71}"/>
              </a:ext>
            </a:extLst>
          </p:cNvPr>
          <p:cNvGrpSpPr/>
          <p:nvPr/>
        </p:nvGrpSpPr>
        <p:grpSpPr>
          <a:xfrm>
            <a:off x="7946978" y="2725691"/>
            <a:ext cx="1568538" cy="205200"/>
            <a:chOff x="8084333" y="2557526"/>
            <a:chExt cx="1568538" cy="205200"/>
          </a:xfrm>
        </p:grpSpPr>
        <p:sp>
          <p:nvSpPr>
            <p:cNvPr id="77" name="Rectangle 98">
              <a:extLst>
                <a:ext uri="{FF2B5EF4-FFF2-40B4-BE49-F238E27FC236}">
                  <a16:creationId xmlns:a16="http://schemas.microsoft.com/office/drawing/2014/main" id="{007FB6FD-5596-43FC-A586-9BB92BC09314}"/>
                </a:ext>
              </a:extLst>
            </p:cNvPr>
            <p:cNvSpPr/>
            <p:nvPr/>
          </p:nvSpPr>
          <p:spPr>
            <a:xfrm>
              <a:off x="8084333" y="2557526"/>
              <a:ext cx="150268" cy="205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i="1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200" b="1" i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99">
              <a:extLst>
                <a:ext uri="{FF2B5EF4-FFF2-40B4-BE49-F238E27FC236}">
                  <a16:creationId xmlns:a16="http://schemas.microsoft.com/office/drawing/2014/main" id="{D9D54CCB-6FFF-41DC-9B5B-611B26667019}"/>
                </a:ext>
              </a:extLst>
            </p:cNvPr>
            <p:cNvSpPr/>
            <p:nvPr/>
          </p:nvSpPr>
          <p:spPr>
            <a:xfrm>
              <a:off x="8240576" y="2557526"/>
              <a:ext cx="1412295" cy="1754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ko-KR" altLang="en-US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청원 시작일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58F45D-5DC6-454C-BABA-84E593636B6A}"/>
              </a:ext>
            </a:extLst>
          </p:cNvPr>
          <p:cNvGrpSpPr/>
          <p:nvPr/>
        </p:nvGrpSpPr>
        <p:grpSpPr>
          <a:xfrm>
            <a:off x="7946978" y="3389155"/>
            <a:ext cx="1920010" cy="205200"/>
            <a:chOff x="8083493" y="3253774"/>
            <a:chExt cx="1920010" cy="205200"/>
          </a:xfrm>
        </p:grpSpPr>
        <p:sp>
          <p:nvSpPr>
            <p:cNvPr id="83" name="Rectangle 101">
              <a:extLst>
                <a:ext uri="{FF2B5EF4-FFF2-40B4-BE49-F238E27FC236}">
                  <a16:creationId xmlns:a16="http://schemas.microsoft.com/office/drawing/2014/main" id="{D64BF8AF-08D8-45F1-99AE-741286DEDBF4}"/>
                </a:ext>
              </a:extLst>
            </p:cNvPr>
            <p:cNvSpPr/>
            <p:nvPr/>
          </p:nvSpPr>
          <p:spPr>
            <a:xfrm>
              <a:off x="8083493" y="3253774"/>
              <a:ext cx="150268" cy="205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i="1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200" b="1" i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102">
              <a:extLst>
                <a:ext uri="{FF2B5EF4-FFF2-40B4-BE49-F238E27FC236}">
                  <a16:creationId xmlns:a16="http://schemas.microsoft.com/office/drawing/2014/main" id="{B88F1268-00EF-45BA-9248-70DA06F9ABCA}"/>
                </a:ext>
              </a:extLst>
            </p:cNvPr>
            <p:cNvSpPr/>
            <p:nvPr/>
          </p:nvSpPr>
          <p:spPr>
            <a:xfrm>
              <a:off x="8239736" y="3253774"/>
              <a:ext cx="1763767" cy="1754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ko-KR" altLang="en-US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제목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B2E22A-CDD3-40C2-AE54-E7DC4D7C1049}"/>
              </a:ext>
            </a:extLst>
          </p:cNvPr>
          <p:cNvGrpSpPr/>
          <p:nvPr/>
        </p:nvGrpSpPr>
        <p:grpSpPr>
          <a:xfrm>
            <a:off x="7946978" y="4052619"/>
            <a:ext cx="1920010" cy="205200"/>
            <a:chOff x="8062591" y="3891659"/>
            <a:chExt cx="1920010" cy="205200"/>
          </a:xfrm>
        </p:grpSpPr>
        <p:sp>
          <p:nvSpPr>
            <p:cNvPr id="89" name="Rectangle 104">
              <a:extLst>
                <a:ext uri="{FF2B5EF4-FFF2-40B4-BE49-F238E27FC236}">
                  <a16:creationId xmlns:a16="http://schemas.microsoft.com/office/drawing/2014/main" id="{9C84BE4F-A0DB-4FAA-BB11-F0CBA869FFF6}"/>
                </a:ext>
              </a:extLst>
            </p:cNvPr>
            <p:cNvSpPr/>
            <p:nvPr/>
          </p:nvSpPr>
          <p:spPr>
            <a:xfrm>
              <a:off x="8062591" y="3891659"/>
              <a:ext cx="150268" cy="205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i="1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200" b="1" i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105">
              <a:extLst>
                <a:ext uri="{FF2B5EF4-FFF2-40B4-BE49-F238E27FC236}">
                  <a16:creationId xmlns:a16="http://schemas.microsoft.com/office/drawing/2014/main" id="{3AAA7922-3EE8-463A-8D4B-DD2544FB7CB6}"/>
                </a:ext>
              </a:extLst>
            </p:cNvPr>
            <p:cNvSpPr/>
            <p:nvPr/>
          </p:nvSpPr>
          <p:spPr>
            <a:xfrm>
              <a:off x="8218834" y="3891659"/>
              <a:ext cx="1763767" cy="1754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ko-KR" altLang="en-US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참여인원 수 </a:t>
              </a:r>
            </a:p>
          </p:txBody>
        </p:sp>
      </p:grpSp>
      <p:sp>
        <p:nvSpPr>
          <p:cNvPr id="93" name="Rectangle 106">
            <a:extLst>
              <a:ext uri="{FF2B5EF4-FFF2-40B4-BE49-F238E27FC236}">
                <a16:creationId xmlns:a16="http://schemas.microsoft.com/office/drawing/2014/main" id="{68D81D10-DD16-441E-9C5F-1CDF804F0127}"/>
              </a:ext>
            </a:extLst>
          </p:cNvPr>
          <p:cNvSpPr/>
          <p:nvPr/>
        </p:nvSpPr>
        <p:spPr>
          <a:xfrm>
            <a:off x="7946978" y="5015121"/>
            <a:ext cx="1830993" cy="77520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63595">
              <a:spcAft>
                <a:spcPts val="300"/>
              </a:spcAft>
              <a:buClr>
                <a:srgbClr val="808080"/>
              </a:buClr>
              <a:buSzPct val="100000"/>
              <a:defRPr/>
            </a:pPr>
            <a:endParaRPr lang="en-US" altLang="ko-KR" sz="1200" spc="-30" dirty="0">
              <a:solidFill>
                <a:srgbClr val="64646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C70C82-B29C-443F-9A73-E364799825E5}"/>
              </a:ext>
            </a:extLst>
          </p:cNvPr>
          <p:cNvGrpSpPr/>
          <p:nvPr/>
        </p:nvGrpSpPr>
        <p:grpSpPr>
          <a:xfrm>
            <a:off x="7946978" y="4716083"/>
            <a:ext cx="1920010" cy="205200"/>
            <a:chOff x="8062591" y="4638457"/>
            <a:chExt cx="1920010" cy="205200"/>
          </a:xfrm>
        </p:grpSpPr>
        <p:sp>
          <p:nvSpPr>
            <p:cNvPr id="95" name="Rectangle 107">
              <a:extLst>
                <a:ext uri="{FF2B5EF4-FFF2-40B4-BE49-F238E27FC236}">
                  <a16:creationId xmlns:a16="http://schemas.microsoft.com/office/drawing/2014/main" id="{06665344-9A3E-4468-9719-66F8D43C0CE7}"/>
                </a:ext>
              </a:extLst>
            </p:cNvPr>
            <p:cNvSpPr/>
            <p:nvPr/>
          </p:nvSpPr>
          <p:spPr>
            <a:xfrm>
              <a:off x="8062591" y="4638457"/>
              <a:ext cx="150268" cy="205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i="1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200" b="1" i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108">
              <a:extLst>
                <a:ext uri="{FF2B5EF4-FFF2-40B4-BE49-F238E27FC236}">
                  <a16:creationId xmlns:a16="http://schemas.microsoft.com/office/drawing/2014/main" id="{D034F82E-D9B7-4BF3-8BA5-027DF5C46485}"/>
                </a:ext>
              </a:extLst>
            </p:cNvPr>
            <p:cNvSpPr/>
            <p:nvPr/>
          </p:nvSpPr>
          <p:spPr>
            <a:xfrm>
              <a:off x="8218834" y="4638457"/>
              <a:ext cx="1763767" cy="1754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ko-KR" altLang="en-US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시점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705359-1F4C-4818-8B38-BBE320C9CFD8}"/>
              </a:ext>
            </a:extLst>
          </p:cNvPr>
          <p:cNvGrpSpPr/>
          <p:nvPr/>
        </p:nvGrpSpPr>
        <p:grpSpPr>
          <a:xfrm>
            <a:off x="7946978" y="5379547"/>
            <a:ext cx="1920010" cy="205200"/>
            <a:chOff x="8062591" y="5272893"/>
            <a:chExt cx="1920010" cy="205200"/>
          </a:xfrm>
        </p:grpSpPr>
        <p:sp>
          <p:nvSpPr>
            <p:cNvPr id="124" name="Rectangle 107">
              <a:extLst>
                <a:ext uri="{FF2B5EF4-FFF2-40B4-BE49-F238E27FC236}">
                  <a16:creationId xmlns:a16="http://schemas.microsoft.com/office/drawing/2014/main" id="{FCBCEE1B-6CA8-4EC5-9458-3E067634A260}"/>
                </a:ext>
              </a:extLst>
            </p:cNvPr>
            <p:cNvSpPr/>
            <p:nvPr/>
          </p:nvSpPr>
          <p:spPr>
            <a:xfrm>
              <a:off x="8062591" y="5272893"/>
              <a:ext cx="150268" cy="205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i="1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200" b="1" i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08">
              <a:extLst>
                <a:ext uri="{FF2B5EF4-FFF2-40B4-BE49-F238E27FC236}">
                  <a16:creationId xmlns:a16="http://schemas.microsoft.com/office/drawing/2014/main" id="{70C8202F-8FB8-44C2-9FA0-F8EE3FB4EFA8}"/>
                </a:ext>
              </a:extLst>
            </p:cNvPr>
            <p:cNvSpPr/>
            <p:nvPr/>
          </p:nvSpPr>
          <p:spPr>
            <a:xfrm>
              <a:off x="8218834" y="5272893"/>
              <a:ext cx="1763767" cy="1754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ko-KR" altLang="en-US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사용한 소셜미디어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98C6A1-CA08-414F-B016-5EDAE6A884A1}"/>
              </a:ext>
            </a:extLst>
          </p:cNvPr>
          <p:cNvGrpSpPr/>
          <p:nvPr/>
        </p:nvGrpSpPr>
        <p:grpSpPr>
          <a:xfrm>
            <a:off x="7946978" y="6043012"/>
            <a:ext cx="1920010" cy="205200"/>
            <a:chOff x="8062591" y="5874847"/>
            <a:chExt cx="1920010" cy="205200"/>
          </a:xfrm>
        </p:grpSpPr>
        <p:sp>
          <p:nvSpPr>
            <p:cNvPr id="128" name="Rectangle 107">
              <a:extLst>
                <a:ext uri="{FF2B5EF4-FFF2-40B4-BE49-F238E27FC236}">
                  <a16:creationId xmlns:a16="http://schemas.microsoft.com/office/drawing/2014/main" id="{95D2D791-D140-475E-8CD9-D8038214BAEB}"/>
                </a:ext>
              </a:extLst>
            </p:cNvPr>
            <p:cNvSpPr/>
            <p:nvPr/>
          </p:nvSpPr>
          <p:spPr>
            <a:xfrm>
              <a:off x="8062591" y="5874847"/>
              <a:ext cx="150268" cy="205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i="1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200" b="1" i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08">
              <a:extLst>
                <a:ext uri="{FF2B5EF4-FFF2-40B4-BE49-F238E27FC236}">
                  <a16:creationId xmlns:a16="http://schemas.microsoft.com/office/drawing/2014/main" id="{BA85CB07-F531-4058-BB0D-4C4303C9A1E3}"/>
                </a:ext>
              </a:extLst>
            </p:cNvPr>
            <p:cNvSpPr/>
            <p:nvPr/>
          </p:nvSpPr>
          <p:spPr>
            <a:xfrm>
              <a:off x="8218834" y="5874847"/>
              <a:ext cx="1763767" cy="17543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ko-KR" altLang="en-US" sz="1300" b="1" u="sng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청원 분야 </a:t>
              </a:r>
              <a:r>
                <a:rPr lang="en-US" altLang="ko-KR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</a:t>
              </a:r>
              <a:r>
                <a:rPr lang="ko-KR" altLang="en-US" sz="1300" b="1" u="sng" dirty="0">
                  <a:solidFill>
                    <a:srgbClr val="6464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카테고리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1C13D1D-F239-4285-AD94-43561C0F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208" y1="46507" x2="40208" y2="465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8161" y="2469161"/>
            <a:ext cx="1188377" cy="11339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A8E7DB1-95EB-4676-8099-F8A258C90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523" y1="17083" x2="25523" y2="17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7298" y="3662255"/>
            <a:ext cx="1080625" cy="10851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5E7DE0-F391-4CF2-AFE0-1AD5F0262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945" b="89863" l="9898" r="89848">
                        <a14:foregroundMark x1="14721" y1="7945" x2="14721" y2="79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1862" y="4868287"/>
            <a:ext cx="1103761" cy="10225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1C118E-ED58-4729-B323-6E02A2FD33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76" b="89718" l="3579" r="95626">
                        <a14:foregroundMark x1="3976" y1="78427" x2="3976" y2="78427"/>
                        <a14:foregroundMark x1="21869" y1="87500" x2="22266" y2="88508"/>
                        <a14:foregroundMark x1="43539" y1="85081" x2="43539" y2="85081"/>
                        <a14:foregroundMark x1="43539" y1="74597" x2="43539" y2="74597"/>
                        <a14:foregroundMark x1="51093" y1="80242" x2="51093" y2="80242"/>
                        <a14:foregroundMark x1="62624" y1="80847" x2="62624" y2="80847"/>
                        <a14:foregroundMark x1="76342" y1="83468" x2="76342" y2="83468"/>
                        <a14:foregroundMark x1="90855" y1="81855" x2="90855" y2="81855"/>
                        <a14:foregroundMark x1="95626" y1="80242" x2="95626" y2="80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3371" y="5873722"/>
            <a:ext cx="1215944" cy="119902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9E8880-26C7-4407-8DD6-49AF516ECD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7905" y="2314474"/>
            <a:ext cx="3981548" cy="4569802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동그라미 사진, 이미지, 일러스트, 캘리그라피 - 크라우드픽">
            <a:extLst>
              <a:ext uri="{FF2B5EF4-FFF2-40B4-BE49-F238E27FC236}">
                <a16:creationId xmlns:a16="http://schemas.microsoft.com/office/drawing/2014/main" id="{DBEE9383-5D65-4F75-B123-280E75E9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610769" y="3188001"/>
            <a:ext cx="707559" cy="5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동그라미 사진, 이미지, 일러스트, 캘리그라피 - 크라우드픽">
            <a:extLst>
              <a:ext uri="{FF2B5EF4-FFF2-40B4-BE49-F238E27FC236}">
                <a16:creationId xmlns:a16="http://schemas.microsoft.com/office/drawing/2014/main" id="{65A6D529-2A78-437A-B2E8-7FFC9FD3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630877" y="4523932"/>
            <a:ext cx="707559" cy="5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동그라미 사진, 이미지, 일러스트, 캘리그라피 - 크라우드픽">
            <a:extLst>
              <a:ext uri="{FF2B5EF4-FFF2-40B4-BE49-F238E27FC236}">
                <a16:creationId xmlns:a16="http://schemas.microsoft.com/office/drawing/2014/main" id="{4094F49A-F36C-4FD5-8A3E-0C2BA7D2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636047" y="2561441"/>
            <a:ext cx="707559" cy="5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동그라미 사진, 이미지, 일러스트, 캘리그라피 - 크라우드픽">
            <a:extLst>
              <a:ext uri="{FF2B5EF4-FFF2-40B4-BE49-F238E27FC236}">
                <a16:creationId xmlns:a16="http://schemas.microsoft.com/office/drawing/2014/main" id="{1670A373-6693-445F-AC7D-86F17FE6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633767" y="5850786"/>
            <a:ext cx="707559" cy="5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2.2 </a:t>
            </a:r>
            <a:r>
              <a:rPr lang="en-US" altLang="ko-KR" sz="2600" dirty="0" err="1">
                <a:latin typeface="Arial" panose="020B0604020202020204" pitchFamily="34" charset="0"/>
              </a:rPr>
              <a:t>Colab</a:t>
            </a:r>
            <a:r>
              <a:rPr lang="ko-KR" altLang="en-US" sz="2600" dirty="0">
                <a:latin typeface="Arial" panose="020B0604020202020204" pitchFamily="34" charset="0"/>
              </a:rPr>
              <a:t>을 통한 데이터 스크랩 및 분석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EB21F-ADB4-4110-AC4E-319BB9AD1FBE}"/>
              </a:ext>
            </a:extLst>
          </p:cNvPr>
          <p:cNvSpPr/>
          <p:nvPr/>
        </p:nvSpPr>
        <p:spPr>
          <a:xfrm>
            <a:off x="396000" y="881061"/>
            <a:ext cx="9684236" cy="607083"/>
          </a:xfrm>
          <a:prstGeom prst="rect">
            <a:avLst/>
          </a:prstGeom>
        </p:spPr>
        <p:txBody>
          <a:bodyPr wrap="square" lIns="70290" rIns="0">
            <a:noAutofit/>
          </a:bodyPr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본 리서치는 </a:t>
            </a:r>
            <a:r>
              <a:rPr lang="en-US" altLang="ko-KR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에서 제공하는 코딩 프로그램을 통하여 데이터 수집 및 형태소 분석을 하였습니다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데이터 수집의 경우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'</a:t>
            </a:r>
            <a:r>
              <a:rPr lang="en-US" altLang="ko-KR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Github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’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라는 코드 공유 플랫폼에서 참조를 하였고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데이터 해석은 기존에 배포된 </a:t>
            </a:r>
            <a:r>
              <a:rPr lang="en-US" altLang="ko-KR" sz="1300" b="1" dirty="0" err="1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Konlpy</a:t>
            </a:r>
            <a:r>
              <a:rPr lang="ko-KR" altLang="en-US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라는 코드를 이용하였습니다</a:t>
            </a:r>
            <a:r>
              <a:rPr lang="en-US" altLang="ko-KR" sz="1300" b="1" dirty="0">
                <a:solidFill>
                  <a:srgbClr val="646464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Source: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Github</a:t>
            </a: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Google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787D7-244F-4016-853E-712BE426206C}"/>
              </a:ext>
            </a:extLst>
          </p:cNvPr>
          <p:cNvSpPr txBox="1"/>
          <p:nvPr/>
        </p:nvSpPr>
        <p:spPr>
          <a:xfrm>
            <a:off x="657764" y="1816382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13B0754E-2085-4976-A56C-804700CA0DA5}"/>
              </a:ext>
            </a:extLst>
          </p:cNvPr>
          <p:cNvCxnSpPr>
            <a:cxnSpLocks/>
          </p:cNvCxnSpPr>
          <p:nvPr/>
        </p:nvCxnSpPr>
        <p:spPr>
          <a:xfrm>
            <a:off x="484715" y="2007213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C122D-B8A0-4EEC-B7C1-3DBB10290B2C}"/>
              </a:ext>
            </a:extLst>
          </p:cNvPr>
          <p:cNvSpPr/>
          <p:nvPr/>
        </p:nvSpPr>
        <p:spPr>
          <a:xfrm>
            <a:off x="398355" y="1795216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9BB6B-C9A7-42AE-8D6F-F86860E30AC2}"/>
              </a:ext>
            </a:extLst>
          </p:cNvPr>
          <p:cNvSpPr txBox="1"/>
          <p:nvPr/>
        </p:nvSpPr>
        <p:spPr>
          <a:xfrm>
            <a:off x="535373" y="1778159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>
                <a:solidFill>
                  <a:srgbClr val="00338D"/>
                </a:solidFill>
              </a:rPr>
              <a:t> 청와대 민원 게시판 데이터를 </a:t>
            </a:r>
            <a:r>
              <a:rPr lang="en-US" altLang="ko-KR" sz="1400" b="1" dirty="0">
                <a:solidFill>
                  <a:srgbClr val="00338D"/>
                </a:solidFill>
              </a:rPr>
              <a:t>CSV</a:t>
            </a:r>
            <a:r>
              <a:rPr lang="ko-KR" altLang="en-US" sz="1400" b="1" dirty="0">
                <a:solidFill>
                  <a:srgbClr val="00338D"/>
                </a:solidFill>
              </a:rPr>
              <a:t>형태로 스크랩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D24EB-D2E4-46C0-83EC-EF4DE1B980D0}"/>
              </a:ext>
            </a:extLst>
          </p:cNvPr>
          <p:cNvSpPr txBox="1"/>
          <p:nvPr/>
        </p:nvSpPr>
        <p:spPr>
          <a:xfrm>
            <a:off x="5592419" y="1818700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47B79473-35A2-4BE4-936E-8BD6F5155C6D}"/>
              </a:ext>
            </a:extLst>
          </p:cNvPr>
          <p:cNvCxnSpPr>
            <a:cxnSpLocks/>
          </p:cNvCxnSpPr>
          <p:nvPr/>
        </p:nvCxnSpPr>
        <p:spPr>
          <a:xfrm>
            <a:off x="5419370" y="2009531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>
            <a:extLst>
              <a:ext uri="{FF2B5EF4-FFF2-40B4-BE49-F238E27FC236}">
                <a16:creationId xmlns:a16="http://schemas.microsoft.com/office/drawing/2014/main" id="{C3DCBC54-3DF8-4C42-83D6-0208BF7E1814}"/>
              </a:ext>
            </a:extLst>
          </p:cNvPr>
          <p:cNvSpPr/>
          <p:nvPr/>
        </p:nvSpPr>
        <p:spPr>
          <a:xfrm>
            <a:off x="5333010" y="1797534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48F08-8711-4D47-8BED-61F509C75453}"/>
              </a:ext>
            </a:extLst>
          </p:cNvPr>
          <p:cNvSpPr txBox="1"/>
          <p:nvPr/>
        </p:nvSpPr>
        <p:spPr>
          <a:xfrm>
            <a:off x="5470028" y="1780477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 </a:t>
            </a:r>
            <a:r>
              <a:rPr lang="en-US" altLang="ko-KR" sz="1400" b="1" dirty="0" err="1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 </a:t>
            </a:r>
            <a:r>
              <a:rPr lang="ko-KR" altLang="en-US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한국어 형태소 분석기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E45C2-5016-4DB4-850E-CDF82949B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63"/>
          <a:stretch/>
        </p:blipFill>
        <p:spPr>
          <a:xfrm>
            <a:off x="5333010" y="2895853"/>
            <a:ext cx="4675717" cy="25485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99B749-3854-4CE5-9FB9-B929EC54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63" y="5635183"/>
            <a:ext cx="4675717" cy="13863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561F6CE-6E1D-447B-AEEF-B2091DECA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399" y="2163149"/>
            <a:ext cx="4677201" cy="54195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089D5D-5250-43E5-BA04-B12B6D3BD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7" y="2163148"/>
            <a:ext cx="4678791" cy="5419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D3AAF9-0EAD-4EAC-8BB8-57C744071A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00"/>
          <a:stretch/>
        </p:blipFill>
        <p:spPr>
          <a:xfrm>
            <a:off x="395288" y="2712627"/>
            <a:ext cx="4675716" cy="43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3.1 </a:t>
            </a:r>
            <a:r>
              <a:rPr lang="ko-KR" altLang="en-US" sz="2600" dirty="0">
                <a:latin typeface="Arial" panose="020B0604020202020204" pitchFamily="34" charset="0"/>
              </a:rPr>
              <a:t>형태소 분석 결과 </a:t>
            </a:r>
            <a:r>
              <a:rPr lang="en-US" altLang="ko-KR" sz="2600" dirty="0">
                <a:latin typeface="Arial" panose="020B0604020202020204" pitchFamily="34" charset="0"/>
              </a:rPr>
              <a:t>_ Noun</a:t>
            </a:r>
            <a:endParaRPr lang="ko-KR" altLang="en-US" sz="2600" dirty="0">
              <a:latin typeface="Arial" panose="020B0604020202020204" pitchFamily="34" charset="0"/>
            </a:endParaRP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Source: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Github</a:t>
            </a: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Google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787D7-244F-4016-853E-712BE426206C}"/>
              </a:ext>
            </a:extLst>
          </p:cNvPr>
          <p:cNvSpPr txBox="1"/>
          <p:nvPr/>
        </p:nvSpPr>
        <p:spPr>
          <a:xfrm>
            <a:off x="657764" y="1816382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13B0754E-2085-4976-A56C-804700CA0DA5}"/>
              </a:ext>
            </a:extLst>
          </p:cNvPr>
          <p:cNvCxnSpPr>
            <a:cxnSpLocks/>
          </p:cNvCxnSpPr>
          <p:nvPr/>
        </p:nvCxnSpPr>
        <p:spPr>
          <a:xfrm>
            <a:off x="484715" y="2007213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C122D-B8A0-4EEC-B7C1-3DBB10290B2C}"/>
              </a:ext>
            </a:extLst>
          </p:cNvPr>
          <p:cNvSpPr/>
          <p:nvPr/>
        </p:nvSpPr>
        <p:spPr>
          <a:xfrm>
            <a:off x="398355" y="1795216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9BB6B-C9A7-42AE-8D6F-F86860E30AC2}"/>
              </a:ext>
            </a:extLst>
          </p:cNvPr>
          <p:cNvSpPr txBox="1"/>
          <p:nvPr/>
        </p:nvSpPr>
        <p:spPr>
          <a:xfrm>
            <a:off x="535373" y="1778159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</a:rPr>
              <a:t> [Noun]</a:t>
            </a:r>
            <a:r>
              <a:rPr lang="ko-KR" altLang="en-US" sz="1400" b="1" dirty="0">
                <a:solidFill>
                  <a:srgbClr val="00338D"/>
                </a:solidFill>
              </a:rPr>
              <a:t>으로 살펴본 경제 동향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D24EB-D2E4-46C0-83EC-EF4DE1B980D0}"/>
              </a:ext>
            </a:extLst>
          </p:cNvPr>
          <p:cNvSpPr txBox="1"/>
          <p:nvPr/>
        </p:nvSpPr>
        <p:spPr>
          <a:xfrm>
            <a:off x="5733681" y="1818700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47B79473-35A2-4BE4-936E-8BD6F5155C6D}"/>
              </a:ext>
            </a:extLst>
          </p:cNvPr>
          <p:cNvCxnSpPr>
            <a:cxnSpLocks/>
          </p:cNvCxnSpPr>
          <p:nvPr/>
        </p:nvCxnSpPr>
        <p:spPr>
          <a:xfrm flipV="1">
            <a:off x="5445125" y="2009531"/>
            <a:ext cx="4562475" cy="6594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>
            <a:extLst>
              <a:ext uri="{FF2B5EF4-FFF2-40B4-BE49-F238E27FC236}">
                <a16:creationId xmlns:a16="http://schemas.microsoft.com/office/drawing/2014/main" id="{C3DCBC54-3DF8-4C42-83D6-0208BF7E1814}"/>
              </a:ext>
            </a:extLst>
          </p:cNvPr>
          <p:cNvSpPr/>
          <p:nvPr/>
        </p:nvSpPr>
        <p:spPr>
          <a:xfrm>
            <a:off x="5445697" y="1797534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48F08-8711-4D47-8BED-61F509C75453}"/>
              </a:ext>
            </a:extLst>
          </p:cNvPr>
          <p:cNvSpPr txBox="1"/>
          <p:nvPr/>
        </p:nvSpPr>
        <p:spPr>
          <a:xfrm>
            <a:off x="5611290" y="1780477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findings</a:t>
            </a:r>
            <a:endParaRPr lang="ko-KR" altLang="en-US" sz="1400" b="1" dirty="0">
              <a:solidFill>
                <a:srgbClr val="0033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AB7B5E8-47A3-496F-9389-B714D11B290E}"/>
              </a:ext>
            </a:extLst>
          </p:cNvPr>
          <p:cNvSpPr/>
          <p:nvPr/>
        </p:nvSpPr>
        <p:spPr>
          <a:xfrm>
            <a:off x="368300" y="2138763"/>
            <a:ext cx="4706937" cy="282497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과거 경제적 이슈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타원 54">
            <a:extLst>
              <a:ext uri="{FF2B5EF4-FFF2-40B4-BE49-F238E27FC236}">
                <a16:creationId xmlns:a16="http://schemas.microsoft.com/office/drawing/2014/main" id="{5066E7A2-62B9-482F-89D2-702D789FF774}"/>
              </a:ext>
            </a:extLst>
          </p:cNvPr>
          <p:cNvSpPr/>
          <p:nvPr/>
        </p:nvSpPr>
        <p:spPr>
          <a:xfrm>
            <a:off x="283373" y="2095618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78AE318A-82FE-4B0F-87A6-579F985D5B27}"/>
              </a:ext>
            </a:extLst>
          </p:cNvPr>
          <p:cNvSpPr/>
          <p:nvPr/>
        </p:nvSpPr>
        <p:spPr>
          <a:xfrm>
            <a:off x="368301" y="4414458"/>
            <a:ext cx="4706938" cy="282497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ko-KR" altLang="en-US" sz="1200" b="1">
                <a:solidFill>
                  <a:schemeClr val="tx2"/>
                </a:solidFill>
              </a:rPr>
              <a:t>미래의 </a:t>
            </a:r>
            <a:r>
              <a:rPr lang="ko-KR" altLang="en-US" sz="1200" b="1" dirty="0">
                <a:solidFill>
                  <a:schemeClr val="tx2"/>
                </a:solidFill>
              </a:rPr>
              <a:t>경제적 이슈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6A2FFD4-2F0A-4AC9-AD9E-15FDD895895A}"/>
              </a:ext>
            </a:extLst>
          </p:cNvPr>
          <p:cNvSpPr/>
          <p:nvPr/>
        </p:nvSpPr>
        <p:spPr>
          <a:xfrm>
            <a:off x="287606" y="4371313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Isosceles Triangle 16">
            <a:extLst>
              <a:ext uri="{FF2B5EF4-FFF2-40B4-BE49-F238E27FC236}">
                <a16:creationId xmlns:a16="http://schemas.microsoft.com/office/drawing/2014/main" id="{77F1F782-80D2-4895-B999-4E2F79638372}"/>
              </a:ext>
            </a:extLst>
          </p:cNvPr>
          <p:cNvSpPr/>
          <p:nvPr/>
        </p:nvSpPr>
        <p:spPr>
          <a:xfrm rot="5400000">
            <a:off x="3704679" y="4626047"/>
            <a:ext cx="3219450" cy="169191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 sz="900" dirty="0" err="1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13D02F-DE71-4865-B1CA-B466066C89EB}"/>
              </a:ext>
            </a:extLst>
          </p:cNvPr>
          <p:cNvGrpSpPr/>
          <p:nvPr/>
        </p:nvGrpSpPr>
        <p:grpSpPr>
          <a:xfrm>
            <a:off x="395288" y="2450849"/>
            <a:ext cx="4679949" cy="1817048"/>
            <a:chOff x="395289" y="2450849"/>
            <a:chExt cx="4621210" cy="1817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A383959-6D7A-4069-B83D-EA541FC2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9" y="3749995"/>
              <a:ext cx="4621210" cy="298465"/>
            </a:xfrm>
            <a:prstGeom prst="rect">
              <a:avLst/>
            </a:prstGeom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1044A76-7A5F-4DB8-B85E-3BD6BD079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73" y="2450849"/>
              <a:ext cx="4607126" cy="1327218"/>
            </a:xfrm>
            <a:prstGeom prst="rect">
              <a:avLst/>
            </a:prstGeom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E582A96-04BD-4CFC-B308-40FB3316E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606" y="4090088"/>
              <a:ext cx="4602892" cy="177809"/>
            </a:xfrm>
            <a:prstGeom prst="rect">
              <a:avLst/>
            </a:prstGeom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</p:pic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9E7484D-7199-4BFA-84C1-5CBD76A9E144}"/>
              </a:ext>
            </a:extLst>
          </p:cNvPr>
          <p:cNvCxnSpPr>
            <a:cxnSpLocks/>
          </p:cNvCxnSpPr>
          <p:nvPr/>
        </p:nvCxnSpPr>
        <p:spPr>
          <a:xfrm>
            <a:off x="5474272" y="3295537"/>
            <a:ext cx="4532018" cy="0"/>
          </a:xfrm>
          <a:prstGeom prst="line">
            <a:avLst/>
          </a:prstGeom>
          <a:ln w="9525">
            <a:solidFill>
              <a:srgbClr val="99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101">
            <a:extLst>
              <a:ext uri="{FF2B5EF4-FFF2-40B4-BE49-F238E27FC236}">
                <a16:creationId xmlns:a16="http://schemas.microsoft.com/office/drawing/2014/main" id="{F788CA7D-40DF-4461-8B75-096E20C5809E}"/>
              </a:ext>
            </a:extLst>
          </p:cNvPr>
          <p:cNvGrpSpPr/>
          <p:nvPr/>
        </p:nvGrpSpPr>
        <p:grpSpPr>
          <a:xfrm>
            <a:off x="5515841" y="2195551"/>
            <a:ext cx="4490450" cy="975640"/>
            <a:chOff x="6696937" y="4579105"/>
            <a:chExt cx="2720113" cy="561938"/>
          </a:xfrm>
        </p:grpSpPr>
        <p:sp>
          <p:nvSpPr>
            <p:cNvPr id="67" name="Rectangle 102">
              <a:extLst>
                <a:ext uri="{FF2B5EF4-FFF2-40B4-BE49-F238E27FC236}">
                  <a16:creationId xmlns:a16="http://schemas.microsoft.com/office/drawing/2014/main" id="{C8174CE5-62BA-4F1A-B13C-48D1988B51BF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폐지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규제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공매도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부동산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코로나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문재인 정부의 지난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r>
                <a:rPr lang="ko-KR" altLang="en-US" sz="1400" dirty="0">
                  <a:solidFill>
                    <a:schemeClr val="tx1"/>
                  </a:solidFill>
                </a:rPr>
                <a:t>년간의 과거 경제 이슈들이 모두 반영 되어있는 것을 보아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해당 데이터는 경제에 대한 국민여론을 잘 반영함을 인식</a:t>
              </a:r>
            </a:p>
          </p:txBody>
        </p:sp>
        <p:sp>
          <p:nvSpPr>
            <p:cNvPr id="68" name="Rectangle 103">
              <a:extLst>
                <a:ext uri="{FF2B5EF4-FFF2-40B4-BE49-F238E27FC236}">
                  <a16:creationId xmlns:a16="http://schemas.microsoft.com/office/drawing/2014/main" id="{CE93B99E-1F28-49EC-A8C4-FE9F0721F4C5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54000" tIns="54000" rIns="54000" bIns="540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Rectangle 159">
            <a:extLst>
              <a:ext uri="{FF2B5EF4-FFF2-40B4-BE49-F238E27FC236}">
                <a16:creationId xmlns:a16="http://schemas.microsoft.com/office/drawing/2014/main" id="{ED226306-20EB-498E-A550-A978763E783A}"/>
              </a:ext>
            </a:extLst>
          </p:cNvPr>
          <p:cNvSpPr/>
          <p:nvPr/>
        </p:nvSpPr>
        <p:spPr>
          <a:xfrm>
            <a:off x="411346" y="4750047"/>
            <a:ext cx="736420" cy="1232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 anchorCtr="0"/>
          <a:lstStyle/>
          <a:p>
            <a:pPr marL="171450" marR="0" lvl="0" indent="-171450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연도별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2897477-EE3A-4ADF-9D80-7EA7697FADAA}"/>
              </a:ext>
            </a:extLst>
          </p:cNvPr>
          <p:cNvGrpSpPr/>
          <p:nvPr/>
        </p:nvGrpSpPr>
        <p:grpSpPr>
          <a:xfrm>
            <a:off x="414336" y="4895217"/>
            <a:ext cx="4610629" cy="2121278"/>
            <a:chOff x="414336" y="4895217"/>
            <a:chExt cx="4610629" cy="21212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356D222-C94D-4ADA-8E08-321859F66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40" y="4895217"/>
              <a:ext cx="4607125" cy="508026"/>
            </a:xfrm>
            <a:prstGeom prst="rect">
              <a:avLst/>
            </a:prstGeom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0EC9CA5-E1B6-40F5-A1DE-A3348653E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336" y="5638095"/>
              <a:ext cx="4602162" cy="1378400"/>
            </a:xfrm>
            <a:prstGeom prst="rect">
              <a:avLst/>
            </a:prstGeom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</p:pic>
      </p:grpSp>
      <p:grpSp>
        <p:nvGrpSpPr>
          <p:cNvPr id="74" name="Group 101">
            <a:extLst>
              <a:ext uri="{FF2B5EF4-FFF2-40B4-BE49-F238E27FC236}">
                <a16:creationId xmlns:a16="http://schemas.microsoft.com/office/drawing/2014/main" id="{6789B459-E6D7-4D2E-AA4E-0CB0C58C4E50}"/>
              </a:ext>
            </a:extLst>
          </p:cNvPr>
          <p:cNvGrpSpPr/>
          <p:nvPr/>
        </p:nvGrpSpPr>
        <p:grpSpPr>
          <a:xfrm>
            <a:off x="5516088" y="3874321"/>
            <a:ext cx="4490202" cy="788280"/>
            <a:chOff x="6696937" y="4579105"/>
            <a:chExt cx="2720113" cy="561938"/>
          </a:xfrm>
        </p:grpSpPr>
        <p:sp>
          <p:nvSpPr>
            <p:cNvPr id="75" name="Rectangle 102">
              <a:extLst>
                <a:ext uri="{FF2B5EF4-FFF2-40B4-BE49-F238E27FC236}">
                  <a16:creationId xmlns:a16="http://schemas.microsoft.com/office/drawing/2014/main" id="{A93EAF72-12CD-4545-9E67-2B1EA58D62AA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Environment 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환경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원전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태양광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환경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석탄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미래의 투자 포인트는 친환경을 추구하는 기업</a:t>
              </a:r>
            </a:p>
          </p:txBody>
        </p:sp>
        <p:sp>
          <p:nvSpPr>
            <p:cNvPr id="76" name="Rectangle 103">
              <a:extLst>
                <a:ext uri="{FF2B5EF4-FFF2-40B4-BE49-F238E27FC236}">
                  <a16:creationId xmlns:a16="http://schemas.microsoft.com/office/drawing/2014/main" id="{795B4D02-B2E7-41E9-85E7-72570D3673DA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54000" tIns="54000" rIns="54000" bIns="540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Rectangle 160">
            <a:extLst>
              <a:ext uri="{FF2B5EF4-FFF2-40B4-BE49-F238E27FC236}">
                <a16:creationId xmlns:a16="http://schemas.microsoft.com/office/drawing/2014/main" id="{9CA4EA69-1EBF-4FF9-A57B-2A0AB815B869}"/>
              </a:ext>
            </a:extLst>
          </p:cNvPr>
          <p:cNvSpPr/>
          <p:nvPr/>
        </p:nvSpPr>
        <p:spPr>
          <a:xfrm>
            <a:off x="5515841" y="3427323"/>
            <a:ext cx="4490449" cy="338092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b="1" i="1" dirty="0">
                <a:solidFill>
                  <a:srgbClr val="00338D"/>
                </a:solidFill>
              </a:rPr>
              <a:t>“</a:t>
            </a:r>
            <a:r>
              <a:rPr lang="ko-KR" altLang="en-US" sz="1400" b="1" i="1" dirty="0">
                <a:solidFill>
                  <a:srgbClr val="00338D"/>
                </a:solidFill>
              </a:rPr>
              <a:t>미래의 경제 키워드</a:t>
            </a:r>
            <a:r>
              <a:rPr lang="en-US" altLang="ko-KR" sz="1400" b="1" i="1" dirty="0">
                <a:solidFill>
                  <a:srgbClr val="00338D"/>
                </a:solidFill>
              </a:rPr>
              <a:t>, ESG”</a:t>
            </a:r>
            <a:endParaRPr lang="ko-KR" altLang="en-US" sz="1400" b="1" i="1" dirty="0">
              <a:solidFill>
                <a:srgbClr val="00338D"/>
              </a:solidFill>
            </a:endParaRPr>
          </a:p>
        </p:txBody>
      </p:sp>
      <p:grpSp>
        <p:nvGrpSpPr>
          <p:cNvPr id="82" name="Group 101">
            <a:extLst>
              <a:ext uri="{FF2B5EF4-FFF2-40B4-BE49-F238E27FC236}">
                <a16:creationId xmlns:a16="http://schemas.microsoft.com/office/drawing/2014/main" id="{6869FD81-7309-44F8-843A-830AC6C650B1}"/>
              </a:ext>
            </a:extLst>
          </p:cNvPr>
          <p:cNvGrpSpPr/>
          <p:nvPr/>
        </p:nvGrpSpPr>
        <p:grpSpPr>
          <a:xfrm>
            <a:off x="5515841" y="5036956"/>
            <a:ext cx="4490202" cy="788280"/>
            <a:chOff x="6696937" y="4579105"/>
            <a:chExt cx="2720113" cy="561938"/>
          </a:xfrm>
        </p:grpSpPr>
        <p:sp>
          <p:nvSpPr>
            <p:cNvPr id="83" name="Rectangle 102">
              <a:extLst>
                <a:ext uri="{FF2B5EF4-FFF2-40B4-BE49-F238E27FC236}">
                  <a16:creationId xmlns:a16="http://schemas.microsoft.com/office/drawing/2014/main" id="{84A54C7D-846E-496C-A735-002C43B88D35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Social 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사회적 가치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대기업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공정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100" spc="-100" dirty="0">
                  <a:solidFill>
                    <a:schemeClr val="tx1"/>
                  </a:solidFill>
                </a:rPr>
                <a:t>단순 이윤만을 창출하는 회사가 아닌</a:t>
              </a:r>
              <a:r>
                <a:rPr lang="en-US" altLang="ko-KR" sz="1100" spc="-100" dirty="0">
                  <a:solidFill>
                    <a:schemeClr val="tx1"/>
                  </a:solidFill>
                </a:rPr>
                <a:t>, </a:t>
              </a:r>
              <a:r>
                <a:rPr lang="ko-KR" altLang="en-US" sz="1100" spc="-100" dirty="0">
                  <a:solidFill>
                    <a:schemeClr val="tx1"/>
                  </a:solidFill>
                </a:rPr>
                <a:t>사회적 가치를 추구하는 착한 기업</a:t>
              </a:r>
            </a:p>
          </p:txBody>
        </p:sp>
        <p:sp>
          <p:nvSpPr>
            <p:cNvPr id="84" name="Rectangle 103">
              <a:extLst>
                <a:ext uri="{FF2B5EF4-FFF2-40B4-BE49-F238E27FC236}">
                  <a16:creationId xmlns:a16="http://schemas.microsoft.com/office/drawing/2014/main" id="{CEEB7394-DF10-45E9-9142-2DD7455BEB44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101">
            <a:extLst>
              <a:ext uri="{FF2B5EF4-FFF2-40B4-BE49-F238E27FC236}">
                <a16:creationId xmlns:a16="http://schemas.microsoft.com/office/drawing/2014/main" id="{11863786-EBA7-48C0-B947-FED58C0D1FD1}"/>
              </a:ext>
            </a:extLst>
          </p:cNvPr>
          <p:cNvGrpSpPr/>
          <p:nvPr/>
        </p:nvGrpSpPr>
        <p:grpSpPr>
          <a:xfrm>
            <a:off x="5515594" y="6199590"/>
            <a:ext cx="4490202" cy="788280"/>
            <a:chOff x="6696937" y="4579105"/>
            <a:chExt cx="2720113" cy="561938"/>
          </a:xfrm>
        </p:grpSpPr>
        <p:sp>
          <p:nvSpPr>
            <p:cNvPr id="86" name="Rectangle 102">
              <a:extLst>
                <a:ext uri="{FF2B5EF4-FFF2-40B4-BE49-F238E27FC236}">
                  <a16:creationId xmlns:a16="http://schemas.microsoft.com/office/drawing/2014/main" id="{282BE910-43A2-4530-9E0C-7C8A309270C6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36000" b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Governance 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지배구조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주주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지배 </a:t>
              </a:r>
              <a:r>
                <a:rPr lang="en-US" altLang="ko-KR" sz="1400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dirty="0">
                  <a:solidFill>
                    <a:schemeClr val="tx1"/>
                  </a:solidFill>
                </a:rPr>
                <a:t>지배구조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</a:rPr>
                <a:t>재벌세습이 아닌 투명한 기업지배구조를 추구</a:t>
              </a:r>
            </a:p>
          </p:txBody>
        </p:sp>
        <p:sp>
          <p:nvSpPr>
            <p:cNvPr id="87" name="Rectangle 103">
              <a:extLst>
                <a:ext uri="{FF2B5EF4-FFF2-40B4-BE49-F238E27FC236}">
                  <a16:creationId xmlns:a16="http://schemas.microsoft.com/office/drawing/2014/main" id="{7F0E39E2-161D-402E-BF74-98C649968418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Rectangle 159">
            <a:extLst>
              <a:ext uri="{FF2B5EF4-FFF2-40B4-BE49-F238E27FC236}">
                <a16:creationId xmlns:a16="http://schemas.microsoft.com/office/drawing/2014/main" id="{A9DA50F6-C713-4F70-A2CC-414CFE573AEF}"/>
              </a:ext>
            </a:extLst>
          </p:cNvPr>
          <p:cNvSpPr/>
          <p:nvPr/>
        </p:nvSpPr>
        <p:spPr>
          <a:xfrm>
            <a:off x="411346" y="5476612"/>
            <a:ext cx="922154" cy="1232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" rIns="36000" bIns="10800" rtlCol="0" anchor="ctr" anchorCtr="0"/>
          <a:lstStyle/>
          <a:p>
            <a:pPr marL="171450" marR="0" lvl="0" indent="-171450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i="0" u="none" strike="noStrike" kern="120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연도 통합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93" name="타원 54">
            <a:extLst>
              <a:ext uri="{FF2B5EF4-FFF2-40B4-BE49-F238E27FC236}">
                <a16:creationId xmlns:a16="http://schemas.microsoft.com/office/drawing/2014/main" id="{A88A0BD8-A81D-4A2A-887E-9B3B974F1FB2}"/>
              </a:ext>
            </a:extLst>
          </p:cNvPr>
          <p:cNvSpPr/>
          <p:nvPr/>
        </p:nvSpPr>
        <p:spPr>
          <a:xfrm>
            <a:off x="5364165" y="2057101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1C9977F-BE4E-45FD-941F-26B6449E921D}"/>
              </a:ext>
            </a:extLst>
          </p:cNvPr>
          <p:cNvSpPr/>
          <p:nvPr/>
        </p:nvSpPr>
        <p:spPr>
          <a:xfrm>
            <a:off x="5359290" y="3737635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CADE6D7-7CAF-490B-9787-F4DE2CA271B0}"/>
              </a:ext>
            </a:extLst>
          </p:cNvPr>
          <p:cNvSpPr/>
          <p:nvPr/>
        </p:nvSpPr>
        <p:spPr>
          <a:xfrm>
            <a:off x="5366127" y="4895124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537F58F-DA2D-4CA6-8AD5-0D819737F652}"/>
              </a:ext>
            </a:extLst>
          </p:cNvPr>
          <p:cNvSpPr/>
          <p:nvPr/>
        </p:nvSpPr>
        <p:spPr>
          <a:xfrm>
            <a:off x="5366127" y="6068176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7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3.1 </a:t>
            </a:r>
            <a:r>
              <a:rPr lang="ko-KR" altLang="en-US" sz="2600" dirty="0">
                <a:latin typeface="Arial" panose="020B0604020202020204" pitchFamily="34" charset="0"/>
              </a:rPr>
              <a:t>형태소 분석 결과 </a:t>
            </a:r>
            <a:r>
              <a:rPr lang="en-US" altLang="ko-KR" sz="2600" dirty="0">
                <a:latin typeface="Arial" panose="020B0604020202020204" pitchFamily="34" charset="0"/>
              </a:rPr>
              <a:t>_ Noun</a:t>
            </a:r>
            <a:endParaRPr lang="ko-KR" altLang="en-US" sz="2600" dirty="0">
              <a:latin typeface="Arial" panose="020B0604020202020204" pitchFamily="34" charset="0"/>
            </a:endParaRP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Source: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Github</a:t>
            </a: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Google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787D7-244F-4016-853E-712BE426206C}"/>
              </a:ext>
            </a:extLst>
          </p:cNvPr>
          <p:cNvSpPr txBox="1"/>
          <p:nvPr/>
        </p:nvSpPr>
        <p:spPr>
          <a:xfrm>
            <a:off x="657764" y="1816382"/>
            <a:ext cx="9349836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13B0754E-2085-4976-A56C-804700CA0DA5}"/>
              </a:ext>
            </a:extLst>
          </p:cNvPr>
          <p:cNvCxnSpPr>
            <a:cxnSpLocks/>
          </p:cNvCxnSpPr>
          <p:nvPr/>
        </p:nvCxnSpPr>
        <p:spPr>
          <a:xfrm>
            <a:off x="484715" y="2007213"/>
            <a:ext cx="6897391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C122D-B8A0-4EEC-B7C1-3DBB10290B2C}"/>
              </a:ext>
            </a:extLst>
          </p:cNvPr>
          <p:cNvSpPr/>
          <p:nvPr/>
        </p:nvSpPr>
        <p:spPr>
          <a:xfrm>
            <a:off x="398355" y="1795216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9BB6B-C9A7-42AE-8D6F-F86860E30AC2}"/>
              </a:ext>
            </a:extLst>
          </p:cNvPr>
          <p:cNvSpPr txBox="1"/>
          <p:nvPr/>
        </p:nvSpPr>
        <p:spPr>
          <a:xfrm>
            <a:off x="535373" y="1778159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</a:rPr>
              <a:t> </a:t>
            </a:r>
            <a:r>
              <a:rPr lang="ko-KR" altLang="en-US" sz="1400" b="1" dirty="0">
                <a:solidFill>
                  <a:srgbClr val="00338D"/>
                </a:solidFill>
              </a:rPr>
              <a:t>미래의 경제 트렌드</a:t>
            </a:r>
            <a:r>
              <a:rPr lang="en-US" altLang="ko-KR" sz="1400" b="1" dirty="0">
                <a:solidFill>
                  <a:srgbClr val="00338D"/>
                </a:solidFill>
              </a:rPr>
              <a:t>, ESG</a:t>
            </a:r>
            <a:endParaRPr lang="ko-KR" altLang="en-US" sz="1400" b="1" dirty="0">
              <a:solidFill>
                <a:srgbClr val="00338D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5BF88-8F3C-420D-A15E-38D9E282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2178316"/>
            <a:ext cx="6981113" cy="4892223"/>
          </a:xfrm>
          <a:prstGeom prst="rect">
            <a:avLst/>
          </a:prstGeom>
        </p:spPr>
      </p:pic>
      <p:sp>
        <p:nvSpPr>
          <p:cNvPr id="26" name="Freeform 17">
            <a:extLst>
              <a:ext uri="{FF2B5EF4-FFF2-40B4-BE49-F238E27FC236}">
                <a16:creationId xmlns:a16="http://schemas.microsoft.com/office/drawing/2014/main" id="{49F623CC-9076-46A2-A079-BBBA88314858}"/>
              </a:ext>
            </a:extLst>
          </p:cNvPr>
          <p:cNvSpPr>
            <a:spLocks/>
          </p:cNvSpPr>
          <p:nvPr/>
        </p:nvSpPr>
        <p:spPr bwMode="gray">
          <a:xfrm>
            <a:off x="7575082" y="2274569"/>
            <a:ext cx="2432518" cy="1435203"/>
          </a:xfrm>
          <a:custGeom>
            <a:avLst/>
            <a:gdLst>
              <a:gd name="connsiteX0" fmla="*/ 20 w 10000"/>
              <a:gd name="connsiteY0" fmla="*/ 419 h 10000"/>
              <a:gd name="connsiteX1" fmla="*/ 0 w 10000"/>
              <a:gd name="connsiteY1" fmla="*/ 9839 h 10000"/>
              <a:gd name="connsiteX2" fmla="*/ 527 w 10000"/>
              <a:gd name="connsiteY2" fmla="*/ 9645 h 10000"/>
              <a:gd name="connsiteX3" fmla="*/ 1119 w 10000"/>
              <a:gd name="connsiteY3" fmla="*/ 10000 h 10000"/>
              <a:gd name="connsiteX4" fmla="*/ 1470 w 10000"/>
              <a:gd name="connsiteY4" fmla="*/ 9452 h 10000"/>
              <a:gd name="connsiteX5" fmla="*/ 2285 w 10000"/>
              <a:gd name="connsiteY5" fmla="*/ 9742 h 10000"/>
              <a:gd name="connsiteX6" fmla="*/ 3296 w 10000"/>
              <a:gd name="connsiteY6" fmla="*/ 9331 h 10000"/>
              <a:gd name="connsiteX7" fmla="*/ 3648 w 10000"/>
              <a:gd name="connsiteY7" fmla="*/ 9371 h 10000"/>
              <a:gd name="connsiteX8" fmla="*/ 4287 w 10000"/>
              <a:gd name="connsiteY8" fmla="*/ 8856 h 10000"/>
              <a:gd name="connsiteX9" fmla="*/ 4770 w 10000"/>
              <a:gd name="connsiteY9" fmla="*/ 9057 h 10000"/>
              <a:gd name="connsiteX10" fmla="*/ 5334 w 10000"/>
              <a:gd name="connsiteY10" fmla="*/ 8654 h 10000"/>
              <a:gd name="connsiteX11" fmla="*/ 5921 w 10000"/>
              <a:gd name="connsiteY11" fmla="*/ 9138 h 10000"/>
              <a:gd name="connsiteX12" fmla="*/ 6404 w 10000"/>
              <a:gd name="connsiteY12" fmla="*/ 8775 h 10000"/>
              <a:gd name="connsiteX13" fmla="*/ 6644 w 10000"/>
              <a:gd name="connsiteY13" fmla="*/ 9098 h 10000"/>
              <a:gd name="connsiteX14" fmla="*/ 7259 w 10000"/>
              <a:gd name="connsiteY14" fmla="*/ 8775 h 10000"/>
              <a:gd name="connsiteX15" fmla="*/ 7607 w 10000"/>
              <a:gd name="connsiteY15" fmla="*/ 8775 h 10000"/>
              <a:gd name="connsiteX16" fmla="*/ 7771 w 10000"/>
              <a:gd name="connsiteY16" fmla="*/ 9057 h 10000"/>
              <a:gd name="connsiteX17" fmla="*/ 8062 w 10000"/>
              <a:gd name="connsiteY17" fmla="*/ 8856 h 10000"/>
              <a:gd name="connsiteX18" fmla="*/ 8314 w 10000"/>
              <a:gd name="connsiteY18" fmla="*/ 9073 h 10000"/>
              <a:gd name="connsiteX19" fmla="*/ 8793 w 10000"/>
              <a:gd name="connsiteY19" fmla="*/ 8832 h 10000"/>
              <a:gd name="connsiteX20" fmla="*/ 9093 w 10000"/>
              <a:gd name="connsiteY20" fmla="*/ 8896 h 10000"/>
              <a:gd name="connsiteX21" fmla="*/ 9485 w 10000"/>
              <a:gd name="connsiteY21" fmla="*/ 7929 h 10000"/>
              <a:gd name="connsiteX22" fmla="*/ 9752 w 10000"/>
              <a:gd name="connsiteY22" fmla="*/ 7969 h 10000"/>
              <a:gd name="connsiteX23" fmla="*/ 10000 w 10000"/>
              <a:gd name="connsiteY23" fmla="*/ 7413 h 10000"/>
              <a:gd name="connsiteX24" fmla="*/ 9992 w 10000"/>
              <a:gd name="connsiteY24" fmla="*/ 0 h 10000"/>
              <a:gd name="connsiteX25" fmla="*/ 20 w 10000"/>
              <a:gd name="connsiteY25" fmla="*/ 0 h 10000"/>
              <a:gd name="connsiteX0" fmla="*/ 935 w 10000"/>
              <a:gd name="connsiteY0" fmla="*/ 4445 h 10000"/>
              <a:gd name="connsiteX1" fmla="*/ 0 w 10000"/>
              <a:gd name="connsiteY1" fmla="*/ 9839 h 10000"/>
              <a:gd name="connsiteX2" fmla="*/ 527 w 10000"/>
              <a:gd name="connsiteY2" fmla="*/ 9645 h 10000"/>
              <a:gd name="connsiteX3" fmla="*/ 1119 w 10000"/>
              <a:gd name="connsiteY3" fmla="*/ 10000 h 10000"/>
              <a:gd name="connsiteX4" fmla="*/ 1470 w 10000"/>
              <a:gd name="connsiteY4" fmla="*/ 9452 h 10000"/>
              <a:gd name="connsiteX5" fmla="*/ 2285 w 10000"/>
              <a:gd name="connsiteY5" fmla="*/ 9742 h 10000"/>
              <a:gd name="connsiteX6" fmla="*/ 3296 w 10000"/>
              <a:gd name="connsiteY6" fmla="*/ 9331 h 10000"/>
              <a:gd name="connsiteX7" fmla="*/ 3648 w 10000"/>
              <a:gd name="connsiteY7" fmla="*/ 9371 h 10000"/>
              <a:gd name="connsiteX8" fmla="*/ 4287 w 10000"/>
              <a:gd name="connsiteY8" fmla="*/ 8856 h 10000"/>
              <a:gd name="connsiteX9" fmla="*/ 4770 w 10000"/>
              <a:gd name="connsiteY9" fmla="*/ 9057 h 10000"/>
              <a:gd name="connsiteX10" fmla="*/ 5334 w 10000"/>
              <a:gd name="connsiteY10" fmla="*/ 8654 h 10000"/>
              <a:gd name="connsiteX11" fmla="*/ 5921 w 10000"/>
              <a:gd name="connsiteY11" fmla="*/ 9138 h 10000"/>
              <a:gd name="connsiteX12" fmla="*/ 6404 w 10000"/>
              <a:gd name="connsiteY12" fmla="*/ 8775 h 10000"/>
              <a:gd name="connsiteX13" fmla="*/ 6644 w 10000"/>
              <a:gd name="connsiteY13" fmla="*/ 9098 h 10000"/>
              <a:gd name="connsiteX14" fmla="*/ 7259 w 10000"/>
              <a:gd name="connsiteY14" fmla="*/ 8775 h 10000"/>
              <a:gd name="connsiteX15" fmla="*/ 7607 w 10000"/>
              <a:gd name="connsiteY15" fmla="*/ 8775 h 10000"/>
              <a:gd name="connsiteX16" fmla="*/ 7771 w 10000"/>
              <a:gd name="connsiteY16" fmla="*/ 9057 h 10000"/>
              <a:gd name="connsiteX17" fmla="*/ 8062 w 10000"/>
              <a:gd name="connsiteY17" fmla="*/ 8856 h 10000"/>
              <a:gd name="connsiteX18" fmla="*/ 8314 w 10000"/>
              <a:gd name="connsiteY18" fmla="*/ 9073 h 10000"/>
              <a:gd name="connsiteX19" fmla="*/ 8793 w 10000"/>
              <a:gd name="connsiteY19" fmla="*/ 8832 h 10000"/>
              <a:gd name="connsiteX20" fmla="*/ 9093 w 10000"/>
              <a:gd name="connsiteY20" fmla="*/ 8896 h 10000"/>
              <a:gd name="connsiteX21" fmla="*/ 9485 w 10000"/>
              <a:gd name="connsiteY21" fmla="*/ 7929 h 10000"/>
              <a:gd name="connsiteX22" fmla="*/ 9752 w 10000"/>
              <a:gd name="connsiteY22" fmla="*/ 7969 h 10000"/>
              <a:gd name="connsiteX23" fmla="*/ 10000 w 10000"/>
              <a:gd name="connsiteY23" fmla="*/ 7413 h 10000"/>
              <a:gd name="connsiteX24" fmla="*/ 9992 w 10000"/>
              <a:gd name="connsiteY24" fmla="*/ 0 h 10000"/>
              <a:gd name="connsiteX25" fmla="*/ 20 w 10000"/>
              <a:gd name="connsiteY25" fmla="*/ 0 h 10000"/>
              <a:gd name="connsiteX0" fmla="*/ 0 w 10000"/>
              <a:gd name="connsiteY0" fmla="*/ 9839 h 10000"/>
              <a:gd name="connsiteX1" fmla="*/ 527 w 10000"/>
              <a:gd name="connsiteY1" fmla="*/ 9645 h 10000"/>
              <a:gd name="connsiteX2" fmla="*/ 1119 w 10000"/>
              <a:gd name="connsiteY2" fmla="*/ 10000 h 10000"/>
              <a:gd name="connsiteX3" fmla="*/ 1470 w 10000"/>
              <a:gd name="connsiteY3" fmla="*/ 9452 h 10000"/>
              <a:gd name="connsiteX4" fmla="*/ 2285 w 10000"/>
              <a:gd name="connsiteY4" fmla="*/ 9742 h 10000"/>
              <a:gd name="connsiteX5" fmla="*/ 3296 w 10000"/>
              <a:gd name="connsiteY5" fmla="*/ 9331 h 10000"/>
              <a:gd name="connsiteX6" fmla="*/ 3648 w 10000"/>
              <a:gd name="connsiteY6" fmla="*/ 9371 h 10000"/>
              <a:gd name="connsiteX7" fmla="*/ 4287 w 10000"/>
              <a:gd name="connsiteY7" fmla="*/ 8856 h 10000"/>
              <a:gd name="connsiteX8" fmla="*/ 4770 w 10000"/>
              <a:gd name="connsiteY8" fmla="*/ 9057 h 10000"/>
              <a:gd name="connsiteX9" fmla="*/ 5334 w 10000"/>
              <a:gd name="connsiteY9" fmla="*/ 8654 h 10000"/>
              <a:gd name="connsiteX10" fmla="*/ 5921 w 10000"/>
              <a:gd name="connsiteY10" fmla="*/ 9138 h 10000"/>
              <a:gd name="connsiteX11" fmla="*/ 6404 w 10000"/>
              <a:gd name="connsiteY11" fmla="*/ 8775 h 10000"/>
              <a:gd name="connsiteX12" fmla="*/ 6644 w 10000"/>
              <a:gd name="connsiteY12" fmla="*/ 9098 h 10000"/>
              <a:gd name="connsiteX13" fmla="*/ 7259 w 10000"/>
              <a:gd name="connsiteY13" fmla="*/ 8775 h 10000"/>
              <a:gd name="connsiteX14" fmla="*/ 7607 w 10000"/>
              <a:gd name="connsiteY14" fmla="*/ 8775 h 10000"/>
              <a:gd name="connsiteX15" fmla="*/ 7771 w 10000"/>
              <a:gd name="connsiteY15" fmla="*/ 9057 h 10000"/>
              <a:gd name="connsiteX16" fmla="*/ 8062 w 10000"/>
              <a:gd name="connsiteY16" fmla="*/ 8856 h 10000"/>
              <a:gd name="connsiteX17" fmla="*/ 8314 w 10000"/>
              <a:gd name="connsiteY17" fmla="*/ 9073 h 10000"/>
              <a:gd name="connsiteX18" fmla="*/ 8793 w 10000"/>
              <a:gd name="connsiteY18" fmla="*/ 8832 h 10000"/>
              <a:gd name="connsiteX19" fmla="*/ 9093 w 10000"/>
              <a:gd name="connsiteY19" fmla="*/ 8896 h 10000"/>
              <a:gd name="connsiteX20" fmla="*/ 9485 w 10000"/>
              <a:gd name="connsiteY20" fmla="*/ 7929 h 10000"/>
              <a:gd name="connsiteX21" fmla="*/ 9752 w 10000"/>
              <a:gd name="connsiteY21" fmla="*/ 7969 h 10000"/>
              <a:gd name="connsiteX22" fmla="*/ 10000 w 10000"/>
              <a:gd name="connsiteY22" fmla="*/ 7413 h 10000"/>
              <a:gd name="connsiteX23" fmla="*/ 9992 w 10000"/>
              <a:gd name="connsiteY23" fmla="*/ 0 h 10000"/>
              <a:gd name="connsiteX24" fmla="*/ 20 w 10000"/>
              <a:gd name="connsiteY24" fmla="*/ 0 h 10000"/>
              <a:gd name="connsiteX0" fmla="*/ 0 w 10000"/>
              <a:gd name="connsiteY0" fmla="*/ 9839 h 10000"/>
              <a:gd name="connsiteX1" fmla="*/ 527 w 10000"/>
              <a:gd name="connsiteY1" fmla="*/ 9645 h 10000"/>
              <a:gd name="connsiteX2" fmla="*/ 1119 w 10000"/>
              <a:gd name="connsiteY2" fmla="*/ 10000 h 10000"/>
              <a:gd name="connsiteX3" fmla="*/ 1470 w 10000"/>
              <a:gd name="connsiteY3" fmla="*/ 9452 h 10000"/>
              <a:gd name="connsiteX4" fmla="*/ 2285 w 10000"/>
              <a:gd name="connsiteY4" fmla="*/ 9742 h 10000"/>
              <a:gd name="connsiteX5" fmla="*/ 3296 w 10000"/>
              <a:gd name="connsiteY5" fmla="*/ 9331 h 10000"/>
              <a:gd name="connsiteX6" fmla="*/ 3648 w 10000"/>
              <a:gd name="connsiteY6" fmla="*/ 9371 h 10000"/>
              <a:gd name="connsiteX7" fmla="*/ 4287 w 10000"/>
              <a:gd name="connsiteY7" fmla="*/ 8856 h 10000"/>
              <a:gd name="connsiteX8" fmla="*/ 4770 w 10000"/>
              <a:gd name="connsiteY8" fmla="*/ 9057 h 10000"/>
              <a:gd name="connsiteX9" fmla="*/ 5334 w 10000"/>
              <a:gd name="connsiteY9" fmla="*/ 8654 h 10000"/>
              <a:gd name="connsiteX10" fmla="*/ 5921 w 10000"/>
              <a:gd name="connsiteY10" fmla="*/ 9138 h 10000"/>
              <a:gd name="connsiteX11" fmla="*/ 6404 w 10000"/>
              <a:gd name="connsiteY11" fmla="*/ 8775 h 10000"/>
              <a:gd name="connsiteX12" fmla="*/ 6644 w 10000"/>
              <a:gd name="connsiteY12" fmla="*/ 9098 h 10000"/>
              <a:gd name="connsiteX13" fmla="*/ 7259 w 10000"/>
              <a:gd name="connsiteY13" fmla="*/ 8775 h 10000"/>
              <a:gd name="connsiteX14" fmla="*/ 7607 w 10000"/>
              <a:gd name="connsiteY14" fmla="*/ 8775 h 10000"/>
              <a:gd name="connsiteX15" fmla="*/ 7771 w 10000"/>
              <a:gd name="connsiteY15" fmla="*/ 9057 h 10000"/>
              <a:gd name="connsiteX16" fmla="*/ 8062 w 10000"/>
              <a:gd name="connsiteY16" fmla="*/ 8856 h 10000"/>
              <a:gd name="connsiteX17" fmla="*/ 8314 w 10000"/>
              <a:gd name="connsiteY17" fmla="*/ 9073 h 10000"/>
              <a:gd name="connsiteX18" fmla="*/ 8793 w 10000"/>
              <a:gd name="connsiteY18" fmla="*/ 8832 h 10000"/>
              <a:gd name="connsiteX19" fmla="*/ 9093 w 10000"/>
              <a:gd name="connsiteY19" fmla="*/ 8896 h 10000"/>
              <a:gd name="connsiteX20" fmla="*/ 9485 w 10000"/>
              <a:gd name="connsiteY20" fmla="*/ 7929 h 10000"/>
              <a:gd name="connsiteX21" fmla="*/ 9752 w 10000"/>
              <a:gd name="connsiteY21" fmla="*/ 7969 h 10000"/>
              <a:gd name="connsiteX22" fmla="*/ 10000 w 10000"/>
              <a:gd name="connsiteY22" fmla="*/ 7413 h 10000"/>
              <a:gd name="connsiteX23" fmla="*/ 9992 w 10000"/>
              <a:gd name="connsiteY23" fmla="*/ 0 h 10000"/>
              <a:gd name="connsiteX24" fmla="*/ 20 w 10000"/>
              <a:gd name="connsiteY24" fmla="*/ 0 h 10000"/>
              <a:gd name="connsiteX25" fmla="*/ 0 w 10000"/>
              <a:gd name="connsiteY25" fmla="*/ 9839 h 10000"/>
              <a:gd name="connsiteX0" fmla="*/ 0 w 10000"/>
              <a:gd name="connsiteY0" fmla="*/ 9839 h 10000"/>
              <a:gd name="connsiteX1" fmla="*/ 527 w 10000"/>
              <a:gd name="connsiteY1" fmla="*/ 9645 h 10000"/>
              <a:gd name="connsiteX2" fmla="*/ 1119 w 10000"/>
              <a:gd name="connsiteY2" fmla="*/ 10000 h 10000"/>
              <a:gd name="connsiteX3" fmla="*/ 1470 w 10000"/>
              <a:gd name="connsiteY3" fmla="*/ 9452 h 10000"/>
              <a:gd name="connsiteX4" fmla="*/ 2285 w 10000"/>
              <a:gd name="connsiteY4" fmla="*/ 9742 h 10000"/>
              <a:gd name="connsiteX5" fmla="*/ 3296 w 10000"/>
              <a:gd name="connsiteY5" fmla="*/ 9331 h 10000"/>
              <a:gd name="connsiteX6" fmla="*/ 3648 w 10000"/>
              <a:gd name="connsiteY6" fmla="*/ 9371 h 10000"/>
              <a:gd name="connsiteX7" fmla="*/ 4287 w 10000"/>
              <a:gd name="connsiteY7" fmla="*/ 8856 h 10000"/>
              <a:gd name="connsiteX8" fmla="*/ 4770 w 10000"/>
              <a:gd name="connsiteY8" fmla="*/ 9057 h 10000"/>
              <a:gd name="connsiteX9" fmla="*/ 5334 w 10000"/>
              <a:gd name="connsiteY9" fmla="*/ 8654 h 10000"/>
              <a:gd name="connsiteX10" fmla="*/ 5921 w 10000"/>
              <a:gd name="connsiteY10" fmla="*/ 9138 h 10000"/>
              <a:gd name="connsiteX11" fmla="*/ 6404 w 10000"/>
              <a:gd name="connsiteY11" fmla="*/ 8775 h 10000"/>
              <a:gd name="connsiteX12" fmla="*/ 6644 w 10000"/>
              <a:gd name="connsiteY12" fmla="*/ 9098 h 10000"/>
              <a:gd name="connsiteX13" fmla="*/ 7259 w 10000"/>
              <a:gd name="connsiteY13" fmla="*/ 8775 h 10000"/>
              <a:gd name="connsiteX14" fmla="*/ 7607 w 10000"/>
              <a:gd name="connsiteY14" fmla="*/ 8775 h 10000"/>
              <a:gd name="connsiteX15" fmla="*/ 7771 w 10000"/>
              <a:gd name="connsiteY15" fmla="*/ 9057 h 10000"/>
              <a:gd name="connsiteX16" fmla="*/ 8062 w 10000"/>
              <a:gd name="connsiteY16" fmla="*/ 8856 h 10000"/>
              <a:gd name="connsiteX17" fmla="*/ 8314 w 10000"/>
              <a:gd name="connsiteY17" fmla="*/ 9073 h 10000"/>
              <a:gd name="connsiteX18" fmla="*/ 8793 w 10000"/>
              <a:gd name="connsiteY18" fmla="*/ 8832 h 10000"/>
              <a:gd name="connsiteX19" fmla="*/ 9093 w 10000"/>
              <a:gd name="connsiteY19" fmla="*/ 8896 h 10000"/>
              <a:gd name="connsiteX20" fmla="*/ 9485 w 10000"/>
              <a:gd name="connsiteY20" fmla="*/ 7929 h 10000"/>
              <a:gd name="connsiteX21" fmla="*/ 9752 w 10000"/>
              <a:gd name="connsiteY21" fmla="*/ 7969 h 10000"/>
              <a:gd name="connsiteX22" fmla="*/ 10000 w 10000"/>
              <a:gd name="connsiteY22" fmla="*/ 7413 h 10000"/>
              <a:gd name="connsiteX23" fmla="*/ 9992 w 10000"/>
              <a:gd name="connsiteY23" fmla="*/ 0 h 10000"/>
              <a:gd name="connsiteX24" fmla="*/ 935 w 10000"/>
              <a:gd name="connsiteY24" fmla="*/ 2 h 10000"/>
              <a:gd name="connsiteX25" fmla="*/ 0 w 10000"/>
              <a:gd name="connsiteY25" fmla="*/ 9839 h 10000"/>
              <a:gd name="connsiteX0" fmla="*/ 10 w 10010"/>
              <a:gd name="connsiteY0" fmla="*/ 9839 h 10000"/>
              <a:gd name="connsiteX1" fmla="*/ 537 w 10010"/>
              <a:gd name="connsiteY1" fmla="*/ 9645 h 10000"/>
              <a:gd name="connsiteX2" fmla="*/ 1129 w 10010"/>
              <a:gd name="connsiteY2" fmla="*/ 10000 h 10000"/>
              <a:gd name="connsiteX3" fmla="*/ 1480 w 10010"/>
              <a:gd name="connsiteY3" fmla="*/ 9452 h 10000"/>
              <a:gd name="connsiteX4" fmla="*/ 2295 w 10010"/>
              <a:gd name="connsiteY4" fmla="*/ 9742 h 10000"/>
              <a:gd name="connsiteX5" fmla="*/ 3306 w 10010"/>
              <a:gd name="connsiteY5" fmla="*/ 9331 h 10000"/>
              <a:gd name="connsiteX6" fmla="*/ 3658 w 10010"/>
              <a:gd name="connsiteY6" fmla="*/ 9371 h 10000"/>
              <a:gd name="connsiteX7" fmla="*/ 4297 w 10010"/>
              <a:gd name="connsiteY7" fmla="*/ 8856 h 10000"/>
              <a:gd name="connsiteX8" fmla="*/ 4780 w 10010"/>
              <a:gd name="connsiteY8" fmla="*/ 9057 h 10000"/>
              <a:gd name="connsiteX9" fmla="*/ 5344 w 10010"/>
              <a:gd name="connsiteY9" fmla="*/ 8654 h 10000"/>
              <a:gd name="connsiteX10" fmla="*/ 5931 w 10010"/>
              <a:gd name="connsiteY10" fmla="*/ 9138 h 10000"/>
              <a:gd name="connsiteX11" fmla="*/ 6414 w 10010"/>
              <a:gd name="connsiteY11" fmla="*/ 8775 h 10000"/>
              <a:gd name="connsiteX12" fmla="*/ 6654 w 10010"/>
              <a:gd name="connsiteY12" fmla="*/ 9098 h 10000"/>
              <a:gd name="connsiteX13" fmla="*/ 7269 w 10010"/>
              <a:gd name="connsiteY13" fmla="*/ 8775 h 10000"/>
              <a:gd name="connsiteX14" fmla="*/ 7617 w 10010"/>
              <a:gd name="connsiteY14" fmla="*/ 8775 h 10000"/>
              <a:gd name="connsiteX15" fmla="*/ 7781 w 10010"/>
              <a:gd name="connsiteY15" fmla="*/ 9057 h 10000"/>
              <a:gd name="connsiteX16" fmla="*/ 8072 w 10010"/>
              <a:gd name="connsiteY16" fmla="*/ 8856 h 10000"/>
              <a:gd name="connsiteX17" fmla="*/ 8324 w 10010"/>
              <a:gd name="connsiteY17" fmla="*/ 9073 h 10000"/>
              <a:gd name="connsiteX18" fmla="*/ 8803 w 10010"/>
              <a:gd name="connsiteY18" fmla="*/ 8832 h 10000"/>
              <a:gd name="connsiteX19" fmla="*/ 9103 w 10010"/>
              <a:gd name="connsiteY19" fmla="*/ 8896 h 10000"/>
              <a:gd name="connsiteX20" fmla="*/ 9495 w 10010"/>
              <a:gd name="connsiteY20" fmla="*/ 7929 h 10000"/>
              <a:gd name="connsiteX21" fmla="*/ 9762 w 10010"/>
              <a:gd name="connsiteY21" fmla="*/ 7969 h 10000"/>
              <a:gd name="connsiteX22" fmla="*/ 10010 w 10010"/>
              <a:gd name="connsiteY22" fmla="*/ 7413 h 10000"/>
              <a:gd name="connsiteX23" fmla="*/ 10002 w 10010"/>
              <a:gd name="connsiteY23" fmla="*/ 0 h 10000"/>
              <a:gd name="connsiteX24" fmla="*/ 7 w 10010"/>
              <a:gd name="connsiteY24" fmla="*/ 2 h 10000"/>
              <a:gd name="connsiteX25" fmla="*/ 10 w 10010"/>
              <a:gd name="connsiteY25" fmla="*/ 9839 h 10000"/>
              <a:gd name="connsiteX0" fmla="*/ 164 w 10010"/>
              <a:gd name="connsiteY0" fmla="*/ 9999 h 10000"/>
              <a:gd name="connsiteX1" fmla="*/ 537 w 10010"/>
              <a:gd name="connsiteY1" fmla="*/ 9645 h 10000"/>
              <a:gd name="connsiteX2" fmla="*/ 1129 w 10010"/>
              <a:gd name="connsiteY2" fmla="*/ 10000 h 10000"/>
              <a:gd name="connsiteX3" fmla="*/ 1480 w 10010"/>
              <a:gd name="connsiteY3" fmla="*/ 9452 h 10000"/>
              <a:gd name="connsiteX4" fmla="*/ 2295 w 10010"/>
              <a:gd name="connsiteY4" fmla="*/ 9742 h 10000"/>
              <a:gd name="connsiteX5" fmla="*/ 3306 w 10010"/>
              <a:gd name="connsiteY5" fmla="*/ 9331 h 10000"/>
              <a:gd name="connsiteX6" fmla="*/ 3658 w 10010"/>
              <a:gd name="connsiteY6" fmla="*/ 9371 h 10000"/>
              <a:gd name="connsiteX7" fmla="*/ 4297 w 10010"/>
              <a:gd name="connsiteY7" fmla="*/ 8856 h 10000"/>
              <a:gd name="connsiteX8" fmla="*/ 4780 w 10010"/>
              <a:gd name="connsiteY8" fmla="*/ 9057 h 10000"/>
              <a:gd name="connsiteX9" fmla="*/ 5344 w 10010"/>
              <a:gd name="connsiteY9" fmla="*/ 8654 h 10000"/>
              <a:gd name="connsiteX10" fmla="*/ 5931 w 10010"/>
              <a:gd name="connsiteY10" fmla="*/ 9138 h 10000"/>
              <a:gd name="connsiteX11" fmla="*/ 6414 w 10010"/>
              <a:gd name="connsiteY11" fmla="*/ 8775 h 10000"/>
              <a:gd name="connsiteX12" fmla="*/ 6654 w 10010"/>
              <a:gd name="connsiteY12" fmla="*/ 9098 h 10000"/>
              <a:gd name="connsiteX13" fmla="*/ 7269 w 10010"/>
              <a:gd name="connsiteY13" fmla="*/ 8775 h 10000"/>
              <a:gd name="connsiteX14" fmla="*/ 7617 w 10010"/>
              <a:gd name="connsiteY14" fmla="*/ 8775 h 10000"/>
              <a:gd name="connsiteX15" fmla="*/ 7781 w 10010"/>
              <a:gd name="connsiteY15" fmla="*/ 9057 h 10000"/>
              <a:gd name="connsiteX16" fmla="*/ 8072 w 10010"/>
              <a:gd name="connsiteY16" fmla="*/ 8856 h 10000"/>
              <a:gd name="connsiteX17" fmla="*/ 8324 w 10010"/>
              <a:gd name="connsiteY17" fmla="*/ 9073 h 10000"/>
              <a:gd name="connsiteX18" fmla="*/ 8803 w 10010"/>
              <a:gd name="connsiteY18" fmla="*/ 8832 h 10000"/>
              <a:gd name="connsiteX19" fmla="*/ 9103 w 10010"/>
              <a:gd name="connsiteY19" fmla="*/ 8896 h 10000"/>
              <a:gd name="connsiteX20" fmla="*/ 9495 w 10010"/>
              <a:gd name="connsiteY20" fmla="*/ 7929 h 10000"/>
              <a:gd name="connsiteX21" fmla="*/ 9762 w 10010"/>
              <a:gd name="connsiteY21" fmla="*/ 7969 h 10000"/>
              <a:gd name="connsiteX22" fmla="*/ 10010 w 10010"/>
              <a:gd name="connsiteY22" fmla="*/ 7413 h 10000"/>
              <a:gd name="connsiteX23" fmla="*/ 10002 w 10010"/>
              <a:gd name="connsiteY23" fmla="*/ 0 h 10000"/>
              <a:gd name="connsiteX24" fmla="*/ 7 w 10010"/>
              <a:gd name="connsiteY24" fmla="*/ 2 h 10000"/>
              <a:gd name="connsiteX25" fmla="*/ 164 w 10010"/>
              <a:gd name="connsiteY25" fmla="*/ 9999 h 10000"/>
              <a:gd name="connsiteX0" fmla="*/ 7 w 10010"/>
              <a:gd name="connsiteY0" fmla="*/ 9999 h 10000"/>
              <a:gd name="connsiteX1" fmla="*/ 537 w 10010"/>
              <a:gd name="connsiteY1" fmla="*/ 9645 h 10000"/>
              <a:gd name="connsiteX2" fmla="*/ 1129 w 10010"/>
              <a:gd name="connsiteY2" fmla="*/ 10000 h 10000"/>
              <a:gd name="connsiteX3" fmla="*/ 1480 w 10010"/>
              <a:gd name="connsiteY3" fmla="*/ 9452 h 10000"/>
              <a:gd name="connsiteX4" fmla="*/ 2295 w 10010"/>
              <a:gd name="connsiteY4" fmla="*/ 9742 h 10000"/>
              <a:gd name="connsiteX5" fmla="*/ 3306 w 10010"/>
              <a:gd name="connsiteY5" fmla="*/ 9331 h 10000"/>
              <a:gd name="connsiteX6" fmla="*/ 3658 w 10010"/>
              <a:gd name="connsiteY6" fmla="*/ 9371 h 10000"/>
              <a:gd name="connsiteX7" fmla="*/ 4297 w 10010"/>
              <a:gd name="connsiteY7" fmla="*/ 8856 h 10000"/>
              <a:gd name="connsiteX8" fmla="*/ 4780 w 10010"/>
              <a:gd name="connsiteY8" fmla="*/ 9057 h 10000"/>
              <a:gd name="connsiteX9" fmla="*/ 5344 w 10010"/>
              <a:gd name="connsiteY9" fmla="*/ 8654 h 10000"/>
              <a:gd name="connsiteX10" fmla="*/ 5931 w 10010"/>
              <a:gd name="connsiteY10" fmla="*/ 9138 h 10000"/>
              <a:gd name="connsiteX11" fmla="*/ 6414 w 10010"/>
              <a:gd name="connsiteY11" fmla="*/ 8775 h 10000"/>
              <a:gd name="connsiteX12" fmla="*/ 6654 w 10010"/>
              <a:gd name="connsiteY12" fmla="*/ 9098 h 10000"/>
              <a:gd name="connsiteX13" fmla="*/ 7269 w 10010"/>
              <a:gd name="connsiteY13" fmla="*/ 8775 h 10000"/>
              <a:gd name="connsiteX14" fmla="*/ 7617 w 10010"/>
              <a:gd name="connsiteY14" fmla="*/ 8775 h 10000"/>
              <a:gd name="connsiteX15" fmla="*/ 7781 w 10010"/>
              <a:gd name="connsiteY15" fmla="*/ 9057 h 10000"/>
              <a:gd name="connsiteX16" fmla="*/ 8072 w 10010"/>
              <a:gd name="connsiteY16" fmla="*/ 8856 h 10000"/>
              <a:gd name="connsiteX17" fmla="*/ 8324 w 10010"/>
              <a:gd name="connsiteY17" fmla="*/ 9073 h 10000"/>
              <a:gd name="connsiteX18" fmla="*/ 8803 w 10010"/>
              <a:gd name="connsiteY18" fmla="*/ 8832 h 10000"/>
              <a:gd name="connsiteX19" fmla="*/ 9103 w 10010"/>
              <a:gd name="connsiteY19" fmla="*/ 8896 h 10000"/>
              <a:gd name="connsiteX20" fmla="*/ 9495 w 10010"/>
              <a:gd name="connsiteY20" fmla="*/ 7929 h 10000"/>
              <a:gd name="connsiteX21" fmla="*/ 9762 w 10010"/>
              <a:gd name="connsiteY21" fmla="*/ 7969 h 10000"/>
              <a:gd name="connsiteX22" fmla="*/ 10010 w 10010"/>
              <a:gd name="connsiteY22" fmla="*/ 7413 h 10000"/>
              <a:gd name="connsiteX23" fmla="*/ 10002 w 10010"/>
              <a:gd name="connsiteY23" fmla="*/ 0 h 10000"/>
              <a:gd name="connsiteX24" fmla="*/ 7 w 10010"/>
              <a:gd name="connsiteY24" fmla="*/ 2 h 10000"/>
              <a:gd name="connsiteX25" fmla="*/ 7 w 10010"/>
              <a:gd name="connsiteY25" fmla="*/ 999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010" h="10000">
                <a:moveTo>
                  <a:pt x="7" y="9999"/>
                </a:moveTo>
                <a:lnTo>
                  <a:pt x="537" y="9645"/>
                </a:lnTo>
                <a:lnTo>
                  <a:pt x="1129" y="10000"/>
                </a:lnTo>
                <a:lnTo>
                  <a:pt x="1480" y="9452"/>
                </a:lnTo>
                <a:lnTo>
                  <a:pt x="2295" y="9742"/>
                </a:lnTo>
                <a:lnTo>
                  <a:pt x="3306" y="9331"/>
                </a:lnTo>
                <a:lnTo>
                  <a:pt x="3658" y="9371"/>
                </a:lnTo>
                <a:lnTo>
                  <a:pt x="4297" y="8856"/>
                </a:lnTo>
                <a:lnTo>
                  <a:pt x="4780" y="9057"/>
                </a:lnTo>
                <a:lnTo>
                  <a:pt x="5344" y="8654"/>
                </a:lnTo>
                <a:lnTo>
                  <a:pt x="5931" y="9138"/>
                </a:lnTo>
                <a:lnTo>
                  <a:pt x="6414" y="8775"/>
                </a:lnTo>
                <a:lnTo>
                  <a:pt x="6654" y="9098"/>
                </a:lnTo>
                <a:lnTo>
                  <a:pt x="7269" y="8775"/>
                </a:lnTo>
                <a:lnTo>
                  <a:pt x="7617" y="8775"/>
                </a:lnTo>
                <a:cubicBezTo>
                  <a:pt x="7672" y="8869"/>
                  <a:pt x="7726" y="8963"/>
                  <a:pt x="7781" y="9057"/>
                </a:cubicBezTo>
                <a:lnTo>
                  <a:pt x="8072" y="8856"/>
                </a:lnTo>
                <a:lnTo>
                  <a:pt x="8324" y="9073"/>
                </a:lnTo>
                <a:lnTo>
                  <a:pt x="8803" y="8832"/>
                </a:lnTo>
                <a:lnTo>
                  <a:pt x="9103" y="8896"/>
                </a:lnTo>
                <a:lnTo>
                  <a:pt x="9495" y="7929"/>
                </a:lnTo>
                <a:lnTo>
                  <a:pt x="9762" y="7969"/>
                </a:lnTo>
                <a:cubicBezTo>
                  <a:pt x="9845" y="7784"/>
                  <a:pt x="9927" y="7598"/>
                  <a:pt x="10010" y="7413"/>
                </a:cubicBezTo>
                <a:cubicBezTo>
                  <a:pt x="10007" y="4942"/>
                  <a:pt x="10005" y="2471"/>
                  <a:pt x="10002" y="0"/>
                </a:cubicBezTo>
                <a:lnTo>
                  <a:pt x="7" y="2"/>
                </a:lnTo>
                <a:cubicBezTo>
                  <a:pt x="0" y="3282"/>
                  <a:pt x="14" y="6719"/>
                  <a:pt x="7" y="9999"/>
                </a:cubicBezTo>
                <a:close/>
              </a:path>
            </a:pathLst>
          </a:custGeom>
          <a:solidFill>
            <a:schemeClr val="tx2"/>
          </a:solidFill>
          <a:ln w="6350" cap="rnd" cmpd="sng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7429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63" dirty="0">
                <a:solidFill>
                  <a:srgbClr val="000000"/>
                </a:solidFill>
                <a:latin typeface="+mj-lt"/>
                <a:ea typeface="나눔고딕" panose="020D0604000000000000" pitchFamily="50" charset="-127"/>
                <a:cs typeface="Arial" pitchFamily="34" charset="0"/>
                <a:sym typeface="Arial" panose="020B0604020202020204" pitchFamily="34" charset="0"/>
              </a:rPr>
              <a:t>친환경에 대한 인식</a:t>
            </a:r>
            <a:endParaRPr lang="en-US" altLang="ko-KR" sz="1463" dirty="0">
              <a:solidFill>
                <a:srgbClr val="000000"/>
              </a:solidFill>
              <a:latin typeface="+mj-lt"/>
              <a:ea typeface="나눔고딕" panose="020D0604000000000000" pitchFamily="50" charset="-127"/>
              <a:cs typeface="Arial" pitchFamily="34" charset="0"/>
              <a:sym typeface="Arial" panose="020B0604020202020204" pitchFamily="34" charset="0"/>
            </a:endParaRPr>
          </a:p>
          <a:p>
            <a:pPr marL="285750" indent="-285750" defTabSz="7429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63" dirty="0">
                <a:solidFill>
                  <a:srgbClr val="000000"/>
                </a:solidFill>
                <a:latin typeface="+mj-lt"/>
                <a:ea typeface="나눔고딕" panose="020D0604000000000000" pitchFamily="50" charset="-127"/>
                <a:cs typeface="Arial" pitchFamily="34" charset="0"/>
                <a:sym typeface="Arial" panose="020B0604020202020204" pitchFamily="34" charset="0"/>
              </a:rPr>
              <a:t>대기업의 사회적 책임  부각</a:t>
            </a:r>
            <a:endParaRPr lang="en-US" sz="1463" dirty="0">
              <a:solidFill>
                <a:srgbClr val="000000"/>
              </a:solidFill>
              <a:latin typeface="+mj-lt"/>
              <a:ea typeface="나눔고딕" panose="020D0604000000000000" pitchFamily="50" charset="-127"/>
              <a:cs typeface="Arial" pitchFamily="34" charset="0"/>
              <a:sym typeface="Arial" panose="020B0604020202020204" pitchFamily="34" charset="0"/>
            </a:endParaRPr>
          </a:p>
          <a:p>
            <a:pPr marL="285750" indent="-285750" defTabSz="7429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463" dirty="0">
                <a:solidFill>
                  <a:srgbClr val="000000"/>
                </a:solidFill>
                <a:latin typeface="+mj-lt"/>
                <a:ea typeface="나눔고딕" panose="020D0604000000000000" pitchFamily="50" charset="-127"/>
                <a:cs typeface="Arial" pitchFamily="34" charset="0"/>
                <a:sym typeface="Arial" panose="020B0604020202020204" pitchFamily="34" charset="0"/>
              </a:rPr>
              <a:t>그린뉴딜 및 주주의 이권 중요성 대두</a:t>
            </a:r>
            <a:endParaRPr lang="en-US" sz="1463" dirty="0">
              <a:solidFill>
                <a:srgbClr val="000000"/>
              </a:solidFill>
              <a:latin typeface="+mj-lt"/>
              <a:ea typeface="나눔고딕" panose="020D0604000000000000" pitchFamily="50" charset="-127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8" name="Isosceles Triangle 16">
            <a:extLst>
              <a:ext uri="{FF2B5EF4-FFF2-40B4-BE49-F238E27FC236}">
                <a16:creationId xmlns:a16="http://schemas.microsoft.com/office/drawing/2014/main" id="{B0414C0C-601D-45D7-8651-9284035A882D}"/>
              </a:ext>
            </a:extLst>
          </p:cNvPr>
          <p:cNvSpPr/>
          <p:nvPr/>
        </p:nvSpPr>
        <p:spPr>
          <a:xfrm rot="10800000">
            <a:off x="7456630" y="4184670"/>
            <a:ext cx="2550969" cy="169191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 sz="900" dirty="0" err="1">
              <a:solidFill>
                <a:schemeClr val="bg1"/>
              </a:solidFill>
            </a:endParaRPr>
          </a:p>
        </p:txBody>
      </p:sp>
      <p:sp>
        <p:nvSpPr>
          <p:cNvPr id="29" name="Rectangle 160">
            <a:extLst>
              <a:ext uri="{FF2B5EF4-FFF2-40B4-BE49-F238E27FC236}">
                <a16:creationId xmlns:a16="http://schemas.microsoft.com/office/drawing/2014/main" id="{966731F7-AF71-4B99-82B1-BB069EC423AD}"/>
              </a:ext>
            </a:extLst>
          </p:cNvPr>
          <p:cNvSpPr/>
          <p:nvPr/>
        </p:nvSpPr>
        <p:spPr>
          <a:xfrm>
            <a:off x="7456630" y="4680551"/>
            <a:ext cx="2550969" cy="2340962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solidFill>
                  <a:srgbClr val="00338D"/>
                </a:solidFill>
              </a:rPr>
              <a:t>ESG</a:t>
            </a:r>
            <a:r>
              <a:rPr lang="ko-KR" altLang="en-US" sz="1400" b="1" i="1" dirty="0">
                <a:solidFill>
                  <a:srgbClr val="00338D"/>
                </a:solidFill>
              </a:rPr>
              <a:t>는 단순 유행</a:t>
            </a:r>
            <a:r>
              <a:rPr lang="en-US" altLang="ko-KR" sz="1400" b="1" i="1" dirty="0">
                <a:solidFill>
                  <a:srgbClr val="00338D"/>
                </a:solidFill>
              </a:rPr>
              <a:t>(</a:t>
            </a:r>
            <a:r>
              <a:rPr lang="ko-KR" altLang="en-US" sz="1400" b="1" i="1" dirty="0">
                <a:solidFill>
                  <a:srgbClr val="00338D"/>
                </a:solidFill>
              </a:rPr>
              <a:t>트렌드</a:t>
            </a:r>
            <a:r>
              <a:rPr lang="en-US" altLang="ko-KR" sz="1400" b="1" i="1" dirty="0">
                <a:solidFill>
                  <a:srgbClr val="00338D"/>
                </a:solidFill>
              </a:rPr>
              <a:t>)</a:t>
            </a:r>
            <a:r>
              <a:rPr lang="ko-KR" altLang="en-US" sz="1400" b="1" i="1" dirty="0">
                <a:solidFill>
                  <a:srgbClr val="00338D"/>
                </a:solidFill>
              </a:rPr>
              <a:t>가 아닌 전세계적 수요가 증가하는 경제 현상입니다</a:t>
            </a:r>
            <a:r>
              <a:rPr lang="en-US" altLang="ko-KR" sz="1400" b="1" i="1" dirty="0">
                <a:solidFill>
                  <a:srgbClr val="00338D"/>
                </a:solidFill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b="1" i="1" dirty="0">
              <a:solidFill>
                <a:srgbClr val="00338D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i="1" dirty="0">
                <a:solidFill>
                  <a:srgbClr val="00338D"/>
                </a:solidFill>
              </a:rPr>
              <a:t>별도로 </a:t>
            </a:r>
            <a:r>
              <a:rPr lang="en-US" altLang="ko-KR" sz="1400" b="1" i="1" dirty="0">
                <a:solidFill>
                  <a:srgbClr val="00338D"/>
                </a:solidFill>
              </a:rPr>
              <a:t>ESG </a:t>
            </a:r>
            <a:r>
              <a:rPr lang="ko-KR" altLang="en-US" sz="1400" b="1" i="1" dirty="0">
                <a:solidFill>
                  <a:srgbClr val="00338D"/>
                </a:solidFill>
              </a:rPr>
              <a:t>평가지표가 생기는 등</a:t>
            </a:r>
            <a:r>
              <a:rPr lang="en-US" altLang="ko-KR" sz="1400" b="1" i="1" dirty="0">
                <a:solidFill>
                  <a:srgbClr val="00338D"/>
                </a:solidFill>
              </a:rPr>
              <a:t> </a:t>
            </a:r>
            <a:r>
              <a:rPr lang="ko-KR" altLang="en-US" sz="1400" b="1" i="1" dirty="0">
                <a:solidFill>
                  <a:srgbClr val="00338D"/>
                </a:solidFill>
              </a:rPr>
              <a:t>앞으로의 경제성장을 위한 필수 생존 수단으로서 인식될 것입니다</a:t>
            </a:r>
            <a:r>
              <a:rPr lang="en-US" altLang="ko-KR" sz="1400" b="1" i="1" dirty="0">
                <a:solidFill>
                  <a:srgbClr val="00338D"/>
                </a:solidFill>
              </a:rPr>
              <a:t>.</a:t>
            </a:r>
            <a:endParaRPr lang="ko-KR" altLang="en-US" sz="1400" b="1" i="1" dirty="0">
              <a:solidFill>
                <a:srgbClr val="003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1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3.2 </a:t>
            </a:r>
            <a:r>
              <a:rPr lang="ko-KR" altLang="en-US" sz="2600" dirty="0">
                <a:latin typeface="Arial" panose="020B0604020202020204" pitchFamily="34" charset="0"/>
              </a:rPr>
              <a:t>형태소 분석 결과 </a:t>
            </a:r>
            <a:r>
              <a:rPr lang="en-US" altLang="ko-KR" sz="2600" dirty="0">
                <a:latin typeface="Arial" panose="020B0604020202020204" pitchFamily="34" charset="0"/>
              </a:rPr>
              <a:t>_ </a:t>
            </a:r>
            <a:r>
              <a:rPr lang="ko-KR" altLang="en-US" sz="2600" dirty="0">
                <a:latin typeface="Arial" panose="020B0604020202020204" pitchFamily="34" charset="0"/>
              </a:rPr>
              <a:t>기타</a:t>
            </a: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Source: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Github</a:t>
            </a: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Google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787D7-244F-4016-853E-712BE426206C}"/>
              </a:ext>
            </a:extLst>
          </p:cNvPr>
          <p:cNvSpPr txBox="1"/>
          <p:nvPr/>
        </p:nvSpPr>
        <p:spPr>
          <a:xfrm>
            <a:off x="657764" y="1816382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13B0754E-2085-4976-A56C-804700CA0DA5}"/>
              </a:ext>
            </a:extLst>
          </p:cNvPr>
          <p:cNvCxnSpPr>
            <a:cxnSpLocks/>
          </p:cNvCxnSpPr>
          <p:nvPr/>
        </p:nvCxnSpPr>
        <p:spPr>
          <a:xfrm>
            <a:off x="484715" y="2007213"/>
            <a:ext cx="4586290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C122D-B8A0-4EEC-B7C1-3DBB10290B2C}"/>
              </a:ext>
            </a:extLst>
          </p:cNvPr>
          <p:cNvSpPr/>
          <p:nvPr/>
        </p:nvSpPr>
        <p:spPr>
          <a:xfrm>
            <a:off x="398355" y="1795216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9BB6B-C9A7-42AE-8D6F-F86860E30AC2}"/>
              </a:ext>
            </a:extLst>
          </p:cNvPr>
          <p:cNvSpPr txBox="1"/>
          <p:nvPr/>
        </p:nvSpPr>
        <p:spPr>
          <a:xfrm>
            <a:off x="535373" y="1778159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</a:rPr>
              <a:t> </a:t>
            </a:r>
            <a:r>
              <a:rPr lang="ko-KR" altLang="en-US" sz="1400" b="1" dirty="0">
                <a:solidFill>
                  <a:srgbClr val="00338D"/>
                </a:solidFill>
              </a:rPr>
              <a:t>기타</a:t>
            </a:r>
            <a:r>
              <a:rPr lang="en-US" altLang="ko-KR" sz="1400" b="1" dirty="0">
                <a:solidFill>
                  <a:srgbClr val="00338D"/>
                </a:solidFill>
              </a:rPr>
              <a:t> </a:t>
            </a:r>
            <a:r>
              <a:rPr lang="ko-KR" altLang="en-US" sz="1400" b="1" dirty="0">
                <a:solidFill>
                  <a:srgbClr val="00338D"/>
                </a:solidFill>
              </a:rPr>
              <a:t>형태소로 살펴본 경제 동향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D24EB-D2E4-46C0-83EC-EF4DE1B980D0}"/>
              </a:ext>
            </a:extLst>
          </p:cNvPr>
          <p:cNvSpPr txBox="1"/>
          <p:nvPr/>
        </p:nvSpPr>
        <p:spPr>
          <a:xfrm>
            <a:off x="5733681" y="1818700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b="1" dirty="0">
                <a:solidFill>
                  <a:schemeClr val="tx2"/>
                </a:solidFill>
              </a:rPr>
              <a:t>Historical Trend of Number of Employees</a:t>
            </a:r>
            <a:endParaRPr lang="ko-KR" altLang="en-US" sz="1200" b="1" dirty="0" err="1">
              <a:solidFill>
                <a:schemeClr val="tx2"/>
              </a:solidFill>
            </a:endParaRP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47B79473-35A2-4BE4-936E-8BD6F5155C6D}"/>
              </a:ext>
            </a:extLst>
          </p:cNvPr>
          <p:cNvCxnSpPr>
            <a:cxnSpLocks/>
          </p:cNvCxnSpPr>
          <p:nvPr/>
        </p:nvCxnSpPr>
        <p:spPr>
          <a:xfrm>
            <a:off x="5560632" y="2009531"/>
            <a:ext cx="4446968" cy="0"/>
          </a:xfrm>
          <a:prstGeom prst="line">
            <a:avLst/>
          </a:prstGeom>
          <a:ln w="19050">
            <a:solidFill>
              <a:srgbClr val="003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>
            <a:extLst>
              <a:ext uri="{FF2B5EF4-FFF2-40B4-BE49-F238E27FC236}">
                <a16:creationId xmlns:a16="http://schemas.microsoft.com/office/drawing/2014/main" id="{C3DCBC54-3DF8-4C42-83D6-0208BF7E1814}"/>
              </a:ext>
            </a:extLst>
          </p:cNvPr>
          <p:cNvSpPr/>
          <p:nvPr/>
        </p:nvSpPr>
        <p:spPr>
          <a:xfrm>
            <a:off x="5474272" y="1797534"/>
            <a:ext cx="121778" cy="22278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48F08-8711-4D47-8BED-61F509C75453}"/>
              </a:ext>
            </a:extLst>
          </p:cNvPr>
          <p:cNvSpPr txBox="1"/>
          <p:nvPr/>
        </p:nvSpPr>
        <p:spPr>
          <a:xfrm>
            <a:off x="5611290" y="1780477"/>
            <a:ext cx="4358735" cy="1775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400" b="1" dirty="0">
                <a:solidFill>
                  <a:srgbClr val="0033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findings</a:t>
            </a:r>
            <a:endParaRPr lang="ko-KR" altLang="en-US" sz="1400" b="1" dirty="0">
              <a:solidFill>
                <a:srgbClr val="0033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AB7B5E8-47A3-496F-9389-B714D11B290E}"/>
              </a:ext>
            </a:extLst>
          </p:cNvPr>
          <p:cNvSpPr/>
          <p:nvPr/>
        </p:nvSpPr>
        <p:spPr>
          <a:xfrm>
            <a:off x="368300" y="3496905"/>
            <a:ext cx="4706937" cy="282497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Adjective Analysis</a:t>
            </a:r>
            <a:endParaRPr lang="en-US" sz="1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타원 54">
            <a:extLst>
              <a:ext uri="{FF2B5EF4-FFF2-40B4-BE49-F238E27FC236}">
                <a16:creationId xmlns:a16="http://schemas.microsoft.com/office/drawing/2014/main" id="{5066E7A2-62B9-482F-89D2-702D789FF774}"/>
              </a:ext>
            </a:extLst>
          </p:cNvPr>
          <p:cNvSpPr/>
          <p:nvPr/>
        </p:nvSpPr>
        <p:spPr>
          <a:xfrm>
            <a:off x="283373" y="3424885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78AE318A-82FE-4B0F-87A6-579F985D5B27}"/>
              </a:ext>
            </a:extLst>
          </p:cNvPr>
          <p:cNvSpPr/>
          <p:nvPr/>
        </p:nvSpPr>
        <p:spPr>
          <a:xfrm>
            <a:off x="368301" y="4843939"/>
            <a:ext cx="4706938" cy="282497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 Analysis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6A2FFD4-2F0A-4AC9-AD9E-15FDD895895A}"/>
              </a:ext>
            </a:extLst>
          </p:cNvPr>
          <p:cNvSpPr/>
          <p:nvPr/>
        </p:nvSpPr>
        <p:spPr>
          <a:xfrm>
            <a:off x="287606" y="4800794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Isosceles Triangle 16">
            <a:extLst>
              <a:ext uri="{FF2B5EF4-FFF2-40B4-BE49-F238E27FC236}">
                <a16:creationId xmlns:a16="http://schemas.microsoft.com/office/drawing/2014/main" id="{77F1F782-80D2-4895-B999-4E2F79638372}"/>
              </a:ext>
            </a:extLst>
          </p:cNvPr>
          <p:cNvSpPr/>
          <p:nvPr/>
        </p:nvSpPr>
        <p:spPr>
          <a:xfrm rot="5400000">
            <a:off x="3704679" y="4626047"/>
            <a:ext cx="3219450" cy="169191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BA19E6-881A-4230-A53C-BB4B0887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3845670"/>
            <a:ext cx="4675005" cy="889046"/>
          </a:xfrm>
          <a:prstGeom prst="rect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3D0996-0813-4E6F-8FA9-16177FA1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5184872"/>
            <a:ext cx="4679238" cy="1450367"/>
          </a:xfrm>
          <a:prstGeom prst="rect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05653130-B879-402E-854B-EDD6CDD21978}"/>
              </a:ext>
            </a:extLst>
          </p:cNvPr>
          <p:cNvSpPr/>
          <p:nvPr/>
        </p:nvSpPr>
        <p:spPr>
          <a:xfrm>
            <a:off x="364606" y="2170205"/>
            <a:ext cx="4706938" cy="282497"/>
          </a:xfrm>
          <a:prstGeom prst="rect">
            <a:avLst/>
          </a:prstGeom>
          <a:solidFill>
            <a:srgbClr val="00338D"/>
          </a:solidFill>
          <a:ln w="12700">
            <a:solidFill>
              <a:srgbClr val="0033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sz="1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Josa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FE4108-733B-45A1-9416-5C865C917DC7}"/>
              </a:ext>
            </a:extLst>
          </p:cNvPr>
          <p:cNvSpPr/>
          <p:nvPr/>
        </p:nvSpPr>
        <p:spPr>
          <a:xfrm>
            <a:off x="287606" y="2127060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3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77BC394-3589-4193-B5CF-751529A7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1" y="2522469"/>
            <a:ext cx="4675716" cy="823959"/>
          </a:xfrm>
          <a:prstGeom prst="rect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AD63EB7-547E-4D7A-8FD6-848EB2AF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9" y="6711518"/>
            <a:ext cx="4671569" cy="339913"/>
          </a:xfrm>
          <a:prstGeom prst="rect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101">
            <a:extLst>
              <a:ext uri="{FF2B5EF4-FFF2-40B4-BE49-F238E27FC236}">
                <a16:creationId xmlns:a16="http://schemas.microsoft.com/office/drawing/2014/main" id="{F73B66C6-A83D-41AD-8025-4BEBA3119315}"/>
              </a:ext>
            </a:extLst>
          </p:cNvPr>
          <p:cNvGrpSpPr/>
          <p:nvPr/>
        </p:nvGrpSpPr>
        <p:grpSpPr>
          <a:xfrm>
            <a:off x="5505681" y="2195550"/>
            <a:ext cx="4490450" cy="1150873"/>
            <a:chOff x="6696937" y="4579105"/>
            <a:chExt cx="2720113" cy="561938"/>
          </a:xfrm>
        </p:grpSpPr>
        <p:sp>
          <p:nvSpPr>
            <p:cNvPr id="39" name="Rectangle 102">
              <a:extLst>
                <a:ext uri="{FF2B5EF4-FFF2-40B4-BE49-F238E27FC236}">
                  <a16:creationId xmlns:a16="http://schemas.microsoft.com/office/drawing/2014/main" id="{0324FB1E-5CC3-4D2D-A74B-3425FADDADD7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tIns="46800" rIns="46800" bIns="468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조사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를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</a:rPr>
                <a:t>를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은 직접적 대상 및 목적물을 나타내는 조사로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경제정책을 언급하는데 쓰이는 형태소임으로 파악할 수 있습니다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앞서 명사에서 </a:t>
              </a:r>
              <a:r>
                <a:rPr lang="ko-KR" altLang="en-US" sz="1200" b="1" i="1" u="sng" dirty="0">
                  <a:solidFill>
                    <a:schemeClr val="tx1"/>
                  </a:solidFill>
                </a:rPr>
                <a:t>폐지와 규제 </a:t>
              </a:r>
              <a:r>
                <a:rPr lang="ko-KR" altLang="en-US" sz="1200" dirty="0">
                  <a:solidFill>
                    <a:schemeClr val="tx1"/>
                  </a:solidFill>
                </a:rPr>
                <a:t>라는 키워드를 살펴보았는데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이에 대한 언급임을 추론할 수 있습니다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103">
              <a:extLst>
                <a:ext uri="{FF2B5EF4-FFF2-40B4-BE49-F238E27FC236}">
                  <a16:creationId xmlns:a16="http://schemas.microsoft.com/office/drawing/2014/main" id="{A2717CF8-5EEB-44CA-8C6F-F3ACAD09F869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46800" tIns="46800" rIns="46800" bIns="468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타원 54">
            <a:extLst>
              <a:ext uri="{FF2B5EF4-FFF2-40B4-BE49-F238E27FC236}">
                <a16:creationId xmlns:a16="http://schemas.microsoft.com/office/drawing/2014/main" id="{5594D326-5F78-4D0A-AEBF-34C6FE5B76B1}"/>
              </a:ext>
            </a:extLst>
          </p:cNvPr>
          <p:cNvSpPr/>
          <p:nvPr/>
        </p:nvSpPr>
        <p:spPr>
          <a:xfrm>
            <a:off x="5354005" y="2057101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3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62D0E62-6048-4761-88AD-59D4B707BE98}"/>
              </a:ext>
            </a:extLst>
          </p:cNvPr>
          <p:cNvCxnSpPr>
            <a:cxnSpLocks/>
          </p:cNvCxnSpPr>
          <p:nvPr/>
        </p:nvCxnSpPr>
        <p:spPr>
          <a:xfrm>
            <a:off x="5474272" y="3457563"/>
            <a:ext cx="4532018" cy="0"/>
          </a:xfrm>
          <a:prstGeom prst="line">
            <a:avLst/>
          </a:prstGeom>
          <a:ln w="9525">
            <a:solidFill>
              <a:srgbClr val="99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01">
            <a:extLst>
              <a:ext uri="{FF2B5EF4-FFF2-40B4-BE49-F238E27FC236}">
                <a16:creationId xmlns:a16="http://schemas.microsoft.com/office/drawing/2014/main" id="{00B778E0-6830-4FEF-88FF-FB44514A6529}"/>
              </a:ext>
            </a:extLst>
          </p:cNvPr>
          <p:cNvGrpSpPr/>
          <p:nvPr/>
        </p:nvGrpSpPr>
        <p:grpSpPr>
          <a:xfrm>
            <a:off x="5505681" y="3586475"/>
            <a:ext cx="4490450" cy="1150873"/>
            <a:chOff x="6696937" y="4579105"/>
            <a:chExt cx="2720113" cy="561938"/>
          </a:xfrm>
        </p:grpSpPr>
        <p:sp>
          <p:nvSpPr>
            <p:cNvPr id="45" name="Rectangle 102">
              <a:extLst>
                <a:ext uri="{FF2B5EF4-FFF2-40B4-BE49-F238E27FC236}">
                  <a16:creationId xmlns:a16="http://schemas.microsoft.com/office/drawing/2014/main" id="{E7622386-87F7-488B-ADFB-82BB196ABFD3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tIns="46800" rIns="46800" bIns="468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형용사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필요합니다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부탁드립니다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필요합니다 </a:t>
              </a:r>
              <a:r>
                <a:rPr lang="en-US" altLang="ko-KR" sz="12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</a:rPr>
                <a:t>부탁드립니다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와 같은 형용사는 상대방에게 간청하고 요구를 할 때 쓰이는 형태소입니다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왼편과 같이 계속해서 그 쓰임새가 많아지는 것을 미루어 보아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경제적으로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불만족하고 새로운 정책을 시사하는 인원이 증가함을 알 수 있습니다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.</a:t>
              </a:r>
              <a:endParaRPr lang="ko-KR" altLang="en-US" sz="1200" spc="-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03">
              <a:extLst>
                <a:ext uri="{FF2B5EF4-FFF2-40B4-BE49-F238E27FC236}">
                  <a16:creationId xmlns:a16="http://schemas.microsoft.com/office/drawing/2014/main" id="{56011760-7C77-4A11-A676-EB195E403377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46800" tIns="46800" rIns="46800" bIns="468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타원 54">
            <a:extLst>
              <a:ext uri="{FF2B5EF4-FFF2-40B4-BE49-F238E27FC236}">
                <a16:creationId xmlns:a16="http://schemas.microsoft.com/office/drawing/2014/main" id="{03667F40-097E-458A-919E-B99BCBC110B9}"/>
              </a:ext>
            </a:extLst>
          </p:cNvPr>
          <p:cNvSpPr/>
          <p:nvPr/>
        </p:nvSpPr>
        <p:spPr>
          <a:xfrm>
            <a:off x="5354005" y="3496906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6BFAB2-EB9A-4723-AA32-C7D0EDC67877}"/>
              </a:ext>
            </a:extLst>
          </p:cNvPr>
          <p:cNvCxnSpPr>
            <a:cxnSpLocks/>
          </p:cNvCxnSpPr>
          <p:nvPr/>
        </p:nvCxnSpPr>
        <p:spPr>
          <a:xfrm>
            <a:off x="5505681" y="4852406"/>
            <a:ext cx="4532018" cy="0"/>
          </a:xfrm>
          <a:prstGeom prst="line">
            <a:avLst/>
          </a:prstGeom>
          <a:ln w="9525">
            <a:solidFill>
              <a:srgbClr val="9999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01">
            <a:extLst>
              <a:ext uri="{FF2B5EF4-FFF2-40B4-BE49-F238E27FC236}">
                <a16:creationId xmlns:a16="http://schemas.microsoft.com/office/drawing/2014/main" id="{D764ADB6-42EE-43D4-84A7-89F25C0DE8D9}"/>
              </a:ext>
            </a:extLst>
          </p:cNvPr>
          <p:cNvGrpSpPr/>
          <p:nvPr/>
        </p:nvGrpSpPr>
        <p:grpSpPr>
          <a:xfrm>
            <a:off x="5505681" y="4928521"/>
            <a:ext cx="4490450" cy="2092987"/>
            <a:chOff x="6696937" y="4579105"/>
            <a:chExt cx="2720113" cy="561938"/>
          </a:xfrm>
        </p:grpSpPr>
        <p:sp>
          <p:nvSpPr>
            <p:cNvPr id="50" name="Rectangle 102">
              <a:extLst>
                <a:ext uri="{FF2B5EF4-FFF2-40B4-BE49-F238E27FC236}">
                  <a16:creationId xmlns:a16="http://schemas.microsoft.com/office/drawing/2014/main" id="{838A462A-C29A-4685-94FE-8736DEE5F204}"/>
                </a:ext>
              </a:extLst>
            </p:cNvPr>
            <p:cNvSpPr/>
            <p:nvPr/>
          </p:nvSpPr>
          <p:spPr>
            <a:xfrm>
              <a:off x="6829687" y="4579105"/>
              <a:ext cx="2587363" cy="561934"/>
            </a:xfrm>
            <a:prstGeom prst="rect">
              <a:avLst/>
            </a:prstGeom>
            <a:pattFill prst="pct10">
              <a:fgClr>
                <a:srgbClr val="BFD7ED"/>
              </a:fgClr>
              <a:bgClr>
                <a:schemeClr val="tx2"/>
              </a:bgClr>
            </a:patt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tIns="46800" rIns="46800" bIns="468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동사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합니다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해주세요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바랍니다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‘</a:t>
              </a:r>
            </a:p>
            <a:p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ko-KR" altLang="en-US" sz="1200" spc="-100" dirty="0">
                  <a:solidFill>
                    <a:schemeClr val="tx1"/>
                  </a:solidFill>
                </a:rPr>
                <a:t>앞서 조사와 형용사를 연동하여 해석하자면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, 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조사로 직접적인 대상을 언급한 후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형용사와 마찬가지로 새로운 정책을 요구하거나 개정을 원하는 성격의 동사인 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‘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합니다 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해주세요 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바랍니다 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‘ </a:t>
              </a:r>
              <a:r>
                <a:rPr lang="ko-KR" altLang="en-US" sz="1200" spc="-100" dirty="0">
                  <a:solidFill>
                    <a:schemeClr val="tx1"/>
                  </a:solidFill>
                </a:rPr>
                <a:t>의 사용이 전체적으로 증가함을 알 수 있습니다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spc="-100" dirty="0">
                <a:solidFill>
                  <a:schemeClr val="tx1"/>
                </a:solidFill>
              </a:endParaRPr>
            </a:p>
            <a:p>
              <a:r>
                <a:rPr lang="ko-KR" altLang="en-US" sz="1200" spc="-100" dirty="0">
                  <a:solidFill>
                    <a:schemeClr val="tx1"/>
                  </a:solidFill>
                </a:rPr>
                <a:t>이는 현재 문재인 정부의 경제정책에 불만족하는 인원이 청와대 민원게시판에 자신의 힘듦과 고충을 토로하는 빈도수가 높아짐을 알 수 있습니다</a:t>
              </a:r>
              <a:r>
                <a:rPr lang="en-US" altLang="ko-KR" sz="1200" spc="-100" dirty="0">
                  <a:solidFill>
                    <a:schemeClr val="tx1"/>
                  </a:solidFill>
                </a:rPr>
                <a:t>.</a:t>
              </a:r>
              <a:endParaRPr lang="ko-KR" altLang="en-US" sz="1200" spc="-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103">
              <a:extLst>
                <a:ext uri="{FF2B5EF4-FFF2-40B4-BE49-F238E27FC236}">
                  <a16:creationId xmlns:a16="http://schemas.microsoft.com/office/drawing/2014/main" id="{170172A1-083E-4CED-91D7-CF31716E2F2F}"/>
                </a:ext>
              </a:extLst>
            </p:cNvPr>
            <p:cNvSpPr/>
            <p:nvPr/>
          </p:nvSpPr>
          <p:spPr>
            <a:xfrm>
              <a:off x="6696937" y="4579109"/>
              <a:ext cx="132749" cy="561934"/>
            </a:xfrm>
            <a:prstGeom prst="rect">
              <a:avLst/>
            </a:prstGeom>
            <a:solidFill>
              <a:srgbClr val="00338D"/>
            </a:solidFill>
            <a:ln w="28575">
              <a:solidFill>
                <a:srgbClr val="0033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46800" tIns="46800" rIns="46800" bIns="46800" rtlCol="0" anchor="ctr"/>
            <a:lstStyle/>
            <a:p>
              <a:pPr algn="ctr"/>
              <a:endParaRPr lang="ko-KR" altLang="en-US" sz="1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타원 54">
            <a:extLst>
              <a:ext uri="{FF2B5EF4-FFF2-40B4-BE49-F238E27FC236}">
                <a16:creationId xmlns:a16="http://schemas.microsoft.com/office/drawing/2014/main" id="{5AA88778-4D7A-4F13-902C-87CC1974436D}"/>
              </a:ext>
            </a:extLst>
          </p:cNvPr>
          <p:cNvSpPr/>
          <p:nvPr/>
        </p:nvSpPr>
        <p:spPr>
          <a:xfrm>
            <a:off x="5354005" y="4838952"/>
            <a:ext cx="252000" cy="247185"/>
          </a:xfrm>
          <a:prstGeom prst="ellipse">
            <a:avLst/>
          </a:prstGeom>
          <a:solidFill>
            <a:srgbClr val="0090DA"/>
          </a:solidFill>
          <a:ln w="12700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dirty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0BE17-3300-4CD5-ACBB-F701D0C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60000"/>
            <a:ext cx="9399085" cy="491753"/>
          </a:xfrm>
        </p:spPr>
        <p:txBody>
          <a:bodyPr/>
          <a:lstStyle/>
          <a:p>
            <a:r>
              <a:rPr lang="en-US" altLang="ko-KR" sz="2600" dirty="0">
                <a:latin typeface="Arial" panose="020B0604020202020204" pitchFamily="34" charset="0"/>
              </a:rPr>
              <a:t>4</a:t>
            </a:r>
            <a:r>
              <a:rPr lang="en-US" altLang="ko-KR" sz="2600">
                <a:latin typeface="Arial" panose="020B0604020202020204" pitchFamily="34" charset="0"/>
              </a:rPr>
              <a:t>. </a:t>
            </a:r>
            <a:r>
              <a:rPr lang="ko-KR" altLang="en-US" sz="2600" dirty="0">
                <a:latin typeface="Arial" panose="020B0604020202020204" pitchFamily="34" charset="0"/>
              </a:rPr>
              <a:t>결론</a:t>
            </a:r>
          </a:p>
        </p:txBody>
      </p:sp>
      <p:sp>
        <p:nvSpPr>
          <p:cNvPr id="42" name="Rectangle 53">
            <a:extLst>
              <a:ext uri="{FF2B5EF4-FFF2-40B4-BE49-F238E27FC236}">
                <a16:creationId xmlns:a16="http://schemas.microsoft.com/office/drawing/2014/main" id="{6DAC9D90-1F2D-42C7-B7A0-ECCF98A231D3}"/>
              </a:ext>
            </a:extLst>
          </p:cNvPr>
          <p:cNvSpPr/>
          <p:nvPr/>
        </p:nvSpPr>
        <p:spPr>
          <a:xfrm>
            <a:off x="396000" y="7263271"/>
            <a:ext cx="2872980" cy="1967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l" defTabSz="102860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Source: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Github</a:t>
            </a:r>
            <a:r>
              <a:rPr kumimoji="0" lang="en-US" altLang="ko-KR" sz="900" b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, Google </a:t>
            </a:r>
            <a:r>
              <a:rPr kumimoji="0" lang="en-US" altLang="ko-KR" sz="900" b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Colab</a:t>
            </a:r>
            <a:endParaRPr kumimoji="0" lang="en-US" altLang="ko-KR" sz="900" b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58" name="사각형: 둥근 모서리 28">
            <a:extLst>
              <a:ext uri="{FF2B5EF4-FFF2-40B4-BE49-F238E27FC236}">
                <a16:creationId xmlns:a16="http://schemas.microsoft.com/office/drawing/2014/main" id="{5C2E34A6-0E07-4D29-B1A9-791D672E7084}"/>
              </a:ext>
            </a:extLst>
          </p:cNvPr>
          <p:cNvSpPr/>
          <p:nvPr/>
        </p:nvSpPr>
        <p:spPr>
          <a:xfrm>
            <a:off x="405624" y="2017292"/>
            <a:ext cx="4669613" cy="3959646"/>
          </a:xfrm>
          <a:prstGeom prst="roundRect">
            <a:avLst>
              <a:gd name="adj" fmla="val 0"/>
            </a:avLst>
          </a:prstGeom>
          <a:solidFill>
            <a:srgbClr val="ADD5ED"/>
          </a:solidFill>
          <a:ln w="9525" cap="flat" cmpd="sng" algn="ctr">
            <a:solidFill>
              <a:srgbClr val="C0C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59" name="Rectangle 135">
            <a:extLst>
              <a:ext uri="{FF2B5EF4-FFF2-40B4-BE49-F238E27FC236}">
                <a16:creationId xmlns:a16="http://schemas.microsoft.com/office/drawing/2014/main" id="{98C0EFB7-143F-440A-92A2-A448EDD5FD94}"/>
              </a:ext>
            </a:extLst>
          </p:cNvPr>
          <p:cNvSpPr/>
          <p:nvPr/>
        </p:nvSpPr>
        <p:spPr>
          <a:xfrm>
            <a:off x="405625" y="2017292"/>
            <a:ext cx="4669612" cy="459142"/>
          </a:xfrm>
          <a:prstGeom prst="rect">
            <a:avLst/>
          </a:prstGeom>
          <a:solidFill>
            <a:srgbClr val="1F6189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68000" rIns="72000" rtlCol="0" anchor="ctr" anchorCtr="0"/>
          <a:lstStyle/>
          <a:p>
            <a:pPr algn="ctr" defTabSz="914400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새로운 경제적 수요인 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ESG </a:t>
            </a:r>
            <a:r>
              <a:rPr lang="ko-KR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적극반영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60" name="Oval 136">
            <a:extLst>
              <a:ext uri="{FF2B5EF4-FFF2-40B4-BE49-F238E27FC236}">
                <a16:creationId xmlns:a16="http://schemas.microsoft.com/office/drawing/2014/main" id="{2E694F96-B705-46D4-8478-F7B335DBA4F3}"/>
              </a:ext>
            </a:extLst>
          </p:cNvPr>
          <p:cNvSpPr/>
          <p:nvPr/>
        </p:nvSpPr>
        <p:spPr bwMode="auto">
          <a:xfrm>
            <a:off x="511465" y="2109199"/>
            <a:ext cx="277831" cy="275330"/>
          </a:xfrm>
          <a:prstGeom prst="ellipse">
            <a:avLst/>
          </a:prstGeom>
          <a:solidFill>
            <a:srgbClr val="1F6189"/>
          </a:solidFill>
          <a:ln w="28575">
            <a:solidFill>
              <a:srgbClr val="FFFFFF"/>
            </a:solidFill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 descr="식물을 든 펼친 손">
            <a:extLst>
              <a:ext uri="{FF2B5EF4-FFF2-40B4-BE49-F238E27FC236}">
                <a16:creationId xmlns:a16="http://schemas.microsoft.com/office/drawing/2014/main" id="{0B81C769-90F8-4ACB-A708-3C18EBA6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414" y="2624474"/>
            <a:ext cx="1242782" cy="1242782"/>
          </a:xfrm>
          <a:prstGeom prst="rect">
            <a:avLst/>
          </a:prstGeom>
        </p:spPr>
      </p:pic>
      <p:pic>
        <p:nvPicPr>
          <p:cNvPr id="7" name="그래픽 6" descr="행운을 빕니다!">
            <a:extLst>
              <a:ext uri="{FF2B5EF4-FFF2-40B4-BE49-F238E27FC236}">
                <a16:creationId xmlns:a16="http://schemas.microsoft.com/office/drawing/2014/main" id="{581F54ED-4519-4D4A-8FA9-3FD45DEEF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780" y="2624474"/>
            <a:ext cx="1242000" cy="1242000"/>
          </a:xfrm>
          <a:prstGeom prst="rect">
            <a:avLst/>
          </a:prstGeom>
        </p:spPr>
      </p:pic>
      <p:sp>
        <p:nvSpPr>
          <p:cNvPr id="63" name="사각형: 둥근 모서리 28">
            <a:extLst>
              <a:ext uri="{FF2B5EF4-FFF2-40B4-BE49-F238E27FC236}">
                <a16:creationId xmlns:a16="http://schemas.microsoft.com/office/drawing/2014/main" id="{3922FD9A-6825-4D43-AA58-D6E24C395E4C}"/>
              </a:ext>
            </a:extLst>
          </p:cNvPr>
          <p:cNvSpPr/>
          <p:nvPr/>
        </p:nvSpPr>
        <p:spPr>
          <a:xfrm>
            <a:off x="5364164" y="1994338"/>
            <a:ext cx="4669613" cy="3959646"/>
          </a:xfrm>
          <a:prstGeom prst="roundRect">
            <a:avLst>
              <a:gd name="adj" fmla="val 0"/>
            </a:avLst>
          </a:prstGeom>
          <a:solidFill>
            <a:srgbClr val="ADD5ED"/>
          </a:solidFill>
          <a:ln w="9525" cap="flat" cmpd="sng" algn="ctr">
            <a:solidFill>
              <a:srgbClr val="C0C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64" name="Rectangle 135">
            <a:extLst>
              <a:ext uri="{FF2B5EF4-FFF2-40B4-BE49-F238E27FC236}">
                <a16:creationId xmlns:a16="http://schemas.microsoft.com/office/drawing/2014/main" id="{0865D367-38A2-46AF-815A-88385DDDD4DD}"/>
              </a:ext>
            </a:extLst>
          </p:cNvPr>
          <p:cNvSpPr/>
          <p:nvPr/>
        </p:nvSpPr>
        <p:spPr>
          <a:xfrm>
            <a:off x="5364165" y="1994338"/>
            <a:ext cx="4669612" cy="459142"/>
          </a:xfrm>
          <a:prstGeom prst="rect">
            <a:avLst/>
          </a:prstGeom>
          <a:solidFill>
            <a:srgbClr val="1F6189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68000" rIns="72000" rtlCol="0" anchor="ctr" anchorCtr="0"/>
          <a:lstStyle/>
          <a:p>
            <a:pPr algn="ctr" defTabSz="914400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rPr>
              <a:t>규제 철회를 통한 경제적 불만족 해소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65" name="Oval 136">
            <a:extLst>
              <a:ext uri="{FF2B5EF4-FFF2-40B4-BE49-F238E27FC236}">
                <a16:creationId xmlns:a16="http://schemas.microsoft.com/office/drawing/2014/main" id="{99592F72-F95E-4B4A-AFC8-951806DDFBC1}"/>
              </a:ext>
            </a:extLst>
          </p:cNvPr>
          <p:cNvSpPr/>
          <p:nvPr/>
        </p:nvSpPr>
        <p:spPr bwMode="auto">
          <a:xfrm>
            <a:off x="5470005" y="2086245"/>
            <a:ext cx="277831" cy="275330"/>
          </a:xfrm>
          <a:prstGeom prst="ellipse">
            <a:avLst/>
          </a:prstGeom>
          <a:solidFill>
            <a:srgbClr val="1F6189"/>
          </a:solidFill>
          <a:ln w="28575">
            <a:solidFill>
              <a:srgbClr val="FFFFFF"/>
            </a:solidFill>
          </a:ln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27">
            <a:extLst>
              <a:ext uri="{FF2B5EF4-FFF2-40B4-BE49-F238E27FC236}">
                <a16:creationId xmlns:a16="http://schemas.microsoft.com/office/drawing/2014/main" id="{BBBC17DC-CBA8-429E-AA18-8BD558DC9D32}"/>
              </a:ext>
            </a:extLst>
          </p:cNvPr>
          <p:cNvSpPr/>
          <p:nvPr/>
        </p:nvSpPr>
        <p:spPr>
          <a:xfrm>
            <a:off x="5367043" y="3923404"/>
            <a:ext cx="4666735" cy="2030579"/>
          </a:xfrm>
          <a:prstGeom prst="rect">
            <a:avLst/>
          </a:prstGeom>
        </p:spPr>
        <p:txBody>
          <a:bodyPr wrap="square" lIns="72000" rIns="72000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부동산 및 주식시장 규제에 대한 완화 요구가 </a:t>
            </a:r>
            <a:endParaRPr lang="en-US" altLang="ko-KR" sz="1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형태소적으로 반영됨</a:t>
            </a:r>
            <a:endParaRPr lang="en-US" altLang="ko-KR" sz="16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최근 과열된 부동산 시장과 주식시장을 잠재우기 위화여 다양한 규제책들을 시행하여 왔으나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이에 대한 반발이 지속적으로 증가하는 것을 파악하였습니다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위와 같은 국민적 여론을 반영하여 정부는 보다 완화된 타협점을 모색할 필요성이 있음을 시사합니다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9" name="그래픽 18" descr="키">
            <a:extLst>
              <a:ext uri="{FF2B5EF4-FFF2-40B4-BE49-F238E27FC236}">
                <a16:creationId xmlns:a16="http://schemas.microsoft.com/office/drawing/2014/main" id="{24F72365-E681-4531-B8D3-61F8DB44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48" y="2624474"/>
            <a:ext cx="1242000" cy="1242000"/>
          </a:xfrm>
          <a:prstGeom prst="rect">
            <a:avLst/>
          </a:prstGeom>
        </p:spPr>
      </p:pic>
      <p:pic>
        <p:nvPicPr>
          <p:cNvPr id="22" name="그래픽 21" descr="자물쇠">
            <a:extLst>
              <a:ext uri="{FF2B5EF4-FFF2-40B4-BE49-F238E27FC236}">
                <a16:creationId xmlns:a16="http://schemas.microsoft.com/office/drawing/2014/main" id="{B5E863FE-E254-4478-B86B-1016BDEF9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575" y="2624474"/>
            <a:ext cx="1242000" cy="1242000"/>
          </a:xfrm>
          <a:prstGeom prst="rect">
            <a:avLst/>
          </a:prstGeom>
        </p:spPr>
      </p:pic>
      <p:sp>
        <p:nvSpPr>
          <p:cNvPr id="69" name="Rectangle 127">
            <a:extLst>
              <a:ext uri="{FF2B5EF4-FFF2-40B4-BE49-F238E27FC236}">
                <a16:creationId xmlns:a16="http://schemas.microsoft.com/office/drawing/2014/main" id="{926A99E0-93C4-45C4-BA08-FE0E1E48CC86}"/>
              </a:ext>
            </a:extLst>
          </p:cNvPr>
          <p:cNvSpPr/>
          <p:nvPr/>
        </p:nvSpPr>
        <p:spPr>
          <a:xfrm>
            <a:off x="401485" y="3951621"/>
            <a:ext cx="4666735" cy="2030579"/>
          </a:xfrm>
          <a:prstGeom prst="rect">
            <a:avLst/>
          </a:prstGeom>
        </p:spPr>
        <p:txBody>
          <a:bodyPr wrap="square" lIns="72000" rIns="72000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Environment(</a:t>
            </a:r>
            <a:r>
              <a:rPr lang="ko-KR" alt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환경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), Social(</a:t>
            </a:r>
            <a:r>
              <a:rPr lang="ko-KR" alt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사회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), Governance(</a:t>
            </a:r>
            <a:r>
              <a:rPr lang="ko-KR" alt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지배구조</a:t>
            </a:r>
            <a:r>
              <a:rPr lang="en-US" altLang="ko-KR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우리나라 및 세계적인 펀드들이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ESG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평가지표를 내세워 투자를 단행하겠다는 의지를 내세웠습니다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이러한 경제적인 흐름이 명사에서 파악될 수 있었고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정부는 앞으로 경제정책을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ESG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중점적으로 발전을 추구하여 세계적인 경제흐름에 적극적으로 따라가야 할 것입니다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358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Ufp8ktQm6y5UO97Jjf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rBoBsKQ4iQq2MYQycf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Kjy64dTBWAAG1NibqX5Q"/>
</p:tagLst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Template" id="{11F1CFEE-A679-4954-89C5-920FFD76BC8A}" vid="{1396427C-881C-42EA-93A9-44F1FBA05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991</Words>
  <Application>Microsoft Office PowerPoint</Application>
  <PresentationFormat>사용자 지정</PresentationFormat>
  <Paragraphs>139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Arial</vt:lpstr>
      <vt:lpstr>EY regular presentation 2015 v1</vt:lpstr>
      <vt:lpstr>think-cell Slide</vt:lpstr>
      <vt:lpstr>PowerPoint 프레젠테이션</vt:lpstr>
      <vt:lpstr>1.1 국민 청원 제도의 배경</vt:lpstr>
      <vt:lpstr>1.2 Project Overview</vt:lpstr>
      <vt:lpstr>2.1 데이터 발굴 프로세스 및 방법</vt:lpstr>
      <vt:lpstr>2.2 Colab을 통한 데이터 스크랩 및 분석</vt:lpstr>
      <vt:lpstr>3.1 형태소 분석 결과 _ Noun</vt:lpstr>
      <vt:lpstr>3.1 형태소 분석 결과 _ Noun</vt:lpstr>
      <vt:lpstr>3.2 형태소 분석 결과 _ 기타</vt:lpstr>
      <vt:lpstr>4. 결론</vt:lpstr>
      <vt:lpstr>End of Document</vt:lpstr>
    </vt:vector>
  </TitlesOfParts>
  <Company>HUFS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Yeongjun Son</dc:creator>
  <cp:lastModifiedBy>SON YEONGJUN</cp:lastModifiedBy>
  <cp:revision>1098</cp:revision>
  <dcterms:created xsi:type="dcterms:W3CDTF">2020-07-27T04:40:16Z</dcterms:created>
  <dcterms:modified xsi:type="dcterms:W3CDTF">2020-12-21T14:10:00Z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₩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2020-08-19T20:04:20Z</vt:filetime>
  </property>
</Properties>
</file>