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1402"/>
    <p:restoredTop sz="99842"/>
  </p:normalViewPr>
  <p:slideViewPr>
    <p:cSldViewPr snapToGrid="0">
      <p:cViewPr>
        <p:scale>
          <a:sx n="75" d="100"/>
          <a:sy n="75" d="100"/>
        </p:scale>
        <p:origin x="114" y="606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957600" y="3596400"/>
            <a:ext cx="6577200" cy="2437200"/>
            <a:chOff x="489336" y="4795192"/>
            <a:chExt cx="5447184" cy="1981617"/>
          </a:xfrm>
        </p:grpSpPr>
        <p:sp>
          <p:nvSpPr>
            <p:cNvPr id="5" name="직사각형 4"/>
            <p:cNvSpPr/>
            <p:nvPr/>
          </p:nvSpPr>
          <p:spPr>
            <a:xfrm>
              <a:off x="489336" y="4795192"/>
              <a:ext cx="5447184" cy="1981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고딕 ExtraBold"/>
                  <a:ea typeface="나눔고딕 ExtraBold"/>
                </a:rPr>
                <a:t>논리회로실습(103)</a:t>
              </a:r>
              <a:endParaRPr lang="ko-KR" altLang="en-US"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  <a:p>
              <a:pPr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  <a:p>
              <a:pPr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고딕 ExtraBold"/>
                  <a:ea typeface="나눔고딕 ExtraBold"/>
                </a:rPr>
                <a:t>소프트웨어 인공지능전공</a:t>
              </a:r>
              <a:endParaRPr lang="ko-KR" altLang="en-US"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  <a:p>
              <a:pPr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  <a:p>
              <a:pPr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고딕 ExtraBold"/>
                  <a:ea typeface="나눔고딕 ExtraBold"/>
                </a:rPr>
                <a:t>201911360 김경욱</a:t>
              </a:r>
              <a:endParaRPr lang="ko-KR" altLang="en-US"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  <a:p>
              <a:pPr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고딕 ExtraBold"/>
                  <a:ea typeface="나눔고딕 ExtraBold"/>
                </a:rPr>
                <a:t>201911632 김태건</a:t>
              </a:r>
              <a:endParaRPr lang="ko-KR" altLang="en-US"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"/>
          <p:cNvSpPr txBox="1"/>
          <p:nvPr/>
        </p:nvSpPr>
        <p:spPr>
          <a:xfrm>
            <a:off x="873125" y="2040890"/>
            <a:ext cx="6927850" cy="7004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나눔고딕 ExtraBold"/>
                <a:ea typeface="나눔고딕 ExtraBold"/>
              </a:rPr>
              <a:t>사거리 교통 제어 신호 구현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나눔고딕 ExtraBold"/>
              <a:ea typeface="나눔고딕 ExtraBold"/>
            </a:endParaRPr>
          </a:p>
        </p:txBody>
      </p:sp>
      <p:cxnSp>
        <p:nvCxnSpPr>
          <p:cNvPr id="44" name=""/>
          <p:cNvCxnSpPr/>
          <p:nvPr/>
        </p:nvCxnSpPr>
        <p:spPr>
          <a:xfrm flipV="1">
            <a:off x="287464" y="1739900"/>
            <a:ext cx="9732836" cy="201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5207952" y="3835400"/>
            <a:ext cx="1980249" cy="1872234"/>
          </a:xfrm>
          <a:prstGeom prst="ellipse">
            <a:avLst/>
          </a:prstGeom>
          <a:blipFill rotWithShape="1">
            <a:blip r:embed="rId2">
              <a:alphaModFix/>
              <a:lum/>
            </a:blip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446748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2" y="331984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8874" y="1171111"/>
            <a:ext cx="4937125" cy="348204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8874" y="4653153"/>
            <a:ext cx="5347111" cy="1828958"/>
          </a:xfrm>
          <a:prstGeom prst="rect">
            <a:avLst/>
          </a:prstGeom>
        </p:spPr>
      </p:pic>
      <p:cxnSp>
        <p:nvCxnSpPr>
          <p:cNvPr id="59" name=""/>
          <p:cNvCxnSpPr/>
          <p:nvPr/>
        </p:nvCxnSpPr>
        <p:spPr>
          <a:xfrm rot="16200000" flipH="1" flipV="1">
            <a:off x="3329023" y="3429000"/>
            <a:ext cx="635392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2210" y="1436197"/>
            <a:ext cx="5156329" cy="429709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499" y="1295214"/>
            <a:ext cx="9030483" cy="472610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499" y="1285875"/>
            <a:ext cx="5067739" cy="4595258"/>
          </a:xfrm>
          <a:prstGeom prst="rect">
            <a:avLst/>
          </a:prstGeom>
        </p:spPr>
      </p:pic>
      <p:cxnSp>
        <p:nvCxnSpPr>
          <p:cNvPr id="60" name=""/>
          <p:cNvCxnSpPr>
            <a:stCxn id="7" idx="0"/>
            <a:endCxn id="7" idx="2"/>
          </p:cNvCxnSpPr>
          <p:nvPr/>
        </p:nvCxnSpPr>
        <p:spPr>
          <a:xfrm rot="16200000" flipH="1">
            <a:off x="2919038" y="3428999"/>
            <a:ext cx="6353926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1560" y="1714500"/>
            <a:ext cx="4435224" cy="20651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3</a:t>
            </a:r>
            <a:endParaRPr lang="en-US" altLang="ko-KR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기능 실행 사진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422" y="1930527"/>
            <a:ext cx="2925257" cy="3730752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19" y="1930527"/>
            <a:ext cx="2964180" cy="3730751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930527"/>
            <a:ext cx="2940558" cy="3730752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67775" y="1930527"/>
            <a:ext cx="3101803" cy="373075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역할 분담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sp>
        <p:nvSpPr>
          <p:cNvPr id="47" name=""/>
          <p:cNvSpPr/>
          <p:nvPr/>
        </p:nvSpPr>
        <p:spPr>
          <a:xfrm>
            <a:off x="977898" y="1511300"/>
            <a:ext cx="10515601" cy="4559300"/>
          </a:xfrm>
          <a:prstGeom prst="bracketPair">
            <a:avLst>
              <a:gd name="adj" fmla="val 16667"/>
            </a:avLst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1358900" y="1917699"/>
            <a:ext cx="4254500" cy="34036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>
            <a:off x="6832599" y="1905000"/>
            <a:ext cx="4254500" cy="34036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1993900" y="5486399"/>
            <a:ext cx="3060699" cy="3886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000">
                <a:latin typeface="나눔고딕 ExtraBold"/>
                <a:ea typeface="나눔고딕 ExtraBold"/>
              </a:rPr>
              <a:t>201911360 김경욱</a:t>
            </a:r>
            <a:endParaRPr lang="ko-KR" altLang="en-US" sz="2000">
              <a:latin typeface="나눔고딕 ExtraBold"/>
              <a:ea typeface="나눔고딕 Extra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613650" y="5460998"/>
            <a:ext cx="3060700" cy="39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latin typeface="나눔고딕 ExtraBold"/>
                <a:ea typeface="나눔고딕 ExtraBold"/>
              </a:rPr>
              <a:t>201911632 김태건</a:t>
            </a:r>
            <a:endParaRPr lang="ko-KR" altLang="en-US" sz="2000">
              <a:latin typeface="나눔고딕 ExtraBold"/>
              <a:ea typeface="나눔고딕 ExtraBol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409590" y="2285841"/>
            <a:ext cx="4000499" cy="26462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400">
                <a:latin typeface="나눔고딕 ExtraBold"/>
                <a:ea typeface="나눔고딕 ExtraBold"/>
              </a:rPr>
              <a:t>ppt </a:t>
            </a:r>
            <a:r>
              <a:rPr lang="ko-KR" altLang="en-US" sz="2400">
                <a:latin typeface="나눔고딕 ExtraBold"/>
                <a:ea typeface="나눔고딕 ExtraBold"/>
              </a:rPr>
              <a:t>제작 및 프로젝트 발표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r>
              <a:rPr lang="ko-KR" altLang="en-US" sz="2400">
                <a:latin typeface="나눔고딕 ExtraBold"/>
                <a:ea typeface="나눔고딕 ExtraBold"/>
              </a:rPr>
              <a:t>입.출력 및 상태도 작성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r>
              <a:rPr lang="ko-KR" altLang="en-US" sz="2400">
                <a:latin typeface="나눔고딕 ExtraBold"/>
                <a:ea typeface="나눔고딕 ExtraBold"/>
              </a:rPr>
              <a:t>보행 신호 코드 구현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08795" y="2281832"/>
            <a:ext cx="4102100" cy="265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>
                <a:latin typeface="나눔고딕 ExtraBold"/>
                <a:ea typeface="나눔고딕 ExtraBold"/>
              </a:rPr>
              <a:t>ppt </a:t>
            </a:r>
            <a:r>
              <a:rPr lang="ko-KR" altLang="en-US" sz="2400">
                <a:latin typeface="나눔고딕 ExtraBold"/>
                <a:ea typeface="나눔고딕 ExtraBold"/>
              </a:rPr>
              <a:t>제작 및 프로젝트 발표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r>
              <a:rPr lang="ko-KR" altLang="en-US" sz="2400">
                <a:latin typeface="나눔고딕 ExtraBold"/>
                <a:ea typeface="나눔고딕 ExtraBold"/>
              </a:rPr>
              <a:t>입.출력 및 상태도 작성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r>
              <a:rPr lang="ko-KR" altLang="en-US" sz="2400">
                <a:latin typeface="나눔고딕 ExtraBold"/>
                <a:ea typeface="나눔고딕 ExtraBold"/>
              </a:rPr>
              <a:t>교통 신호 코드 구현</a:t>
            </a: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2000" b="1" kern="0">
                <a:solidFill>
                  <a:schemeClr val="tx1"/>
                </a:solidFill>
                <a:latin typeface="나눔고딕 ExtraBold"/>
                <a:ea typeface="나눔고딕 ExtraBold"/>
              </a:rPr>
              <a:t>    </a:t>
            </a:r>
            <a:endParaRPr lang="ko-KR" altLang="en-US" sz="2000" b="1" kern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latinLnBrk="0">
              <a:lnSpc>
                <a:spcPct val="150000"/>
              </a:lnSpc>
              <a:defRPr lang="ko-KR"/>
            </a:pPr>
            <a:endParaRPr lang="ko-KR" altLang="en-US" sz="2000" b="1" kern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latinLnBrk="0">
              <a:lnSpc>
                <a:spcPct val="150000"/>
              </a:lnSpc>
              <a:defRPr lang="ko-KR"/>
            </a:pPr>
            <a:endParaRPr lang="ko-KR" altLang="en-US" sz="2000" b="1" kern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2000" b="1" kern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2200" b="1" kern="0">
                <a:solidFill>
                  <a:schemeClr val="tx1"/>
                </a:solidFill>
                <a:latin typeface="나눔고딕 ExtraBold"/>
                <a:ea typeface="나눔고딕 ExtraBold"/>
              </a:rPr>
              <a:t>   </a:t>
            </a: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1.   사거리 교통 제어 기능 설명</a:t>
            </a: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endParaRPr lang="ko-KR" altLang="en-US" sz="2600" b="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  2.   상태도 및 코드</a:t>
            </a: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  3.  </a:t>
            </a:r>
            <a:r>
              <a:rPr lang="en-US" altLang="ko-KR" sz="2600" kern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기능 실행 사진</a:t>
            </a: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  <a:p>
            <a:pPr latinLnBrk="0">
              <a:lnSpc>
                <a:spcPct val="150000"/>
              </a:lnSpc>
              <a:defRPr lang="ko-KR"/>
            </a:pP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  4.  </a:t>
            </a:r>
            <a:r>
              <a:rPr lang="en-US" altLang="ko-KR" sz="2600" kern="0">
                <a:solidFill>
                  <a:schemeClr val="tx1"/>
                </a:solidFill>
                <a:latin typeface="한컴 백제 B"/>
                <a:ea typeface="한컴 백제 B"/>
              </a:rPr>
              <a:t> </a:t>
            </a:r>
            <a:r>
              <a:rPr lang="ko-KR" altLang="en-US" sz="2600" kern="0">
                <a:solidFill>
                  <a:schemeClr val="tx1"/>
                </a:solidFill>
                <a:latin typeface="한컴 백제 B"/>
                <a:ea typeface="한컴 백제 B"/>
              </a:rPr>
              <a:t>역할 분담</a:t>
            </a:r>
            <a:endParaRPr lang="ko-KR" altLang="en-US" sz="2600" kern="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25" name=""/>
          <p:cNvSpPr/>
          <p:nvPr/>
        </p:nvSpPr>
        <p:spPr>
          <a:xfrm>
            <a:off x="266700" y="723900"/>
            <a:ext cx="4127499" cy="622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ko-KR" altLang="en-US" sz="2700" b="1">
                <a:solidFill>
                  <a:schemeClr val="tx1"/>
                </a:solidFill>
              </a:rPr>
              <a:t>목차</a:t>
            </a:r>
            <a:endParaRPr lang="ko-KR" altLang="en-US" sz="2700" b="1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88711" y="2132838"/>
            <a:ext cx="5652135" cy="35325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362120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1</a:t>
            </a:r>
            <a:endParaRPr lang="en-US" altLang="ko-KR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 latinLnBrk="0">
              <a:lnSpc>
                <a:spcPct val="150000"/>
              </a:lnSpc>
              <a:defRPr lang="ko-KR" altLang="en-US"/>
            </a:pPr>
            <a:r>
              <a:rPr lang="ko-KR" altLang="en-US" sz="3200" b="1" kern="0">
                <a:solidFill>
                  <a:schemeClr val="tx1"/>
                </a:solidFill>
                <a:latin typeface="나눔고딕 ExtraBold"/>
                <a:ea typeface="나눔고딕 ExtraBold"/>
              </a:rPr>
              <a:t>사거리 교통 제어 기능 설명</a:t>
            </a:r>
            <a:endParaRPr lang="ko-KR" altLang="en-US" sz="3200" b="1" kern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0" name=""/>
          <p:cNvSpPr/>
          <p:nvPr/>
        </p:nvSpPr>
        <p:spPr>
          <a:xfrm>
            <a:off x="977898" y="1511300"/>
            <a:ext cx="10515601" cy="4559300"/>
          </a:xfrm>
          <a:prstGeom prst="bracketPair">
            <a:avLst>
              <a:gd name="adj" fmla="val 16667"/>
            </a:avLst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1983051" y="2527200"/>
            <a:ext cx="4068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4" name=""/>
          <p:cNvSpPr/>
          <p:nvPr/>
        </p:nvSpPr>
        <p:spPr>
          <a:xfrm>
            <a:off x="2750353" y="2527200"/>
            <a:ext cx="4068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5" name=""/>
          <p:cNvSpPr/>
          <p:nvPr/>
        </p:nvSpPr>
        <p:spPr>
          <a:xfrm>
            <a:off x="3610629" y="2527200"/>
            <a:ext cx="406800" cy="36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6" name=""/>
          <p:cNvSpPr/>
          <p:nvPr/>
        </p:nvSpPr>
        <p:spPr>
          <a:xfrm>
            <a:off x="4368600" y="2527200"/>
            <a:ext cx="406800" cy="3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7" name=""/>
          <p:cNvSpPr txBox="1"/>
          <p:nvPr/>
        </p:nvSpPr>
        <p:spPr>
          <a:xfrm>
            <a:off x="1968299" y="2074545"/>
            <a:ext cx="3251782" cy="371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900"/>
              <a:t>정지  서행  </a:t>
            </a:r>
            <a:r>
              <a:rPr lang="en-US" altLang="ko-KR" sz="1900"/>
              <a:t>  </a:t>
            </a:r>
            <a:r>
              <a:rPr lang="ko-KR" altLang="en-US" sz="1900"/>
              <a:t>직진  </a:t>
            </a:r>
            <a:r>
              <a:rPr lang="en-US" altLang="ko-KR" sz="1900"/>
              <a:t> </a:t>
            </a:r>
            <a:r>
              <a:rPr lang="ko-KR" altLang="en-US" sz="1900"/>
              <a:t>좌회전</a:t>
            </a:r>
            <a:endParaRPr lang="ko-KR" altLang="en-US" sz="1900"/>
          </a:p>
        </p:txBody>
      </p:sp>
      <p:sp>
        <p:nvSpPr>
          <p:cNvPr id="78" name=""/>
          <p:cNvSpPr txBox="1"/>
          <p:nvPr/>
        </p:nvSpPr>
        <p:spPr>
          <a:xfrm>
            <a:off x="1968299" y="1609725"/>
            <a:ext cx="2133766" cy="464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500">
                <a:latin typeface="나눔고딕 ExtraBold"/>
                <a:ea typeface="나눔고딕 ExtraBold"/>
              </a:rPr>
              <a:t>-LED-</a:t>
            </a:r>
            <a:endParaRPr lang="en-US" altLang="ko-KR" sz="2500">
              <a:latin typeface="나눔고딕 ExtraBold"/>
              <a:ea typeface="나눔고딕 Extra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3051" y="4437126"/>
            <a:ext cx="1424178" cy="144018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1056" y="4437126"/>
            <a:ext cx="1415052" cy="1440180"/>
          </a:xfrm>
          <a:prstGeom prst="rect">
            <a:avLst/>
          </a:prstGeom>
        </p:spPr>
      </p:pic>
      <p:sp>
        <p:nvSpPr>
          <p:cNvPr id="81" name=""/>
          <p:cNvSpPr txBox="1"/>
          <p:nvPr/>
        </p:nvSpPr>
        <p:spPr>
          <a:xfrm>
            <a:off x="1692825" y="3193256"/>
            <a:ext cx="3035757" cy="4719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500">
                <a:latin typeface="나눔고딕 ExtraBold"/>
                <a:ea typeface="나눔고딕 ExtraBold"/>
              </a:rPr>
              <a:t>-DotMatrix-</a:t>
            </a:r>
            <a:endParaRPr lang="en-US" altLang="ko-KR" sz="2500">
              <a:latin typeface="나눔고딕 ExtraBold"/>
              <a:ea typeface="나눔고딕 ExtraBold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983051" y="3681037"/>
            <a:ext cx="1424178" cy="6414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보행 가능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walkable)</a:t>
            </a:r>
            <a:endParaRPr lang="en-US" altLang="ko-KR"/>
          </a:p>
        </p:txBody>
      </p:sp>
      <p:sp>
        <p:nvSpPr>
          <p:cNvPr id="84" name=""/>
          <p:cNvSpPr txBox="1"/>
          <p:nvPr/>
        </p:nvSpPr>
        <p:spPr>
          <a:xfrm>
            <a:off x="4021056" y="3681037"/>
            <a:ext cx="1424178" cy="641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보행 정지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stop)</a:t>
            </a:r>
            <a:endParaRPr lang="en-US" altLang="ko-KR"/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306" y="3790949"/>
            <a:ext cx="2809846" cy="2222858"/>
          </a:xfrm>
          <a:prstGeom prst="rect">
            <a:avLst/>
          </a:prstGeom>
        </p:spPr>
      </p:pic>
      <p:sp>
        <p:nvSpPr>
          <p:cNvPr id="87" name=""/>
          <p:cNvSpPr txBox="1"/>
          <p:nvPr/>
        </p:nvSpPr>
        <p:spPr>
          <a:xfrm>
            <a:off x="7334807" y="1944224"/>
            <a:ext cx="2016252" cy="4714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500">
                <a:latin typeface="나눔고딕 ExtraBold"/>
                <a:ea typeface="나눔고딕 ExtraBold"/>
              </a:rPr>
              <a:t>-FPGA-</a:t>
            </a:r>
            <a:endParaRPr lang="en-US" altLang="ko-KR" sz="2500">
              <a:latin typeface="나눔고딕 ExtraBold"/>
              <a:ea typeface="나눔고딕 ExtraBold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855713" y="2527200"/>
            <a:ext cx="3209545" cy="395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/>
              <a:t>push:</a:t>
            </a:r>
            <a:r>
              <a:rPr lang="en-US" altLang="ko-KR"/>
              <a:t> </a:t>
            </a:r>
            <a:r>
              <a:rPr lang="ko-KR" altLang="en-US"/>
              <a:t>보행 가능 신호 전환</a:t>
            </a:r>
            <a:endParaRPr lang="ko-KR" altLang="en-US"/>
          </a:p>
        </p:txBody>
      </p:sp>
      <p:sp>
        <p:nvSpPr>
          <p:cNvPr id="89" name=""/>
          <p:cNvSpPr txBox="1"/>
          <p:nvPr/>
        </p:nvSpPr>
        <p:spPr>
          <a:xfrm>
            <a:off x="6855714" y="3062525"/>
            <a:ext cx="3209544" cy="39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7-</a:t>
            </a:r>
            <a:r>
              <a:rPr lang="en-US" altLang="ko-KR" sz="2000"/>
              <a:t>segment:</a:t>
            </a:r>
            <a:r>
              <a:rPr lang="en-US" altLang="ko-KR"/>
              <a:t> </a:t>
            </a:r>
            <a:r>
              <a:rPr lang="ko-KR" altLang="en-US"/>
              <a:t>보행 시간 표시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1</a:t>
            </a:r>
            <a:endParaRPr lang="en-US" altLang="ko-KR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 latinLnBrk="0">
              <a:lnSpc>
                <a:spcPct val="150000"/>
              </a:lnSpc>
              <a:defRPr lang="ko-KR" altLang="en-US"/>
            </a:pPr>
            <a:r>
              <a:rPr lang="ko-KR" altLang="en-US" sz="3200" b="1" kern="0">
                <a:solidFill>
                  <a:schemeClr val="tx1"/>
                </a:solidFill>
                <a:latin typeface="나눔고딕 ExtraBold"/>
                <a:ea typeface="나눔고딕 ExtraBold"/>
              </a:rPr>
              <a:t>사거리 교통 제어 기능 설명</a:t>
            </a:r>
            <a:endParaRPr lang="ko-KR" altLang="en-US" sz="3200" b="1" kern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0" name=""/>
          <p:cNvSpPr/>
          <p:nvPr/>
        </p:nvSpPr>
        <p:spPr>
          <a:xfrm>
            <a:off x="977898" y="1511300"/>
            <a:ext cx="10515601" cy="4559300"/>
          </a:xfrm>
          <a:prstGeom prst="bracketPair">
            <a:avLst>
              <a:gd name="adj" fmla="val 16667"/>
            </a:avLst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1691638" y="3301365"/>
            <a:ext cx="5472684" cy="9829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>
                <a:latin typeface="나눔고딕 ExtraBold"/>
                <a:ea typeface="나눔고딕 ExtraBold"/>
              </a:rPr>
              <a:t>교통 신호 순서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A_GO -&gt; B_GO -&gt; C_GO -&gt; D_GO</a:t>
            </a:r>
            <a:endParaRPr lang="en-US" altLang="ko-KR"/>
          </a:p>
        </p:txBody>
      </p:sp>
      <p:sp>
        <p:nvSpPr>
          <p:cNvPr id="93" name=""/>
          <p:cNvSpPr txBox="1"/>
          <p:nvPr/>
        </p:nvSpPr>
        <p:spPr>
          <a:xfrm>
            <a:off x="1691639" y="4530547"/>
            <a:ext cx="4404361" cy="1258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>
                <a:latin typeface="나눔고딕 ExtraBold"/>
                <a:ea typeface="나눔고딕 ExtraBold"/>
              </a:rPr>
              <a:t>보행 가능 신호</a:t>
            </a:r>
            <a:endParaRPr lang="ko-KR" altLang="en-US" sz="23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18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r>
              <a:rPr lang="en-US" altLang="ko-KR"/>
              <a:t>-B_GO</a:t>
            </a:r>
            <a:r>
              <a:rPr lang="ko-KR" altLang="en-US"/>
              <a:t> 일때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보행자 작동 신호기(</a:t>
            </a:r>
            <a:r>
              <a:rPr lang="en-US" altLang="ko-KR"/>
              <a:t>push)</a:t>
            </a:r>
            <a:r>
              <a:rPr lang="ko-KR" altLang="en-US"/>
              <a:t>를 눌렀을때</a:t>
            </a:r>
            <a:endParaRPr lang="ko-KR" altLang="en-US"/>
          </a:p>
        </p:txBody>
      </p:sp>
      <p:sp>
        <p:nvSpPr>
          <p:cNvPr id="94" name=""/>
          <p:cNvSpPr txBox="1"/>
          <p:nvPr/>
        </p:nvSpPr>
        <p:spPr>
          <a:xfrm>
            <a:off x="1691638" y="1714500"/>
            <a:ext cx="3528442" cy="1807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>
                <a:latin typeface="나눔고딕 ExtraBold"/>
                <a:ea typeface="나눔고딕 ExtraBold"/>
              </a:rPr>
              <a:t>교통 상황 설정</a:t>
            </a:r>
            <a:endParaRPr lang="ko-KR" altLang="en-US" sz="2300">
              <a:latin typeface="나눔고딕 ExtraBold"/>
              <a:ea typeface="나눔고딕 ExtraBold"/>
            </a:endParaRPr>
          </a:p>
          <a:p>
            <a:pPr>
              <a:defRPr lang="ko-KR" altLang="en-US"/>
            </a:pPr>
            <a:endParaRPr lang="ko-KR" altLang="en-US" sz="18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1800">
                <a:latin typeface="맑은 고딕"/>
                <a:ea typeface="맑은 고딕"/>
                <a:cs typeface="맑은 고딕"/>
              </a:rPr>
              <a:t>- 직진 좌회전이 동시에 주어짐</a:t>
            </a:r>
            <a:endParaRPr lang="ko-KR" altLang="en-US" sz="18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1800">
                <a:latin typeface="맑은 고딕"/>
                <a:ea typeface="맑은 고딕"/>
                <a:cs typeface="맑은 고딕"/>
              </a:rPr>
              <a:t>- 20초를 주기로 신호가 바뀜</a:t>
            </a:r>
            <a:endParaRPr lang="ko-KR" altLang="en-US" sz="18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1800"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800">
                <a:latin typeface="맑은 고딕"/>
                <a:ea typeface="맑은 고딕"/>
                <a:cs typeface="맑은 고딕"/>
              </a:rPr>
              <a:t>보행 가능 시간 10초 설정</a:t>
            </a:r>
            <a:endParaRPr lang="ko-KR" altLang="en-US" sz="18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18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5698" y="1800835"/>
            <a:ext cx="4320541" cy="37859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sp>
        <p:nvSpPr>
          <p:cNvPr id="49" name=""/>
          <p:cNvSpPr/>
          <p:nvPr/>
        </p:nvSpPr>
        <p:spPr>
          <a:xfrm>
            <a:off x="5283295" y="5157216"/>
            <a:ext cx="1152144" cy="864108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29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B_GO</a:t>
            </a:r>
            <a:endParaRPr lang="en-US" altLang="ko-KR" sz="29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0" name=""/>
          <p:cNvSpPr/>
          <p:nvPr/>
        </p:nvSpPr>
        <p:spPr>
          <a:xfrm>
            <a:off x="9540622" y="2996946"/>
            <a:ext cx="1296161" cy="864108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9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C_GO</a:t>
            </a:r>
            <a:endParaRPr lang="en-US" altLang="ko-KR" sz="29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1" name=""/>
          <p:cNvSpPr/>
          <p:nvPr/>
        </p:nvSpPr>
        <p:spPr>
          <a:xfrm>
            <a:off x="5283293" y="1285875"/>
            <a:ext cx="1152144" cy="864108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9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D_GO</a:t>
            </a:r>
            <a:endParaRPr lang="en-US" altLang="ko-KR" sz="29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3" name=""/>
          <p:cNvSpPr/>
          <p:nvPr/>
        </p:nvSpPr>
        <p:spPr>
          <a:xfrm>
            <a:off x="1435099" y="2996946"/>
            <a:ext cx="1152144" cy="864108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9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A</a:t>
            </a:r>
            <a:r>
              <a:rPr lang="en-US" altLang="ko-KR" sz="28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_</a:t>
            </a:r>
            <a:r>
              <a:rPr lang="en-US" altLang="ko-KR" sz="29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GO</a:t>
            </a:r>
            <a:endParaRPr lang="en-US" altLang="ko-KR" sz="29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54" name=""/>
          <p:cNvSpPr/>
          <p:nvPr/>
        </p:nvSpPr>
        <p:spPr>
          <a:xfrm>
            <a:off x="4860036" y="2996946"/>
            <a:ext cx="2232279" cy="648081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PUSH</a:t>
            </a:r>
            <a:endParaRPr lang="en-US" altLang="ko-KR" sz="32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72" name=""/>
          <p:cNvCxnSpPr/>
          <p:nvPr/>
        </p:nvCxnSpPr>
        <p:spPr>
          <a:xfrm flipV="1">
            <a:off x="6782211" y="4149090"/>
            <a:ext cx="2974437" cy="144018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rot="10800000">
            <a:off x="6782211" y="1714499"/>
            <a:ext cx="3118455" cy="1066419"/>
          </a:xfrm>
          <a:prstGeom prst="line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rot="10800000" flipV="1">
            <a:off x="2171699" y="1714501"/>
            <a:ext cx="2832355" cy="1066417"/>
          </a:xfrm>
          <a:prstGeom prst="straightConnector1">
            <a:avLst/>
          </a:pr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/>
          <p:nvPr/>
        </p:nvCxnSpPr>
        <p:spPr>
          <a:xfrm>
            <a:off x="2011171" y="4013454"/>
            <a:ext cx="2992883" cy="1575816"/>
          </a:xfrm>
          <a:prstGeom prst="straightConnector1">
            <a:avLst/>
          </a:pr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 txBox="1"/>
          <p:nvPr/>
        </p:nvSpPr>
        <p:spPr>
          <a:xfrm rot="47427">
            <a:off x="2670490" y="1828627"/>
            <a:ext cx="1334200" cy="31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fRchange=1</a:t>
            </a:r>
            <a:endParaRPr lang="en-US" altLang="ko-KR" sz="1500"/>
          </a:p>
        </p:txBody>
      </p:sp>
      <p:cxnSp>
        <p:nvCxnSpPr>
          <p:cNvPr id="80" name=""/>
          <p:cNvCxnSpPr>
            <a:stCxn id="51" idx="2"/>
          </p:cNvCxnSpPr>
          <p:nvPr/>
        </p:nvCxnSpPr>
        <p:spPr>
          <a:xfrm rot="16200000" flipH="1">
            <a:off x="5435884" y="2573464"/>
            <a:ext cx="846963" cy="0"/>
          </a:xfrm>
          <a:prstGeom prst="straightConnector1">
            <a:avLst/>
          </a:pr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>
            <a:stCxn id="53" idx="3"/>
          </p:cNvCxnSpPr>
          <p:nvPr/>
        </p:nvCxnSpPr>
        <p:spPr>
          <a:xfrm>
            <a:off x="2587243" y="3429000"/>
            <a:ext cx="1984756" cy="0"/>
          </a:xfrm>
          <a:prstGeom prst="straightConnector1">
            <a:avLst/>
          </a:pr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>
            <a:stCxn id="50" idx="1"/>
          </p:cNvCxnSpPr>
          <p:nvPr/>
        </p:nvCxnSpPr>
        <p:spPr>
          <a:xfrm rot="10800000">
            <a:off x="7236333" y="3428999"/>
            <a:ext cx="2304289" cy="0"/>
          </a:xfrm>
          <a:prstGeom prst="straightConnector1">
            <a:avLst/>
          </a:pr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4860036" y="4153281"/>
            <a:ext cx="2232279" cy="43205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000000"/>
                </a:solidFill>
                <a:latin typeface="맑은 고딕 Semilight"/>
                <a:ea typeface="맑은 고딕 Semilight"/>
                <a:cs typeface="맑은 고딕 Semilight"/>
              </a:rPr>
              <a:t>B_READY</a:t>
            </a:r>
            <a:endParaRPr lang="en-US" altLang="ko-KR" sz="3200">
              <a:solidFill>
                <a:srgbClr val="0000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cxnSp>
        <p:nvCxnSpPr>
          <p:cNvPr id="86" name=""/>
          <p:cNvCxnSpPr/>
          <p:nvPr/>
        </p:nvCxnSpPr>
        <p:spPr>
          <a:xfrm rot="5400000">
            <a:off x="5029167" y="3899153"/>
            <a:ext cx="508254" cy="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"/>
          <p:cNvCxnSpPr/>
          <p:nvPr/>
        </p:nvCxnSpPr>
        <p:spPr>
          <a:xfrm rot="5400000">
            <a:off x="5366195" y="4871274"/>
            <a:ext cx="571880" cy="1"/>
          </a:xfrm>
          <a:prstGeom prst="straightConnector1">
            <a:avLst/>
          </a:prstGeom>
          <a:ln w="38100" algn="ctr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"/>
          <p:cNvSpPr/>
          <p:nvPr/>
        </p:nvSpPr>
        <p:spPr>
          <a:xfrm>
            <a:off x="6162927" y="3735270"/>
            <a:ext cx="1739865" cy="1413333"/>
          </a:xfrm>
          <a:custGeom>
            <a:avLst/>
            <a:gdLst>
              <a:gd name="connsiteX0" fmla="*/ -3427 w 1739865"/>
              <a:gd name="connsiteY0" fmla="*/ 1413521 h 1413333"/>
              <a:gd name="connsiteX1" fmla="*/ 1716364 w 1739865"/>
              <a:gd name="connsiteY1" fmla="*/ 804980 h 1413333"/>
              <a:gd name="connsiteX2" fmla="*/ 988760 w 1739865"/>
              <a:gd name="connsiteY2" fmla="*/ -1999 h 141333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865" h="1413333">
                <a:moveTo>
                  <a:pt x="-3427" y="1413521"/>
                </a:moveTo>
                <a:cubicBezTo>
                  <a:pt x="283204" y="1312097"/>
                  <a:pt x="1550998" y="1040900"/>
                  <a:pt x="1716364" y="804980"/>
                </a:cubicBezTo>
                <a:cubicBezTo>
                  <a:pt x="1881727" y="569060"/>
                  <a:pt x="1110027" y="132497"/>
                  <a:pt x="988760" y="-1999"/>
                </a:cubicBezTo>
              </a:path>
            </a:pathLst>
          </a:custGeom>
          <a:ln w="38100" algn="ctr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0" name=""/>
          <p:cNvSpPr txBox="1"/>
          <p:nvPr/>
        </p:nvSpPr>
        <p:spPr>
          <a:xfrm rot="47427">
            <a:off x="4283970" y="4684764"/>
            <a:ext cx="1300560" cy="31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fRchange=1</a:t>
            </a:r>
            <a:endParaRPr lang="en-US" altLang="ko-KR" sz="1500"/>
          </a:p>
        </p:txBody>
      </p:sp>
      <p:sp>
        <p:nvSpPr>
          <p:cNvPr id="91" name=""/>
          <p:cNvSpPr txBox="1"/>
          <p:nvPr/>
        </p:nvSpPr>
        <p:spPr>
          <a:xfrm rot="47427">
            <a:off x="2251562" y="4832342"/>
            <a:ext cx="1334200" cy="31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fRchange=1</a:t>
            </a:r>
            <a:endParaRPr lang="en-US" altLang="ko-KR" sz="1500"/>
          </a:p>
        </p:txBody>
      </p:sp>
      <p:sp>
        <p:nvSpPr>
          <p:cNvPr id="92" name=""/>
          <p:cNvSpPr txBox="1"/>
          <p:nvPr/>
        </p:nvSpPr>
        <p:spPr>
          <a:xfrm rot="47427">
            <a:off x="8060310" y="5016864"/>
            <a:ext cx="1334200" cy="31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fRchange=1</a:t>
            </a:r>
            <a:endParaRPr lang="en-US" altLang="ko-KR" sz="1500"/>
          </a:p>
        </p:txBody>
      </p:sp>
      <p:sp>
        <p:nvSpPr>
          <p:cNvPr id="93" name=""/>
          <p:cNvSpPr txBox="1"/>
          <p:nvPr/>
        </p:nvSpPr>
        <p:spPr>
          <a:xfrm rot="47427">
            <a:off x="8204328" y="1802457"/>
            <a:ext cx="1334200" cy="31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fRchange=1</a:t>
            </a:r>
            <a:endParaRPr lang="en-US" altLang="ko-KR" sz="1500"/>
          </a:p>
        </p:txBody>
      </p:sp>
      <p:sp>
        <p:nvSpPr>
          <p:cNvPr id="94" name=""/>
          <p:cNvSpPr txBox="1"/>
          <p:nvPr/>
        </p:nvSpPr>
        <p:spPr>
          <a:xfrm rot="47427">
            <a:off x="2945565" y="3106221"/>
            <a:ext cx="1334201" cy="31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/>
              <a:t>fPush=1</a:t>
            </a:r>
            <a:endParaRPr lang="en-US" altLang="ko-KR" sz="1500"/>
          </a:p>
        </p:txBody>
      </p:sp>
      <p:sp>
        <p:nvSpPr>
          <p:cNvPr id="95" name=""/>
          <p:cNvSpPr txBox="1"/>
          <p:nvPr/>
        </p:nvSpPr>
        <p:spPr>
          <a:xfrm rot="47427">
            <a:off x="7807699" y="3106221"/>
            <a:ext cx="1334201" cy="31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/>
              <a:t>fPush=1</a:t>
            </a:r>
            <a:endParaRPr lang="en-US" altLang="ko-KR" sz="1500"/>
          </a:p>
        </p:txBody>
      </p:sp>
      <p:sp>
        <p:nvSpPr>
          <p:cNvPr id="96" name=""/>
          <p:cNvSpPr txBox="1"/>
          <p:nvPr/>
        </p:nvSpPr>
        <p:spPr>
          <a:xfrm rot="47427">
            <a:off x="4759689" y="2415913"/>
            <a:ext cx="1334201" cy="31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/>
              <a:t>fPush=1</a:t>
            </a:r>
            <a:endParaRPr lang="en-US" altLang="ko-KR" sz="1500"/>
          </a:p>
        </p:txBody>
      </p:sp>
      <p:sp>
        <p:nvSpPr>
          <p:cNvPr id="97" name=""/>
          <p:cNvSpPr txBox="1"/>
          <p:nvPr/>
        </p:nvSpPr>
        <p:spPr>
          <a:xfrm rot="47427">
            <a:off x="7602329" y="3908342"/>
            <a:ext cx="1334201" cy="3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/>
              <a:t>fPush=1</a:t>
            </a:r>
            <a:endParaRPr lang="en-US" altLang="ko-KR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3200" y="252000"/>
            <a:ext cx="11746800" cy="635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graphicFrame>
        <p:nvGraphicFramePr>
          <p:cNvPr id="69" name=""/>
          <p:cNvGraphicFramePr>
            <a:graphicFrameLocks noGrp="1"/>
          </p:cNvGraphicFramePr>
          <p:nvPr/>
        </p:nvGraphicFramePr>
        <p:xfrm>
          <a:off x="971549" y="1397000"/>
          <a:ext cx="10369296" cy="4384221"/>
        </p:xfrm>
        <a:graphic>
          <a:graphicData uri="http://schemas.openxmlformats.org/drawingml/2006/table">
            <a:tbl>
              <a:tblPr firstRow="1" bandRow="1"/>
              <a:tblGrid>
                <a:gridCol w="2247146"/>
                <a:gridCol w="2941557"/>
                <a:gridCol w="2593965"/>
                <a:gridCol w="2586627"/>
              </a:tblGrid>
              <a:tr h="4144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이름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구분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bit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설명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i_Clk</a:t>
                      </a: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3100"/>
                        <a:t>입력</a:t>
                      </a:r>
                      <a:endParaRPr lang="ko-KR" altLang="en-US" sz="3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1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positive clock 신호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i_Rst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1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negative reset 신호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59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i_Push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1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보행자 작동 신호기버튼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o_FND</a:t>
                      </a:r>
                      <a:endParaRPr lang="en-US" altLang="ko-KR"/>
                    </a:p>
                  </a:txBody>
                  <a:tcPr marL="91440" marR="91440"/>
                </a:tc>
                <a:tc row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endParaRPr lang="ko-KR" altLang="en-US" sz="31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3100"/>
                        <a:t>출력</a:t>
                      </a:r>
                      <a:endParaRPr lang="ko-KR" altLang="en-US" sz="3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14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보행 시간 표시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o_LED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32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신호등 </a:t>
                      </a:r>
                      <a:r>
                        <a:rPr lang="en-US" altLang="ko-KR">
                          <a:cs typeface="맑은 고딕"/>
                        </a:rPr>
                        <a:t>LED </a:t>
                      </a:r>
                      <a:r>
                        <a:rPr lang="ko-KR" altLang="en-US"/>
                        <a:t>제어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o_DM_Col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8</a:t>
                      </a:r>
                      <a:endParaRPr lang="ko-KR" altLang="en-US" sz="20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000">
                          <a:cs typeface="맑은 고딕"/>
                        </a:rPr>
                        <a:t>DotMatrix </a:t>
                      </a:r>
                      <a:r>
                        <a:rPr lang="ko-KR" altLang="en-US" sz="2000"/>
                        <a:t>제어</a:t>
                      </a:r>
                      <a:endParaRPr lang="ko-KR" altLang="en-US" sz="2000"/>
                    </a:p>
                  </a:txBody>
                  <a:tcPr marL="91440" marR="91440"/>
                </a:tc>
              </a:tr>
              <a:tr h="5543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o_DM_Row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8</a:t>
                      </a:r>
                      <a:endParaRPr lang="ko-KR" altLang="en-US" sz="2000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165101" y="252000"/>
            <a:ext cx="11746800" cy="635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396397" y="1549908"/>
          <a:ext cx="11233404" cy="3319272"/>
        </p:xfrm>
        <a:graphic>
          <a:graphicData uri="http://schemas.openxmlformats.org/drawingml/2006/table">
            <a:tbl>
              <a:tblPr firstRow="1" bandRow="1"/>
              <a:tblGrid>
                <a:gridCol w="1144111"/>
                <a:gridCol w="929590"/>
                <a:gridCol w="1007475"/>
                <a:gridCol w="1001097"/>
                <a:gridCol w="1012122"/>
                <a:gridCol w="1001097"/>
                <a:gridCol w="1276910"/>
                <a:gridCol w="3860999"/>
              </a:tblGrid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Regs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bit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A_GO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B_GO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C_GO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D_GO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PUSH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B_READY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  <a:tr h="411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n_ClkCnt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23</a:t>
                      </a: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 fLstClk ? 0 : c_ClkCnt + 1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 fLstClk ? 0 :c_ClkCnt + 1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n_Sec0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IncSec0 ? fLstSec0 ? 9 : c_Sec0 - 1 : c_Sec0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IncSec0 ? fLstSec0 ? 9 : c_Sec0 - 1 : c_Sec0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n_Sec1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fIncSec1 ? fLstSec1 ? 9 : c_Sec1 - 1 : c_Sec1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fIncSec1 ? fLstSec1 ? 9 : c_Sec1 - 1 : c_Sec1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n_Sec2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cs typeface="맑은 고딕"/>
                        </a:rPr>
                        <a:t>f</a:t>
                      </a:r>
                      <a:r>
                        <a:rPr lang="ko-KR" altLang="en-US" sz="1500"/>
                        <a:t>IncSec2 ? fLstSec2 ? 1 : c_Sec2 - 1 : c_Sec2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cs typeface="맑은 고딕"/>
                        </a:rPr>
                        <a:t>f</a:t>
                      </a:r>
                      <a:r>
                        <a:rPr lang="ko-KR" altLang="en-US" sz="1400"/>
                        <a:t>IncSec2 ? fLstSec2 ? 1 : c_Sec2 - 1 : c_Sec2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n_LED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32</a:t>
                      </a: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fYchange ? LED_</a:t>
                      </a:r>
                      <a:r>
                        <a:rPr lang="en-US" altLang="ko-KR" sz="1500">
                          <a:cs typeface="맑은 고딕"/>
                        </a:rPr>
                        <a:t>X</a:t>
                      </a:r>
                      <a:r>
                        <a:rPr lang="ko-KR" altLang="en-US" sz="1500"/>
                        <a:t>_YELLOW : LED_</a:t>
                      </a:r>
                      <a:r>
                        <a:rPr lang="en-US" altLang="ko-KR" sz="1500">
                          <a:cs typeface="맑은 고딕"/>
                        </a:rPr>
                        <a:t>X</a:t>
                      </a:r>
                      <a:r>
                        <a:rPr lang="ko-KR" altLang="en-US" sz="1500"/>
                        <a:t>_GREEN;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LED_ALL_YELLOW;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n_Data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cs typeface="맑은 고딕"/>
                        </a:rPr>
                        <a:t>64</a:t>
                      </a:r>
                      <a:endParaRPr lang="en-US" altLang="ko-KR"/>
                    </a:p>
                  </a:txBody>
                  <a:tcPr marL="91440" marR="91440"/>
                </a:tc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700"/>
                        <a:t>fWalkable ? WALK : STOP;</a:t>
                      </a:r>
                      <a:endParaRPr lang="ko-KR" altLang="en-US" sz="17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698499" y="4988243"/>
            <a:ext cx="4449573" cy="1310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/>
              <a:buChar char="•"/>
              <a:defRPr lang="ko-KR" altLang="en-US"/>
            </a:pPr>
            <a:r>
              <a:rPr lang="ko-KR" altLang="en-US" sz="1600"/>
              <a:t> fLstClk = c_ClkCnt == 100_000_000/20 – 1</a:t>
            </a:r>
            <a:endParaRPr lang="ko-KR" altLang="en-US" sz="16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fLstSec0 = c_Sec0 ==</a:t>
            </a:r>
            <a:r>
              <a:rPr lang="en-US" altLang="ko-KR" sz="1600"/>
              <a:t> 0</a:t>
            </a:r>
            <a:endParaRPr lang="en-US" altLang="ko-KR" sz="16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fLstSec</a:t>
            </a:r>
            <a:r>
              <a:rPr lang="en-US" altLang="ko-KR" sz="1600"/>
              <a:t>1</a:t>
            </a:r>
            <a:r>
              <a:rPr lang="ko-KR" altLang="en-US" sz="1600"/>
              <a:t> = c_Sec</a:t>
            </a:r>
            <a:r>
              <a:rPr lang="en-US" altLang="ko-KR" sz="1600"/>
              <a:t>1</a:t>
            </a:r>
            <a:r>
              <a:rPr lang="ko-KR" altLang="en-US" sz="1600"/>
              <a:t> ==</a:t>
            </a:r>
            <a:r>
              <a:rPr lang="en-US" altLang="ko-KR" sz="1600"/>
              <a:t> 0</a:t>
            </a:r>
            <a:endParaRPr lang="en-US" altLang="ko-KR" sz="16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fLstSec</a:t>
            </a:r>
            <a:r>
              <a:rPr lang="en-US" altLang="ko-KR" sz="1600"/>
              <a:t>2</a:t>
            </a:r>
            <a:r>
              <a:rPr lang="ko-KR" altLang="en-US" sz="1600"/>
              <a:t> = c_Sec</a:t>
            </a:r>
            <a:r>
              <a:rPr lang="en-US" altLang="ko-KR" sz="1600"/>
              <a:t>2</a:t>
            </a:r>
            <a:r>
              <a:rPr lang="ko-KR" altLang="en-US" sz="1600"/>
              <a:t> ==</a:t>
            </a:r>
            <a:r>
              <a:rPr lang="en-US" altLang="ko-KR" sz="1600"/>
              <a:t> 0</a:t>
            </a:r>
            <a:endParaRPr lang="en-US" altLang="ko-KR" sz="1600"/>
          </a:p>
          <a:p>
            <a:pPr>
              <a:buFont typeface="Arial"/>
              <a:buChar char="•"/>
              <a:defRPr lang="ko-KR" altLang="en-US"/>
            </a:pPr>
            <a:endParaRPr lang="ko-KR" altLang="en-US" sz="1600"/>
          </a:p>
        </p:txBody>
      </p:sp>
      <p:sp>
        <p:nvSpPr>
          <p:cNvPr id="74" name=""/>
          <p:cNvSpPr txBox="1"/>
          <p:nvPr/>
        </p:nvSpPr>
        <p:spPr>
          <a:xfrm>
            <a:off x="5148072" y="4988243"/>
            <a:ext cx="4449574" cy="107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fIncSec0 = fLstClk</a:t>
            </a:r>
            <a:endParaRPr lang="ko-KR" altLang="en-US" sz="16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fIncSec1 = fIncSec0 &amp;&amp; fLstSec0</a:t>
            </a:r>
            <a:endParaRPr lang="ko-KR" altLang="en-US" sz="16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600"/>
              <a:t>fIncSec2 = fIncSec1 &amp;&amp; fLstSec1</a:t>
            </a:r>
            <a:endParaRPr lang="ko-KR" altLang="en-US" sz="1600"/>
          </a:p>
          <a:p>
            <a:pPr>
              <a:buFont typeface="Arial"/>
              <a:buChar char="•"/>
              <a:defRPr lang="ko-KR" altLang="en-US"/>
            </a:pPr>
            <a:endParaRPr lang="ko-KR" altLang="en-US" sz="1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177799" y="252000"/>
            <a:ext cx="11746800" cy="635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383696" y="1549908"/>
          <a:ext cx="11233404" cy="3319272"/>
        </p:xfrm>
        <a:graphic>
          <a:graphicData uri="http://schemas.openxmlformats.org/drawingml/2006/table">
            <a:tbl>
              <a:tblPr firstRow="1" bandRow="1"/>
              <a:tblGrid>
                <a:gridCol w="1144111"/>
                <a:gridCol w="929590"/>
                <a:gridCol w="1007475"/>
                <a:gridCol w="1001097"/>
                <a:gridCol w="1012122"/>
                <a:gridCol w="1001097"/>
                <a:gridCol w="1276910"/>
                <a:gridCol w="3860999"/>
              </a:tblGrid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Regs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bit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A_GO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B_GO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C_GO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D_GO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PUSH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>
                          <a:latin typeface="맑은 고딕"/>
                          <a:ea typeface="맑은 고딕"/>
                          <a:cs typeface="맑은 고딕"/>
                        </a:rPr>
                        <a:t>B_READY</a:t>
                      </a:r>
                      <a:endParaRPr lang="en-US" altLang="ko-KR" b="1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  <a:tr h="411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n_ClkCnt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23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 fLstClk ? 0 : c_ClkCnt + 1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 fLstClk ? 0 :c_ClkCnt + 1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n_Sec0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IncSec0 ? fLstSec0 ? 9 : c_Sec0 - 1 : c_Sec0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IncSec0 ? fLstSec0 ? 9 : c_Sec0 - 1 : c_Sec0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n_Sec1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fIncSec1 ? fLstSec1 ? 9 : c_Sec1 - 1 : c_Sec1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fIncSec1 ? fLstSec1 ? 9 : c_Sec1 - 1 : c_Sec1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548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n_Sec2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latin typeface="맑은 고딕"/>
                          <a:ea typeface="맑은 고딕"/>
                          <a:cs typeface="맑은 고딕"/>
                        </a:rPr>
                        <a:t>f</a:t>
                      </a: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IncSec2 ? fLstSec2 ? 1 : c_Sec2 - 1 : c_Sec2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맑은 고딕"/>
                          <a:ea typeface="맑은 고딕"/>
                          <a:cs typeface="맑은 고딕"/>
                        </a:rPr>
                        <a:t>f</a:t>
                      </a:r>
                      <a:r>
                        <a:rPr lang="ko-KR" altLang="en-US" sz="1400">
                          <a:latin typeface="맑은 고딕"/>
                          <a:ea typeface="맑은 고딕"/>
                          <a:cs typeface="맑은 고딕"/>
                        </a:rPr>
                        <a:t>IncSec2 ? fLstSec2 ? 1 : c_Sec2 - 1 : c_Sec2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n_LED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32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fYchange ? LED_</a:t>
                      </a:r>
                      <a:r>
                        <a:rPr lang="en-US" altLang="ko-KR" sz="1500">
                          <a:latin typeface="맑은 고딕"/>
                          <a:ea typeface="맑은 고딕"/>
                          <a:cs typeface="맑은 고딕"/>
                        </a:rPr>
                        <a:t>X</a:t>
                      </a: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_YELLOW : LED_</a:t>
                      </a:r>
                      <a:r>
                        <a:rPr lang="en-US" altLang="ko-KR" sz="1500">
                          <a:latin typeface="맑은 고딕"/>
                          <a:ea typeface="맑은 고딕"/>
                          <a:cs typeface="맑은 고딕"/>
                        </a:rPr>
                        <a:t>X</a:t>
                      </a: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_GREEN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LED_ALL_YELLOW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26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n_Data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64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700">
                          <a:latin typeface="맑은 고딕"/>
                          <a:ea typeface="맑은 고딕"/>
                          <a:cs typeface="맑은 고딕"/>
                        </a:rPr>
                        <a:t>fWalkable ? WALK : STOP</a:t>
                      </a:r>
                      <a:endParaRPr lang="ko-KR" altLang="en-US" sz="17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698499" y="5192840"/>
            <a:ext cx="5397501" cy="9725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/>
              <a:buChar char="•"/>
              <a:defRPr lang="ko-KR" altLang="en-US"/>
            </a:pPr>
            <a:r>
              <a:rPr lang="ko-KR" altLang="en-US" sz="1900"/>
              <a:t> </a:t>
            </a:r>
            <a:r>
              <a:rPr lang="en-US" altLang="ko-KR" sz="1900"/>
              <a:t>fRchange = fTimeout &amp;&amp; fFirstClk</a:t>
            </a:r>
            <a:endParaRPr lang="en-US" altLang="ko-KR" sz="19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900"/>
              <a:t> fYchange = fTimesup</a:t>
            </a:r>
            <a:endParaRPr lang="en-US" altLang="ko-KR" sz="20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2000"/>
              <a:t> </a:t>
            </a:r>
            <a:r>
              <a:rPr lang="en-US" altLang="ko-KR" sz="1900"/>
              <a:t>fWalkable = c_State == B_GO &amp;&amp; fWalktime</a:t>
            </a:r>
            <a:endParaRPr lang="en-US" altLang="ko-KR" sz="1900"/>
          </a:p>
        </p:txBody>
      </p:sp>
      <p:sp>
        <p:nvSpPr>
          <p:cNvPr id="75" name=""/>
          <p:cNvSpPr txBox="1"/>
          <p:nvPr/>
        </p:nvSpPr>
        <p:spPr>
          <a:xfrm>
            <a:off x="6782211" y="340042"/>
            <a:ext cx="4449574" cy="57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endParaRPr lang="ko-KR" altLang="en-US" sz="1600"/>
          </a:p>
          <a:p>
            <a:pPr>
              <a:buFont typeface="Arial"/>
              <a:buChar char="•"/>
              <a:defRPr lang="ko-KR" altLang="en-US"/>
            </a:pPr>
            <a:endParaRPr lang="ko-KR" altLang="en-US" sz="1600"/>
          </a:p>
        </p:txBody>
      </p:sp>
      <p:sp>
        <p:nvSpPr>
          <p:cNvPr id="76" name=""/>
          <p:cNvSpPr txBox="1"/>
          <p:nvPr/>
        </p:nvSpPr>
        <p:spPr>
          <a:xfrm>
            <a:off x="5724144" y="340042"/>
            <a:ext cx="6022656" cy="124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600"/>
              <a:t> </a:t>
            </a:r>
            <a:r>
              <a:rPr lang="ko-KR" altLang="en-US" sz="1500"/>
              <a:t>f</a:t>
            </a:r>
            <a:r>
              <a:rPr lang="en-US" altLang="ko-KR" sz="1500"/>
              <a:t>FirstClk = c_ClkCnt == </a:t>
            </a:r>
            <a:r>
              <a:rPr lang="ko-KR" altLang="en-US" sz="1500"/>
              <a:t>0</a:t>
            </a:r>
            <a:endParaRPr lang="ko-KR" altLang="en-US" sz="15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f</a:t>
            </a:r>
            <a:r>
              <a:rPr lang="en-US" altLang="ko-KR" sz="1500"/>
              <a:t>Timeout</a:t>
            </a:r>
            <a:r>
              <a:rPr lang="ko-KR" altLang="en-US" sz="1500"/>
              <a:t> = Current_Time == 12'h1</a:t>
            </a:r>
            <a:endParaRPr lang="ko-KR" altLang="en-US" sz="15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f</a:t>
            </a:r>
            <a:r>
              <a:rPr lang="en-US" altLang="ko-KR" sz="1500"/>
              <a:t>Timesup</a:t>
            </a:r>
            <a:r>
              <a:rPr lang="ko-KR" altLang="en-US" sz="1500"/>
              <a:t> = </a:t>
            </a:r>
            <a:r>
              <a:rPr lang="en-US" altLang="ko-KR" sz="1500"/>
              <a:t>Current_Time &lt;= 12'h20 &amp;&amp; Current_Time &gt;= 12'h2</a:t>
            </a:r>
            <a:endParaRPr lang="en-US" altLang="ko-KR" sz="1500"/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500"/>
              <a:t> fWalktime = Current_Time &gt;= 12'h100</a:t>
            </a:r>
            <a:endParaRPr lang="en-US" altLang="ko-KR" sz="1500"/>
          </a:p>
          <a:p>
            <a:pPr>
              <a:buFont typeface="Arial"/>
              <a:buChar char="•"/>
              <a:defRPr lang="ko-KR" altLang="en-US"/>
            </a:pPr>
            <a:endParaRPr lang="ko-KR" altLang="en-US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93c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/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98499" y="571500"/>
            <a:ext cx="1473200" cy="609599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2500">
                <a:solidFill>
                  <a:schemeClr val="tx1"/>
                </a:solidFill>
                <a:latin typeface="나눔고딕 ExtraBold"/>
                <a:ea typeface="나눔고딕 ExtraBold"/>
              </a:rPr>
              <a:t>part </a:t>
            </a:r>
            <a:r>
              <a:rPr lang="ko-KR" altLang="en-US" sz="250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endParaRPr lang="ko-KR" altLang="en-US" sz="250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제목 1"/>
          <p:cNvSpPr>
            <a:spLocks noGrp="1"/>
          </p:cNvSpPr>
          <p:nvPr>
            <p:ph type="title" idx="0"/>
          </p:nvPr>
        </p:nvSpPr>
        <p:spPr>
          <a:xfrm>
            <a:off x="2546953" y="446748"/>
            <a:ext cx="8470516" cy="839127"/>
          </a:xfrm>
        </p:spPr>
        <p:txBody>
          <a:bodyPr vert="horz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latin typeface="나눔고딕 ExtraBold"/>
                <a:ea typeface="나눔고딕 ExtraBold"/>
              </a:rPr>
              <a:t>상태도 및 코드</a:t>
            </a:r>
            <a:endParaRPr lang="ko-KR" altLang="en-US" sz="3200">
              <a:latin typeface="나눔고딕 ExtraBold"/>
              <a:ea typeface="나눔고딕 ExtraBold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558" y="1412747"/>
            <a:ext cx="8100442" cy="4773054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867650" y="2057400"/>
            <a:ext cx="571500" cy="2019300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300</ep:Words>
  <ep:PresentationFormat>와이드스크린</ep:PresentationFormat>
  <ep:Paragraphs>85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3_Office 테마</vt:lpstr>
      <vt:lpstr>슬라이드 1</vt:lpstr>
      <vt:lpstr>슬라이드 2</vt:lpstr>
      <vt:lpstr>사거리 교통 제어 기능 설명</vt:lpstr>
      <vt:lpstr>사거리 교통 제어 기능 설명</vt:lpstr>
      <vt:lpstr>상태도 및 코드</vt:lpstr>
      <vt:lpstr>상태도 및 코드</vt:lpstr>
      <vt:lpstr>상태도 및 코드</vt:lpstr>
      <vt:lpstr>상태도 및 코드</vt:lpstr>
      <vt:lpstr>상태도 및 코드</vt:lpstr>
      <vt:lpstr>상태도 및 코드</vt:lpstr>
      <vt:lpstr>상태도 및 코드</vt:lpstr>
      <vt:lpstr>상태도 및 코드</vt:lpstr>
      <vt:lpstr>기능 실행 사진</vt:lpstr>
      <vt:lpstr>역할 분담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2021-10-12T06:04:13.000</dcterms:created>
  <dc:creator>조현석</dc:creator>
  <cp:lastModifiedBy>s</cp:lastModifiedBy>
  <dcterms:modified xsi:type="dcterms:W3CDTF">2022-12-12T17:20:04.128</dcterms:modified>
  <cp:revision>41</cp:revision>
  <dc:title>PowerPoint 프레젠테이션</dc:title>
</cp:coreProperties>
</file>