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2" r:id="rId2"/>
    <p:sldId id="353" r:id="rId3"/>
    <p:sldId id="361" r:id="rId4"/>
    <p:sldId id="362" r:id="rId5"/>
    <p:sldId id="355" r:id="rId6"/>
    <p:sldId id="360" r:id="rId7"/>
    <p:sldId id="357" r:id="rId8"/>
    <p:sldId id="359" r:id="rId9"/>
  </p:sldIdLst>
  <p:sldSz cx="10693400" cy="7561263"/>
  <p:notesSz cx="6858000" cy="9144000"/>
  <p:defaultTextStyle>
    <a:defPPr>
      <a:defRPr lang="ja-JP"/>
    </a:defPPr>
    <a:lvl1pPr marL="0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미진" initials="안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00"/>
    <a:srgbClr val="3498DB"/>
    <a:srgbClr val="FFFFFF"/>
    <a:srgbClr val="AA0000"/>
    <a:srgbClr val="7DE3FF"/>
    <a:srgbClr val="5DD8FF"/>
    <a:srgbClr val="11CCFF"/>
    <a:srgbClr val="E74C3C"/>
    <a:srgbClr val="2ECC7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3" autoAdjust="0"/>
    <p:restoredTop sz="87037" autoAdjust="0"/>
  </p:normalViewPr>
  <p:slideViewPr>
    <p:cSldViewPr snapToGrid="0" snapToObjects="1">
      <p:cViewPr varScale="1">
        <p:scale>
          <a:sx n="58" d="100"/>
          <a:sy n="58" d="100"/>
        </p:scale>
        <p:origin x="-96" y="-84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BF9B-247A-E042-AF29-52A4501E3DBC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F1843-C3F5-3D40-B419-89E7E059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70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08EF7-1894-F549-A5FA-48CDB139451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0DC30-9171-D342-827B-94582DF8A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54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44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5607" y="5022015"/>
            <a:ext cx="2446291" cy="2306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kumimoji="1"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8411-4C1A-462C-B8BF-EFC4E480E152}" type="datetime1">
              <a:rPr kumimoji="1" lang="ko-KR" altLang="en-US" smtClean="0"/>
              <a:t>2018-06-19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72997" y="6059433"/>
            <a:ext cx="1665932" cy="685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465A-1A3B-437B-94B0-CFD4E17B742F}" type="datetime1">
              <a:rPr kumimoji="1" lang="ko-KR" altLang="en-US" smtClean="0"/>
              <a:t>2018-06-19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BB6-2F85-41C7-88F3-4EE73DE4D312}" type="datetime1">
              <a:rPr kumimoji="1" lang="ko-KR" altLang="en-US" smtClean="0"/>
              <a:t>2018-06-19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5185" y="1557652"/>
            <a:ext cx="9089390" cy="1270275"/>
          </a:xfrm>
        </p:spPr>
        <p:txBody>
          <a:bodyPr>
            <a:normAutofit/>
          </a:bodyPr>
          <a:lstStyle>
            <a:lvl1pPr>
              <a:defRPr sz="41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15185" y="3542455"/>
            <a:ext cx="7485380" cy="79392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1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5185" y="2907318"/>
            <a:ext cx="5136771" cy="476353"/>
          </a:xfrm>
        </p:spPr>
        <p:txBody>
          <a:bodyPr>
            <a:normAutofit/>
          </a:bodyPr>
          <a:lstStyle>
            <a:lvl1pPr marL="0" indent="0" algn="l" defTabSz="1043056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407444" algn="l"/>
              </a:tabLst>
              <a:defRPr lang="ko-KR" altLang="en-US" sz="21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5852" y="4892068"/>
            <a:ext cx="5472942" cy="1508752"/>
          </a:xfrm>
        </p:spPr>
        <p:txBody>
          <a:bodyPr/>
          <a:lstStyle>
            <a:lvl1pPr marL="0" marR="0" indent="0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407444" algn="l"/>
              </a:tabLst>
              <a:defRPr sz="27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407444" algn="l"/>
              </a:tabLst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407444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407444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94D-59DB-4DA8-B936-E7B5E7650C60}" type="datetime1">
              <a:rPr kumimoji="1" lang="ko-KR" altLang="en-US" smtClean="0"/>
              <a:t>2018-06-19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C911-1F65-4ADF-9EBB-281945F84EBF}" type="datetime1">
              <a:rPr kumimoji="1" lang="ko-KR" altLang="en-US" smtClean="0"/>
              <a:t>2018-06-19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E3B9-1120-472B-8398-F069BFB59F56}" type="datetime1">
              <a:rPr kumimoji="1" lang="ko-KR" altLang="en-US" smtClean="0"/>
              <a:t>2018-06-19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4AB0-B9C7-4EA2-8A95-59C45E4B6B70}" type="datetime1">
              <a:rPr kumimoji="1" lang="ko-KR" altLang="en-US" smtClean="0"/>
              <a:t>2018-06-19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8EBA-459C-4FFF-91DA-042FEB197602}" type="datetime1">
              <a:rPr kumimoji="1" lang="ko-KR" altLang="en-US" smtClean="0"/>
              <a:t>2018-06-19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528-7DA0-401B-9B7D-EBD849A6AB5A}" type="datetime1">
              <a:rPr kumimoji="1" lang="ko-KR" altLang="en-US" smtClean="0"/>
              <a:t>2018-06-19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DF5-4D1A-4D4C-96EA-50495486CC42}" type="datetime1">
              <a:rPr kumimoji="1" lang="ko-KR" altLang="en-US" smtClean="0"/>
              <a:t>2018-06-19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8BC-01A2-4A13-8691-E1CDBF618D61}" type="datetime1">
              <a:rPr kumimoji="1" lang="ko-KR" altLang="en-US" smtClean="0"/>
              <a:t>2018-06-19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C8B60BBA-BE84-4B79-9B3B-D949A0C62EE4}" type="datetime1">
              <a:rPr lang="ko-KR" altLang="en-US" smtClean="0"/>
              <a:t>2018-06-19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521528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Calibri"/>
          <a:ea typeface=""/>
          <a:cs typeface="Calibri"/>
        </a:defRPr>
      </a:lvl1pPr>
    </p:titleStyle>
    <p:bodyStyle>
      <a:lvl1pPr marL="391146" indent="-391146" algn="l" defTabSz="521528" rtl="0" eaLnBrk="1" latinLnBrk="0" hangingPunct="1">
        <a:spcBef>
          <a:spcPct val="20000"/>
        </a:spcBef>
        <a:buClr>
          <a:srgbClr val="AA0000"/>
        </a:buClr>
        <a:buFont typeface="Arial"/>
        <a:buChar char="•"/>
        <a:defRPr kumimoji="1" sz="3700" kern="1200">
          <a:solidFill>
            <a:schemeClr val="tx1"/>
          </a:solidFill>
          <a:latin typeface="Calibri"/>
          <a:ea typeface=""/>
          <a:cs typeface="Calibri"/>
        </a:defRPr>
      </a:lvl1pPr>
      <a:lvl2pPr marL="847483" indent="-325955" algn="l" defTabSz="521528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3200" kern="1200">
          <a:solidFill>
            <a:schemeClr val="tx1"/>
          </a:solidFill>
          <a:latin typeface="Calibri"/>
          <a:ea typeface=""/>
          <a:cs typeface="Calibri"/>
        </a:defRPr>
      </a:lvl2pPr>
      <a:lvl3pPr marL="1303820" indent="-260764" algn="l" defTabSz="521528" rtl="0" eaLnBrk="1" latinLnBrk="0" hangingPunct="1">
        <a:spcBef>
          <a:spcPct val="20000"/>
        </a:spcBef>
        <a:buClr>
          <a:srgbClr val="AA0000"/>
        </a:buClr>
        <a:buFont typeface="Arial"/>
        <a:buChar char="•"/>
        <a:defRPr kumimoji="1" sz="2700" kern="1200">
          <a:solidFill>
            <a:schemeClr val="tx1"/>
          </a:solidFill>
          <a:latin typeface="Calibri"/>
          <a:ea typeface=""/>
          <a:cs typeface="Calibri"/>
        </a:defRPr>
      </a:lvl3pPr>
      <a:lvl4pPr marL="1825348" indent="-260764" algn="l" defTabSz="521528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2300" kern="1200">
          <a:solidFill>
            <a:schemeClr val="tx1"/>
          </a:solidFill>
          <a:latin typeface="Calibri"/>
          <a:ea typeface=""/>
          <a:cs typeface="Calibri"/>
        </a:defRPr>
      </a:lvl4pPr>
      <a:lvl5pPr marL="2346876" indent="-260764" algn="l" defTabSz="521528" rtl="0" eaLnBrk="1" latinLnBrk="0" hangingPunct="1">
        <a:spcBef>
          <a:spcPct val="20000"/>
        </a:spcBef>
        <a:buClr>
          <a:srgbClr val="AA0000"/>
        </a:buClr>
        <a:buFont typeface="Arial"/>
        <a:buChar char="»"/>
        <a:defRPr kumimoji="1" sz="2300" kern="1200">
          <a:solidFill>
            <a:schemeClr val="tx1"/>
          </a:solidFill>
          <a:latin typeface="Calibri"/>
          <a:ea typeface=""/>
          <a:cs typeface="Calibri"/>
        </a:defRPr>
      </a:lvl5pPr>
      <a:lvl6pPr marL="2868404" indent="-260764" algn="l" defTabSz="521528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521528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521528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521528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1858910"/>
            <a:ext cx="9089390" cy="1620771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로그 디바이스 종류에 따른 </a:t>
            </a:r>
            <a:r>
              <a:rPr lang="en-US" altLang="ko-KR" b="1" dirty="0" smtClean="0">
                <a:latin typeface="+mj-ea"/>
                <a:ea typeface="+mj-ea"/>
              </a:rPr>
              <a:t/>
            </a:r>
            <a:br>
              <a:rPr lang="en-US" altLang="ko-KR" b="1" dirty="0" smtClean="0">
                <a:latin typeface="+mj-ea"/>
                <a:ea typeface="+mj-ea"/>
              </a:rPr>
            </a:br>
            <a:r>
              <a:rPr lang="ko-KR" altLang="en-US" b="1" dirty="0" smtClean="0">
                <a:latin typeface="+mj-ea"/>
                <a:ea typeface="+mj-ea"/>
              </a:rPr>
              <a:t>동시성 제어 기법 성능 비교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subTitle" idx="1"/>
          </p:nvPr>
        </p:nvSpPr>
        <p:spPr>
          <a:xfrm>
            <a:off x="1604010" y="4189180"/>
            <a:ext cx="7485380" cy="1932323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전성빈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조태광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박종혁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이상원</a:t>
            </a:r>
            <a:endParaRPr lang="en-US" altLang="ko-KR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74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"/>
    </mc:Choice>
    <mc:Fallback xmlns="">
      <p:transition spd="slow" advTm="136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NVDIMM</a:t>
            </a:r>
          </a:p>
          <a:p>
            <a:pPr lvl="1"/>
            <a:r>
              <a:rPr lang="ko-KR" altLang="en-US" sz="2800" dirty="0" smtClean="0">
                <a:latin typeface="+mn-ea"/>
                <a:ea typeface="+mn-ea"/>
              </a:rPr>
              <a:t>바이트 단위 쓰기 접근이 가능한 </a:t>
            </a:r>
            <a:r>
              <a:rPr lang="ko-KR" altLang="en-US" sz="2800" dirty="0" err="1" smtClean="0">
                <a:latin typeface="+mn-ea"/>
                <a:ea typeface="+mn-ea"/>
              </a:rPr>
              <a:t>비휘발성</a:t>
            </a:r>
            <a:r>
              <a:rPr lang="ko-KR" altLang="en-US" sz="2800" dirty="0" smtClean="0">
                <a:latin typeface="+mn-ea"/>
                <a:ea typeface="+mn-ea"/>
              </a:rPr>
              <a:t> 저장장치</a:t>
            </a:r>
            <a:endParaRPr lang="en-US" altLang="ko-KR" sz="2800" dirty="0" smtClean="0">
              <a:latin typeface="+mn-ea"/>
              <a:ea typeface="+mn-ea"/>
            </a:endParaRPr>
          </a:p>
          <a:p>
            <a:pPr lvl="1"/>
            <a:endParaRPr lang="en-US" altLang="ko-KR" sz="900" dirty="0" smtClean="0">
              <a:latin typeface="+mn-ea"/>
              <a:ea typeface="+mn-ea"/>
            </a:endParaRPr>
          </a:p>
          <a:p>
            <a:pPr lvl="1"/>
            <a:r>
              <a:rPr lang="ko-KR" altLang="en-US" sz="2800" dirty="0" err="1" smtClean="0">
                <a:latin typeface="+mn-ea"/>
                <a:ea typeface="+mn-ea"/>
              </a:rPr>
              <a:t>비휘발성</a:t>
            </a:r>
            <a:r>
              <a:rPr lang="ko-KR" altLang="en-US" sz="2800" dirty="0" smtClean="0">
                <a:latin typeface="+mn-ea"/>
                <a:ea typeface="+mn-ea"/>
              </a:rPr>
              <a:t> 덕분에 </a:t>
            </a:r>
            <a:r>
              <a:rPr lang="en-US" altLang="ko-KR" sz="2800" dirty="0" smtClean="0">
                <a:latin typeface="+mn-ea"/>
                <a:ea typeface="+mn-ea"/>
              </a:rPr>
              <a:t>flush-before-commit </a:t>
            </a:r>
            <a:r>
              <a:rPr lang="ko-KR" altLang="en-US" sz="2800" dirty="0" smtClean="0">
                <a:latin typeface="+mn-ea"/>
                <a:ea typeface="+mn-ea"/>
              </a:rPr>
              <a:t>기법은 더 이상 필요하지 않음</a:t>
            </a:r>
            <a:endParaRPr lang="en-US" altLang="ko-KR" sz="2800" dirty="0" smtClean="0">
              <a:latin typeface="+mn-ea"/>
              <a:ea typeface="+mn-ea"/>
            </a:endParaRPr>
          </a:p>
          <a:p>
            <a:pPr lvl="1"/>
            <a:endParaRPr lang="en-US" altLang="ko-KR" sz="900" dirty="0" smtClean="0">
              <a:latin typeface="+mn-ea"/>
              <a:ea typeface="+mn-ea"/>
            </a:endParaRPr>
          </a:p>
          <a:p>
            <a:pPr lvl="1"/>
            <a:r>
              <a:rPr lang="ko-KR" altLang="en-US" sz="2800" dirty="0" smtClean="0">
                <a:latin typeface="+mn-ea"/>
                <a:ea typeface="+mn-ea"/>
              </a:rPr>
              <a:t>고성능 트랜잭션 지원을 위한 병목으로 동시성 지원 보장을 위한 지연이 마지막 병목으로 남음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2051" name="Picture 3" descr="C:\Users\TG\Desktop\KakaoTalk_20180619_1835441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14" y="5374818"/>
            <a:ext cx="5580744" cy="17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670" y="1764295"/>
            <a:ext cx="9624060" cy="55835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First In First Out(FIFO)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3200" dirty="0" smtClean="0"/>
          </a:p>
          <a:p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r>
              <a:rPr lang="ko-KR" altLang="en-US" sz="2800" dirty="0" err="1" smtClean="0">
                <a:latin typeface="+mj-ea"/>
                <a:ea typeface="+mj-ea"/>
              </a:rPr>
              <a:t>트랜젝선의</a:t>
            </a:r>
            <a:r>
              <a:rPr lang="ko-KR" altLang="en-US" sz="2800" dirty="0" smtClean="0">
                <a:latin typeface="+mj-ea"/>
                <a:ea typeface="+mj-ea"/>
              </a:rPr>
              <a:t> </a:t>
            </a:r>
            <a:r>
              <a:rPr lang="ko-KR" altLang="en-US" sz="2800" dirty="0" err="1" smtClean="0">
                <a:latin typeface="+mj-ea"/>
                <a:ea typeface="+mj-ea"/>
              </a:rPr>
              <a:t>컨텐션과</a:t>
            </a:r>
            <a:r>
              <a:rPr lang="ko-KR" altLang="en-US" sz="2800" dirty="0" smtClean="0">
                <a:latin typeface="+mj-ea"/>
                <a:ea typeface="+mj-ea"/>
              </a:rPr>
              <a:t> 상관 없이 </a:t>
            </a:r>
            <a:r>
              <a:rPr lang="en-US" altLang="ko-KR" sz="2800" dirty="0" smtClean="0">
                <a:latin typeface="+mj-ea"/>
                <a:ea typeface="+mj-ea"/>
              </a:rPr>
              <a:t>t1, t2</a:t>
            </a:r>
            <a:r>
              <a:rPr lang="ko-KR" altLang="en-US" sz="2800" dirty="0" smtClean="0">
                <a:latin typeface="+mj-ea"/>
                <a:ea typeface="+mj-ea"/>
              </a:rPr>
              <a:t>중 가장 먼저 들어온 </a:t>
            </a:r>
            <a:r>
              <a:rPr lang="ko-KR" altLang="en-US" sz="2800" dirty="0" err="1" smtClean="0">
                <a:latin typeface="+mj-ea"/>
                <a:ea typeface="+mj-ea"/>
              </a:rPr>
              <a:t>트랜젝션에게</a:t>
            </a:r>
            <a:r>
              <a:rPr lang="ko-KR" altLang="en-US" sz="2800" dirty="0" smtClean="0">
                <a:latin typeface="+mj-ea"/>
                <a:ea typeface="+mj-ea"/>
              </a:rPr>
              <a:t> </a:t>
            </a:r>
            <a:r>
              <a:rPr lang="ko-KR" altLang="en-US" sz="2800" dirty="0" err="1" smtClean="0">
                <a:latin typeface="+mj-ea"/>
                <a:ea typeface="+mj-ea"/>
              </a:rPr>
              <a:t>락을</a:t>
            </a:r>
            <a:r>
              <a:rPr lang="ko-KR" altLang="en-US" sz="2800" dirty="0" smtClean="0">
                <a:latin typeface="+mj-ea"/>
                <a:ea typeface="+mj-ea"/>
              </a:rPr>
              <a:t> 부여</a:t>
            </a:r>
            <a:endParaRPr lang="en-US" altLang="ko-KR" sz="2800" dirty="0" smtClean="0">
              <a:latin typeface="+mj-ea"/>
              <a:ea typeface="+mj-ea"/>
            </a:endParaRP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81" y="2482397"/>
            <a:ext cx="7513637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Contention Aware Transaction </a:t>
            </a:r>
            <a:r>
              <a:rPr lang="en-US" altLang="ko-KR" dirty="0" smtClean="0"/>
              <a:t>Scheduling(CATS)</a:t>
            </a:r>
            <a:endParaRPr lang="en-US" altLang="ko-KR" dirty="0" smtClean="0"/>
          </a:p>
          <a:p>
            <a:pPr lvl="1"/>
            <a:r>
              <a:rPr lang="ko-KR" altLang="en-US" sz="2400" dirty="0" smtClean="0">
                <a:latin typeface="+mn-ea"/>
                <a:ea typeface="+mn-ea"/>
              </a:rPr>
              <a:t>더 높은 </a:t>
            </a:r>
            <a:r>
              <a:rPr lang="ko-KR" altLang="en-US" sz="2400" dirty="0" err="1" smtClean="0">
                <a:latin typeface="+mn-ea"/>
                <a:ea typeface="+mn-ea"/>
              </a:rPr>
              <a:t>컨텐션을</a:t>
            </a:r>
            <a:r>
              <a:rPr lang="ko-KR" altLang="en-US" sz="2400" dirty="0" smtClean="0">
                <a:latin typeface="+mn-ea"/>
                <a:ea typeface="+mn-ea"/>
              </a:rPr>
              <a:t> 가진 </a:t>
            </a:r>
            <a:r>
              <a:rPr lang="ko-KR" altLang="en-US" sz="2400" dirty="0" err="1" smtClean="0">
                <a:latin typeface="+mn-ea"/>
                <a:ea typeface="+mn-ea"/>
              </a:rPr>
              <a:t>트랜젝션에</a:t>
            </a:r>
            <a:r>
              <a:rPr lang="ko-KR" altLang="en-US" sz="2400" dirty="0" smtClean="0">
                <a:latin typeface="+mn-ea"/>
                <a:ea typeface="+mn-ea"/>
              </a:rPr>
              <a:t> </a:t>
            </a:r>
            <a:r>
              <a:rPr lang="ko-KR" altLang="en-US" sz="2400" dirty="0" err="1" smtClean="0">
                <a:latin typeface="+mn-ea"/>
                <a:ea typeface="+mn-ea"/>
              </a:rPr>
              <a:t>락을</a:t>
            </a:r>
            <a:r>
              <a:rPr lang="ko-KR" altLang="en-US" sz="2400" dirty="0" smtClean="0">
                <a:latin typeface="+mn-ea"/>
                <a:ea typeface="+mn-ea"/>
              </a:rPr>
              <a:t> 부여하여 </a:t>
            </a:r>
            <a:r>
              <a:rPr lang="en-US" altLang="ko-KR" sz="2400" dirty="0" smtClean="0">
                <a:latin typeface="+mn-ea"/>
                <a:ea typeface="+mn-ea"/>
              </a:rPr>
              <a:t>TPS</a:t>
            </a:r>
            <a:r>
              <a:rPr lang="ko-KR" altLang="en-US" sz="2400" dirty="0" smtClean="0">
                <a:latin typeface="+mn-ea"/>
                <a:ea typeface="+mn-ea"/>
              </a:rPr>
              <a:t>를 높이는 </a:t>
            </a:r>
            <a:r>
              <a:rPr lang="ko-KR" altLang="en-US" sz="2400" dirty="0" err="1" smtClean="0">
                <a:latin typeface="+mn-ea"/>
                <a:ea typeface="+mn-ea"/>
              </a:rPr>
              <a:t>락</a:t>
            </a:r>
            <a:r>
              <a:rPr lang="ko-KR" altLang="en-US" sz="2400" dirty="0" smtClean="0">
                <a:latin typeface="+mn-ea"/>
                <a:ea typeface="+mn-ea"/>
              </a:rPr>
              <a:t> 스케줄링 기법</a:t>
            </a:r>
            <a:endParaRPr lang="en-US" altLang="ko-KR" sz="2400" dirty="0" smtClean="0">
              <a:latin typeface="+mn-ea"/>
              <a:ea typeface="+mn-ea"/>
            </a:endParaRP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8792376" descr="EMB0000095849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93" y="3543300"/>
            <a:ext cx="7364186" cy="301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6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실험 환경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41712"/>
              </p:ext>
            </p:extLst>
          </p:nvPr>
        </p:nvGraphicFramePr>
        <p:xfrm>
          <a:off x="669470" y="2192571"/>
          <a:ext cx="9489259" cy="3755563"/>
        </p:xfrm>
        <a:graphic>
          <a:graphicData uri="http://schemas.openxmlformats.org/drawingml/2006/table">
            <a:tbl>
              <a:tblPr/>
              <a:tblGrid>
                <a:gridCol w="2860243"/>
                <a:gridCol w="6629016"/>
              </a:tblGrid>
              <a:tr h="6186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운영체제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B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Ubuntu 16.04.2 LTS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4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프로세서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B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Intel® Xeon E5-2640 2.60GHz (32 Core)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메모리</a:t>
                      </a:r>
                      <a:r>
                        <a:rPr lang="en-US" altLang="ko-KR" sz="2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RAM)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B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32GB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저장장치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B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Samsung SSD 850 Pro 256GB</a:t>
                      </a:r>
                      <a:endParaRPr lang="de-DE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NVDIMM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B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Netlist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NVvault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DDR4 16GB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벤치마크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B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Linkbench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17925" y="3298825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성능 평가 및 분석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9131904" descr="EMB0000095849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2" y="1563012"/>
            <a:ext cx="8000996" cy="436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6102" y="6340008"/>
            <a:ext cx="8581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SSD</a:t>
            </a:r>
            <a:r>
              <a:rPr lang="ko-KR" altLang="en-US" sz="2400" dirty="0" smtClean="0">
                <a:latin typeface="+mj-ea"/>
                <a:ea typeface="+mj-ea"/>
              </a:rPr>
              <a:t>를 로그 디바이스로 사용하였을 경우 초당 </a:t>
            </a:r>
            <a:r>
              <a:rPr lang="ko-KR" altLang="en-US" sz="2400" dirty="0" err="1" smtClean="0">
                <a:latin typeface="+mj-ea"/>
                <a:ea typeface="+mj-ea"/>
              </a:rPr>
              <a:t>리퀘스트</a:t>
            </a:r>
            <a:r>
              <a:rPr lang="ko-KR" altLang="en-US" sz="2400" dirty="0" smtClean="0">
                <a:latin typeface="+mj-ea"/>
                <a:ea typeface="+mj-ea"/>
              </a:rPr>
              <a:t> 횟수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02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성능 평가 및 분석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404" y="6340008"/>
            <a:ext cx="932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+mj-ea"/>
                <a:ea typeface="+mj-ea"/>
              </a:rPr>
              <a:t>NVDIMM</a:t>
            </a:r>
            <a:r>
              <a:rPr lang="ko-KR" altLang="en-US" sz="2400" dirty="0" smtClean="0">
                <a:latin typeface="+mj-ea"/>
                <a:ea typeface="+mj-ea"/>
              </a:rPr>
              <a:t>을 로그 디바이스로 사용하였을 경우 초당 </a:t>
            </a:r>
            <a:r>
              <a:rPr lang="ko-KR" altLang="en-US" sz="2400" dirty="0" err="1" smtClean="0">
                <a:latin typeface="+mj-ea"/>
                <a:ea typeface="+mj-ea"/>
              </a:rPr>
              <a:t>리퀘스트</a:t>
            </a:r>
            <a:r>
              <a:rPr lang="ko-KR" altLang="en-US" sz="2400" dirty="0" smtClean="0">
                <a:latin typeface="+mj-ea"/>
                <a:ea typeface="+mj-ea"/>
              </a:rPr>
              <a:t> 횟수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_x138792696" descr="EMB0000095849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1" y="1563013"/>
            <a:ext cx="8000997" cy="43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5791200" y="2816772"/>
            <a:ext cx="0" cy="520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97393" y="2900173"/>
            <a:ext cx="7938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1.6</a:t>
            </a:r>
            <a:r>
              <a:rPr lang="ko-KR" altLang="en-US" dirty="0" smtClean="0"/>
              <a:t>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결론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34670" y="1764295"/>
            <a:ext cx="9624060" cy="499008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실험 결과</a:t>
            </a:r>
            <a:r>
              <a:rPr lang="en-US" altLang="ko-KR" sz="2800" dirty="0" smtClean="0">
                <a:latin typeface="+mn-ea"/>
                <a:ea typeface="+mn-ea"/>
              </a:rPr>
              <a:t>, </a:t>
            </a:r>
            <a:r>
              <a:rPr lang="ko-KR" altLang="en-US" sz="2800" dirty="0" smtClean="0">
                <a:latin typeface="+mn-ea"/>
                <a:ea typeface="+mn-ea"/>
              </a:rPr>
              <a:t>로그 디바이스를 </a:t>
            </a:r>
            <a:r>
              <a:rPr lang="en-US" altLang="ko-KR" sz="2800" dirty="0" smtClean="0">
                <a:latin typeface="+mn-ea"/>
                <a:ea typeface="+mn-ea"/>
              </a:rPr>
              <a:t>NVDIMM</a:t>
            </a:r>
            <a:r>
              <a:rPr lang="ko-KR" altLang="en-US" sz="2800" dirty="0" smtClean="0">
                <a:latin typeface="+mn-ea"/>
                <a:ea typeface="+mn-ea"/>
              </a:rPr>
              <a:t>으로 설정하였을 경우</a:t>
            </a:r>
            <a:r>
              <a:rPr lang="en-US" altLang="ko-KR" sz="2800" dirty="0" smtClean="0">
                <a:latin typeface="+mn-ea"/>
                <a:ea typeface="+mn-ea"/>
              </a:rPr>
              <a:t>, </a:t>
            </a:r>
            <a:r>
              <a:rPr lang="ko-KR" altLang="en-US" sz="2800" dirty="0" smtClean="0">
                <a:latin typeface="+mn-ea"/>
                <a:ea typeface="+mn-ea"/>
              </a:rPr>
              <a:t>최대 </a:t>
            </a:r>
            <a:r>
              <a:rPr lang="en-US" altLang="ko-KR" sz="2800" dirty="0" smtClean="0">
                <a:latin typeface="+mn-ea"/>
                <a:ea typeface="+mn-ea"/>
              </a:rPr>
              <a:t>1.5</a:t>
            </a:r>
            <a:r>
              <a:rPr lang="ko-KR" altLang="en-US" sz="2800" dirty="0" smtClean="0">
                <a:latin typeface="+mn-ea"/>
                <a:ea typeface="+mn-ea"/>
              </a:rPr>
              <a:t>배 까지의 성능 차이가 있었다</a:t>
            </a:r>
            <a:r>
              <a:rPr lang="en-US" altLang="ko-KR" sz="2800" dirty="0" smtClean="0">
                <a:latin typeface="+mn-ea"/>
                <a:ea typeface="+mn-ea"/>
              </a:rPr>
              <a:t>.</a:t>
            </a:r>
          </a:p>
          <a:p>
            <a:endParaRPr lang="en-US" altLang="ko-KR" sz="2800" dirty="0" smtClean="0">
              <a:latin typeface="+mn-ea"/>
              <a:ea typeface="+mn-ea"/>
            </a:endParaRPr>
          </a:p>
          <a:p>
            <a:r>
              <a:rPr lang="ko-KR" altLang="en-US" sz="2800" dirty="0" smtClean="0">
                <a:latin typeface="+mn-ea"/>
                <a:ea typeface="+mn-ea"/>
              </a:rPr>
              <a:t>반면</a:t>
            </a:r>
            <a:r>
              <a:rPr lang="en-US" altLang="ko-KR" sz="2800" dirty="0" smtClean="0">
                <a:latin typeface="+mn-ea"/>
                <a:ea typeface="+mn-ea"/>
              </a:rPr>
              <a:t>, SSD</a:t>
            </a:r>
            <a:r>
              <a:rPr lang="ko-KR" altLang="en-US" sz="2800" dirty="0" smtClean="0">
                <a:latin typeface="+mn-ea"/>
                <a:ea typeface="+mn-ea"/>
              </a:rPr>
              <a:t>를 로그 디바이스로 설정할 경우</a:t>
            </a:r>
            <a:r>
              <a:rPr lang="en-US" altLang="ko-KR" sz="2800" dirty="0" smtClean="0">
                <a:latin typeface="+mn-ea"/>
                <a:ea typeface="+mn-ea"/>
              </a:rPr>
              <a:t>, FIFO </a:t>
            </a:r>
            <a:r>
              <a:rPr lang="ko-KR" altLang="en-US" sz="2800" dirty="0" smtClean="0">
                <a:latin typeface="+mn-ea"/>
                <a:ea typeface="+mn-ea"/>
              </a:rPr>
              <a:t>기법과 큰 성능 차이가 없었다</a:t>
            </a:r>
            <a:r>
              <a:rPr lang="en-US" altLang="ko-KR" sz="2800" dirty="0" smtClean="0">
                <a:latin typeface="+mn-ea"/>
                <a:ea typeface="+mn-ea"/>
              </a:rPr>
              <a:t>.</a:t>
            </a:r>
          </a:p>
          <a:p>
            <a:endParaRPr lang="en-US" altLang="ko-KR" sz="2800" dirty="0" smtClean="0">
              <a:latin typeface="+mn-ea"/>
              <a:ea typeface="+mn-ea"/>
            </a:endParaRPr>
          </a:p>
          <a:p>
            <a:r>
              <a:rPr lang="en-US" altLang="ko-KR" sz="2800" dirty="0" smtClean="0">
                <a:latin typeface="+mn-ea"/>
                <a:ea typeface="+mn-ea"/>
              </a:rPr>
              <a:t>NVDIMM</a:t>
            </a:r>
            <a:r>
              <a:rPr lang="ko-KR" altLang="en-US" sz="2800" dirty="0" smtClean="0">
                <a:latin typeface="+mn-ea"/>
                <a:ea typeface="+mn-ea"/>
              </a:rPr>
              <a:t>을 로그 디바이스로 설정하여 </a:t>
            </a:r>
            <a:r>
              <a:rPr lang="ko-KR" altLang="en-US" sz="2800" dirty="0" err="1" smtClean="0">
                <a:latin typeface="+mn-ea"/>
                <a:ea typeface="+mn-ea"/>
              </a:rPr>
              <a:t>로깅</a:t>
            </a:r>
            <a:r>
              <a:rPr lang="ko-KR" altLang="en-US" sz="2800" dirty="0" smtClean="0">
                <a:latin typeface="+mn-ea"/>
                <a:ea typeface="+mn-ea"/>
              </a:rPr>
              <a:t> 오버헤드가 줄어든 경우</a:t>
            </a:r>
            <a:r>
              <a:rPr lang="en-US" altLang="ko-KR" sz="2800" dirty="0" smtClean="0">
                <a:latin typeface="+mn-ea"/>
                <a:ea typeface="+mn-ea"/>
              </a:rPr>
              <a:t>, </a:t>
            </a:r>
            <a:r>
              <a:rPr lang="ko-KR" altLang="en-US" sz="2800" dirty="0" smtClean="0">
                <a:latin typeface="+mn-ea"/>
                <a:ea typeface="+mn-ea"/>
              </a:rPr>
              <a:t>동시성 제어 기법의 차이가 전체 </a:t>
            </a:r>
            <a:r>
              <a:rPr lang="ko-KR" altLang="en-US" sz="2800" dirty="0" err="1" smtClean="0">
                <a:latin typeface="+mn-ea"/>
                <a:ea typeface="+mn-ea"/>
              </a:rPr>
              <a:t>트랜젝션</a:t>
            </a:r>
            <a:r>
              <a:rPr lang="ko-KR" altLang="en-US" sz="2800" dirty="0" smtClean="0">
                <a:latin typeface="+mn-ea"/>
                <a:ea typeface="+mn-ea"/>
              </a:rPr>
              <a:t> 성능에 큰 영향을 끼친 것을 확인 하였다</a:t>
            </a:r>
            <a:r>
              <a:rPr lang="en-US" altLang="ko-KR" sz="2800" dirty="0" smtClean="0">
                <a:latin typeface="+mn-ea"/>
                <a:ea typeface="+mn-ea"/>
              </a:rPr>
              <a:t>.</a:t>
            </a:r>
          </a:p>
          <a:p>
            <a:pPr marL="521528" lvl="1" indent="0">
              <a:buNone/>
            </a:pP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09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5664</TotalTime>
  <Words>202</Words>
  <Application>Microsoft Office PowerPoint</Application>
  <PresentationFormat>사용자 지정</PresentationFormat>
  <Paragraphs>50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로그 디바이스 종류에 따른  동시성 제어 기법 성능 비교</vt:lpstr>
      <vt:lpstr>Introduction</vt:lpstr>
      <vt:lpstr>Introduction</vt:lpstr>
      <vt:lpstr>Introduction</vt:lpstr>
      <vt:lpstr>실험 환경</vt:lpstr>
      <vt:lpstr>성능 평가 및 분석</vt:lpstr>
      <vt:lpstr>성능 평가 및 분석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Jamyung Kim</dc:creator>
  <cp:lastModifiedBy>TG</cp:lastModifiedBy>
  <cp:revision>451</cp:revision>
  <dcterms:created xsi:type="dcterms:W3CDTF">2012-03-05T07:30:00Z</dcterms:created>
  <dcterms:modified xsi:type="dcterms:W3CDTF">2018-06-19T09:51:40Z</dcterms:modified>
</cp:coreProperties>
</file>