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323F-7FC5-C872-C5B8-68299C551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2B3B7-1CC7-88CE-1242-B4C2ADA5E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18A7-94E0-16CC-49B0-BADD15DB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2EDC-1C41-49D0-B9A1-CB0FCD3C5C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B089-6C9E-C6F7-ED22-B5E84E4C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D7D2-DB0F-B3A1-C3F2-29CDE1F5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7BC-DDB0-465F-A21D-E4320959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E252-A121-BF17-D401-4D4490DE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EFBE6-2C0F-A039-DF53-2BFA2D614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5376-8C0C-35A6-A605-A869313E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2EDC-1C41-49D0-B9A1-CB0FCD3C5C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9F3D-9E48-8C08-FC82-388B7C0D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EC489-59F7-18FD-9272-EBDB8021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7BC-DDB0-465F-A21D-E4320959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026CD-0294-9707-9EF6-91819C327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44108-849A-C69A-7A8F-EBD9DFD29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025C7-432C-3575-2035-1651DE97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2EDC-1C41-49D0-B9A1-CB0FCD3C5C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60DA0-7EE5-1CC8-C050-64125BE0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AAC1-4FE4-BA28-95F7-E552447B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7BC-DDB0-465F-A21D-E4320959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7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21CA-EA28-7BAF-C009-E23D3E3E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ABEF-0CD5-F508-16B7-C6393266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F3A33-B2DD-94BD-7051-77A013EA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2EDC-1C41-49D0-B9A1-CB0FCD3C5C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929B-E619-B5A9-8A4C-539BC353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B1B7-292F-B0AC-4FB4-5463C02A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7BC-DDB0-465F-A21D-E4320959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0574-28AD-AF64-A5BE-8ECD3526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9575-5D08-BC3F-0331-B2C1A6D88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EB40-6862-A6F9-5EC7-FD4E182B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2EDC-1C41-49D0-B9A1-CB0FCD3C5C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216E9-9D42-E875-D1CF-582C8117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9C441-64AC-3CDF-BCB7-2D09F1DB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7BC-DDB0-465F-A21D-E4320959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9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3565-5D0F-A36B-A190-75C0EDC4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588A-2A55-CBF2-83B6-668B95E2C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B79DD-3980-32F0-E132-FEA64E42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2FEFE-BECC-2CAA-0247-4BFDADD6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2EDC-1C41-49D0-B9A1-CB0FCD3C5C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E4422-7B17-5F5D-EDEA-0DC36C51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BCB96-BF5D-7083-802E-18FF1408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7BC-DDB0-465F-A21D-E4320959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8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34B3-B297-63A3-EA71-409C379A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3129-D5EB-DC0E-4808-E1896B9F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AB888-A7F7-6A30-EEB8-961361D5F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3ECB3-BBB2-AB00-05A5-914B16928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86E57-B727-D565-9B94-1A30DE2B8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751D5-B656-85D6-3EE3-EF1205D1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2EDC-1C41-49D0-B9A1-CB0FCD3C5C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BFCA0-566B-E086-411E-51111E59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E6813-49D1-9E56-4D66-B88DE3DD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7BC-DDB0-465F-A21D-E4320959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A7FD-4D9B-CEC6-570A-E5E88578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D072E-5B17-BF72-ABE7-ABE7C72E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2EDC-1C41-49D0-B9A1-CB0FCD3C5C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42930-9830-80AF-CF0E-C88F7A21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E672A-A8C8-59AC-8B7B-B4E7A1A9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7BC-DDB0-465F-A21D-E4320959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9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F7860-6E6E-0254-1D53-F3716E6F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2EDC-1C41-49D0-B9A1-CB0FCD3C5C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5394C-A41C-CD37-3B60-BC315735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23482-14F2-9F86-2E44-B1AB0BC8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7BC-DDB0-465F-A21D-E4320959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2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85DB-C5E4-0456-4A57-59BAF4FA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6484-DB6D-C409-43B4-9C18394C6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87651-F712-8459-6E4C-A0FD76FC2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9DC04-4291-F3D5-AD35-57BD5CAC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2EDC-1C41-49D0-B9A1-CB0FCD3C5C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AFEE6-20D6-A092-21A2-25791512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8DBFC-5842-A8BA-5847-30744B03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7BC-DDB0-465F-A21D-E4320959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6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E8D2-2A79-FFC8-F1BE-4E950137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6A0FB-B52A-F4D3-7781-AC13B7682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535D9-B3F9-5E5B-EADE-98066BB32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BD6F3-6F90-DF46-0575-BAA998C8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82EDC-1C41-49D0-B9A1-CB0FCD3C5C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3EC16-3675-911D-D2A3-D2CA291A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A4462-0FF7-D6FD-84EC-75BC1071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17BC-DDB0-465F-A21D-E4320959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65F20-A408-16C4-F965-869DA548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7F1A0-CAAA-B7B0-539E-5CEE90644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7FF24-2CFF-D667-5D48-605A9BFC1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82EDC-1C41-49D0-B9A1-CB0FCD3C5CE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C58A-AF9F-97DB-997E-AFB6A4A72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63165-5AA4-E524-34EA-F3EA319D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17BC-DDB0-465F-A21D-E43209597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9E7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4AD039-16BB-C19E-E546-834827A1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200" y="1618418"/>
            <a:ext cx="5692942" cy="361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9F6451-1289-79DD-F54D-4730699CB62A}"/>
              </a:ext>
            </a:extLst>
          </p:cNvPr>
          <p:cNvSpPr txBox="1"/>
          <p:nvPr/>
        </p:nvSpPr>
        <p:spPr>
          <a:xfrm>
            <a:off x="543697" y="1810265"/>
            <a:ext cx="3083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 Intro to Algorithm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16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5/2/2023 Algorithm Study</a:t>
            </a:r>
          </a:p>
        </p:txBody>
      </p:sp>
    </p:spTree>
    <p:extLst>
      <p:ext uri="{BB962C8B-B14F-4D97-AF65-F5344CB8AC3E}">
        <p14:creationId xmlns:p14="http://schemas.microsoft.com/office/powerpoint/2010/main" val="301842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FD4FF0F-4528-E0E5-949E-F28F02D37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0" y="2698515"/>
            <a:ext cx="7731760" cy="30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291560"/>
            <a:ext cx="7752272" cy="51357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(Directed Acyclic Graph, </a:t>
            </a:r>
            <a:r>
              <a:rPr lang="ko-K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방향성 비순환 그래프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AD9B-F929-8C78-5607-6D1F30D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06415"/>
            <a:ext cx="11008743" cy="5170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Find the shortest path in DAGs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Step 5: Start the relaxation at </a:t>
            </a:r>
            <a:r>
              <a:rPr lang="en-US" sz="2400" b="1" dirty="0"/>
              <a:t>Vertex E </a:t>
            </a:r>
            <a:r>
              <a:rPr lang="en-US" sz="2400" dirty="0"/>
              <a:t>and its connection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E2F33-D8E6-51FD-7FF3-9CC2120C932B}"/>
              </a:ext>
            </a:extLst>
          </p:cNvPr>
          <p:cNvSpPr txBox="1"/>
          <p:nvPr/>
        </p:nvSpPr>
        <p:spPr>
          <a:xfrm>
            <a:off x="74062" y="64443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https://jeonyeohun.tistory.com/99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A8867-298F-1542-C11A-2ACE24EF67DE}"/>
              </a:ext>
            </a:extLst>
          </p:cNvPr>
          <p:cNvSpPr/>
          <p:nvPr/>
        </p:nvSpPr>
        <p:spPr>
          <a:xfrm>
            <a:off x="8668828" y="3896360"/>
            <a:ext cx="1209040" cy="1209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291560"/>
            <a:ext cx="7752272" cy="51357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Dijkstra’s Algorithm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AD9B-F929-8C78-5607-6D1F30D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06415"/>
            <a:ext cx="11008743" cy="5170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B862D-09DB-627F-C6C6-59BEF016D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44"/>
          <a:stretch/>
        </p:blipFill>
        <p:spPr>
          <a:xfrm>
            <a:off x="741680" y="2174240"/>
            <a:ext cx="4146632" cy="3253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9D8E3-F318-9DAC-AA6F-6A40D043E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73" y="2306320"/>
            <a:ext cx="5389914" cy="28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291560"/>
            <a:ext cx="7752272" cy="51357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Dijkstra’s Algorithm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AD9B-F929-8C78-5607-6D1F30D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06415"/>
            <a:ext cx="11008743" cy="5170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Demo2: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YouTube: https://youtu.be/JfwzA467D04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A400E32-7DF2-8BE0-2DD4-B4CDD2C21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9" y="3017520"/>
            <a:ext cx="3352482" cy="248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060E2-F166-1B7F-8270-E7057F42A190}"/>
              </a:ext>
            </a:extLst>
          </p:cNvPr>
          <p:cNvSpPr txBox="1"/>
          <p:nvPr/>
        </p:nvSpPr>
        <p:spPr>
          <a:xfrm>
            <a:off x="66040" y="6290285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Ref: https://sharpcoder.tistory.com/162</a:t>
            </a:r>
          </a:p>
        </p:txBody>
      </p:sp>
    </p:spTree>
    <p:extLst>
      <p:ext uri="{BB962C8B-B14F-4D97-AF65-F5344CB8AC3E}">
        <p14:creationId xmlns:p14="http://schemas.microsoft.com/office/powerpoint/2010/main" val="323678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291560"/>
            <a:ext cx="7752272" cy="51357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Dijkstra’s Algorithm – time complexity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AD9B-F929-8C78-5607-6D1F30D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06415"/>
            <a:ext cx="11008743" cy="517054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1.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선형탐색 이용</a:t>
            </a:r>
          </a:p>
          <a:p>
            <a:pPr marL="0" indent="0" algn="l">
              <a:buNone/>
            </a:pP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단계마다 방문하지 않은 노드 중에서 최단 거리가 가장 짧은 노드를 선택하기 위해 매 단계마다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차원 테이블의 모든 원소를 확인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순차 탐색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pPr marL="0" indent="0" algn="l">
              <a:buNone/>
            </a:pP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성능 분석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총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O(V)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번에 걸쳐서 최단 거리가 가장 짧은 노드를 매번 선형 탐색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전체 시간 복잡도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: O(V^2)</a:t>
            </a:r>
            <a:b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altLang="ko-KR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ko-KR" sz="1600" b="1" i="0" dirty="0">
                <a:solidFill>
                  <a:srgbClr val="212529"/>
                </a:solidFill>
                <a:effectLst/>
                <a:latin typeface="-apple-system"/>
              </a:rPr>
              <a:t>2.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latin typeface="-apple-system"/>
              </a:rPr>
              <a:t>우선순위 큐 이용</a:t>
            </a: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Priority Queue 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최소 힙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최대 힙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우선 순위가 가장 높은 데이터를 가장 먼저 삭제하는 자료구조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!</a:t>
            </a:r>
          </a:p>
          <a:p>
            <a:pPr marL="0" indent="0" algn="l">
              <a:buNone/>
            </a:pP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다익스트라 알고리즘 개선된 구현 방법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단계마다 방문하지 않은 노드 중에서 최단 거리가 가장 짧은 노드를 선택하기 위해 힙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(Heap)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자료구조 사용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현재 가장 가까운 노드를 저장해 놓기 위해서 힙을 추가적으로 사용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현재 최단 거리가 가장 짧은 노드를 선택해야 하므로 최소 힙 사용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ko-KR" altLang="en-US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성능 분석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시간 복잡도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O(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ElogV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b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현재 우선순위 큐에서 꺼낸 노드와 연결된 다른 노드들을 확인하는 총 횟수는 최대 간선의 개수 만큼 연산 수행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직관적으로 전체 과정은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E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개의 원소를 우선순위 큐에 넣었다가 모두 빼내는 연산과 매우 유사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시간복잡도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O(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ElogE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로 판단할 수 있음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중복 간선을 포함하지 않는 경우에 이를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O(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logV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로 정리</a:t>
            </a:r>
            <a:b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O(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ElogE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 -&gt; O(ElogV^2) -&gt; O(2ElogV) -&gt; O(</a:t>
            </a:r>
            <a:r>
              <a:rPr lang="en-US" altLang="ko-KR" sz="1600" b="0" i="0" dirty="0" err="1">
                <a:solidFill>
                  <a:srgbClr val="212529"/>
                </a:solidFill>
                <a:effectLst/>
                <a:latin typeface="-apple-system"/>
              </a:rPr>
              <a:t>ElogV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)!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1B273-5650-80A5-721E-DF27301ABFF1}"/>
              </a:ext>
            </a:extLst>
          </p:cNvPr>
          <p:cNvSpPr txBox="1"/>
          <p:nvPr/>
        </p:nvSpPr>
        <p:spPr>
          <a:xfrm>
            <a:off x="497840" y="6334760"/>
            <a:ext cx="663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Ref: https://velog.io/@6v6/</a:t>
            </a:r>
            <a:r>
              <a:rPr lang="ko-KR" altLang="en-US" dirty="0"/>
              <a:t>알고리즘</a:t>
            </a:r>
            <a:r>
              <a:rPr lang="en-US" altLang="ko-KR" dirty="0"/>
              <a:t>-</a:t>
            </a:r>
            <a:r>
              <a:rPr lang="ko-KR" altLang="en-US" dirty="0"/>
              <a:t>다익스트라</a:t>
            </a:r>
            <a:r>
              <a:rPr lang="en-US" dirty="0"/>
              <a:t>Dijkstra-</a:t>
            </a:r>
            <a:r>
              <a:rPr lang="ko-KR" altLang="en-US" dirty="0"/>
              <a:t>알고리즘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291560"/>
            <a:ext cx="7752272" cy="51357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Dijkstra’s Algorithm – code 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AD9B-F929-8C78-5607-6D1F30D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06415"/>
            <a:ext cx="11008743" cy="5170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Code process: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출발 노드를 설정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최단 거리 테이블을 초기화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방문하지 않는 노드 중에서 최단 거리가 가장 짧은 노드를 선택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해당 노드를 거쳐 다른 노드로 가는 비용을 계산하여 최단 거리 테이블 갱신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0" i="0" dirty="0">
                <a:solidFill>
                  <a:srgbClr val="212529"/>
                </a:solidFill>
                <a:effectLst/>
              </a:rPr>
              <a:t>3, 4</a:t>
            </a:r>
            <a:r>
              <a:rPr lang="ko-KR" altLang="en-US" sz="1800" b="0" i="0" dirty="0">
                <a:solidFill>
                  <a:srgbClr val="212529"/>
                </a:solidFill>
                <a:effectLst/>
              </a:rPr>
              <a:t>번 과정 반복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400" dirty="0"/>
              <a:t>Source code reference: https://velog.io/@kimdukbae/</a:t>
            </a:r>
            <a:r>
              <a:rPr lang="ko-KR" altLang="en-US" sz="2400" dirty="0"/>
              <a:t>다익스트라</a:t>
            </a:r>
            <a:r>
              <a:rPr lang="en-US" altLang="ko-KR" sz="2400" dirty="0"/>
              <a:t>-</a:t>
            </a:r>
            <a:r>
              <a:rPr lang="ko-KR" altLang="en-US" sz="2400" dirty="0"/>
              <a:t>알고리즘</a:t>
            </a:r>
            <a:r>
              <a:rPr lang="en-US" altLang="ko-KR" sz="2400" dirty="0"/>
              <a:t>-</a:t>
            </a:r>
            <a:r>
              <a:rPr lang="en-US" sz="2400" dirty="0"/>
              <a:t>Dijkstra-Algorithm</a:t>
            </a:r>
          </a:p>
        </p:txBody>
      </p:sp>
    </p:spTree>
    <p:extLst>
      <p:ext uri="{BB962C8B-B14F-4D97-AF65-F5344CB8AC3E}">
        <p14:creationId xmlns:p14="http://schemas.microsoft.com/office/powerpoint/2010/main" val="301877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7" y="291560"/>
            <a:ext cx="3089694" cy="38947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6AD9B-F929-8C78-5607-6D1F30DC4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6487" y="932663"/>
                <a:ext cx="7205929" cy="517054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600" b="1" dirty="0"/>
                  <a:t>Definition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current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shortest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0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shortest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sz="24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predecessor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shortest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path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4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6AD9B-F929-8C78-5607-6D1F30DC4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6487" y="932663"/>
                <a:ext cx="7205929" cy="5170548"/>
              </a:xfrm>
              <a:blipFill>
                <a:blip r:embed="rId2"/>
                <a:stretch>
                  <a:fillRect l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FECB93F-51F0-ABE7-9C9D-36ED2D8521D3}"/>
              </a:ext>
            </a:extLst>
          </p:cNvPr>
          <p:cNvSpPr/>
          <p:nvPr/>
        </p:nvSpPr>
        <p:spPr>
          <a:xfrm>
            <a:off x="1391728" y="2963249"/>
            <a:ext cx="649857" cy="6498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0E8C9B-443C-AD09-B037-80F702F88EC4}"/>
              </a:ext>
            </a:extLst>
          </p:cNvPr>
          <p:cNvSpPr/>
          <p:nvPr/>
        </p:nvSpPr>
        <p:spPr>
          <a:xfrm>
            <a:off x="2904226" y="1910826"/>
            <a:ext cx="649857" cy="6498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53268A-1851-6C7D-3633-FFAABD3F39D1}"/>
              </a:ext>
            </a:extLst>
          </p:cNvPr>
          <p:cNvSpPr/>
          <p:nvPr/>
        </p:nvSpPr>
        <p:spPr>
          <a:xfrm>
            <a:off x="2904226" y="4096185"/>
            <a:ext cx="649857" cy="6498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6F562-039F-14E1-5ABE-E6792FE8B697}"/>
              </a:ext>
            </a:extLst>
          </p:cNvPr>
          <p:cNvSpPr txBox="1"/>
          <p:nvPr/>
        </p:nvSpPr>
        <p:spPr>
          <a:xfrm>
            <a:off x="1571424" y="26341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DB82B-86BD-E075-51D1-621E5A9621C0}"/>
              </a:ext>
            </a:extLst>
          </p:cNvPr>
          <p:cNvSpPr txBox="1"/>
          <p:nvPr/>
        </p:nvSpPr>
        <p:spPr>
          <a:xfrm>
            <a:off x="3543287" y="19756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BD2EC-A54A-3758-9502-49A917BF3A71}"/>
              </a:ext>
            </a:extLst>
          </p:cNvPr>
          <p:cNvSpPr txBox="1"/>
          <p:nvPr/>
        </p:nvSpPr>
        <p:spPr>
          <a:xfrm>
            <a:off x="3543287" y="41913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6CDFCF-9E9B-F4E5-5C29-B5B6C4235F76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946416" y="2235755"/>
            <a:ext cx="957810" cy="822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60F974-7283-9139-A58F-46C04D28CA4F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946416" y="3517937"/>
            <a:ext cx="1052979" cy="673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752079-3AE8-F429-784F-33CEC093815F}"/>
              </a:ext>
            </a:extLst>
          </p:cNvPr>
          <p:cNvCxnSpPr>
            <a:cxnSpLocks/>
          </p:cNvCxnSpPr>
          <p:nvPr/>
        </p:nvCxnSpPr>
        <p:spPr>
          <a:xfrm flipH="1">
            <a:off x="3229153" y="2566193"/>
            <a:ext cx="1" cy="15299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D91011-617A-22C7-94BD-AD47B7EEDD29}"/>
              </a:ext>
            </a:extLst>
          </p:cNvPr>
          <p:cNvSpPr txBox="1"/>
          <p:nvPr/>
        </p:nvSpPr>
        <p:spPr>
          <a:xfrm>
            <a:off x="2346507" y="26246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516F2A-2319-3A25-3DC5-F2BB11E4E4D1}"/>
              </a:ext>
            </a:extLst>
          </p:cNvPr>
          <p:cNvSpPr txBox="1"/>
          <p:nvPr/>
        </p:nvSpPr>
        <p:spPr>
          <a:xfrm>
            <a:off x="3265219" y="30584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95D29-2ABB-F32D-BCE4-D12E70BE07E9}"/>
              </a:ext>
            </a:extLst>
          </p:cNvPr>
          <p:cNvSpPr txBox="1"/>
          <p:nvPr/>
        </p:nvSpPr>
        <p:spPr>
          <a:xfrm>
            <a:off x="2293786" y="38463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6800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7" y="291560"/>
            <a:ext cx="3089694" cy="38947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6AD9B-F929-8C78-5607-6D1F30DC4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1707" y="885646"/>
                <a:ext cx="7263439" cy="580471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600" b="1" dirty="0"/>
                  <a:t>Relaxation Step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If d[v] &gt; d[u] + w(</a:t>
                </a:r>
                <a:r>
                  <a:rPr lang="en-US" sz="2000" dirty="0" err="1"/>
                  <a:t>u,v</a:t>
                </a:r>
                <a:r>
                  <a:rPr lang="en-US" sz="2000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       d[v] ← d[u] + w[</a:t>
                </a:r>
                <a:r>
                  <a:rPr lang="en-US" sz="2000" dirty="0" err="1"/>
                  <a:t>u,v</a:t>
                </a:r>
                <a:r>
                  <a:rPr lang="en-US" sz="2000" dirty="0"/>
                  <a:t>] : updating with the shortest path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/>
                  <a:t>       ∏[v] ← u : updating the predecessor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/>
                  <a:t>Lemma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The relaxation operation maintains the invariant that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Proof with triangular inequality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6AD9B-F929-8C78-5607-6D1F30DC4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1707" y="885646"/>
                <a:ext cx="7263439" cy="5804714"/>
              </a:xfrm>
              <a:blipFill>
                <a:blip r:embed="rId2"/>
                <a:stretch>
                  <a:fillRect l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FECB93F-51F0-ABE7-9C9D-36ED2D8521D3}"/>
              </a:ext>
            </a:extLst>
          </p:cNvPr>
          <p:cNvSpPr/>
          <p:nvPr/>
        </p:nvSpPr>
        <p:spPr>
          <a:xfrm>
            <a:off x="1391728" y="2963249"/>
            <a:ext cx="649857" cy="6498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0E8C9B-443C-AD09-B037-80F702F88EC4}"/>
              </a:ext>
            </a:extLst>
          </p:cNvPr>
          <p:cNvSpPr/>
          <p:nvPr/>
        </p:nvSpPr>
        <p:spPr>
          <a:xfrm>
            <a:off x="2904226" y="1910826"/>
            <a:ext cx="649857" cy="6498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53268A-1851-6C7D-3633-FFAABD3F39D1}"/>
              </a:ext>
            </a:extLst>
          </p:cNvPr>
          <p:cNvSpPr/>
          <p:nvPr/>
        </p:nvSpPr>
        <p:spPr>
          <a:xfrm>
            <a:off x="2904226" y="4096185"/>
            <a:ext cx="649857" cy="6498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6F562-039F-14E1-5ABE-E6792FE8B697}"/>
              </a:ext>
            </a:extLst>
          </p:cNvPr>
          <p:cNvSpPr txBox="1"/>
          <p:nvPr/>
        </p:nvSpPr>
        <p:spPr>
          <a:xfrm>
            <a:off x="1571424" y="26341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DB82B-86BD-E075-51D1-621E5A9621C0}"/>
              </a:ext>
            </a:extLst>
          </p:cNvPr>
          <p:cNvSpPr txBox="1"/>
          <p:nvPr/>
        </p:nvSpPr>
        <p:spPr>
          <a:xfrm>
            <a:off x="3543287" y="19756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BD2EC-A54A-3758-9502-49A917BF3A71}"/>
              </a:ext>
            </a:extLst>
          </p:cNvPr>
          <p:cNvSpPr txBox="1"/>
          <p:nvPr/>
        </p:nvSpPr>
        <p:spPr>
          <a:xfrm>
            <a:off x="3543287" y="41913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6CDFCF-9E9B-F4E5-5C29-B5B6C4235F76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946416" y="2235755"/>
            <a:ext cx="957810" cy="822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60F974-7283-9139-A58F-46C04D28CA4F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946416" y="3517937"/>
            <a:ext cx="1052979" cy="673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752079-3AE8-F429-784F-33CEC093815F}"/>
              </a:ext>
            </a:extLst>
          </p:cNvPr>
          <p:cNvCxnSpPr>
            <a:cxnSpLocks/>
          </p:cNvCxnSpPr>
          <p:nvPr/>
        </p:nvCxnSpPr>
        <p:spPr>
          <a:xfrm flipH="1">
            <a:off x="3229153" y="2566193"/>
            <a:ext cx="1" cy="15299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D91011-617A-22C7-94BD-AD47B7EEDD29}"/>
              </a:ext>
            </a:extLst>
          </p:cNvPr>
          <p:cNvSpPr txBox="1"/>
          <p:nvPr/>
        </p:nvSpPr>
        <p:spPr>
          <a:xfrm>
            <a:off x="2346507" y="26246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516F2A-2319-3A25-3DC5-F2BB11E4E4D1}"/>
              </a:ext>
            </a:extLst>
          </p:cNvPr>
          <p:cNvSpPr txBox="1"/>
          <p:nvPr/>
        </p:nvSpPr>
        <p:spPr>
          <a:xfrm>
            <a:off x="3265219" y="30584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95D29-2ABB-F32D-BCE4-D12E70BE07E9}"/>
              </a:ext>
            </a:extLst>
          </p:cNvPr>
          <p:cNvSpPr txBox="1"/>
          <p:nvPr/>
        </p:nvSpPr>
        <p:spPr>
          <a:xfrm>
            <a:off x="2293786" y="38463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778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291560"/>
            <a:ext cx="7752272" cy="51357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(Directed Acyclic Graph, </a:t>
            </a:r>
            <a:r>
              <a:rPr lang="ko-K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방향성 비순환 그래프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AD9B-F929-8C78-5607-6D1F30D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06415"/>
            <a:ext cx="11008743" cy="5170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Cannot have (negative) cycles → any</a:t>
            </a:r>
            <a:r>
              <a:rPr lang="ko-KR" altLang="en-US" sz="2400" dirty="0"/>
              <a:t> </a:t>
            </a:r>
            <a:r>
              <a:rPr lang="en-US" altLang="ko-KR" sz="2400" dirty="0"/>
              <a:t>vertex cannot come back to itself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Topological sort the DAGs: Path from u to v implies that u is before v in the ordering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One pass over vertices in topologically sorted order relaxing each edge that leaves each vertex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E2F33-D8E6-51FD-7FF3-9CC2120C932B}"/>
              </a:ext>
            </a:extLst>
          </p:cNvPr>
          <p:cNvSpPr txBox="1"/>
          <p:nvPr/>
        </p:nvSpPr>
        <p:spPr>
          <a:xfrm>
            <a:off x="74062" y="64443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https://jackpot53.tistory.com/84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080AB15-C45A-926F-0DA0-D0EB8CDA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70" y="4113553"/>
            <a:ext cx="5505733" cy="198765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E1961B5-C3A9-F350-9D39-D215695D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597" y="3278101"/>
            <a:ext cx="4701886" cy="310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C5F5581-AE27-60E6-4D36-C58514FD5458}"/>
              </a:ext>
            </a:extLst>
          </p:cNvPr>
          <p:cNvSpPr/>
          <p:nvPr/>
        </p:nvSpPr>
        <p:spPr>
          <a:xfrm>
            <a:off x="3336965" y="3912269"/>
            <a:ext cx="2833097" cy="2159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291560"/>
            <a:ext cx="7752272" cy="51357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(Directed Acyclic Graph, </a:t>
            </a:r>
            <a:r>
              <a:rPr lang="ko-K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방향성 비순환 그래프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AD9B-F929-8C78-5607-6D1F30D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06415"/>
            <a:ext cx="11008743" cy="5170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Find the shortest path in DAGs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Step 1: initialize all vertex’s distance as infinity, set </a:t>
            </a:r>
            <a:r>
              <a:rPr lang="en-US" sz="2400" b="1" dirty="0"/>
              <a:t>vertex A </a:t>
            </a:r>
            <a:r>
              <a:rPr lang="en-US" sz="2400" dirty="0"/>
              <a:t>as 0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E2F33-D8E6-51FD-7FF3-9CC2120C932B}"/>
              </a:ext>
            </a:extLst>
          </p:cNvPr>
          <p:cNvSpPr txBox="1"/>
          <p:nvPr/>
        </p:nvSpPr>
        <p:spPr>
          <a:xfrm>
            <a:off x="74062" y="64443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https://jeonyeohun.tistory.com/99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71AE1B-BF36-8C38-31A5-9F7ED778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2700901"/>
            <a:ext cx="7330440" cy="29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22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291560"/>
            <a:ext cx="7752272" cy="51357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(Directed Acyclic Graph, </a:t>
            </a:r>
            <a:r>
              <a:rPr lang="ko-K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방향성 비순환 그래프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AD9B-F929-8C78-5607-6D1F30D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06415"/>
            <a:ext cx="11008743" cy="5170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Find the shortest path in DAGs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Step 2: Start the relaxation at </a:t>
            </a:r>
            <a:r>
              <a:rPr lang="en-US" sz="2400" b="1" dirty="0"/>
              <a:t>Vertex A </a:t>
            </a:r>
            <a:r>
              <a:rPr lang="en-US" sz="2400" dirty="0"/>
              <a:t>and its connection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E2F33-D8E6-51FD-7FF3-9CC2120C932B}"/>
              </a:ext>
            </a:extLst>
          </p:cNvPr>
          <p:cNvSpPr txBox="1"/>
          <p:nvPr/>
        </p:nvSpPr>
        <p:spPr>
          <a:xfrm>
            <a:off x="74062" y="64443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https://jeonyeohun.tistory.com/99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832545-1C24-929D-3484-4DB1E3E8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896" y="2736371"/>
            <a:ext cx="7219064" cy="28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ACC0CE7-D7BB-984A-1236-423FB20D5B44}"/>
              </a:ext>
            </a:extLst>
          </p:cNvPr>
          <p:cNvSpPr/>
          <p:nvPr/>
        </p:nvSpPr>
        <p:spPr>
          <a:xfrm>
            <a:off x="2200718" y="3855720"/>
            <a:ext cx="1209040" cy="1209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2C0671F-1A63-AA58-CE90-3681D3868F09}"/>
              </a:ext>
            </a:extLst>
          </p:cNvPr>
          <p:cNvSpPr/>
          <p:nvPr/>
        </p:nvSpPr>
        <p:spPr>
          <a:xfrm>
            <a:off x="3273868" y="4500995"/>
            <a:ext cx="602172" cy="21844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4B75382-E6D9-FEAE-260F-3EE6455D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308" y="2783983"/>
            <a:ext cx="7254240" cy="290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291560"/>
            <a:ext cx="7752272" cy="51357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(Directed Acyclic Graph, </a:t>
            </a:r>
            <a:r>
              <a:rPr lang="ko-K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방향성 비순환 그래프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AD9B-F929-8C78-5607-6D1F30D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06415"/>
            <a:ext cx="11008743" cy="5170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Find the shortest path in DAGs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Step 3: Start the relaxation at </a:t>
            </a:r>
            <a:r>
              <a:rPr lang="en-US" sz="2400" b="1" dirty="0"/>
              <a:t>Vertex B </a:t>
            </a:r>
            <a:r>
              <a:rPr lang="en-US" sz="2400" dirty="0"/>
              <a:t>and its connection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E2F33-D8E6-51FD-7FF3-9CC2120C932B}"/>
              </a:ext>
            </a:extLst>
          </p:cNvPr>
          <p:cNvSpPr txBox="1"/>
          <p:nvPr/>
        </p:nvSpPr>
        <p:spPr>
          <a:xfrm>
            <a:off x="74062" y="64443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https://jeonyeohun.tistory.com/99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BA4C302-99DB-46A3-EF53-D64215B6ABFB}"/>
              </a:ext>
            </a:extLst>
          </p:cNvPr>
          <p:cNvSpPr/>
          <p:nvPr/>
        </p:nvSpPr>
        <p:spPr>
          <a:xfrm>
            <a:off x="4913438" y="4698986"/>
            <a:ext cx="602172" cy="21844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71904D-EE40-B98E-31AB-5D0814400DFD}"/>
              </a:ext>
            </a:extLst>
          </p:cNvPr>
          <p:cNvSpPr/>
          <p:nvPr/>
        </p:nvSpPr>
        <p:spPr>
          <a:xfrm>
            <a:off x="4847302" y="3611330"/>
            <a:ext cx="2004252" cy="21844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A8867-298F-1542-C11A-2ACE24EF67DE}"/>
              </a:ext>
            </a:extLst>
          </p:cNvPr>
          <p:cNvSpPr/>
          <p:nvPr/>
        </p:nvSpPr>
        <p:spPr>
          <a:xfrm>
            <a:off x="3704398" y="3891280"/>
            <a:ext cx="1209040" cy="1209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B6D82BD-50D2-E305-5395-68C01DC95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" y="2740232"/>
            <a:ext cx="7498080" cy="300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291560"/>
            <a:ext cx="7752272" cy="51357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(Directed Acyclic Graph, </a:t>
            </a:r>
            <a:r>
              <a:rPr lang="ko-K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방향성 비순환 그래프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AD9B-F929-8C78-5607-6D1F30D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06415"/>
            <a:ext cx="11008743" cy="5170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Find the shortest path in DAGs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Step 4: Start the relaxation at </a:t>
            </a:r>
            <a:r>
              <a:rPr lang="en-US" sz="2400" b="1" dirty="0"/>
              <a:t>Vertex C </a:t>
            </a:r>
            <a:r>
              <a:rPr lang="en-US" sz="2400" dirty="0"/>
              <a:t>and its connection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E2F33-D8E6-51FD-7FF3-9CC2120C932B}"/>
              </a:ext>
            </a:extLst>
          </p:cNvPr>
          <p:cNvSpPr txBox="1"/>
          <p:nvPr/>
        </p:nvSpPr>
        <p:spPr>
          <a:xfrm>
            <a:off x="74062" y="64443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https://jeonyeohun.tistory.com/99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BA4C302-99DB-46A3-EF53-D64215B6ABFB}"/>
              </a:ext>
            </a:extLst>
          </p:cNvPr>
          <p:cNvSpPr/>
          <p:nvPr/>
        </p:nvSpPr>
        <p:spPr>
          <a:xfrm>
            <a:off x="6549198" y="4698986"/>
            <a:ext cx="602172" cy="21844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71904D-EE40-B98E-31AB-5D0814400DFD}"/>
              </a:ext>
            </a:extLst>
          </p:cNvPr>
          <p:cNvSpPr/>
          <p:nvPr/>
        </p:nvSpPr>
        <p:spPr>
          <a:xfrm>
            <a:off x="6594822" y="5506692"/>
            <a:ext cx="2004252" cy="21844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A8867-298F-1542-C11A-2ACE24EF67DE}"/>
              </a:ext>
            </a:extLst>
          </p:cNvPr>
          <p:cNvSpPr/>
          <p:nvPr/>
        </p:nvSpPr>
        <p:spPr>
          <a:xfrm>
            <a:off x="5340158" y="3891280"/>
            <a:ext cx="1209040" cy="1209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3FF6813-8617-2BE5-798B-33389506C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42" y="2670986"/>
            <a:ext cx="7752272" cy="31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9E11FA-5A26-1661-79F3-9CAFE616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6" y="291560"/>
            <a:ext cx="7752272" cy="51357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(Directed Acyclic Graph, </a:t>
            </a:r>
            <a:r>
              <a:rPr lang="ko-KR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방향성 비순환 그래프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AD9B-F929-8C78-5607-6D1F30DC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006415"/>
            <a:ext cx="11008743" cy="5170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Find the shortest path in DAGs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Step 5: Start the relaxation at </a:t>
            </a:r>
            <a:r>
              <a:rPr lang="en-US" sz="2400" b="1" dirty="0"/>
              <a:t>Vertex D </a:t>
            </a:r>
            <a:r>
              <a:rPr lang="en-US" sz="2400" dirty="0"/>
              <a:t>and its connection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E2F33-D8E6-51FD-7FF3-9CC2120C932B}"/>
              </a:ext>
            </a:extLst>
          </p:cNvPr>
          <p:cNvSpPr txBox="1"/>
          <p:nvPr/>
        </p:nvSpPr>
        <p:spPr>
          <a:xfrm>
            <a:off x="74062" y="64443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https://jeonyeohun.tistory.com/99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BA4C302-99DB-46A3-EF53-D64215B6ABFB}"/>
              </a:ext>
            </a:extLst>
          </p:cNvPr>
          <p:cNvSpPr/>
          <p:nvPr/>
        </p:nvSpPr>
        <p:spPr>
          <a:xfrm>
            <a:off x="8261158" y="4565187"/>
            <a:ext cx="602172" cy="21844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A8867-298F-1542-C11A-2ACE24EF67DE}"/>
              </a:ext>
            </a:extLst>
          </p:cNvPr>
          <p:cNvSpPr/>
          <p:nvPr/>
        </p:nvSpPr>
        <p:spPr>
          <a:xfrm>
            <a:off x="6992428" y="3850640"/>
            <a:ext cx="1209040" cy="1209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778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Review</vt:lpstr>
      <vt:lpstr>Review</vt:lpstr>
      <vt:lpstr>DAG (Directed Acyclic Graph, 방향성 비순환 그래프)</vt:lpstr>
      <vt:lpstr>DAG (Directed Acyclic Graph, 방향성 비순환 그래프)</vt:lpstr>
      <vt:lpstr>DAG (Directed Acyclic Graph, 방향성 비순환 그래프)</vt:lpstr>
      <vt:lpstr>DAG (Directed Acyclic Graph, 방향성 비순환 그래프)</vt:lpstr>
      <vt:lpstr>DAG (Directed Acyclic Graph, 방향성 비순환 그래프)</vt:lpstr>
      <vt:lpstr>DAG (Directed Acyclic Graph, 방향성 비순환 그래프)</vt:lpstr>
      <vt:lpstr>DAG (Directed Acyclic Graph, 방향성 비순환 그래프)</vt:lpstr>
      <vt:lpstr>Dijkstra’s Algorithm</vt:lpstr>
      <vt:lpstr>Dijkstra’s Algorithm</vt:lpstr>
      <vt:lpstr>Dijkstra’s Algorithm – time complexity</vt:lpstr>
      <vt:lpstr>Dijkstra’s Algorithm –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HyungIl Ed</dc:creator>
  <cp:lastModifiedBy>Kim HyungIl Ed</cp:lastModifiedBy>
  <cp:revision>20</cp:revision>
  <dcterms:created xsi:type="dcterms:W3CDTF">2023-05-03T01:57:33Z</dcterms:created>
  <dcterms:modified xsi:type="dcterms:W3CDTF">2023-05-03T03:55:27Z</dcterms:modified>
</cp:coreProperties>
</file>