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7" r:id="rId4"/>
    <p:sldId id="264" r:id="rId5"/>
    <p:sldId id="265" r:id="rId6"/>
    <p:sldId id="259" r:id="rId7"/>
    <p:sldId id="257" r:id="rId8"/>
    <p:sldId id="261" r:id="rId9"/>
    <p:sldId id="262" r:id="rId10"/>
    <p:sldId id="266" r:id="rId11"/>
    <p:sldId id="263" r:id="rId12"/>
    <p:sldId id="25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94301"/>
  </p:normalViewPr>
  <p:slideViewPr>
    <p:cSldViewPr snapToGrid="0" snapToObjects="1">
      <p:cViewPr varScale="1">
        <p:scale>
          <a:sx n="155" d="100"/>
          <a:sy n="155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04FC-85CF-C84B-839B-B1ECB393446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F9DE3-93D1-8D4F-8F81-389C81F3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9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F9DE3-93D1-8D4F-8F81-389C81F34D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4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F9DE3-93D1-8D4F-8F81-389C81F34D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9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F9DE3-93D1-8D4F-8F81-389C81F34D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3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FCB7-31BD-CB4F-BE62-69888F372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E2E33-06CF-234C-BED1-E4FF393C7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637E0-51F2-5741-9118-400BBC4A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DC86-0C55-8B40-90E4-D77C613E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DA4CF-7B3D-4742-8000-65B53B2E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140D-56F1-AE42-B799-15987055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CB56A-2184-6E43-9DED-8B939A7E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88AA4-F8C5-8948-B18B-39955F4F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F5F2-DBB1-B74B-8DBE-4D11CAD8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3817-3DDE-8D48-B8A6-F8A12538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5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AA81E-4BE3-FB4D-962E-C77622DC6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84FB6-F7D9-F240-9FF4-18DE80DBA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6CF7-5F31-1E49-A925-DD3A509C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B60F-BAEC-5E4A-8DED-C6ACC6F7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11CC-817B-FA4B-90BC-1341411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7C44-592B-8949-9F26-10866728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68FC-FF98-9346-A7DE-28F7A9907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2ED6-9207-F444-B231-7072A418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81A66-D8BA-DF4F-B2EA-A2DAD38C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C5E8-E3F8-384C-AC2A-F6BA6061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9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FC0-1262-9A4D-80CC-0AAA2F36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6A93A-C335-A147-AAF2-023CC1253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43AF3-5B11-7042-BE78-E4AAC70C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FBC9A-BC27-9946-8611-7EA88529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BC70-6F65-0042-8C87-8F05D93E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3554-D57C-8C40-852D-26366545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1A40-C833-1E4C-891F-CDBEC387C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C555D-6BA6-C14B-A5EC-ED32BDB9C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1A02D-7A6A-694C-9C68-09CE1758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1D211-0F84-4E43-A25E-9C79415B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48493-75BC-A84A-9217-62B1772E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AF77-C782-3547-8F84-993F8BF5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10C3E-A05D-3C42-9C17-7BB4692D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D0077-0C74-F24C-8B01-F98BBCC9D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68175-162E-B645-A4FF-EFC2C4EC5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95088-D4ED-F84E-B41C-48EE950F2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5C372-5419-B640-B549-A98C2819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525C7-3885-204C-B49E-DEECB7FE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9824A-9E81-0448-9E1E-B0D95C88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6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F039-D0B8-7C41-8D3F-FF3922EA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499FF-1169-8944-813A-4A643C19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6E0F7-8547-9640-92A1-2FC4840E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A28EE-A34A-3D40-83CF-9078859C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8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5263B-F554-504A-9A79-570342CE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A35A5-94FF-3641-AD99-32F52CE1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8E00D-4601-4242-BC3F-16341AA0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0C1D-AD93-F84A-B659-FD26573E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F6CC-7926-264F-B384-E212CE64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058F2-DC76-6748-A592-F927B67F6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70E7A-277D-E043-B74A-A388BB8A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50F62-9389-3A4D-BC72-6BDD2140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5176-59DA-6841-A29B-25C6741D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C597-AE2F-0946-BFE6-4DF16CF1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0CE5B-6DB0-7C4E-881F-7A6A09E23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9CCB9-63E3-C049-BE2F-B76C6BF80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41128-82A0-0A44-AA51-A8EF196B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DC3D8-26D5-814E-B254-0C398DAE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B36DB-C760-034A-A628-1E6666B6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1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FF2A-2DEB-4C4B-B7F9-999AA483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1D4B5-17B1-3844-891E-7F44FF364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907A-7FCF-494F-91FA-06F12C896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8904C-A438-6843-9030-4B2F2F5C3CD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540F-ACEB-1742-B83E-C175101F0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6AE48-FB36-D34A-A8D0-6360FA7C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4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.miami.edu/home/burt/learning/Csc517.091/workbook/countingsort.html" TargetMode="External"/><Relationship Id="rId3" Type="http://schemas.openxmlformats.org/officeDocument/2006/relationships/hyperlink" Target="https://reakwon.tistory.com/" TargetMode="External"/><Relationship Id="rId7" Type="http://schemas.openxmlformats.org/officeDocument/2006/relationships/hyperlink" Target="https://devjin-blog.com/sort-algorithm-8/" TargetMode="External"/><Relationship Id="rId2" Type="http://schemas.openxmlformats.org/officeDocument/2006/relationships/hyperlink" Target="https://jackpot53.tistory.com/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obarkbar.tistory.com/101" TargetMode="External"/><Relationship Id="rId11" Type="http://schemas.openxmlformats.org/officeDocument/2006/relationships/hyperlink" Target="https://m.blog.naver.com/isaac7263/221568908590" TargetMode="External"/><Relationship Id="rId5" Type="http://schemas.openxmlformats.org/officeDocument/2006/relationships/hyperlink" Target="https://bowbowbow.tistory.com/8" TargetMode="External"/><Relationship Id="rId10" Type="http://schemas.openxmlformats.org/officeDocument/2006/relationships/hyperlink" Target="https://www.cs.usfca.edu/~galles/visualization/RadixSort.html" TargetMode="External"/><Relationship Id="rId4" Type="http://schemas.openxmlformats.org/officeDocument/2006/relationships/hyperlink" Target="http://bajamircea.github.io/coding/cpp/2018/08/09/lower-bound.html" TargetMode="External"/><Relationship Id="rId9" Type="http://schemas.openxmlformats.org/officeDocument/2006/relationships/hyperlink" Target="https://www.youtube.com/watch?v=4S1L-pyQm7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kwon.tistory.com/" TargetMode="External"/><Relationship Id="rId2" Type="http://schemas.openxmlformats.org/officeDocument/2006/relationships/hyperlink" Target="https://jackpot53.tistory.com/3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bajamircea.github.io/coding/cpp/2018/08/09/lower-bound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s.miami.edu/home/burt/learning/Csc517.091/workbook/countingsor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RadixSort.html" TargetMode="External"/><Relationship Id="rId2" Type="http://schemas.openxmlformats.org/officeDocument/2006/relationships/hyperlink" Target="https://www.youtube.com/watch?v=4S1L-pyQm7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isaac7263/22156890859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B7504-209A-F241-A9DA-AC62BC972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Lecture 7 : Counting Sort, Radix Sort, Lower Bound for Sorting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7A9BD-C50E-6646-A5A1-CF519D310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Jack Kim</a:t>
            </a:r>
          </a:p>
        </p:txBody>
      </p:sp>
    </p:spTree>
    <p:extLst>
      <p:ext uri="{BB962C8B-B14F-4D97-AF65-F5344CB8AC3E}">
        <p14:creationId xmlns:p14="http://schemas.microsoft.com/office/powerpoint/2010/main" val="12147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4983-7981-DC4C-ABD9-00F339C9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Radix Sort (</a:t>
            </a:r>
            <a:r>
              <a:rPr lang="ko-KR" altLang="en-US" sz="4000" dirty="0">
                <a:solidFill>
                  <a:srgbClr val="FFFFFF"/>
                </a:solidFill>
              </a:rPr>
              <a:t>기수 정렬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5A428DB-8377-4F40-B7CB-95E988875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02" y="2226099"/>
            <a:ext cx="8680515" cy="37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9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4983-7981-DC4C-ABD9-00F339C9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Radix Sort (</a:t>
            </a:r>
            <a:r>
              <a:rPr lang="ko-KR" altLang="en-US" sz="4000" dirty="0">
                <a:solidFill>
                  <a:srgbClr val="FFFFFF"/>
                </a:solidFill>
              </a:rPr>
              <a:t>기수 정렬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895EB7-0FB5-4943-B12F-A4636E0FD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5962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계산 복잡도</a:t>
            </a:r>
            <a:endParaRPr lang="en-US" altLang="ko-KR" sz="1800" dirty="0"/>
          </a:p>
          <a:p>
            <a:pPr lvl="1"/>
            <a:r>
              <a:rPr lang="en-US" altLang="ko-KR" sz="1800" dirty="0"/>
              <a:t>Time Complexity : O(n)</a:t>
            </a:r>
          </a:p>
          <a:p>
            <a:pPr lvl="2"/>
            <a:r>
              <a:rPr lang="ko-KR" altLang="en-US" sz="1800" dirty="0"/>
              <a:t>정렬 대상의 수가 </a:t>
            </a:r>
            <a:r>
              <a:rPr lang="en-US" altLang="ko-KR" sz="1800" dirty="0"/>
              <a:t>n </a:t>
            </a:r>
            <a:r>
              <a:rPr lang="ko-KR" altLang="en-US" sz="1800" dirty="0"/>
              <a:t>이고</a:t>
            </a:r>
            <a:r>
              <a:rPr lang="en-US" altLang="ko-KR" sz="1800" dirty="0"/>
              <a:t>,</a:t>
            </a:r>
            <a:r>
              <a:rPr lang="ko-KR" altLang="en-US" sz="1800" dirty="0"/>
              <a:t> 모든 정렬 대상의 길이가 </a:t>
            </a:r>
            <a:r>
              <a:rPr lang="en-US" altLang="ko-KR" sz="1800" dirty="0"/>
              <a:t>l </a:t>
            </a:r>
            <a:r>
              <a:rPr lang="ko-KR" altLang="en-US" sz="1800" dirty="0"/>
              <a:t>이라고 할 때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O(ln) ==&gt; O(n)</a:t>
            </a:r>
          </a:p>
          <a:p>
            <a:pPr lvl="2"/>
            <a:r>
              <a:rPr lang="en-US" altLang="ko-KR" sz="1800" dirty="0"/>
              <a:t>n = 3 (</a:t>
            </a:r>
            <a:r>
              <a:rPr lang="ko-KR" altLang="en-US" sz="1800" dirty="0"/>
              <a:t>최대 </a:t>
            </a:r>
            <a:r>
              <a:rPr lang="ko-KR" altLang="en-US" sz="1800" dirty="0" err="1"/>
              <a:t>자리수</a:t>
            </a:r>
            <a:r>
              <a:rPr lang="en-US" altLang="ko-KR" sz="1800" dirty="0"/>
              <a:t> or </a:t>
            </a:r>
            <a:r>
              <a:rPr lang="ko-KR" altLang="en-US" sz="1800" dirty="0"/>
              <a:t>정렬 대상의 수</a:t>
            </a:r>
            <a:r>
              <a:rPr lang="en-US" altLang="ko-KR" sz="1800" dirty="0"/>
              <a:t>)</a:t>
            </a:r>
            <a:r>
              <a:rPr lang="ko-KR" altLang="en-US" sz="1800" dirty="0"/>
              <a:t> * </a:t>
            </a:r>
            <a:r>
              <a:rPr lang="en-US" altLang="ko-KR" sz="1800" dirty="0"/>
              <a:t>l = 4 (</a:t>
            </a:r>
            <a:r>
              <a:rPr lang="ko-KR" altLang="en-US" sz="1800" dirty="0"/>
              <a:t>대상의 길이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=</a:t>
            </a:r>
            <a:r>
              <a:rPr lang="ko-KR" altLang="en-US" sz="1800" dirty="0"/>
              <a:t> </a:t>
            </a:r>
            <a:r>
              <a:rPr lang="en-US" altLang="ko-KR" sz="1800" dirty="0"/>
              <a:t>O(12) =&gt; O(n)</a:t>
            </a:r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r>
              <a:rPr lang="en-US" sz="1800" dirty="0"/>
              <a:t>Space Complexity : O(n)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C5A5A8-59D7-094E-A376-9719C7A39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37" y="3710069"/>
            <a:ext cx="5978182" cy="136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DCE67-41AF-9B4F-B4F5-B52E3CE7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참고 사이트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CEDE-E8CB-4349-A9F4-189AC71D0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88756"/>
            <a:ext cx="9724031" cy="5041557"/>
          </a:xfrm>
        </p:spPr>
        <p:txBody>
          <a:bodyPr anchor="ctr">
            <a:noAutofit/>
          </a:bodyPr>
          <a:lstStyle/>
          <a:p>
            <a:endParaRPr lang="en-US" sz="1600" dirty="0"/>
          </a:p>
          <a:p>
            <a:r>
              <a:rPr lang="en-US" sz="1600" dirty="0"/>
              <a:t>Lower bound</a:t>
            </a:r>
          </a:p>
          <a:p>
            <a:pPr lvl="1"/>
            <a:r>
              <a:rPr lang="en-US" sz="1600" dirty="0">
                <a:hlinkClick r:id="rId2"/>
              </a:rPr>
              <a:t>https://jackpot53.tistory.com/33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https://reakwon.tistory.com/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http://bajamircea.github.io/coding/cpp/2018/08/09/lower-bound.html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Counting Sort: </a:t>
            </a:r>
            <a:r>
              <a:rPr lang="ko-KR" altLang="en-US" sz="1600" dirty="0"/>
              <a:t>계수 정렬 </a:t>
            </a:r>
            <a:endParaRPr lang="en-US" altLang="ko-KR" sz="1600" dirty="0"/>
          </a:p>
          <a:p>
            <a:pPr lvl="1"/>
            <a:r>
              <a:rPr lang="en-US" altLang="ko-KR" sz="1600" dirty="0">
                <a:hlinkClick r:id="rId5"/>
              </a:rPr>
              <a:t>https://bowbowbow.tistory.com/8</a:t>
            </a:r>
            <a:endParaRPr lang="en-US" altLang="ko-KR" sz="1600" dirty="0"/>
          </a:p>
          <a:p>
            <a:pPr lvl="1"/>
            <a:r>
              <a:rPr lang="en-US" altLang="ko-KR" sz="1600" dirty="0">
                <a:hlinkClick r:id="rId6"/>
              </a:rPr>
              <a:t>https://soobarkbar.tistory.com/101</a:t>
            </a:r>
            <a:endParaRPr lang="en-US" altLang="ko-KR" sz="1600" dirty="0"/>
          </a:p>
          <a:p>
            <a:pPr lvl="1"/>
            <a:r>
              <a:rPr lang="en-US" altLang="ko-KR" sz="1600" dirty="0">
                <a:hlinkClick r:id="rId7"/>
              </a:rPr>
              <a:t>https://devjin-blog.com/sort-algorithm-8</a:t>
            </a:r>
            <a:r>
              <a:rPr lang="en-US" altLang="ko-KR" sz="1600" dirty="0">
                <a:hlinkClick r:id="rId7"/>
              </a:rPr>
              <a:t>/</a:t>
            </a:r>
            <a:endParaRPr lang="en-US" altLang="ko-KR" sz="1600" dirty="0"/>
          </a:p>
          <a:p>
            <a:r>
              <a:rPr lang="en-US" sz="1600" dirty="0"/>
              <a:t>Counting Sort Animations </a:t>
            </a:r>
            <a:r>
              <a:rPr lang="en-US" sz="1600" dirty="0">
                <a:hlinkClick r:id="rId8"/>
              </a:rPr>
              <a:t>https://www.cs.miami.edu/home/burt/learning/Csc517.091/workbook/countingsort.html</a:t>
            </a:r>
            <a:endParaRPr lang="en-US" sz="1600" dirty="0"/>
          </a:p>
          <a:p>
            <a:endParaRPr lang="en-US" sz="1600" dirty="0"/>
          </a:p>
          <a:p>
            <a:r>
              <a:rPr lang="en-US" altLang="ko-KR" sz="1600" dirty="0"/>
              <a:t>Radix Sort Animation:</a:t>
            </a:r>
          </a:p>
          <a:p>
            <a:pPr lvl="1"/>
            <a:r>
              <a:rPr lang="en-US" altLang="ko-KR" sz="1600" dirty="0">
                <a:hlinkClick r:id="rId9"/>
              </a:rPr>
              <a:t>https://www.youtube.com/watch?v=4S1L-pyQm7Y</a:t>
            </a:r>
            <a:endParaRPr lang="en-US" altLang="ko-KR" sz="1600" dirty="0"/>
          </a:p>
          <a:p>
            <a:pPr lvl="1"/>
            <a:r>
              <a:rPr lang="en-US" altLang="ko-KR" sz="1600" dirty="0">
                <a:hlinkClick r:id="rId10"/>
              </a:rPr>
              <a:t>https://www.cs.usfca.edu/~galles/visualization/RadixSort.html</a:t>
            </a:r>
            <a:endParaRPr lang="en-US" altLang="ko-KR" sz="1600" dirty="0"/>
          </a:p>
          <a:p>
            <a:r>
              <a:rPr lang="en-US" altLang="ko-KR" sz="1600" dirty="0"/>
              <a:t>Radix Sort : </a:t>
            </a:r>
            <a:r>
              <a:rPr lang="en-US" altLang="ko-KR" sz="1600" dirty="0">
                <a:hlinkClick r:id="rId11"/>
              </a:rPr>
              <a:t>https://m.blog.naver.com/isaac7263/221568908590</a:t>
            </a:r>
            <a:endParaRPr lang="en-US" altLang="ko-KR" sz="1600" dirty="0">
              <a:hlinkClick r:id="rId9"/>
            </a:endParaRPr>
          </a:p>
        </p:txBody>
      </p:sp>
    </p:spTree>
    <p:extLst>
      <p:ext uri="{BB962C8B-B14F-4D97-AF65-F5344CB8AC3E}">
        <p14:creationId xmlns:p14="http://schemas.microsoft.com/office/powerpoint/2010/main" val="104749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B7504-209A-F241-A9DA-AC62BC972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78071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altLang="ko-KR" sz="8800" dirty="0">
                <a:solidFill>
                  <a:srgbClr val="FFFFFF"/>
                </a:solidFill>
              </a:rPr>
              <a:t>Q &amp; A</a:t>
            </a:r>
            <a:endParaRPr lang="en-US" sz="8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2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51FFB-ED11-AE4A-AEAC-BAC96C18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Lower Bounds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0AC0A-1225-3141-9857-2EDADF44E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30" y="2793509"/>
            <a:ext cx="6116811" cy="3769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1DEA25-F21C-C249-83CA-560929915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765" y="1590741"/>
            <a:ext cx="3821683" cy="5090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279182-81ED-AA45-8E73-EC2796E2532C}"/>
              </a:ext>
            </a:extLst>
          </p:cNvPr>
          <p:cNvSpPr txBox="1"/>
          <p:nvPr/>
        </p:nvSpPr>
        <p:spPr>
          <a:xfrm>
            <a:off x="401602" y="2198979"/>
            <a:ext cx="842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정렬되어 있는 배열에서 </a:t>
            </a:r>
            <a:r>
              <a:rPr lang="en-US" altLang="ko-KR" dirty="0"/>
              <a:t>target </a:t>
            </a:r>
            <a:r>
              <a:rPr lang="ko-KR" altLang="en-US" dirty="0"/>
              <a:t>이상의 값이 처음 나오는 위치를 찾는 알고리즘이다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51FFB-ED11-AE4A-AEAC-BAC96C18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Lower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F9A1-B307-314C-969A-29808DE3E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900" y="5676489"/>
            <a:ext cx="8594115" cy="92140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/>
              <a:t>Lower bound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https://jackpot53.tistory.com/33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https://reakwon.tistory.com/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http://bajamircea.github.io/coding/cpp/2018/08/09/lower-bound.html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DED27-02D3-5F46-8E5B-101A9C383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27" y="1622745"/>
            <a:ext cx="6929375" cy="2431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3F604E-87D3-0148-B8FE-4626263F7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3701" y="3887116"/>
            <a:ext cx="7413399" cy="225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2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51FFB-ED11-AE4A-AEAC-BAC96C18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Stable Sorting (</a:t>
            </a:r>
            <a:r>
              <a:rPr lang="ko-KR" altLang="en-US" sz="3200" dirty="0" err="1">
                <a:solidFill>
                  <a:srgbClr val="FFFFFF"/>
                </a:solidFill>
              </a:rPr>
              <a:t>안정정렬</a:t>
            </a:r>
            <a:r>
              <a:rPr lang="en-US" altLang="ko-KR" sz="3200" dirty="0">
                <a:solidFill>
                  <a:srgbClr val="FFFFFF"/>
                </a:solidFill>
              </a:rPr>
              <a:t>)</a:t>
            </a:r>
            <a:r>
              <a:rPr lang="en-US" sz="3200" dirty="0">
                <a:solidFill>
                  <a:srgbClr val="FFFFFF"/>
                </a:solidFill>
              </a:rPr>
              <a:t> vs Unstable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r>
              <a:rPr lang="en-US" altLang="ko-KR" sz="3200" dirty="0">
                <a:solidFill>
                  <a:srgbClr val="FFFFFF"/>
                </a:solidFill>
              </a:rPr>
              <a:t>Sorting(</a:t>
            </a:r>
            <a:r>
              <a:rPr lang="ko-KR" altLang="en-US" sz="2800" dirty="0" err="1">
                <a:solidFill>
                  <a:srgbClr val="FFFFFF"/>
                </a:solidFill>
              </a:rPr>
              <a:t>불안정정렬</a:t>
            </a:r>
            <a:r>
              <a:rPr lang="en-US" altLang="ko-KR" sz="3200" dirty="0">
                <a:solidFill>
                  <a:srgbClr val="FFFFFF"/>
                </a:solidFill>
              </a:rPr>
              <a:t>)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68FC02-364E-8D48-A52B-C10C8DF52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754" y="1722727"/>
            <a:ext cx="7454847" cy="2033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9ABFA3-9904-1649-8C20-47473491D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54" y="3724909"/>
            <a:ext cx="8154832" cy="26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6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4983-7981-DC4C-ABD9-00F339C9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Counting Sort (</a:t>
            </a:r>
            <a:r>
              <a:rPr lang="ko-KR" altLang="en-US" sz="4000" dirty="0">
                <a:solidFill>
                  <a:srgbClr val="FFFFFF"/>
                </a:solidFill>
              </a:rPr>
              <a:t>계수 정렬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85D3-CC2F-684F-A292-4FBF370D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1723696"/>
            <a:ext cx="11319642" cy="4839765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비교 정렬이 아니다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정렬된 순서가 섞이지 않는 안정 정렬입니다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메모리 낭비가 발생한다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600" dirty="0" err="1"/>
              <a:t>누적합</a:t>
            </a:r>
            <a:r>
              <a:rPr lang="ko-KR" altLang="en-US" sz="1600" dirty="0"/>
              <a:t> 배열에 대한 접근을 </a:t>
            </a:r>
            <a:r>
              <a:rPr lang="en-US" altLang="ko-KR" sz="1600" dirty="0"/>
              <a:t>O(1)</a:t>
            </a:r>
            <a:r>
              <a:rPr lang="ko-KR" altLang="en-US" sz="1600" dirty="0"/>
              <a:t>에 달성하기 위해 정렬할 배열에 포함된 숫자의 최대값 만큼의 메모리를 필요로 합니다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800" dirty="0"/>
          </a:p>
          <a:p>
            <a:r>
              <a:rPr lang="en-US" altLang="ko-KR" sz="1800" dirty="0"/>
              <a:t>Counting Sort</a:t>
            </a:r>
            <a:r>
              <a:rPr lang="ko-KR" altLang="en-US" sz="1800" dirty="0"/>
              <a:t>는 정렬하는 숫자가 특정한 범위</a:t>
            </a:r>
            <a:r>
              <a:rPr lang="en-US" altLang="ko-KR" sz="1800" dirty="0"/>
              <a:t>(0~5)</a:t>
            </a:r>
            <a:r>
              <a:rPr lang="ko-KR" altLang="en-US" sz="1800" dirty="0"/>
              <a:t> 안에 있을 때 사용하게 됩니다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289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4983-7981-DC4C-ABD9-00F339C9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Counting Sort (</a:t>
            </a:r>
            <a:r>
              <a:rPr lang="ko-KR" altLang="en-US" sz="4000" dirty="0">
                <a:solidFill>
                  <a:srgbClr val="FFFFFF"/>
                </a:solidFill>
              </a:rPr>
              <a:t>계수 정렬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ED39BB-A12D-8D49-A622-06BFF3E93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53" y="6340248"/>
            <a:ext cx="11319642" cy="388904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hlinkClick r:id="rId2"/>
              </a:rPr>
              <a:t>https://www.cs.miami.edu/home/burt/learning/Csc517.091/workbook/countingsort.html</a:t>
            </a:r>
            <a:endParaRPr lang="en-US" altLang="ko-KR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35BD1-B4F7-9A40-9201-67FCBE9B9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276" y="1670096"/>
            <a:ext cx="5003298" cy="2710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E40762-05DB-404A-B1F7-0FD6BB110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560" y="4488223"/>
            <a:ext cx="4102014" cy="15369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D96B3C-6DCE-3E47-B702-B151E6C3E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956" y="161165"/>
            <a:ext cx="5002588" cy="586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4983-7981-DC4C-ABD9-00F339C9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Counting Sort (</a:t>
            </a:r>
            <a:r>
              <a:rPr lang="ko-KR" altLang="en-US" sz="4000" dirty="0">
                <a:solidFill>
                  <a:srgbClr val="FFFFFF"/>
                </a:solidFill>
              </a:rPr>
              <a:t>계수 정렬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85D3-CC2F-684F-A292-4FBF370D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1723696"/>
            <a:ext cx="11319642" cy="4839765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계산 복잡도</a:t>
            </a:r>
            <a:endParaRPr lang="en-US" altLang="ko-KR" sz="1800" dirty="0"/>
          </a:p>
          <a:p>
            <a:pPr lvl="1"/>
            <a:r>
              <a:rPr lang="en-US" altLang="ko-KR" sz="1800" dirty="0"/>
              <a:t>Time Complexity : </a:t>
            </a:r>
            <a:r>
              <a:rPr lang="ko-KR" altLang="en-US" sz="1800" dirty="0"/>
              <a:t>배열을 모두 훑어야 하므로 </a:t>
            </a:r>
            <a:r>
              <a:rPr lang="en-US" altLang="ko-KR" sz="1800" dirty="0"/>
              <a:t>O(n)</a:t>
            </a:r>
          </a:p>
          <a:p>
            <a:pPr lvl="2"/>
            <a:r>
              <a:rPr lang="en-US" altLang="ko-KR" sz="1800" dirty="0"/>
              <a:t>Best : O(n)</a:t>
            </a:r>
          </a:p>
          <a:p>
            <a:pPr lvl="2"/>
            <a:r>
              <a:rPr lang="en-US" altLang="ko-KR" sz="1800" dirty="0"/>
              <a:t>Average: O(n)</a:t>
            </a:r>
          </a:p>
          <a:p>
            <a:pPr lvl="2"/>
            <a:r>
              <a:rPr lang="en-US" altLang="ko-KR" sz="1800" dirty="0"/>
              <a:t>Worst : O(n)</a:t>
            </a:r>
          </a:p>
          <a:p>
            <a:pPr lvl="2"/>
            <a:endParaRPr lang="en-US" altLang="ko-KR" sz="1800" dirty="0"/>
          </a:p>
          <a:p>
            <a:pPr lvl="1"/>
            <a:r>
              <a:rPr lang="en-US" altLang="ko-KR" sz="1800" dirty="0"/>
              <a:t>Space Complexity : </a:t>
            </a:r>
            <a:r>
              <a:rPr lang="ko-KR" altLang="en-US" sz="1800" dirty="0"/>
              <a:t>배열내 요소의 최대값을 </a:t>
            </a:r>
            <a:r>
              <a:rPr lang="en-US" altLang="ko-KR" sz="1800" dirty="0"/>
              <a:t>K</a:t>
            </a:r>
            <a:r>
              <a:rPr lang="ko-KR" altLang="en-US" sz="1800" dirty="0" err="1"/>
              <a:t>라고</a:t>
            </a:r>
            <a:r>
              <a:rPr lang="ko-KR" altLang="en-US" sz="1800" dirty="0"/>
              <a:t> 할 때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K+1</a:t>
            </a:r>
            <a:r>
              <a:rPr lang="ko-KR" altLang="en-US" sz="1800" dirty="0"/>
              <a:t> 길이를 가진 </a:t>
            </a:r>
            <a:r>
              <a:rPr lang="en-US" altLang="ko-KR" sz="1800" dirty="0"/>
              <a:t>Counting Array</a:t>
            </a:r>
            <a:r>
              <a:rPr lang="ko-KR" altLang="en-US" sz="1800" dirty="0"/>
              <a:t>가 필요하므로 </a:t>
            </a:r>
            <a:r>
              <a:rPr lang="en-US" altLang="ko-KR" sz="1800" dirty="0"/>
              <a:t>O(K)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pPr lvl="2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27209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4983-7981-DC4C-ABD9-00F339C9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Radix Sort (</a:t>
            </a:r>
            <a:r>
              <a:rPr lang="ko-KR" altLang="en-US" sz="4000" dirty="0">
                <a:solidFill>
                  <a:srgbClr val="FFFFFF"/>
                </a:solidFill>
              </a:rPr>
              <a:t>기수 정렬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85D3-CC2F-684F-A292-4FBF370D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1723696"/>
            <a:ext cx="11319642" cy="4839765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비교 정렬이 아니다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정렬된 순서가 섞이지 않는 안정 정렬입니다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메모리 낭비가 발생한다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낮은 </a:t>
            </a:r>
            <a:r>
              <a:rPr lang="ko-KR" altLang="en-US" sz="1800" dirty="0" err="1"/>
              <a:t>자리수부터</a:t>
            </a:r>
            <a:r>
              <a:rPr lang="ko-KR" altLang="en-US" sz="1800" dirty="0"/>
              <a:t> 비교하여 정렬을 한다</a:t>
            </a:r>
            <a:r>
              <a:rPr lang="en-US" altLang="ko-KR" sz="1800" dirty="0"/>
              <a:t>. (LDS)</a:t>
            </a:r>
          </a:p>
          <a:p>
            <a:endParaRPr lang="en-US" altLang="ko-KR" sz="1800" dirty="0"/>
          </a:p>
          <a:p>
            <a:r>
              <a:rPr lang="en-US" altLang="ko-KR" sz="1800" dirty="0"/>
              <a:t>Radix Sort Animation:</a:t>
            </a:r>
          </a:p>
          <a:p>
            <a:pPr lvl="1"/>
            <a:r>
              <a:rPr lang="en-US" altLang="ko-KR" sz="1800" dirty="0">
                <a:hlinkClick r:id="rId2"/>
              </a:rPr>
              <a:t>https://www.youtube.com/watch?v=4S1L-pyQm7Y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3"/>
              </a:rPr>
              <a:t>https://www.cs.usfca.edu/~galles/visualization/RadixSort.html</a:t>
            </a:r>
            <a:endParaRPr lang="en-US" altLang="ko-KR" sz="1800" dirty="0"/>
          </a:p>
          <a:p>
            <a:r>
              <a:rPr lang="en-US" altLang="ko-KR" sz="1800" dirty="0"/>
              <a:t>Radix Sort : </a:t>
            </a:r>
            <a:r>
              <a:rPr lang="en-US" altLang="ko-KR" sz="1800" dirty="0">
                <a:hlinkClick r:id="rId4"/>
              </a:rPr>
              <a:t>https://m.blog.naver.com/isaac7263/221568908590</a:t>
            </a:r>
            <a:endParaRPr lang="en-US" altLang="ko-KR" sz="1800" dirty="0">
              <a:hlinkClick r:id="rId2"/>
            </a:endParaRP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0644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4983-7981-DC4C-ABD9-00F339C9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Radix Sort (</a:t>
            </a:r>
            <a:r>
              <a:rPr lang="ko-KR" altLang="en-US" sz="4000" dirty="0">
                <a:solidFill>
                  <a:srgbClr val="FFFFFF"/>
                </a:solidFill>
              </a:rPr>
              <a:t>기수 정렬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895EB7-0FB5-4943-B12F-A4636E0FD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1451" cy="4351338"/>
          </a:xfrm>
        </p:spPr>
        <p:txBody>
          <a:bodyPr/>
          <a:lstStyle/>
          <a:p>
            <a:r>
              <a:rPr lang="en-US" dirty="0"/>
              <a:t>LSD (Least Significant Digit)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36E58-E3EE-D643-823F-2276E2782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29" y="2479146"/>
            <a:ext cx="3505200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83961C-161C-BA44-A3EF-DE35D7064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3812646"/>
            <a:ext cx="3568700" cy="153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AD4EB0-0390-7D44-BDD4-27C09CFE9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1" y="5146146"/>
            <a:ext cx="3746500" cy="1498600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7C975E8-B639-F34A-B63C-9BBE505AA16E}"/>
              </a:ext>
            </a:extLst>
          </p:cNvPr>
          <p:cNvSpPr txBox="1">
            <a:spLocks/>
          </p:cNvSpPr>
          <p:nvPr/>
        </p:nvSpPr>
        <p:spPr>
          <a:xfrm>
            <a:off x="5458107" y="4137433"/>
            <a:ext cx="4521451" cy="2039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MSD (Most Significant Digit)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53C02E-6EBD-394E-8053-A17F57B86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651" y="4703650"/>
            <a:ext cx="6298578" cy="18138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CE1D71-A0F5-0B40-992B-96AE71BE6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9849" y="2654747"/>
            <a:ext cx="5978182" cy="136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1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558</Words>
  <Application>Microsoft Macintosh PowerPoint</Application>
  <PresentationFormat>Widescreen</PresentationFormat>
  <Paragraphs>76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Lecture 7 : Counting Sort, Radix Sort, Lower Bound for Sorting</vt:lpstr>
      <vt:lpstr>Lower Bounds</vt:lpstr>
      <vt:lpstr>Lower Bounds</vt:lpstr>
      <vt:lpstr>Stable Sorting (안정정렬) vs Unstable Sorting(불안정정렬)</vt:lpstr>
      <vt:lpstr>Counting Sort (계수 정렬)</vt:lpstr>
      <vt:lpstr>Counting Sort (계수 정렬)</vt:lpstr>
      <vt:lpstr>Counting Sort (계수 정렬)</vt:lpstr>
      <vt:lpstr>Radix Sort (기수 정렬)</vt:lpstr>
      <vt:lpstr>Radix Sort (기수 정렬)</vt:lpstr>
      <vt:lpstr>Radix Sort (기수 정렬)</vt:lpstr>
      <vt:lpstr>Radix Sort (기수 정렬)</vt:lpstr>
      <vt:lpstr>참고 사이트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정렬</dc:title>
  <dc:creator>Kim, Jack</dc:creator>
  <cp:lastModifiedBy>Kim, Jack</cp:lastModifiedBy>
  <cp:revision>43</cp:revision>
  <cp:lastPrinted>2021-05-13T15:13:14Z</cp:lastPrinted>
  <dcterms:created xsi:type="dcterms:W3CDTF">2021-05-13T08:19:18Z</dcterms:created>
  <dcterms:modified xsi:type="dcterms:W3CDTF">2021-05-20T10:56:04Z</dcterms:modified>
</cp:coreProperties>
</file>