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1" r:id="rId5"/>
    <p:sldId id="258" r:id="rId6"/>
    <p:sldId id="263" r:id="rId7"/>
    <p:sldId id="265" r:id="rId8"/>
    <p:sldId id="264" r:id="rId9"/>
    <p:sldId id="262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>
      <p:cViewPr>
        <p:scale>
          <a:sx n="137" d="100"/>
          <a:sy n="137" d="100"/>
        </p:scale>
        <p:origin x="-75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22C3-4E8A-9562-77CE-7135536EA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5D6E4-C5D7-B170-CC60-BCEC9C34B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E9A62-476A-5110-E8FB-024317DE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5D-1F9F-B344-8140-91930D85A96D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5F764-8B65-4E9D-84DA-9BF861C1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76649-C005-F4C3-6B6D-6B6D87CD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17C-950F-B244-90FE-07551202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1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A6A4-79B2-23E8-87BA-D1865B9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3D476-3D29-724D-8358-F0B2CDA9E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793E6-4CB2-FFC8-A525-7252F527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5D-1F9F-B344-8140-91930D85A96D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A7E7-5609-9B0B-EA38-61F1A7B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6AFC-BBBF-01DA-B9AD-5629673A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17C-950F-B244-90FE-07551202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1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E3A4F-05F2-57BB-E549-0E247510C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4956A-B4FD-F948-017A-E651790D7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9EACD-AC23-F73E-F1B6-535F84AA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5D-1F9F-B344-8140-91930D85A96D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07FE0-D615-D992-EDB0-C3109F64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A762-0277-3EE0-A33D-48E9E5CD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17C-950F-B244-90FE-07551202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0C25-83AB-D681-9BF4-06DCA49D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0D04-0788-A35B-FF30-E0ED3BB9E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C05D-6E52-1CCA-F954-4A8A96C5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5D-1F9F-B344-8140-91930D85A96D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EC269-7468-D4D1-1121-AE7CCD60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565D-59AE-6AF2-7FEB-2575A48B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17C-950F-B244-90FE-07551202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0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1C6B-4056-2850-AA81-7CE4C0D7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D7FF1-FD01-011A-B8B1-CBB3DF71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19D74-B951-C94F-3959-11BA4280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5D-1F9F-B344-8140-91930D85A96D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54D6-F8B3-8B40-36D9-E36397BD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03122-0816-B4AD-C154-92D955F6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17C-950F-B244-90FE-07551202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E878-E5C7-8048-72EC-080B961B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4369-E805-C709-73BC-7445D7DB7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E3F7B-EB5A-92F0-3DF0-7382EADF6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FB8D1-DE75-1437-BAAF-6D7659D2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5D-1F9F-B344-8140-91930D85A96D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6D27-3533-8BDD-CE87-09EF91FD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A9CD3-E0DF-C7E7-A6EA-32C202ED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17C-950F-B244-90FE-07551202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95DD-3E47-9778-0365-3147F8CE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0996D-4A97-A536-0190-D92AC21D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642FC-341A-62EE-3DF8-57B87E799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FDFC4-AFEF-C317-6B0E-2664CB28F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F1D91-156D-D5CE-B32B-36CD6C190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4351E-BBB0-A1F1-96D0-2D164DCC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5D-1F9F-B344-8140-91930D85A96D}" type="datetimeFigureOut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84DF2-83A2-6694-B711-F3E3F927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DC1FE-78DA-17C0-E5C6-7295C927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17C-950F-B244-90FE-07551202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2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2323-F486-158D-7CE0-CFEA74C3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1A53D-48A8-2788-0EFA-F6FF8807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5D-1F9F-B344-8140-91930D85A96D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E4734-BC9C-D1E0-45D5-7F66E8A1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2847B-D9E0-3291-8443-099E2641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17C-950F-B244-90FE-07551202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DF545-A954-EC3E-2C72-1344C386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5D-1F9F-B344-8140-91930D85A96D}" type="datetimeFigureOut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F3D2B-BF67-ABF3-ED7D-0CDCBFF9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710BB-CE4B-0C07-5A2A-6C1C68B5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17C-950F-B244-90FE-07551202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1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8392-8BFE-70E5-A6D9-BFF367A3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0C16-88F8-D0B4-B97F-7EADCCEB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86152-A075-2488-AB72-18904F329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A0FCB-3F7D-246F-4EA0-CC92380D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5D-1F9F-B344-8140-91930D85A96D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21493-AFB8-2418-D52B-D1ECEFB9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37C33-67A5-9FC4-BB84-C4B0A83A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17C-950F-B244-90FE-07551202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0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60B5-08FB-7D18-01EC-7A04E5D7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A2AF0-1536-E07F-FBE1-37EE9BBDA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9A721-80B3-4584-C3DD-ED3A204F5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EE90C-AC62-3260-FE15-FBF1860A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5D-1F9F-B344-8140-91930D85A96D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EA573-4B6D-7EB6-EAB6-39B84426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1C71C-915C-CF49-7E2B-2FDB2D15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17C-950F-B244-90FE-07551202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2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83997-42F7-3298-F485-F6D66E56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2B685-CD5E-F4E1-417B-0B96A0B7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F0C6-2990-7B4C-FEA5-B00AF93C6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CA45D-1F9F-B344-8140-91930D85A96D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3069-E530-4BA0-9CC4-B0954F7DA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7C80-115A-FF9D-B9E9-2A76863E1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617C-950F-B244-90FE-07551202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daini326/223050799723" TargetMode="External"/><Relationship Id="rId2" Type="http://schemas.openxmlformats.org/officeDocument/2006/relationships/hyperlink" Target="https://afteracademy.com/blog/comparison-of-sorting-algorith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mlwjd9405.github.io/2018/05/08/algorithm-merge-sort.html" TargetMode="External"/><Relationship Id="rId5" Type="http://schemas.openxmlformats.org/officeDocument/2006/relationships/hyperlink" Target="https://gmlwjd9405.github.io/2018/05/06/algorithm-insertion-sort.html" TargetMode="External"/><Relationship Id="rId4" Type="http://schemas.openxmlformats.org/officeDocument/2006/relationships/hyperlink" Target="https://www.geeksforgeeks.org/difference-between-big-oh-big-omega-and-big-thet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9BA2-5F0A-A8BB-4E73-DA54830E6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D82A2-251A-73B9-A121-B028EB583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6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8625-74DA-7618-3403-CCAC99A6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2299-2125-55A7-8ECE-4E816B7A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D4A8B-BA17-895E-6031-C506AB0A3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69" y="365125"/>
            <a:ext cx="7460720" cy="639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1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89DE-0A39-7E38-AD98-A65588B4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8D5E-BBDF-689F-9A14-43AE573B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https://afteracademy.com/blog/comparison-of-sorting-algorithms/</a:t>
            </a:r>
            <a:endParaRPr lang="en-US" sz="1200" dirty="0"/>
          </a:p>
          <a:p>
            <a:r>
              <a:rPr lang="en-US" sz="1200" dirty="0">
                <a:effectLst/>
                <a:latin typeface="Calibri" panose="020F0502020204030204" pitchFamily="34" charset="0"/>
                <a:hlinkClick r:id="rId3"/>
              </a:rPr>
              <a:t>https://blog.naver.com/daini326/223050799723</a:t>
            </a:r>
            <a:endParaRPr lang="en-US" sz="1200" dirty="0">
              <a:effectLst/>
              <a:latin typeface="Calibri" panose="020F0502020204030204" pitchFamily="34" charset="0"/>
            </a:endParaRPr>
          </a:p>
          <a:p>
            <a:r>
              <a:rPr lang="en-US" sz="1200" dirty="0">
                <a:hlinkClick r:id="rId4"/>
              </a:rPr>
              <a:t>https://www.geeksforgeeks.org/difference-between-big-oh-big-omega-and-big-theta/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https://gmlwjd9405.github.io/2018/05/06/algorithm-insertion-sort.html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>
                <a:hlinkClick r:id="rId6"/>
              </a:rPr>
              <a:t>https://gmlwjd9405.github.io/2018/05/08/algorithm-merge-sort.html</a:t>
            </a: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3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2D4B-D216-750B-D690-CA42D37C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E2F6-AAE8-6FA4-6508-733D2253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D0F1F-8919-E082-6FA2-1BD760AD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1435948"/>
            <a:ext cx="8407400" cy="47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9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3810-A230-8783-E2ED-576925FD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D537-AE69-7E5B-36FD-CCA43DB6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23B23-1402-0C26-AC5B-607A0CD17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581400" cy="215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DB772-097F-D3E9-012F-282FBB8B8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3165122" cy="28350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3E0F8A-396C-AD72-D55A-D00756D44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693422"/>
            <a:ext cx="3147098" cy="4615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C6D3E6-D1C0-2320-DA0C-61FEEFA0D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021" y="950660"/>
            <a:ext cx="3382779" cy="58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7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14A7-52C1-0DA5-E6E5-2BA9FA16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FF4E-54A1-1196-3534-A3600C1C4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Insertion sort</a:t>
            </a:r>
          </a:p>
          <a:p>
            <a:pPr lvl="1"/>
            <a:r>
              <a:rPr lang="en-US" dirty="0"/>
              <a:t>Base case</a:t>
            </a:r>
          </a:p>
          <a:p>
            <a:pPr lvl="2"/>
            <a:r>
              <a:rPr lang="ko-KR" altLang="en-US" dirty="0"/>
              <a:t>이미 </a:t>
            </a:r>
            <a:r>
              <a:rPr lang="ko-KR" altLang="en-US" dirty="0" err="1"/>
              <a:t>정렬된걸</a:t>
            </a:r>
            <a:r>
              <a:rPr lang="ko-KR" altLang="en-US" dirty="0"/>
              <a:t> </a:t>
            </a:r>
            <a:r>
              <a:rPr lang="ko-KR" altLang="en-US" dirty="0" err="1"/>
              <a:t>정렬할때</a:t>
            </a:r>
            <a:r>
              <a:rPr lang="ko-KR" altLang="en-US" dirty="0"/>
              <a:t> </a:t>
            </a:r>
            <a:r>
              <a:rPr lang="en-US" altLang="ko-KR" dirty="0"/>
              <a:t>O(n) </a:t>
            </a:r>
            <a:r>
              <a:rPr lang="ko-KR" altLang="en-US" dirty="0"/>
              <a:t>비교</a:t>
            </a:r>
            <a:endParaRPr lang="en-US" altLang="ko-KR" dirty="0"/>
          </a:p>
          <a:p>
            <a:pPr lvl="2"/>
            <a:r>
              <a:rPr lang="ko-KR" altLang="en-US" dirty="0"/>
              <a:t>데이터 이동이 많고 쉽게 구현 가능하기에 적은 데이터에 </a:t>
            </a:r>
            <a:r>
              <a:rPr lang="ko-KR" altLang="en-US" dirty="0" err="1"/>
              <a:t>적용하는게</a:t>
            </a:r>
            <a:r>
              <a:rPr lang="ko-KR" altLang="en-US" dirty="0"/>
              <a:t> 유리</a:t>
            </a:r>
            <a:endParaRPr lang="en-US" altLang="ko-KR" dirty="0"/>
          </a:p>
          <a:p>
            <a:pPr lvl="3"/>
            <a:r>
              <a:rPr lang="en-US" dirty="0"/>
              <a:t>Linked list </a:t>
            </a:r>
            <a:r>
              <a:rPr lang="ko-KR" altLang="en-US" dirty="0"/>
              <a:t>로 구현시는 </a:t>
            </a:r>
            <a:r>
              <a:rPr lang="en-US" altLang="ko-KR" dirty="0"/>
              <a:t>swap </a:t>
            </a:r>
            <a:r>
              <a:rPr lang="ko-KR" altLang="en-US" dirty="0"/>
              <a:t>이 간단하나 다른 </a:t>
            </a:r>
            <a:r>
              <a:rPr lang="en-US" altLang="ko-KR" dirty="0"/>
              <a:t>sort </a:t>
            </a:r>
            <a:r>
              <a:rPr lang="ko-KR" altLang="en-US" dirty="0"/>
              <a:t>도 동일한 조건</a:t>
            </a:r>
            <a:endParaRPr lang="en-US" dirty="0"/>
          </a:p>
          <a:p>
            <a:pPr lvl="1"/>
            <a:r>
              <a:rPr lang="en-US" dirty="0"/>
              <a:t>Worst Case: </a:t>
            </a:r>
          </a:p>
          <a:p>
            <a:pPr lvl="2"/>
            <a:r>
              <a:rPr lang="ko-KR" altLang="en-US" dirty="0"/>
              <a:t>이미 </a:t>
            </a:r>
            <a:r>
              <a:rPr lang="ko-KR" altLang="en-US" dirty="0" err="1"/>
              <a:t>정렬된걸</a:t>
            </a:r>
            <a:r>
              <a:rPr lang="ko-KR" altLang="en-US" dirty="0"/>
              <a:t> 역순으로 </a:t>
            </a:r>
            <a:r>
              <a:rPr lang="ko-KR" altLang="en-US" dirty="0" err="1"/>
              <a:t>바꿀때</a:t>
            </a:r>
            <a:endParaRPr lang="en-US" dirty="0"/>
          </a:p>
          <a:p>
            <a:pPr lvl="2"/>
            <a:r>
              <a:rPr lang="en-US" dirty="0"/>
              <a:t>Compare : (n-1) + (n-2) + … + 2 + 1 = n(n-1)/2 =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Swap : n(n-1)/2 + 2(n-1) = (n^2+3n-4)/2 =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Binary search</a:t>
            </a:r>
          </a:p>
          <a:p>
            <a:pPr lvl="2"/>
            <a:r>
              <a:rPr lang="en-US" dirty="0" err="1"/>
              <a:t>logN</a:t>
            </a:r>
            <a:r>
              <a:rPr lang="en-US" dirty="0"/>
              <a:t> search and N</a:t>
            </a:r>
            <a:r>
              <a:rPr lang="en-US" baseline="30000" dirty="0"/>
              <a:t>2</a:t>
            </a:r>
            <a:r>
              <a:rPr lang="en-US" dirty="0"/>
              <a:t> swaps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B7E5C0-4F18-1353-78AA-9FA85B593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28678"/>
              </p:ext>
            </p:extLst>
          </p:nvPr>
        </p:nvGraphicFramePr>
        <p:xfrm>
          <a:off x="4899487" y="828374"/>
          <a:ext cx="7191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90">
                  <a:extLst>
                    <a:ext uri="{9D8B030D-6E8A-4147-A177-3AD203B41FA5}">
                      <a16:colId xmlns:a16="http://schemas.microsoft.com/office/drawing/2014/main" val="147090770"/>
                    </a:ext>
                  </a:extLst>
                </a:gridCol>
                <a:gridCol w="719190">
                  <a:extLst>
                    <a:ext uri="{9D8B030D-6E8A-4147-A177-3AD203B41FA5}">
                      <a16:colId xmlns:a16="http://schemas.microsoft.com/office/drawing/2014/main" val="3744723854"/>
                    </a:ext>
                  </a:extLst>
                </a:gridCol>
                <a:gridCol w="719190">
                  <a:extLst>
                    <a:ext uri="{9D8B030D-6E8A-4147-A177-3AD203B41FA5}">
                      <a16:colId xmlns:a16="http://schemas.microsoft.com/office/drawing/2014/main" val="2074611286"/>
                    </a:ext>
                  </a:extLst>
                </a:gridCol>
                <a:gridCol w="719190">
                  <a:extLst>
                    <a:ext uri="{9D8B030D-6E8A-4147-A177-3AD203B41FA5}">
                      <a16:colId xmlns:a16="http://schemas.microsoft.com/office/drawing/2014/main" val="994137899"/>
                    </a:ext>
                  </a:extLst>
                </a:gridCol>
                <a:gridCol w="719190">
                  <a:extLst>
                    <a:ext uri="{9D8B030D-6E8A-4147-A177-3AD203B41FA5}">
                      <a16:colId xmlns:a16="http://schemas.microsoft.com/office/drawing/2014/main" val="4190353334"/>
                    </a:ext>
                  </a:extLst>
                </a:gridCol>
                <a:gridCol w="719190">
                  <a:extLst>
                    <a:ext uri="{9D8B030D-6E8A-4147-A177-3AD203B41FA5}">
                      <a16:colId xmlns:a16="http://schemas.microsoft.com/office/drawing/2014/main" val="1296450163"/>
                    </a:ext>
                  </a:extLst>
                </a:gridCol>
                <a:gridCol w="719190">
                  <a:extLst>
                    <a:ext uri="{9D8B030D-6E8A-4147-A177-3AD203B41FA5}">
                      <a16:colId xmlns:a16="http://schemas.microsoft.com/office/drawing/2014/main" val="3140514953"/>
                    </a:ext>
                  </a:extLst>
                </a:gridCol>
                <a:gridCol w="719190">
                  <a:extLst>
                    <a:ext uri="{9D8B030D-6E8A-4147-A177-3AD203B41FA5}">
                      <a16:colId xmlns:a16="http://schemas.microsoft.com/office/drawing/2014/main" val="3017124463"/>
                    </a:ext>
                  </a:extLst>
                </a:gridCol>
                <a:gridCol w="719190">
                  <a:extLst>
                    <a:ext uri="{9D8B030D-6E8A-4147-A177-3AD203B41FA5}">
                      <a16:colId xmlns:a16="http://schemas.microsoft.com/office/drawing/2014/main" val="2660486463"/>
                    </a:ext>
                  </a:extLst>
                </a:gridCol>
                <a:gridCol w="719190">
                  <a:extLst>
                    <a:ext uri="{9D8B030D-6E8A-4147-A177-3AD203B41FA5}">
                      <a16:colId xmlns:a16="http://schemas.microsoft.com/office/drawing/2014/main" val="1085370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578268"/>
                  </a:ext>
                </a:extLst>
              </a:tr>
            </a:tbl>
          </a:graphicData>
        </a:graphic>
      </p:graphicFrame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B36A6294-0E8F-E153-6FC6-7F18DDFED7B2}"/>
              </a:ext>
            </a:extLst>
          </p:cNvPr>
          <p:cNvSpPr/>
          <p:nvPr/>
        </p:nvSpPr>
        <p:spPr>
          <a:xfrm flipH="1">
            <a:off x="5175681" y="977272"/>
            <a:ext cx="3480047" cy="44388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186E374C-54F7-E73C-585C-7A89A8513B02}"/>
              </a:ext>
            </a:extLst>
          </p:cNvPr>
          <p:cNvSpPr/>
          <p:nvPr/>
        </p:nvSpPr>
        <p:spPr>
          <a:xfrm rot="10800000" flipH="1">
            <a:off x="5175681" y="1873216"/>
            <a:ext cx="3641325" cy="443884"/>
          </a:xfrm>
          <a:prstGeom prst="curvedDownArrow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F4450C9A-DF9D-7F72-824D-C95784CF6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70565"/>
              </p:ext>
            </p:extLst>
          </p:nvPr>
        </p:nvGraphicFramePr>
        <p:xfrm>
          <a:off x="4899487" y="1393876"/>
          <a:ext cx="7191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90">
                  <a:extLst>
                    <a:ext uri="{9D8B030D-6E8A-4147-A177-3AD203B41FA5}">
                      <a16:colId xmlns:a16="http://schemas.microsoft.com/office/drawing/2014/main" val="147090770"/>
                    </a:ext>
                  </a:extLst>
                </a:gridCol>
                <a:gridCol w="719190">
                  <a:extLst>
                    <a:ext uri="{9D8B030D-6E8A-4147-A177-3AD203B41FA5}">
                      <a16:colId xmlns:a16="http://schemas.microsoft.com/office/drawing/2014/main" val="3744723854"/>
                    </a:ext>
                  </a:extLst>
                </a:gridCol>
                <a:gridCol w="719190">
                  <a:extLst>
                    <a:ext uri="{9D8B030D-6E8A-4147-A177-3AD203B41FA5}">
                      <a16:colId xmlns:a16="http://schemas.microsoft.com/office/drawing/2014/main" val="2074611286"/>
                    </a:ext>
                  </a:extLst>
                </a:gridCol>
                <a:gridCol w="719190">
                  <a:extLst>
                    <a:ext uri="{9D8B030D-6E8A-4147-A177-3AD203B41FA5}">
                      <a16:colId xmlns:a16="http://schemas.microsoft.com/office/drawing/2014/main" val="994137899"/>
                    </a:ext>
                  </a:extLst>
                </a:gridCol>
                <a:gridCol w="719190">
                  <a:extLst>
                    <a:ext uri="{9D8B030D-6E8A-4147-A177-3AD203B41FA5}">
                      <a16:colId xmlns:a16="http://schemas.microsoft.com/office/drawing/2014/main" val="4190353334"/>
                    </a:ext>
                  </a:extLst>
                </a:gridCol>
                <a:gridCol w="719190">
                  <a:extLst>
                    <a:ext uri="{9D8B030D-6E8A-4147-A177-3AD203B41FA5}">
                      <a16:colId xmlns:a16="http://schemas.microsoft.com/office/drawing/2014/main" val="1296450163"/>
                    </a:ext>
                  </a:extLst>
                </a:gridCol>
                <a:gridCol w="719190">
                  <a:extLst>
                    <a:ext uri="{9D8B030D-6E8A-4147-A177-3AD203B41FA5}">
                      <a16:colId xmlns:a16="http://schemas.microsoft.com/office/drawing/2014/main" val="3140514953"/>
                    </a:ext>
                  </a:extLst>
                </a:gridCol>
                <a:gridCol w="719190">
                  <a:extLst>
                    <a:ext uri="{9D8B030D-6E8A-4147-A177-3AD203B41FA5}">
                      <a16:colId xmlns:a16="http://schemas.microsoft.com/office/drawing/2014/main" val="3017124463"/>
                    </a:ext>
                  </a:extLst>
                </a:gridCol>
                <a:gridCol w="719190">
                  <a:extLst>
                    <a:ext uri="{9D8B030D-6E8A-4147-A177-3AD203B41FA5}">
                      <a16:colId xmlns:a16="http://schemas.microsoft.com/office/drawing/2014/main" val="2660486463"/>
                    </a:ext>
                  </a:extLst>
                </a:gridCol>
                <a:gridCol w="719190">
                  <a:extLst>
                    <a:ext uri="{9D8B030D-6E8A-4147-A177-3AD203B41FA5}">
                      <a16:colId xmlns:a16="http://schemas.microsoft.com/office/drawing/2014/main" val="1085370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57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07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EE31-4F2B-2EE4-29E4-6937E92A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insertion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218E-5975-B7EA-AEC0-3B4F7C0F0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>
                <a:latin typeface="Calibri" panose="020F0502020204030204" pitchFamily="34" charset="0"/>
              </a:rPr>
              <a:t>높이 </a:t>
            </a:r>
            <a:r>
              <a:rPr lang="en-US" sz="1800" dirty="0">
                <a:effectLst/>
                <a:latin typeface="Calibri" panose="020F0502020204030204" pitchFamily="34" charset="0"/>
              </a:rPr>
              <a:t>1 = node count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>
                <a:effectLst/>
                <a:latin typeface="Calibri" panose="020F0502020204030204" pitchFamily="34" charset="0"/>
              </a:rPr>
              <a:t>높이 </a:t>
            </a:r>
            <a:r>
              <a:rPr lang="en-US" sz="1800" dirty="0">
                <a:effectLst/>
                <a:latin typeface="Calibri" panose="020F0502020204030204" pitchFamily="34" charset="0"/>
              </a:rPr>
              <a:t>2 = node count 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>
                <a:effectLst/>
                <a:latin typeface="Calibri" panose="020F0502020204030204" pitchFamily="34" charset="0"/>
              </a:rPr>
              <a:t>높이 </a:t>
            </a:r>
            <a:r>
              <a:rPr lang="en-US" sz="1800" dirty="0">
                <a:effectLst/>
                <a:latin typeface="Calibri" panose="020F0502020204030204" pitchFamily="34" charset="0"/>
              </a:rPr>
              <a:t>3 = node count 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#node = 2</a:t>
            </a:r>
            <a:r>
              <a:rPr lang="en-US" sz="1800" baseline="30000" dirty="0">
                <a:effectLst/>
                <a:latin typeface="Calibri" panose="020F0502020204030204" pitchFamily="34" charset="0"/>
              </a:rPr>
              <a:t>H</a:t>
            </a:r>
            <a:r>
              <a:rPr lang="en-US" sz="1800" dirty="0">
                <a:effectLst/>
                <a:latin typeface="Calibri" panose="020F0502020204030204" pitchFamily="34" charset="0"/>
              </a:rPr>
              <a:t>-1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>
                <a:latin typeface="Calibri" panose="020F0502020204030204" pitchFamily="34" charset="0"/>
              </a:rPr>
              <a:t>양변에 </a:t>
            </a:r>
            <a:r>
              <a:rPr lang="en-US" altLang="ko-KR" sz="1800" dirty="0">
                <a:latin typeface="Calibri" panose="020F0502020204030204" pitchFamily="34" charset="0"/>
              </a:rPr>
              <a:t>log</a:t>
            </a:r>
            <a:r>
              <a:rPr lang="en-US" altLang="ko-KR" sz="1800" baseline="-25000" dirty="0">
                <a:latin typeface="Calibri" panose="020F0502020204030204" pitchFamily="34" charset="0"/>
              </a:rPr>
              <a:t>2</a:t>
            </a:r>
            <a:endParaRPr lang="en-US" sz="1800" baseline="-250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-&gt; log</a:t>
            </a:r>
            <a:r>
              <a:rPr lang="en-US" sz="1800" baseline="-25000" dirty="0">
                <a:effectLst/>
                <a:latin typeface="Calibri" panose="020F0502020204030204" pitchFamily="34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</a:rPr>
              <a:t>N = Log</a:t>
            </a:r>
            <a:r>
              <a:rPr lang="en-US" sz="1800" baseline="-25000" dirty="0">
                <a:effectLst/>
                <a:latin typeface="Calibri" panose="020F0502020204030204" pitchFamily="34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</a:rPr>
              <a:t>(2</a:t>
            </a:r>
            <a:r>
              <a:rPr lang="en-US" sz="1800" baseline="30000" dirty="0">
                <a:effectLst/>
                <a:latin typeface="Calibri" panose="020F0502020204030204" pitchFamily="34" charset="0"/>
              </a:rPr>
              <a:t>H</a:t>
            </a:r>
            <a:r>
              <a:rPr lang="en-US" sz="1800" dirty="0">
                <a:effectLst/>
                <a:latin typeface="Calibri" panose="020F0502020204030204" pitchFamily="34" charset="0"/>
              </a:rPr>
              <a:t>-1)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-&gt; log</a:t>
            </a:r>
            <a:r>
              <a:rPr lang="en-US" sz="1800" baseline="-25000" dirty="0">
                <a:effectLst/>
                <a:latin typeface="Calibri" panose="020F0502020204030204" pitchFamily="34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</a:rPr>
              <a:t>N = H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-&gt; Tree search time : log</a:t>
            </a:r>
            <a:r>
              <a:rPr lang="en-US" sz="1800" baseline="-25000" dirty="0">
                <a:effectLst/>
                <a:latin typeface="Calibri" panose="020F0502020204030204" pitchFamily="34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</a:rPr>
              <a:t>N</a:t>
            </a:r>
          </a:p>
          <a:p>
            <a:endParaRPr lang="en-US" dirty="0"/>
          </a:p>
        </p:txBody>
      </p:sp>
      <p:pic>
        <p:nvPicPr>
          <p:cNvPr id="1026" name="Picture 2" descr="(BinaryTree : 이진트리 〉 &#10;노드의 개수가 &#10;n개일 때 &#10;필요한최소 &#10;간선 개수 &#10;n-1개 &#10;민들 수 있는 &#10;최대 높이 &#10;개 00㉦㉦㉦㉦㉦ &#10;6개 &#10;7 &#10;2 &#10;3 &#10;4 &#10;5 &#10;민들 수 있는 &#10;최소 높이 &#10;6 &#10;7 &#10;3 &#10;4 &#10;2 &#10;5 &#10;3 &#10;6 &#10;7 ">
            <a:extLst>
              <a:ext uri="{FF2B5EF4-FFF2-40B4-BE49-F238E27FC236}">
                <a16:creationId xmlns:a16="http://schemas.microsoft.com/office/drawing/2014/main" id="{A75AAA51-6A56-992A-A5FC-0FB10BF37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65" y="1998133"/>
            <a:ext cx="6401468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9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B6E6-46D1-F922-7CB7-BC47CFF3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9218F-2D8C-9FBD-9B4A-A09CBCC35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54" y="1690688"/>
            <a:ext cx="757268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4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D403-6648-3B43-52E0-DF77D1BD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86512-88C7-842F-8FD1-528DC47B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N(</a:t>
            </a:r>
            <a:r>
              <a:rPr lang="ko-KR" altLang="en-US" sz="1800" dirty="0"/>
              <a:t>트리높이</a:t>
            </a:r>
            <a:r>
              <a:rPr lang="en-US" altLang="ko-KR" sz="1800" dirty="0"/>
              <a:t>)</a:t>
            </a:r>
            <a:r>
              <a:rPr lang="ko-KR" altLang="en-US" sz="1800" dirty="0"/>
              <a:t>*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n</a:t>
            </a:r>
          </a:p>
          <a:p>
            <a:pPr lvl="1"/>
            <a:r>
              <a:rPr lang="ko-KR" altLang="en-US" sz="1400" dirty="0"/>
              <a:t>각 단계별로 최대 </a:t>
            </a:r>
            <a:r>
              <a:rPr lang="en-US" altLang="ko-KR" sz="1400" dirty="0"/>
              <a:t>N </a:t>
            </a:r>
            <a:r>
              <a:rPr lang="ko-KR" altLang="en-US" sz="1400" dirty="0"/>
              <a:t>번씩</a:t>
            </a:r>
            <a:endParaRPr lang="en-US" sz="1400" dirty="0"/>
          </a:p>
          <a:p>
            <a:r>
              <a:rPr lang="ko-KR" altLang="en-US" sz="1800" dirty="0"/>
              <a:t>추가 메모리 필요</a:t>
            </a:r>
            <a:endParaRPr lang="en-US" altLang="ko-KR" sz="1800" dirty="0"/>
          </a:p>
          <a:p>
            <a:r>
              <a:rPr lang="ko-KR" altLang="en-US" sz="1800" dirty="0"/>
              <a:t>구현 난이도가 있음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6E0AD-41A2-6AFF-94CE-D727228BF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543" y="2003836"/>
            <a:ext cx="8068125" cy="38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1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656F-6558-E4B3-B95A-F0C31665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D55E-D8DC-4881-EBEC-42B4C6747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30F48-E544-7FB5-E6AA-2DD9FD64D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99" y="1510509"/>
            <a:ext cx="4741465" cy="4077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070C97-E81B-FA8A-EEAE-DC950E2A5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577" y="1390303"/>
            <a:ext cx="7044267" cy="44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0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5E63-8E43-2D1F-DEFC-AB10F62E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0547A-2528-F718-89DB-5114265C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235" y="2930266"/>
            <a:ext cx="6762565" cy="3534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2FDBA-5121-7B82-E62E-98A664DA7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33" y="1907194"/>
            <a:ext cx="2545508" cy="4210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2955A-D6C4-81DB-B1BB-A47A49432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843" y="286420"/>
            <a:ext cx="3135426" cy="202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6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245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Sorting</vt:lpstr>
      <vt:lpstr>Time complexity</vt:lpstr>
      <vt:lpstr>Insertion sort</vt:lpstr>
      <vt:lpstr>분석</vt:lpstr>
      <vt:lpstr>Binary insertion tree</vt:lpstr>
      <vt:lpstr>Merge sort</vt:lpstr>
      <vt:lpstr>Time complexity</vt:lpstr>
      <vt:lpstr>PowerPoint Presentation</vt:lpstr>
      <vt:lpstr>재귀함수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Danny Park Park</dc:creator>
  <cp:lastModifiedBy>Danny Park Park</cp:lastModifiedBy>
  <cp:revision>2</cp:revision>
  <dcterms:created xsi:type="dcterms:W3CDTF">2023-03-25T01:38:47Z</dcterms:created>
  <dcterms:modified xsi:type="dcterms:W3CDTF">2023-03-25T07:01:27Z</dcterms:modified>
</cp:coreProperties>
</file>