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8" r:id="rId2"/>
    <p:sldId id="288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08" r:id="rId21"/>
    <p:sldId id="307" r:id="rId22"/>
  </p:sldIdLst>
  <p:sldSz cx="10693400" cy="7562850"/>
  <p:notesSz cx="10693400" cy="7562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295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8" autoAdjust="0"/>
    <p:restoredTop sz="94701"/>
  </p:normalViewPr>
  <p:slideViewPr>
    <p:cSldViewPr>
      <p:cViewPr varScale="1">
        <p:scale>
          <a:sx n="86" d="100"/>
          <a:sy n="86" d="100"/>
        </p:scale>
        <p:origin x="165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FEFB4-482A-446D-AE73-7DC652F95004}" type="datetimeFigureOut">
              <a:rPr lang="ko-KR" altLang="en-US" smtClean="0"/>
              <a:t>2015. 9. 21.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FFF6F-2F26-4CD6-A909-2EC1C7A62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8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FFF6F-2F26-4CD6-A909-2EC1C7A62E4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06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26331" y="654558"/>
            <a:ext cx="2840736" cy="65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A5002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7827-A73A-4129-AD0E-AA917BF55786}" type="datetime1">
              <a:rPr lang="en-US" altLang="ko-KR" smtClean="0"/>
              <a:t>9/21/15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sp>
        <p:nvSpPr>
          <p:cNvPr id="7" name="Holder 3"/>
          <p:cNvSpPr>
            <a:spLocks noGrp="1"/>
          </p:cNvSpPr>
          <p:nvPr>
            <p:ph type="ftr" sz="quarter" idx="5"/>
          </p:nvPr>
        </p:nvSpPr>
        <p:spPr>
          <a:xfrm>
            <a:off x="4446700" y="7105245"/>
            <a:ext cx="1800000" cy="19236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A5002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2339" y="1977389"/>
            <a:ext cx="8108721" cy="307777"/>
          </a:xfrm>
        </p:spPr>
        <p:txBody>
          <a:bodyPr lIns="0" tIns="0" rIns="0" bIns="0"/>
          <a:lstStyle>
            <a:lvl1pPr>
              <a:defRPr sz="2000" b="0" i="0" baseline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545F-0C48-4C17-A8C7-59ADED8723B9}" type="datetime1">
              <a:rPr lang="en-US" altLang="ko-KR" smtClean="0"/>
              <a:t>9/21/15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sp>
        <p:nvSpPr>
          <p:cNvPr id="7" name="Holder 3"/>
          <p:cNvSpPr>
            <a:spLocks noGrp="1"/>
          </p:cNvSpPr>
          <p:nvPr>
            <p:ph type="ftr" sz="quarter" idx="5"/>
          </p:nvPr>
        </p:nvSpPr>
        <p:spPr>
          <a:xfrm>
            <a:off x="4446700" y="7105245"/>
            <a:ext cx="1800000" cy="19236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352806"/>
            <a:ext cx="609600" cy="630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60867" y="1335024"/>
            <a:ext cx="7249159" cy="5039360"/>
          </a:xfrm>
          <a:custGeom>
            <a:avLst/>
            <a:gdLst/>
            <a:ahLst/>
            <a:cxnLst/>
            <a:rect l="l" t="t" r="r" b="b"/>
            <a:pathLst>
              <a:path w="7249159" h="5039360">
                <a:moveTo>
                  <a:pt x="7248906" y="5039106"/>
                </a:moveTo>
                <a:lnTo>
                  <a:pt x="7248906" y="0"/>
                </a:lnTo>
                <a:lnTo>
                  <a:pt x="0" y="0"/>
                </a:lnTo>
                <a:lnTo>
                  <a:pt x="0" y="5039106"/>
                </a:lnTo>
                <a:lnTo>
                  <a:pt x="4571" y="503910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7239000" y="9906"/>
                </a:lnTo>
                <a:lnTo>
                  <a:pt x="7239000" y="4572"/>
                </a:lnTo>
                <a:lnTo>
                  <a:pt x="7243559" y="9906"/>
                </a:lnTo>
                <a:lnTo>
                  <a:pt x="7243559" y="5039106"/>
                </a:lnTo>
                <a:lnTo>
                  <a:pt x="7248906" y="5039106"/>
                </a:lnTo>
                <a:close/>
              </a:path>
              <a:path w="7249159" h="503936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7249159" h="5039360">
                <a:moveTo>
                  <a:pt x="9906" y="5029200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5029200"/>
                </a:lnTo>
                <a:lnTo>
                  <a:pt x="9906" y="5029200"/>
                </a:lnTo>
                <a:close/>
              </a:path>
              <a:path w="7249159" h="5039360">
                <a:moveTo>
                  <a:pt x="7243559" y="5029200"/>
                </a:moveTo>
                <a:lnTo>
                  <a:pt x="4572" y="5029200"/>
                </a:lnTo>
                <a:lnTo>
                  <a:pt x="9906" y="5033772"/>
                </a:lnTo>
                <a:lnTo>
                  <a:pt x="9906" y="5039106"/>
                </a:lnTo>
                <a:lnTo>
                  <a:pt x="7239000" y="5039106"/>
                </a:lnTo>
                <a:lnTo>
                  <a:pt x="7239000" y="5033772"/>
                </a:lnTo>
                <a:lnTo>
                  <a:pt x="7243559" y="5029200"/>
                </a:lnTo>
                <a:close/>
              </a:path>
              <a:path w="7249159" h="5039360">
                <a:moveTo>
                  <a:pt x="9906" y="5039106"/>
                </a:moveTo>
                <a:lnTo>
                  <a:pt x="9906" y="5033772"/>
                </a:lnTo>
                <a:lnTo>
                  <a:pt x="4572" y="5029200"/>
                </a:lnTo>
                <a:lnTo>
                  <a:pt x="4571" y="5039106"/>
                </a:lnTo>
                <a:lnTo>
                  <a:pt x="9906" y="5039106"/>
                </a:lnTo>
                <a:close/>
              </a:path>
              <a:path w="7249159" h="5039360">
                <a:moveTo>
                  <a:pt x="7243559" y="9906"/>
                </a:moveTo>
                <a:lnTo>
                  <a:pt x="7239000" y="4572"/>
                </a:lnTo>
                <a:lnTo>
                  <a:pt x="7239000" y="9906"/>
                </a:lnTo>
                <a:lnTo>
                  <a:pt x="7243559" y="9906"/>
                </a:lnTo>
                <a:close/>
              </a:path>
              <a:path w="7249159" h="5039360">
                <a:moveTo>
                  <a:pt x="7243559" y="5029200"/>
                </a:moveTo>
                <a:lnTo>
                  <a:pt x="7243559" y="9906"/>
                </a:lnTo>
                <a:lnTo>
                  <a:pt x="7239000" y="9906"/>
                </a:lnTo>
                <a:lnTo>
                  <a:pt x="7239000" y="5029200"/>
                </a:lnTo>
                <a:lnTo>
                  <a:pt x="7243559" y="5029200"/>
                </a:lnTo>
                <a:close/>
              </a:path>
              <a:path w="7249159" h="5039360">
                <a:moveTo>
                  <a:pt x="7243559" y="5039106"/>
                </a:moveTo>
                <a:lnTo>
                  <a:pt x="7243559" y="5029200"/>
                </a:lnTo>
                <a:lnTo>
                  <a:pt x="7239000" y="5033772"/>
                </a:lnTo>
                <a:lnTo>
                  <a:pt x="7239000" y="5039106"/>
                </a:lnTo>
                <a:lnTo>
                  <a:pt x="7243559" y="5039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A5002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4AA19-D009-49D2-924D-B3E097C9B0BB}" type="datetime1">
              <a:rPr lang="en-US" altLang="ko-KR" smtClean="0"/>
              <a:t>9/21/15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sp>
        <p:nvSpPr>
          <p:cNvPr id="11" name="Holder 3"/>
          <p:cNvSpPr>
            <a:spLocks noGrp="1"/>
          </p:cNvSpPr>
          <p:nvPr>
            <p:ph type="ftr" sz="quarter" idx="5"/>
          </p:nvPr>
        </p:nvSpPr>
        <p:spPr>
          <a:xfrm>
            <a:off x="4446700" y="7105245"/>
            <a:ext cx="1800000" cy="19236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A5002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446700" y="7105245"/>
            <a:ext cx="1800000" cy="19236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92EF-43BC-4313-BD07-296D00813212}" type="datetime1">
              <a:rPr lang="en-US" altLang="ko-KR" smtClean="0"/>
              <a:t>9/21/15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D89C-FBBB-46E8-8E4D-5F71357E86D9}" type="datetime1">
              <a:rPr lang="en-US" altLang="ko-KR" smtClean="0"/>
              <a:t>9/21/15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sp>
        <p:nvSpPr>
          <p:cNvPr id="5" name="Holder 3"/>
          <p:cNvSpPr>
            <a:spLocks noGrp="1"/>
          </p:cNvSpPr>
          <p:nvPr>
            <p:ph type="ftr" sz="quarter" idx="5"/>
          </p:nvPr>
        </p:nvSpPr>
        <p:spPr>
          <a:xfrm>
            <a:off x="4446700" y="7105245"/>
            <a:ext cx="1800000" cy="19236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352806"/>
            <a:ext cx="609600" cy="6301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3132" y="741426"/>
            <a:ext cx="6787134" cy="65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A5002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2339" y="1977389"/>
            <a:ext cx="8108721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C295-C102-4642-8A73-4A7AD256AE97}" type="datetime1">
              <a:rPr lang="en-US" altLang="ko-KR" smtClean="0"/>
              <a:t>9/21/15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04823" y="6921127"/>
            <a:ext cx="229234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0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sp>
        <p:nvSpPr>
          <p:cNvPr id="8" name="Holder 3"/>
          <p:cNvSpPr>
            <a:spLocks noGrp="1"/>
          </p:cNvSpPr>
          <p:nvPr>
            <p:ph type="ftr" sz="quarter" idx="3"/>
          </p:nvPr>
        </p:nvSpPr>
        <p:spPr>
          <a:xfrm>
            <a:off x="4446700" y="7105245"/>
            <a:ext cx="1800000" cy="19236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 sz="2000" baseline="0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tp//etl.snu.ac.kr/pluginfile.php/1454640/mod_ubboard/attachment/835402/PA_00.zip?forcedownload=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index.html" TargetMode="Externa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index.html" TargetMode="External"/><Relationship Id="rId4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kihow.com/Download,-Install,-and-Run-JDK-and-Eclips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lipse.org/download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1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3745357" y="2358644"/>
            <a:ext cx="327723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200" b="1" i="0">
                <a:solidFill>
                  <a:srgbClr val="A5002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latinLnBrk="0"/>
            <a:r>
              <a:rPr lang="en-US" sz="4000" kern="0" smtClean="0"/>
              <a:t>Data Structu</a:t>
            </a:r>
            <a:r>
              <a:rPr lang="en-US" sz="4000" kern="0" spc="-75" smtClean="0"/>
              <a:t>r</a:t>
            </a:r>
            <a:r>
              <a:rPr lang="en-US" sz="4000" kern="0" smtClean="0"/>
              <a:t>e</a:t>
            </a:r>
            <a:endParaRPr lang="en-US" sz="4000" kern="0" dirty="0"/>
          </a:p>
        </p:txBody>
      </p:sp>
      <p:sp>
        <p:nvSpPr>
          <p:cNvPr id="8" name="object 3"/>
          <p:cNvSpPr txBox="1"/>
          <p:nvPr/>
        </p:nvSpPr>
        <p:spPr>
          <a:xfrm>
            <a:off x="1049408" y="3705225"/>
            <a:ext cx="8518525" cy="2793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 smtClean="0">
                <a:latin typeface="Times New Roman"/>
                <a:cs typeface="Times New Roman"/>
              </a:rPr>
              <a:t>Lab Session #1</a:t>
            </a:r>
            <a:endParaRPr lang="en-US" sz="3600" b="1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3600" b="1" dirty="0" smtClean="0">
                <a:latin typeface="Times New Roman"/>
                <a:cs typeface="Times New Roman"/>
              </a:rPr>
              <a:t>Introduction</a:t>
            </a:r>
          </a:p>
          <a:p>
            <a:pPr algn="ctr">
              <a:lnSpc>
                <a:spcPct val="100000"/>
              </a:lnSpc>
            </a:pPr>
            <a:endParaRPr sz="375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lang="en-US" sz="3600" b="1" spc="-5" dirty="0" smtClean="0">
                <a:latin typeface="Times New Roman"/>
                <a:cs typeface="Times New Roman"/>
              </a:rPr>
              <a:t>U Kang</a:t>
            </a:r>
          </a:p>
          <a:p>
            <a:pPr marL="635" algn="ctr">
              <a:lnSpc>
                <a:spcPct val="100000"/>
              </a:lnSpc>
            </a:pPr>
            <a:r>
              <a:rPr sz="3600" b="1" spc="-5" dirty="0" smtClean="0">
                <a:latin typeface="Times New Roman"/>
                <a:cs typeface="Times New Roman"/>
              </a:rPr>
              <a:t>Seou</a:t>
            </a:r>
            <a:r>
              <a:rPr sz="3600" b="1" dirty="0" smtClean="0">
                <a:latin typeface="Times New Roman"/>
                <a:cs typeface="Times New Roman"/>
              </a:rPr>
              <a:t>l</a:t>
            </a:r>
            <a:r>
              <a:rPr sz="3600" b="1" spc="-5" dirty="0" smtClean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Nationa</a:t>
            </a:r>
            <a:r>
              <a:rPr sz="3600" b="1" dirty="0">
                <a:latin typeface="Times New Roman"/>
                <a:cs typeface="Times New Roman"/>
              </a:rPr>
              <a:t>l</a:t>
            </a:r>
            <a:r>
              <a:rPr sz="3600" b="1" spc="-5" dirty="0">
                <a:latin typeface="Times New Roman"/>
                <a:cs typeface="Times New Roman"/>
              </a:rPr>
              <a:t> University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269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install Eclipse?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2339" y="6055519"/>
            <a:ext cx="8108721" cy="923330"/>
          </a:xfrm>
        </p:spPr>
        <p:txBody>
          <a:bodyPr/>
          <a:lstStyle/>
          <a:p>
            <a:r>
              <a:rPr lang="en-US" altLang="ko-KR" sz="2000" b="1" dirty="0"/>
              <a:t>Now that you have finished installing Eclipse, restart your computer</a:t>
            </a:r>
            <a:r>
              <a:rPr lang="en-US" altLang="ko-KR" sz="2000" b="1" dirty="0" smtClean="0"/>
              <a:t>. </a:t>
            </a:r>
            <a:r>
              <a:rPr lang="en-US" altLang="ko-KR" sz="2000" dirty="0" smtClean="0"/>
              <a:t>Restarting </a:t>
            </a:r>
            <a:r>
              <a:rPr lang="en-US" altLang="ko-KR" sz="2000" dirty="0"/>
              <a:t>your computer refreshes system memory and allows registration or configuration changes made by installers and uninstallers to take effect.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10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50"/>
            <a:ext cx="5619750" cy="4235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30" y="1603250"/>
            <a:ext cx="5617043" cy="42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install Eclipse?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2339" y="6055519"/>
            <a:ext cx="8108721" cy="307777"/>
          </a:xfrm>
        </p:spPr>
        <p:txBody>
          <a:bodyPr/>
          <a:lstStyle/>
          <a:p>
            <a:r>
              <a:rPr lang="en-US" altLang="ko-KR" sz="2000" b="1" dirty="0"/>
              <a:t>From there, create a test program to test the functionality of Eclipse.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11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50"/>
            <a:ext cx="5619750" cy="4235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50"/>
            <a:ext cx="5619750" cy="427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 a project in Eclipse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57318" y="1678829"/>
            <a:ext cx="8778761" cy="5032147"/>
          </a:xfrm>
        </p:spPr>
        <p:txBody>
          <a:bodyPr/>
          <a:lstStyle/>
          <a:p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Download a project: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altLang="ko-KR" sz="28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</a:t>
            </a:r>
            <a:r>
              <a:rPr lang="en-US" altLang="ko-KR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://</a:t>
            </a:r>
            <a:r>
              <a:rPr lang="en-US" altLang="ko-KR" sz="28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etl.snu.ac.kr/pluginfile.php/1454640/mod_ubboard/attachment/835402/PA_00.zip?forcedownload=1</a:t>
            </a:r>
            <a:endParaRPr lang="en-US" altLang="ko-KR" sz="35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028700" lvl="1" indent="-571500">
              <a:buFont typeface="Arial" charset="0"/>
              <a:buChar char="•"/>
            </a:pPr>
            <a:r>
              <a:rPr lang="en-US" altLang="ko-KR" sz="3500" dirty="0" smtClean="0">
                <a:latin typeface="Times New Roman" charset="0"/>
                <a:ea typeface="Times New Roman" charset="0"/>
                <a:cs typeface="Times New Roman" charset="0"/>
              </a:rPr>
              <a:t>Extract the downloaded file. </a:t>
            </a:r>
          </a:p>
          <a:p>
            <a:pPr marL="571500" indent="-571500">
              <a:buFont typeface="Arial" charset="0"/>
              <a:buChar char="•"/>
            </a:pPr>
            <a:endParaRPr lang="en-US" altLang="ko-KR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ko-KR" sz="3200" dirty="0" smtClean="0">
                <a:latin typeface="Times New Roman" charset="0"/>
                <a:ea typeface="Times New Roman" charset="0"/>
                <a:cs typeface="Times New Roman" charset="0"/>
              </a:rPr>
              <a:t>In Eclipse, open the project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altLang="ko-KR" sz="3500" dirty="0" smtClean="0">
                <a:latin typeface="Times New Roman" charset="0"/>
                <a:ea typeface="Times New Roman" charset="0"/>
                <a:cs typeface="Times New Roman" charset="0"/>
              </a:rPr>
              <a:t>[File]-[Import]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altLang="ko-KR" sz="3500" dirty="0" smtClean="0">
                <a:latin typeface="Times New Roman" charset="0"/>
                <a:ea typeface="Times New Roman" charset="0"/>
                <a:cs typeface="Times New Roman" charset="0"/>
              </a:rPr>
              <a:t>Select “Existing Projects into Workspace”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altLang="ko-KR" sz="3500" dirty="0" smtClean="0">
                <a:latin typeface="Times New Roman" charset="0"/>
                <a:ea typeface="Times New Roman" charset="0"/>
                <a:cs typeface="Times New Roman" charset="0"/>
              </a:rPr>
              <a:t>“Select root directory” – [Browse]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altLang="ko-KR" sz="3500" dirty="0" smtClean="0">
                <a:latin typeface="Times New Roman" charset="0"/>
                <a:ea typeface="Times New Roman" charset="0"/>
                <a:cs typeface="Times New Roman" charset="0"/>
              </a:rPr>
              <a:t>Pick the extracted folder</a:t>
            </a:r>
            <a:endParaRPr lang="ko-KR" altLang="en-US" sz="35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12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876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 a project in Eclipse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13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59" y="1635881"/>
            <a:ext cx="7166480" cy="52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 the project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14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idx="1"/>
          </p:nvPr>
        </p:nvSpPr>
        <p:spPr>
          <a:xfrm>
            <a:off x="927100" y="2257425"/>
            <a:ext cx="8778761" cy="3693319"/>
          </a:xfrm>
        </p:spPr>
        <p:txBody>
          <a:bodyPr/>
          <a:lstStyle/>
          <a:p>
            <a:r>
              <a:rPr lang="en-US" altLang="ko-KR" sz="4000" dirty="0" smtClean="0">
                <a:latin typeface="Times New Roman" charset="0"/>
                <a:ea typeface="Times New Roman" charset="0"/>
                <a:cs typeface="Times New Roman" charset="0"/>
              </a:rPr>
              <a:t>Just Click “Run” button (or Ctrl-F11)</a:t>
            </a:r>
          </a:p>
          <a:p>
            <a:pPr marL="571500" indent="-571500">
              <a:buFont typeface="Arial" charset="0"/>
              <a:buChar char="•"/>
            </a:pPr>
            <a:endParaRPr lang="en-US" altLang="ko-KR" sz="4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ko-KR" sz="4000" dirty="0" smtClean="0">
                <a:latin typeface="Times New Roman" charset="0"/>
                <a:ea typeface="Times New Roman" charset="0"/>
                <a:cs typeface="Times New Roman" charset="0"/>
              </a:rPr>
              <a:t>Enter a number and check if the console says the same number. </a:t>
            </a:r>
            <a:endParaRPr lang="en-US" altLang="ko-KR" sz="4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ko-KR" sz="4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ko-KR" sz="4000" dirty="0" smtClean="0">
                <a:latin typeface="Times New Roman" charset="0"/>
                <a:ea typeface="Times New Roman" charset="0"/>
                <a:cs typeface="Times New Roman" charset="0"/>
              </a:rPr>
              <a:t>To terminate, push Ctrl-D.  </a:t>
            </a:r>
          </a:p>
        </p:txBody>
      </p:sp>
    </p:spTree>
    <p:extLst>
      <p:ext uri="{BB962C8B-B14F-4D97-AF65-F5344CB8AC3E}">
        <p14:creationId xmlns:p14="http://schemas.microsoft.com/office/powerpoint/2010/main" val="214332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JAR file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15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57318" y="1694987"/>
            <a:ext cx="8778761" cy="3693319"/>
          </a:xfrm>
        </p:spPr>
        <p:txBody>
          <a:bodyPr/>
          <a:lstStyle/>
          <a:p>
            <a:r>
              <a:rPr lang="en-US" altLang="ko-KR" sz="4000" dirty="0" smtClean="0">
                <a:latin typeface="Times New Roman" charset="0"/>
                <a:ea typeface="Times New Roman" charset="0"/>
                <a:cs typeface="Times New Roman" charset="0"/>
              </a:rPr>
              <a:t>[File]-[Export]</a:t>
            </a:r>
          </a:p>
          <a:p>
            <a:endParaRPr lang="en-US" altLang="ko-KR" sz="4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ko-KR" sz="4000" dirty="0" smtClean="0">
                <a:latin typeface="Times New Roman" charset="0"/>
                <a:ea typeface="Times New Roman" charset="0"/>
                <a:cs typeface="Times New Roman" charset="0"/>
              </a:rPr>
              <a:t>Select [Java]-[JAR file]</a:t>
            </a:r>
            <a:endParaRPr lang="en-US" altLang="ko-KR" sz="40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ko-KR" sz="4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ko-KR" sz="4000" dirty="0" smtClean="0">
                <a:latin typeface="Times New Roman" charset="0"/>
                <a:ea typeface="Times New Roman" charset="0"/>
                <a:cs typeface="Times New Roman" charset="0"/>
              </a:rPr>
              <a:t>JAR file destination: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ko-KR" sz="4000" dirty="0" smtClean="0">
                <a:latin typeface="Times New Roman" charset="0"/>
                <a:ea typeface="Times New Roman" charset="0"/>
                <a:cs typeface="Times New Roman" charset="0"/>
              </a:rPr>
              <a:t>PA_00/release/PA_00_2015-12345.jar</a:t>
            </a:r>
            <a:endParaRPr lang="en-US" altLang="ko-KR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JAR </a:t>
            </a:r>
            <a:r>
              <a:rPr lang="en-US" altLang="ko-KR" dirty="0" smtClean="0"/>
              <a:t>file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uk-UA" spc="-5" smtClean="0"/>
              <a:t>16</a:t>
            </a:fld>
            <a:endParaRPr lang="uk-UA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0" y="1578598"/>
            <a:ext cx="4379738" cy="53403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9900" y="1590240"/>
            <a:ext cx="53467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dirty="0" smtClean="0">
                <a:latin typeface="Times New Roman" charset="0"/>
                <a:ea typeface="Times New Roman" charset="0"/>
                <a:cs typeface="Times New Roman" charset="0"/>
              </a:rPr>
              <a:t>Checkboxes</a:t>
            </a:r>
            <a:endParaRPr lang="en-US" altLang="ko-KR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altLang="ko-KR" sz="2800" b="1" dirty="0" smtClean="0">
                <a:latin typeface="Times New Roman" charset="0"/>
                <a:ea typeface="Times New Roman" charset="0"/>
                <a:cs typeface="Times New Roman" charset="0"/>
              </a:rPr>
              <a:t>Must </a:t>
            </a:r>
            <a:r>
              <a:rPr lang="en-US" altLang="ko-KR" sz="2800" dirty="0" smtClean="0">
                <a:latin typeface="Times New Roman" charset="0"/>
                <a:ea typeface="Times New Roman" charset="0"/>
                <a:cs typeface="Times New Roman" charset="0"/>
              </a:rPr>
              <a:t>check “</a:t>
            </a:r>
            <a:r>
              <a:rPr lang="en-US" altLang="ko-KR" sz="2800" dirty="0" err="1" smtClean="0">
                <a:latin typeface="Times New Roman" charset="0"/>
                <a:ea typeface="Times New Roman" charset="0"/>
                <a:cs typeface="Times New Roman" charset="0"/>
              </a:rPr>
              <a:t>src</a:t>
            </a:r>
            <a:r>
              <a:rPr lang="en-US" altLang="ko-KR" sz="2800" dirty="0" smtClean="0">
                <a:latin typeface="Times New Roman" charset="0"/>
                <a:ea typeface="Times New Roman" charset="0"/>
                <a:cs typeface="Times New Roman" charset="0"/>
              </a:rPr>
              <a:t>” folder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2800" b="1" dirty="0" smtClean="0">
                <a:latin typeface="Times New Roman" charset="0"/>
                <a:ea typeface="Times New Roman" charset="0"/>
                <a:cs typeface="Times New Roman" charset="0"/>
              </a:rPr>
              <a:t>MUST uncheck</a:t>
            </a:r>
            <a:r>
              <a:rPr lang="en-US" altLang="ko-KR" sz="2800" dirty="0" smtClean="0">
                <a:latin typeface="Times New Roman" charset="0"/>
                <a:ea typeface="Times New Roman" charset="0"/>
                <a:cs typeface="Times New Roman" charset="0"/>
              </a:rPr>
              <a:t> “release” folder</a:t>
            </a:r>
            <a:endParaRPr lang="ko-KR" altLang="en-US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altLang="ko-KR" sz="2800" b="1" dirty="0" smtClean="0">
                <a:latin typeface="Times New Roman" charset="0"/>
                <a:ea typeface="Times New Roman" charset="0"/>
                <a:cs typeface="Times New Roman" charset="0"/>
              </a:rPr>
              <a:t>MUST</a:t>
            </a:r>
            <a:r>
              <a:rPr lang="en-US" altLang="ko-KR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2800" dirty="0">
                <a:latin typeface="Times New Roman" charset="0"/>
                <a:ea typeface="Times New Roman" charset="0"/>
                <a:cs typeface="Times New Roman" charset="0"/>
              </a:rPr>
              <a:t>check “Export generated class files and resources”</a:t>
            </a:r>
          </a:p>
          <a:p>
            <a:pPr marL="571500" indent="-571500">
              <a:buFont typeface="Arial" charset="0"/>
              <a:buChar char="•"/>
            </a:pPr>
            <a:r>
              <a:rPr lang="en-US" altLang="ko-KR" sz="2800" b="1" dirty="0">
                <a:latin typeface="Times New Roman" charset="0"/>
                <a:ea typeface="Times New Roman" charset="0"/>
                <a:cs typeface="Times New Roman" charset="0"/>
              </a:rPr>
              <a:t>MUST</a:t>
            </a:r>
            <a:r>
              <a:rPr lang="en-US" altLang="ko-KR" sz="2800" dirty="0">
                <a:latin typeface="Times New Roman" charset="0"/>
                <a:ea typeface="Times New Roman" charset="0"/>
                <a:cs typeface="Times New Roman" charset="0"/>
              </a:rPr>
              <a:t> check “Export Java source files and resources”</a:t>
            </a:r>
          </a:p>
        </p:txBody>
      </p:sp>
    </p:spTree>
    <p:extLst>
      <p:ext uri="{BB962C8B-B14F-4D97-AF65-F5344CB8AC3E}">
        <p14:creationId xmlns:p14="http://schemas.microsoft.com/office/powerpoint/2010/main" val="224678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your JAR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uk-UA" spc="-5" smtClean="0"/>
              <a:t>17</a:t>
            </a:fld>
            <a:endParaRPr lang="uk-UA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412" y="2028825"/>
            <a:ext cx="5680573" cy="39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6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your JAR file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uk-UA" spc="-5" smtClean="0"/>
              <a:t>18</a:t>
            </a:fld>
            <a:endParaRPr lang="uk-UA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561208" y="1971775"/>
            <a:ext cx="9570982" cy="3631763"/>
          </a:xfrm>
        </p:spPr>
        <p:txBody>
          <a:bodyPr/>
          <a:lstStyle/>
          <a:p>
            <a:r>
              <a:rPr lang="en-US" altLang="ko-KR" sz="4000" dirty="0" smtClean="0">
                <a:latin typeface="Times New Roman" charset="0"/>
                <a:ea typeface="Times New Roman" charset="0"/>
                <a:cs typeface="Times New Roman" charset="0"/>
              </a:rPr>
              <a:t>Go into the directory which contains the JAR file in your terminal (such as </a:t>
            </a:r>
            <a:r>
              <a:rPr lang="en-US" altLang="ko-KR" sz="4000" dirty="0" err="1" smtClean="0">
                <a:latin typeface="Times New Roman" charset="0"/>
                <a:ea typeface="Times New Roman" charset="0"/>
                <a:cs typeface="Times New Roman" charset="0"/>
              </a:rPr>
              <a:t>cmd</a:t>
            </a:r>
            <a:r>
              <a:rPr lang="en-US" altLang="ko-KR" sz="40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endParaRPr lang="en-US" altLang="ko-KR" sz="40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ko-KR" sz="4000" b="1" dirty="0" smtClean="0">
                <a:latin typeface="Times New Roman" charset="0"/>
                <a:ea typeface="Times New Roman" charset="0"/>
                <a:cs typeface="Times New Roman" charset="0"/>
              </a:rPr>
              <a:t>Type</a:t>
            </a:r>
            <a:r>
              <a:rPr lang="en-US" altLang="ko-KR" sz="40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  <a:p>
            <a:endParaRPr lang="en-US" altLang="ko-KR" sz="4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ko-KR" sz="3600" dirty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altLang="ko-KR" sz="3600" dirty="0" smtClean="0">
                <a:latin typeface="Times New Roman" charset="0"/>
                <a:ea typeface="Times New Roman" charset="0"/>
                <a:cs typeface="Times New Roman" charset="0"/>
              </a:rPr>
              <a:t>ava   –</a:t>
            </a:r>
            <a:r>
              <a:rPr lang="en-US" altLang="ko-KR" sz="3600" dirty="0" err="1" smtClean="0">
                <a:latin typeface="Times New Roman" charset="0"/>
                <a:ea typeface="Times New Roman" charset="0"/>
                <a:cs typeface="Times New Roman" charset="0"/>
              </a:rPr>
              <a:t>classpath</a:t>
            </a:r>
            <a:r>
              <a:rPr lang="en-US" altLang="ko-KR" sz="3600" dirty="0" smtClean="0">
                <a:latin typeface="Times New Roman" charset="0"/>
                <a:ea typeface="Times New Roman" charset="0"/>
                <a:cs typeface="Times New Roman" charset="0"/>
              </a:rPr>
              <a:t>   ./ </a:t>
            </a:r>
            <a:r>
              <a:rPr lang="en-US" altLang="ko-KR" sz="3600" dirty="0">
                <a:latin typeface="Times New Roman" charset="0"/>
                <a:ea typeface="Times New Roman" charset="0"/>
                <a:cs typeface="Times New Roman" charset="0"/>
              </a:rPr>
              <a:t>PA_00_2015-12345.jar</a:t>
            </a:r>
            <a:r>
              <a:rPr lang="en-US" altLang="ko-KR" sz="3600" dirty="0" smtClean="0">
                <a:latin typeface="Times New Roman" charset="0"/>
                <a:ea typeface="Times New Roman" charset="0"/>
                <a:cs typeface="Times New Roman" charset="0"/>
              </a:rPr>
              <a:t>   Main</a:t>
            </a:r>
          </a:p>
        </p:txBody>
      </p:sp>
    </p:spTree>
    <p:extLst>
      <p:ext uri="{BB962C8B-B14F-4D97-AF65-F5344CB8AC3E}">
        <p14:creationId xmlns:p14="http://schemas.microsoft.com/office/powerpoint/2010/main" val="174337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your JAR file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uk-UA" spc="-5" smtClean="0"/>
              <a:t>19</a:t>
            </a:fld>
            <a:endParaRPr lang="uk-UA" spc="-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04" y="1714361"/>
            <a:ext cx="8032619" cy="50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6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install JDK?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2339" y="6055519"/>
            <a:ext cx="8108721" cy="1231106"/>
          </a:xfrm>
        </p:spPr>
        <p:txBody>
          <a:bodyPr/>
          <a:lstStyle/>
          <a:p>
            <a:r>
              <a:rPr lang="en-US" altLang="ko-KR" sz="2000" b="1" dirty="0"/>
              <a:t>Visit the Java downloads page on Oracle's website(</a:t>
            </a:r>
            <a:r>
              <a:rPr lang="en-US" altLang="ko-KR" sz="2000" b="1" dirty="0">
                <a:hlinkClick r:id="rId2"/>
              </a:rPr>
              <a:t>http://</a:t>
            </a:r>
            <a:r>
              <a:rPr lang="en-US" altLang="ko-KR" sz="2000" b="1" dirty="0" smtClean="0">
                <a:hlinkClick r:id="rId2"/>
              </a:rPr>
              <a:t>www.oracle.com/technetwork/java/javase/downloads/index.html</a:t>
            </a:r>
            <a:r>
              <a:rPr lang="en-US" altLang="ko-KR" sz="2000" b="1" dirty="0" smtClean="0"/>
              <a:t>)</a:t>
            </a:r>
            <a:r>
              <a:rPr lang="en-US" altLang="ko-KR" sz="2000" b="1" dirty="0"/>
              <a:t> to find the JDK environment download.</a:t>
            </a:r>
            <a:r>
              <a:rPr lang="en-US" altLang="ko-KR" sz="2000" dirty="0"/>
              <a:t> 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2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50"/>
            <a:ext cx="5619750" cy="42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Course 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2339" y="1977389"/>
            <a:ext cx="8108721" cy="5047536"/>
          </a:xfrm>
        </p:spPr>
        <p:txBody>
          <a:bodyPr/>
          <a:lstStyle/>
          <a:p>
            <a:r>
              <a:rPr lang="en-US" altLang="ko-KR" sz="4000" b="1" dirty="0" smtClean="0"/>
              <a:t>TA</a:t>
            </a:r>
          </a:p>
          <a:p>
            <a:pPr marL="800100" lvl="1" indent="-342900">
              <a:buFontTx/>
              <a:buChar char="-"/>
            </a:pPr>
            <a:r>
              <a:rPr lang="en-US" altLang="ko-KR" sz="2800" dirty="0" err="1" smtClean="0">
                <a:latin typeface="Times New Roman" charset="0"/>
                <a:ea typeface="Times New Roman" charset="0"/>
                <a:cs typeface="Times New Roman" charset="0"/>
              </a:rPr>
              <a:t>Jinhong</a:t>
            </a:r>
            <a:r>
              <a:rPr lang="en-US" altLang="ko-KR" sz="2800" dirty="0" smtClean="0">
                <a:latin typeface="Times New Roman" charset="0"/>
                <a:ea typeface="Times New Roman" charset="0"/>
                <a:cs typeface="Times New Roman" charset="0"/>
              </a:rPr>
              <a:t> Jung</a:t>
            </a:r>
          </a:p>
          <a:p>
            <a:pPr lvl="1"/>
            <a:r>
              <a:rPr lang="en-US" altLang="ko-KR" sz="2800" dirty="0" smtClean="0">
                <a:latin typeface="Times New Roman" charset="0"/>
                <a:ea typeface="Times New Roman" charset="0"/>
                <a:cs typeface="Times New Roman" charset="0"/>
              </a:rPr>
              <a:t>Email: montecast9@gmail.com</a:t>
            </a:r>
          </a:p>
          <a:p>
            <a:pPr lvl="1"/>
            <a:r>
              <a:rPr lang="en-US" altLang="ko-KR" sz="2800" dirty="0" smtClean="0">
                <a:latin typeface="Times New Roman" charset="0"/>
                <a:ea typeface="Times New Roman" charset="0"/>
                <a:cs typeface="Times New Roman" charset="0"/>
              </a:rPr>
              <a:t>Office Hour: Thursday 13:00 – 14:00</a:t>
            </a:r>
          </a:p>
          <a:p>
            <a:pPr lvl="1"/>
            <a:r>
              <a:rPr lang="en-US" altLang="ko-KR" sz="2800" dirty="0" smtClean="0">
                <a:latin typeface="Times New Roman" charset="0"/>
                <a:ea typeface="Times New Roman" charset="0"/>
                <a:cs typeface="Times New Roman" charset="0"/>
              </a:rPr>
              <a:t>Office: 301 - 519</a:t>
            </a:r>
          </a:p>
          <a:p>
            <a:pPr lvl="1"/>
            <a:endParaRPr lang="en-US" altLang="ko-KR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800100" lvl="1" indent="-342900">
              <a:buFontTx/>
              <a:buChar char="-"/>
            </a:pPr>
            <a:r>
              <a:rPr lang="en-US" altLang="ko-KR" sz="2800" dirty="0" err="1" smtClean="0">
                <a:latin typeface="Times New Roman" charset="0"/>
                <a:ea typeface="Times New Roman" charset="0"/>
                <a:cs typeface="Times New Roman" charset="0"/>
              </a:rPr>
              <a:t>Minsoo</a:t>
            </a:r>
            <a:r>
              <a:rPr lang="en-US" altLang="ko-KR" sz="2800" dirty="0" smtClean="0">
                <a:latin typeface="Times New Roman" charset="0"/>
                <a:ea typeface="Times New Roman" charset="0"/>
                <a:cs typeface="Times New Roman" charset="0"/>
              </a:rPr>
              <a:t> Jung</a:t>
            </a:r>
          </a:p>
          <a:p>
            <a:pPr lvl="1"/>
            <a:r>
              <a:rPr lang="en-US" altLang="ko-KR" sz="2800" dirty="0">
                <a:latin typeface="Times New Roman" charset="0"/>
                <a:ea typeface="Times New Roman" charset="0"/>
                <a:cs typeface="Times New Roman" charset="0"/>
              </a:rPr>
              <a:t>Email: qtyp456987@gmail.com</a:t>
            </a:r>
          </a:p>
          <a:p>
            <a:pPr lvl="1"/>
            <a:r>
              <a:rPr lang="en-US" altLang="ko-KR" sz="2800" dirty="0">
                <a:latin typeface="Times New Roman" charset="0"/>
                <a:ea typeface="Times New Roman" charset="0"/>
                <a:cs typeface="Times New Roman" charset="0"/>
              </a:rPr>
              <a:t>Office Hour: Friday 13:00 – </a:t>
            </a:r>
            <a:r>
              <a:rPr lang="en-US" altLang="ko-KR" sz="2800" dirty="0" smtClean="0">
                <a:latin typeface="Times New Roman" charset="0"/>
                <a:ea typeface="Times New Roman" charset="0"/>
                <a:cs typeface="Times New Roman" charset="0"/>
              </a:rPr>
              <a:t>14:00</a:t>
            </a:r>
          </a:p>
          <a:p>
            <a:pPr lvl="1"/>
            <a:r>
              <a:rPr lang="en-US" altLang="ko-KR" sz="2800" dirty="0" smtClean="0">
                <a:latin typeface="Times New Roman" charset="0"/>
                <a:ea typeface="Times New Roman" charset="0"/>
                <a:cs typeface="Times New Roman" charset="0"/>
              </a:rPr>
              <a:t>Office: 301 - 519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20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816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2339" y="1977389"/>
            <a:ext cx="8108721" cy="2154436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hlinkClick r:id="rId2"/>
              </a:rPr>
              <a:t>http</a:t>
            </a:r>
            <a:r>
              <a:rPr lang="en-US" altLang="ko-KR" sz="2000" dirty="0">
                <a:hlinkClick r:id="rId2"/>
              </a:rPr>
              <a:t>://www.wikihow.com/Download,-Install,-</a:t>
            </a:r>
            <a:r>
              <a:rPr lang="en-US" altLang="ko-KR" sz="2000" dirty="0" smtClean="0">
                <a:hlinkClick r:id="rId2"/>
              </a:rPr>
              <a:t>and-Run-JDK-and-Eclipse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>
                <a:hlinkClick r:id="rId3"/>
              </a:rPr>
              <a:t>http://</a:t>
            </a:r>
            <a:r>
              <a:rPr lang="en-US" altLang="ko-KR" sz="2000" dirty="0" smtClean="0">
                <a:hlinkClick r:id="rId3"/>
              </a:rPr>
              <a:t>www.oracle.com/technetwork/java/index.html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>
                <a:hlinkClick r:id="rId4"/>
              </a:rPr>
              <a:t>http://www.eclipse.org</a:t>
            </a:r>
            <a:r>
              <a:rPr lang="en-US" altLang="ko-KR" sz="2000" dirty="0" smtClean="0">
                <a:hlinkClick r:id="rId4"/>
              </a:rPr>
              <a:t>/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21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9986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install JDK? (cont.)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2339" y="6055519"/>
            <a:ext cx="8108721" cy="923330"/>
          </a:xfrm>
        </p:spPr>
        <p:txBody>
          <a:bodyPr/>
          <a:lstStyle/>
          <a:p>
            <a:r>
              <a:rPr lang="en-US" altLang="ko-KR" sz="2000" b="1" dirty="0"/>
              <a:t>Once you have selected download, accept the terms of service and choose the correct OS corresponding for the specific JDK.</a:t>
            </a:r>
            <a:r>
              <a:rPr lang="en-US" altLang="ko-KR" sz="2000" dirty="0"/>
              <a:t> (Windows, Mac, Linux, etc.)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3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50"/>
            <a:ext cx="5619750" cy="4235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51"/>
            <a:ext cx="5619750" cy="42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install JDK?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2339" y="6055519"/>
            <a:ext cx="8108721" cy="615553"/>
          </a:xfrm>
        </p:spPr>
        <p:txBody>
          <a:bodyPr/>
          <a:lstStyle/>
          <a:p>
            <a:r>
              <a:rPr lang="en-US" altLang="ko-KR" sz="2000" b="1" dirty="0"/>
              <a:t>Once the download is complete, double click the file to begin the installation of JDK.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4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50"/>
            <a:ext cx="5619750" cy="4235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49"/>
            <a:ext cx="5619750" cy="42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install JDK?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2339" y="6055519"/>
            <a:ext cx="8108721" cy="923330"/>
          </a:xfrm>
        </p:spPr>
        <p:txBody>
          <a:bodyPr/>
          <a:lstStyle/>
          <a:p>
            <a:r>
              <a:rPr lang="en-US" altLang="ko-KR" sz="2000" b="1" dirty="0"/>
              <a:t>After the initial installation is done, a pop up asking you where your source java files will be.</a:t>
            </a:r>
            <a:r>
              <a:rPr lang="en-US" altLang="ko-KR" sz="2000" dirty="0"/>
              <a:t> You can choose to change where you want to keep your folder but it’s best to stick with what you were given first.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5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50"/>
            <a:ext cx="5619750" cy="4235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50"/>
            <a:ext cx="5619750" cy="42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3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install Eclipse?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2339" y="6055519"/>
            <a:ext cx="8108721" cy="615553"/>
          </a:xfrm>
        </p:spPr>
        <p:txBody>
          <a:bodyPr/>
          <a:lstStyle/>
          <a:p>
            <a:r>
              <a:rPr lang="en-US" altLang="ko-KR" sz="2000" b="1" dirty="0"/>
              <a:t>When the installation is finished, we will begin to the installation of Eclipse</a:t>
            </a:r>
            <a:r>
              <a:rPr lang="en-US" altLang="ko-KR" sz="2000" b="1" dirty="0" smtClean="0"/>
              <a:t>. </a:t>
            </a:r>
            <a:r>
              <a:rPr lang="en-US" altLang="ko-KR" sz="2000" dirty="0" smtClean="0"/>
              <a:t>Go </a:t>
            </a:r>
            <a:r>
              <a:rPr lang="en-US" altLang="ko-KR" sz="2000" dirty="0"/>
              <a:t>to </a:t>
            </a:r>
            <a:r>
              <a:rPr lang="en-US" altLang="ko-KR" sz="2000" dirty="0">
                <a:hlinkClick r:id="rId2"/>
              </a:rPr>
              <a:t>http://www.eclipse.org/downloads/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6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50"/>
            <a:ext cx="5619750" cy="4235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569889"/>
            <a:ext cx="5619750" cy="426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install Eclipse?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2339" y="6055519"/>
            <a:ext cx="8108721" cy="923330"/>
          </a:xfrm>
        </p:spPr>
        <p:txBody>
          <a:bodyPr/>
          <a:lstStyle/>
          <a:p>
            <a:r>
              <a:rPr lang="en-US" altLang="ko-KR" sz="2000" b="1" dirty="0"/>
              <a:t>For Windows users, you will have to know what type of version of your OS you have.</a:t>
            </a:r>
            <a:r>
              <a:rPr lang="en-US" altLang="ko-KR" sz="2000" dirty="0"/>
              <a:t> If your computer is a 64 bit Windows , select Windows 64 and if you have a 32 bit Windows, select Windows 32 bit.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7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50"/>
            <a:ext cx="5619750" cy="4235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20353"/>
            <a:ext cx="5619749" cy="42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install Eclipse?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2339" y="6055519"/>
            <a:ext cx="8108721" cy="615553"/>
          </a:xfrm>
        </p:spPr>
        <p:txBody>
          <a:bodyPr/>
          <a:lstStyle/>
          <a:p>
            <a:r>
              <a:rPr lang="en-US" altLang="ko-KR" sz="2000" b="1" dirty="0"/>
              <a:t>Once you have downloaded the Eclipse archive you will need to decompress the zip file, which will create the unzipped Eclipse folder.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8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50"/>
            <a:ext cx="5619750" cy="4235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50"/>
            <a:ext cx="5619750" cy="423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install Eclipse?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2339" y="6055519"/>
            <a:ext cx="8108721" cy="615553"/>
          </a:xfrm>
        </p:spPr>
        <p:txBody>
          <a:bodyPr/>
          <a:lstStyle/>
          <a:p>
            <a:r>
              <a:rPr lang="en-US" altLang="ko-KR" sz="2000" b="1" dirty="0"/>
              <a:t>After eclipse has been fully installed and extracted, create a workspace folder where you will contain all the program files you create.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lang="en-US" altLang="ko-KR" spc="-5" smtClean="0"/>
              <a:t>9</a:t>
            </a:fld>
            <a:endParaRPr lang="en-US" altLang="ko-KR" spc="-5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05"/>
              </a:lnSpc>
            </a:pPr>
            <a:r>
              <a:rPr lang="en-US" spc="-5" smtClean="0"/>
              <a:t>U Kang (2015)</a:t>
            </a:r>
            <a:endParaRPr lang="en-US" spc="-5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824" y="1603250"/>
            <a:ext cx="5619750" cy="4235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84" y="1621358"/>
            <a:ext cx="5623289" cy="421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8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649</Words>
  <Application>Microsoft Macintosh PowerPoint</Application>
  <PresentationFormat>Custom</PresentationFormat>
  <Paragraphs>124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Times New Roman</vt:lpstr>
      <vt:lpstr>맑은 고딕</vt:lpstr>
      <vt:lpstr>Arial</vt:lpstr>
      <vt:lpstr>Office Theme</vt:lpstr>
      <vt:lpstr>PowerPoint Presentation</vt:lpstr>
      <vt:lpstr>How to install JDK?</vt:lpstr>
      <vt:lpstr>How to install JDK? (cont.)</vt:lpstr>
      <vt:lpstr>How to install JDK? (cont.)</vt:lpstr>
      <vt:lpstr>How to install JDK? (cont.)</vt:lpstr>
      <vt:lpstr>How to install Eclipse?</vt:lpstr>
      <vt:lpstr>How to install Eclipse? (cont.)</vt:lpstr>
      <vt:lpstr>How to install Eclipse? (cont.)</vt:lpstr>
      <vt:lpstr>How to install Eclipse? (cont.)</vt:lpstr>
      <vt:lpstr>How to install Eclipse? (cont.)</vt:lpstr>
      <vt:lpstr>How to install Eclipse? (cont.)</vt:lpstr>
      <vt:lpstr>Open a project in Eclipse (1)</vt:lpstr>
      <vt:lpstr>Open a project in Eclipse (2)</vt:lpstr>
      <vt:lpstr>Run the project</vt:lpstr>
      <vt:lpstr>Create JAR file</vt:lpstr>
      <vt:lpstr>Create JAR file (2)</vt:lpstr>
      <vt:lpstr>Check your JAR file</vt:lpstr>
      <vt:lpstr>Check your JAR file (2)</vt:lpstr>
      <vt:lpstr>Check your JAR file (2)</vt:lpstr>
      <vt:lpstr>Course Introduction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L2-data_structure_and_alg.pptx</dc:title>
  <dc:creator>U Kang</dc:creator>
  <cp:lastModifiedBy>Microsoft Office User</cp:lastModifiedBy>
  <cp:revision>31</cp:revision>
  <dcterms:created xsi:type="dcterms:W3CDTF">2015-09-17T09:55:28Z</dcterms:created>
  <dcterms:modified xsi:type="dcterms:W3CDTF">2015-09-21T03:32:13Z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2015-09-17T00:00:00Z</vt:filetime>
  </property>
</Properties>
</file>