
<file path=[Content_Types].xml><?xml version="1.0" encoding="utf-8"?>
<Types xmlns="http://schemas.openxmlformats.org/package/2006/content-types">
  <Default Extension="png" ContentType="image/png"/>
  <Default Extension="com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7" r:id="rId24"/>
    <p:sldId id="288" r:id="rId25"/>
    <p:sldId id="289" r:id="rId26"/>
    <p:sldId id="291" r:id="rId27"/>
    <p:sldId id="292" r:id="rId28"/>
    <p:sldId id="293" r:id="rId29"/>
    <p:sldId id="290" r:id="rId30"/>
    <p:sldId id="294" r:id="rId31"/>
    <p:sldId id="295" r:id="rId32"/>
    <p:sldId id="296" r:id="rId33"/>
    <p:sldId id="298" r:id="rId34"/>
    <p:sldId id="297" r:id="rId35"/>
    <p:sldId id="284" r:id="rId36"/>
    <p:sldId id="287" r:id="rId37"/>
    <p:sldId id="286" r:id="rId38"/>
    <p:sldId id="299" r:id="rId39"/>
    <p:sldId id="300" r:id="rId40"/>
    <p:sldId id="285" r:id="rId41"/>
    <p:sldId id="26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23" autoAdjust="0"/>
  </p:normalViewPr>
  <p:slideViewPr>
    <p:cSldViewPr snapToGrid="0" showGuides="1">
      <p:cViewPr varScale="1">
        <p:scale>
          <a:sx n="97" d="100"/>
          <a:sy n="97" d="100"/>
        </p:scale>
        <p:origin x="9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8C10-8812-4AD9-B3D8-B7AB5696514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E5527-AE35-47A8-835A-94D34540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수업을 진행할 것이고</a:t>
            </a:r>
            <a:r>
              <a:rPr lang="en-US" altLang="ko-KR" dirty="0"/>
              <a:t>, </a:t>
            </a:r>
            <a:r>
              <a:rPr lang="ko-KR" altLang="en-US" dirty="0"/>
              <a:t>수업에서 </a:t>
            </a:r>
            <a:r>
              <a:rPr lang="ko-KR" altLang="en-US" dirty="0" err="1"/>
              <a:t>얻어가는건</a:t>
            </a:r>
            <a:r>
              <a:rPr lang="ko-KR" altLang="en-US" dirty="0"/>
              <a:t> </a:t>
            </a:r>
            <a:r>
              <a:rPr lang="ko-KR" altLang="en-US" dirty="0" err="1"/>
              <a:t>여러분이에요</a:t>
            </a:r>
            <a:r>
              <a:rPr lang="en-US" altLang="ko-KR" dirty="0"/>
              <a:t>. </a:t>
            </a:r>
            <a:r>
              <a:rPr lang="ko-KR" altLang="en-US" dirty="0"/>
              <a:t>제가 아니죠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선택은 여러분에게 있습니다</a:t>
            </a:r>
            <a:r>
              <a:rPr lang="en-US" altLang="ko-KR" dirty="0"/>
              <a:t>. </a:t>
            </a:r>
            <a:r>
              <a:rPr lang="ko-KR" altLang="en-US" dirty="0"/>
              <a:t>사실 이 수업을 진행하면서 노트북으로 딴 짓을 해도 괜찮습니다</a:t>
            </a:r>
            <a:r>
              <a:rPr lang="en-US" altLang="ko-KR" dirty="0"/>
              <a:t>. </a:t>
            </a:r>
            <a:r>
              <a:rPr lang="ko-KR" altLang="en-US" dirty="0"/>
              <a:t>하지만 저는 수업을 </a:t>
            </a:r>
            <a:r>
              <a:rPr lang="ko-KR" altLang="en-US" dirty="0" err="1"/>
              <a:t>할거에요</a:t>
            </a:r>
            <a:r>
              <a:rPr lang="en-US" altLang="ko-KR" dirty="0"/>
              <a:t>. </a:t>
            </a:r>
            <a:r>
              <a:rPr lang="ko-KR" altLang="en-US" dirty="0"/>
              <a:t>그럼 진도는 나가는데 못 쫓아오게 되는 것이죠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웹프로그래밍을 공부하고 싶어 이 수업을 신청했다고 생각합니다</a:t>
            </a:r>
            <a:r>
              <a:rPr lang="en-US" altLang="ko-KR" dirty="0"/>
              <a:t>. </a:t>
            </a:r>
            <a:r>
              <a:rPr lang="ko-KR" altLang="en-US" dirty="0"/>
              <a:t>그렇다면 정말 최선을 다해서 </a:t>
            </a:r>
            <a:r>
              <a:rPr lang="en-US" altLang="ko-KR" dirty="0"/>
              <a:t>1</a:t>
            </a:r>
            <a:r>
              <a:rPr lang="ko-KR" altLang="en-US" dirty="0"/>
              <a:t>시간만이라도 웹의 세계에 </a:t>
            </a:r>
            <a:r>
              <a:rPr lang="ko-KR" altLang="en-US" dirty="0" err="1"/>
              <a:t>빠져주셨으면</a:t>
            </a:r>
            <a:r>
              <a:rPr lang="ko-KR" altLang="en-US" dirty="0"/>
              <a:t> 좋겠습니다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지금부터 웹프로그래밍에 대한 수업을 시작하겠습니다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2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왼쪽은 우리가 잘 쓰는 컴퓨터</a:t>
            </a:r>
            <a:r>
              <a:rPr lang="en-US" altLang="ko-KR"/>
              <a:t>.</a:t>
            </a:r>
          </a:p>
          <a:p>
            <a:r>
              <a:rPr lang="ko-KR" altLang="en-US"/>
              <a:t>오른쪽은 서버라는 컴퓨터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생긴 것은 다르지만</a:t>
            </a:r>
            <a:r>
              <a:rPr lang="en-US" altLang="ko-KR"/>
              <a:t>, </a:t>
            </a:r>
            <a:r>
              <a:rPr lang="ko-KR" altLang="en-US"/>
              <a:t>실제로 매커니즘은 거의 동일</a:t>
            </a:r>
            <a:r>
              <a:rPr lang="en-US" altLang="ko-KR"/>
              <a:t>.</a:t>
            </a:r>
          </a:p>
          <a:p>
            <a:r>
              <a:rPr lang="ko-KR" altLang="en-US"/>
              <a:t>우리가 서버라고 하는 컴퓨터라고 하는 컴퓨터들은 안정성이 굉장히 중요하기에 부품이 조금 더 안정적인</a:t>
            </a:r>
            <a:r>
              <a:rPr lang="en-US" altLang="ko-KR"/>
              <a:t>,</a:t>
            </a:r>
            <a:r>
              <a:rPr lang="ko-KR" altLang="en-US"/>
              <a:t> 신뢰할 수 있는 부품을 쓰고 있긴 하지만</a:t>
            </a:r>
            <a:r>
              <a:rPr lang="en-US" altLang="ko-KR"/>
              <a:t>, </a:t>
            </a:r>
            <a:r>
              <a:rPr lang="ko-KR" altLang="en-US"/>
              <a:t>노트북도 훌륭한 서버로서의 역할을 할 수 있는 컴퓨터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둘다 서버</a:t>
            </a:r>
            <a:r>
              <a:rPr lang="en-US" altLang="ko-KR"/>
              <a:t>, </a:t>
            </a:r>
            <a:r>
              <a:rPr lang="ko-KR" altLang="en-US"/>
              <a:t>클라이언트가 될 수 있음</a:t>
            </a:r>
            <a:r>
              <a:rPr lang="en-US" altLang="ko-KR"/>
              <a:t>.</a:t>
            </a:r>
          </a:p>
          <a:p>
            <a:r>
              <a:rPr lang="ko-KR" altLang="en-US"/>
              <a:t>어떤 컴퓨터가 서버고</a:t>
            </a:r>
            <a:r>
              <a:rPr lang="en-US" altLang="ko-KR"/>
              <a:t>, </a:t>
            </a:r>
            <a:r>
              <a:rPr lang="ko-KR" altLang="en-US"/>
              <a:t>어떤 컴퓨터가 클라이언트인가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이것을 통해 알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웹브라우저라는 소프트웨어가 설치되어 있는 컴퓨터를 클라이언트</a:t>
            </a:r>
            <a:endParaRPr lang="en-US" altLang="ko-KR"/>
          </a:p>
          <a:p>
            <a:r>
              <a:rPr lang="ko-KR" altLang="en-US"/>
              <a:t>웹서버라는 소프트웨어가 설치되어 있는 컴퓨터를 서버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웹브라우저 주소창에 주소를 입력해서 엔터를 땅치면</a:t>
            </a:r>
            <a:r>
              <a:rPr lang="en-US" altLang="ko-KR"/>
              <a:t>, </a:t>
            </a:r>
            <a:r>
              <a:rPr lang="ko-KR" altLang="en-US"/>
              <a:t>웹브라우저가 설치되어 있는 컴퓨터를 통해 그 주소에 해당하는 서버 컴퓨터에게 요청을 하게 됩니다</a:t>
            </a:r>
            <a:r>
              <a:rPr lang="en-US" altLang="ko-KR"/>
              <a:t>. </a:t>
            </a:r>
            <a:r>
              <a:rPr lang="ko-KR" altLang="en-US"/>
              <a:t>우리가 알고 싶은 정보를 담고 있는 웹페이지를 요청하는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그럼 서버 컴퓨터에서는 웹서버라는 소프트웨어가 설치되어 있어서 웹서버가 요청을 받아서 서버 컴퓨터에 저장되어 있는 웹페이지 문서를 읽어서 다시 클라이언트 컴퓨터에게 쏴주는데</a:t>
            </a:r>
            <a:r>
              <a:rPr lang="en-US" altLang="ko-KR"/>
              <a:t>, </a:t>
            </a:r>
            <a:r>
              <a:rPr lang="ko-KR" altLang="en-US"/>
              <a:t>이 작업을 응답한다고 부릅니다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클라이언트는 요청하고</a:t>
            </a:r>
            <a:r>
              <a:rPr lang="en-US" altLang="ko-KR"/>
              <a:t>, </a:t>
            </a:r>
            <a:r>
              <a:rPr lang="ko-KR" altLang="en-US"/>
              <a:t>서버는 응답한다</a:t>
            </a:r>
            <a:r>
              <a:rPr lang="en-US" altLang="ko-KR"/>
              <a:t>. </a:t>
            </a:r>
            <a:r>
              <a:rPr lang="ko-KR" altLang="en-US"/>
              <a:t>라는 관계로 인해서 요청하는 쪽을 클라이언트</a:t>
            </a:r>
            <a:r>
              <a:rPr lang="en-US" altLang="ko-KR"/>
              <a:t>, </a:t>
            </a:r>
            <a:r>
              <a:rPr lang="ko-KR" altLang="en-US"/>
              <a:t>응답하는 쪽을 서버라고 부르는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클라이언트가 고객이라면</a:t>
            </a:r>
            <a:r>
              <a:rPr lang="en-US" altLang="ko-KR"/>
              <a:t>, </a:t>
            </a:r>
            <a:r>
              <a:rPr lang="ko-KR" altLang="en-US"/>
              <a:t>서버는 서비스업에 종사하는 분들 정도라 할 수 있겠죠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결국 웹은 서버와 클라이언트라는 큰 체계 위에서 동작함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이 개념은 모바일 웹</a:t>
            </a:r>
            <a:r>
              <a:rPr lang="en-US" altLang="ko-KR"/>
              <a:t>, </a:t>
            </a:r>
            <a:r>
              <a:rPr lang="ko-KR" altLang="en-US"/>
              <a:t>게임 등 그 모든 분야에서 적용되는 분야이므로 꼭 이해하는 것이 중요함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47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큰 체계에서 동작하는 것이 바로 웹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3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클라이언트가 웹브라우저</a:t>
            </a:r>
            <a:r>
              <a:rPr lang="en-US" altLang="ko-KR"/>
              <a:t>, </a:t>
            </a:r>
            <a:r>
              <a:rPr lang="ko-KR" altLang="en-US"/>
              <a:t>서버가 웹서버가 되는 것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01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4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59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1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1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46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코드나 소스를 작성하는 행위를 코딩</a:t>
            </a:r>
            <a:r>
              <a:rPr lang="en-US" altLang="ko-KR"/>
              <a:t>,</a:t>
            </a:r>
          </a:p>
          <a:p>
            <a:r>
              <a:rPr lang="ko-KR" altLang="en-US"/>
              <a:t>코딩을 하는 사람을 코더</a:t>
            </a:r>
            <a:r>
              <a:rPr lang="en-US" altLang="ko-KR"/>
              <a:t>, </a:t>
            </a:r>
            <a:r>
              <a:rPr lang="ko-KR" altLang="en-US"/>
              <a:t>혹은 프로그래머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9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컴퓨터로 연결하여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TCP/IP(Transmission Control Protocol/Internet Protocol)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통신 프로토콜을 이용해 정보를 주고받는 컴퓨터 네트워크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/>
          </a:p>
          <a:p>
            <a:r>
              <a:rPr lang="ko-KR" altLang="en-US"/>
              <a:t>웹</a:t>
            </a:r>
            <a:r>
              <a:rPr lang="en-US" altLang="ko-KR"/>
              <a:t>(</a:t>
            </a:r>
            <a:r>
              <a:rPr lang="ko-KR" altLang="en-US"/>
              <a:t>월드와이드웹</a:t>
            </a:r>
            <a:r>
              <a:rPr lang="en-US" altLang="ko-KR"/>
              <a:t>): </a:t>
            </a:r>
            <a:r>
              <a:rPr lang="ko-KR" altLang="en-US"/>
              <a:t>인터넷에 연결된 컴퓨터들을 통해 사람들이 정보를 공유할 수 있는 전 세계적인 정보 공간</a:t>
            </a:r>
            <a:r>
              <a:rPr lang="en-US" altLang="ko-KR"/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웹은 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전자 메일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인터넷 상에서 동작하는 하나의 서비스일 뿐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/>
          </a:p>
          <a:p>
            <a:endParaRPr lang="en-US"/>
          </a:p>
          <a:p>
            <a:r>
              <a:rPr lang="ko-KR" altLang="en-US"/>
              <a:t>통신 프로토콜</a:t>
            </a:r>
            <a:r>
              <a:rPr lang="en-US" altLang="ko-KR"/>
              <a:t>(</a:t>
            </a:r>
            <a:r>
              <a:rPr lang="ko-KR" altLang="en-US"/>
              <a:t>통신 규약</a:t>
            </a:r>
            <a:r>
              <a:rPr lang="en-US" altLang="ko-KR"/>
              <a:t>): </a:t>
            </a:r>
            <a:r>
              <a:rPr lang="ko-KR" altLang="en-US"/>
              <a:t>컴퓨터나 원거리 통신 장비 사이에서 메시지를 주고 받는 양식과 규칙의 체계</a:t>
            </a:r>
            <a:r>
              <a:rPr lang="en-US" altLang="ko-KR"/>
              <a:t>. </a:t>
            </a:r>
            <a:r>
              <a:rPr lang="ko-KR" altLang="en-US"/>
              <a:t>통신 프로토콜을 신호 체계</a:t>
            </a:r>
            <a:r>
              <a:rPr lang="en-US" altLang="ko-KR"/>
              <a:t>, </a:t>
            </a:r>
            <a:r>
              <a:rPr lang="ko-KR" altLang="en-US"/>
              <a:t>인증</a:t>
            </a:r>
            <a:r>
              <a:rPr lang="en-US" altLang="ko-KR"/>
              <a:t>, </a:t>
            </a:r>
            <a:r>
              <a:rPr lang="ko-KR" altLang="en-US"/>
              <a:t>오류감지</a:t>
            </a:r>
            <a:r>
              <a:rPr lang="en-US" altLang="ko-KR"/>
              <a:t>, </a:t>
            </a:r>
            <a:r>
              <a:rPr lang="ko-KR" altLang="en-US"/>
              <a:t>수정 기능을 포함</a:t>
            </a:r>
            <a:r>
              <a:rPr lang="en-US" altLang="ko-KR"/>
              <a:t> </a:t>
            </a:r>
            <a:r>
              <a:rPr lang="ko-KR" altLang="en-US"/>
              <a:t>가능</a:t>
            </a:r>
            <a:r>
              <a:rPr lang="en-US" altLang="ko-KR"/>
              <a:t>. ex) HTTP,</a:t>
            </a:r>
            <a:r>
              <a:rPr lang="ko-KR" altLang="en-US"/>
              <a:t> </a:t>
            </a:r>
            <a:r>
              <a:rPr lang="en-US" altLang="ko-KR"/>
              <a:t>HTTPS,</a:t>
            </a:r>
            <a:r>
              <a:rPr lang="ko-KR" altLang="en-US"/>
              <a:t> </a:t>
            </a:r>
            <a:r>
              <a:rPr lang="en-US" altLang="ko-KR"/>
              <a:t>FTP</a:t>
            </a:r>
            <a:r>
              <a:rPr lang="ko-KR" altLang="en-US"/>
              <a:t> </a:t>
            </a:r>
            <a:r>
              <a:rPr lang="en-US" altLang="ko-KR"/>
              <a:t>…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0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2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23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32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문서와 문서가 링크로 연결되어있다 라는 것</a:t>
            </a:r>
            <a:endParaRPr lang="en-US" altLang="ko-KR"/>
          </a:p>
          <a:p>
            <a:r>
              <a:rPr lang="ko-KR" altLang="en-US"/>
              <a:t>웹페이지는 어떤 링크를 클릭하면 다른 문서로 이동하게 되는데 이것은 문서와 문서가 링크로 연결되어있다는 것이고</a:t>
            </a:r>
            <a:r>
              <a:rPr lang="en-US" altLang="ko-KR"/>
              <a:t>,</a:t>
            </a:r>
          </a:p>
          <a:p>
            <a:r>
              <a:rPr lang="ko-KR" altLang="en-US"/>
              <a:t>바로 이런 형태의 문서 시스템을 하이퍼텍스트라고 함</a:t>
            </a:r>
            <a:r>
              <a:rPr lang="en-US" altLang="ko-KR"/>
              <a:t>.</a:t>
            </a:r>
          </a:p>
          <a:p>
            <a:r>
              <a:rPr lang="ko-KR" altLang="en-US"/>
              <a:t>그리고 하이퍼텍스를 고안한 사람이 팀버너스리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우리가 하이퍼텍스트라는 것을 통해 알 수 있는 것은 </a:t>
            </a:r>
            <a:r>
              <a:rPr lang="en-US" altLang="ko-KR"/>
              <a:t>HTML</a:t>
            </a:r>
            <a:r>
              <a:rPr lang="ko-KR" altLang="en-US"/>
              <a:t>에 있어 가장 중요한 것이 하이퍼텍스트라는 것이고</a:t>
            </a:r>
            <a:r>
              <a:rPr lang="en-US" altLang="ko-KR"/>
              <a:t>, </a:t>
            </a:r>
            <a:r>
              <a:rPr lang="ko-KR" altLang="en-US"/>
              <a:t>다른 말로는 링크라고 볼 수가 있다는 것</a:t>
            </a:r>
            <a:r>
              <a:rPr lang="en-US" altLang="ko-KR"/>
              <a:t>.</a:t>
            </a:r>
          </a:p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70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바로 이 링크로 인해서 문서와 문서가 그물망처럼 연결되서 링크로 연결된 하나의 거대한 정보 덩어리를 만든 것이 바로 웹이라고 할 수 있습니다</a:t>
            </a:r>
            <a:r>
              <a:rPr lang="en-US" altLang="ko-KR"/>
              <a:t>.</a:t>
            </a:r>
            <a:endParaRPr lang="en-US"/>
          </a:p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8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링크는 </a:t>
            </a:r>
            <a:r>
              <a:rPr lang="en-US" altLang="ko-KR"/>
              <a:t>HTML</a:t>
            </a:r>
            <a:r>
              <a:rPr lang="ko-KR" altLang="en-US"/>
              <a:t>의 본질</a:t>
            </a:r>
            <a:endParaRPr lang="en-US" altLang="ko-KR"/>
          </a:p>
          <a:p>
            <a:r>
              <a:rPr lang="en-US"/>
              <a:t>HTML</a:t>
            </a:r>
            <a:r>
              <a:rPr lang="ko-KR" altLang="en-US"/>
              <a:t>은 이 웹의 중심이라고 할 수 있기 때문에 </a:t>
            </a:r>
            <a:r>
              <a:rPr lang="en-US" altLang="ko-KR"/>
              <a:t>HTML</a:t>
            </a:r>
            <a:r>
              <a:rPr lang="ko-KR" altLang="en-US"/>
              <a:t>의 본질이 웹의 본질이라고도 볼 수 있음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그만큼 링크라고 하는 것은 굉장히 중요한 것</a:t>
            </a:r>
            <a:r>
              <a:rPr lang="en-US" altLang="ko-KR"/>
              <a:t>.</a:t>
            </a:r>
          </a:p>
          <a:p>
            <a:r>
              <a:rPr lang="en-US"/>
              <a:t>HTML</a:t>
            </a:r>
            <a:r>
              <a:rPr lang="ko-KR" altLang="en-US"/>
              <a:t>이 오늘날에는 여러가지를 해야되기에 복잡해져있는 상태이지만 거기 있는 것들을 우선순위 순으로 쳐버리면 마지막까지 남게되는 것이 링크라는 것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세월의 변화와는 상관없이 가장 중요한 것으로 남아있음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HTML</a:t>
            </a:r>
            <a:r>
              <a:rPr lang="ko-KR" altLang="en-US"/>
              <a:t>은 사람도 알아들을 수 있고</a:t>
            </a:r>
            <a:r>
              <a:rPr lang="en-US" altLang="ko-KR"/>
              <a:t>, </a:t>
            </a:r>
            <a:r>
              <a:rPr lang="ko-KR" altLang="en-US"/>
              <a:t>웹브라우저도 알아들을 수 있는 언어라고 한다면 조금 더 정확한 표현이 되는것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마크업이라는 것이 무엇인가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태그라는 것을 이해할 필요가 있음</a:t>
            </a:r>
            <a:endParaRPr lang="en-US" altLang="ko-KR"/>
          </a:p>
          <a:p>
            <a:r>
              <a:rPr lang="ko-KR" altLang="en-US"/>
              <a:t>태그란 무엇인가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옷을 사면 붙어있는것</a:t>
            </a:r>
            <a:r>
              <a:rPr lang="en-US" altLang="ko-KR"/>
              <a:t>. </a:t>
            </a:r>
            <a:r>
              <a:rPr lang="ko-KR" altLang="en-US"/>
              <a:t>옷에 대한 정보가 적혀있는 것이 태그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옷의 원산지</a:t>
            </a:r>
            <a:r>
              <a:rPr lang="en-US" altLang="ko-KR"/>
              <a:t>, </a:t>
            </a:r>
            <a:r>
              <a:rPr lang="ko-KR" altLang="en-US"/>
              <a:t>세탁 방법</a:t>
            </a:r>
            <a:r>
              <a:rPr lang="en-US" altLang="ko-KR"/>
              <a:t>, </a:t>
            </a:r>
            <a:r>
              <a:rPr lang="ko-KR" altLang="en-US"/>
              <a:t>치수 등을 기술해서 그 옷에 대한 자세한 정보를 소비자에게 알려주는 것이 태그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HTML</a:t>
            </a:r>
            <a:r>
              <a:rPr lang="ko-KR" altLang="en-US"/>
              <a:t>의 태그도 정확하게 그것과 목적이 같음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49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명기</a:t>
            </a:r>
            <a:r>
              <a:rPr lang="en-US" altLang="ko-KR"/>
              <a:t>: </a:t>
            </a:r>
            <a:r>
              <a:rPr lang="ko-KR" altLang="en-US"/>
              <a:t>분명히 밝히어 적다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3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명기</a:t>
            </a:r>
            <a:r>
              <a:rPr lang="en-US" altLang="ko-KR"/>
              <a:t>: </a:t>
            </a:r>
            <a:r>
              <a:rPr lang="ko-KR" altLang="en-US"/>
              <a:t>분명히 밝히어 적다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7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밴다이어그램으로 표현 </a:t>
            </a:r>
            <a:r>
              <a:rPr lang="en-US" altLang="ko-KR"/>
              <a:t>-&gt; </a:t>
            </a:r>
            <a:r>
              <a:rPr lang="ko-KR" altLang="en-US"/>
              <a:t>인터넷이 있으면</a:t>
            </a:r>
            <a:r>
              <a:rPr lang="en-US" altLang="ko-KR"/>
              <a:t> </a:t>
            </a:r>
            <a:r>
              <a:rPr lang="ko-KR" altLang="en-US"/>
              <a:t>그 안에 웹이 포함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인터넷이 운영체제라면 웹은 그 운영체제 위에서 돌아가는 애플리케이션</a:t>
            </a:r>
            <a:r>
              <a:rPr lang="en-US" altLang="ko-KR"/>
              <a:t>.</a:t>
            </a:r>
          </a:p>
          <a:p>
            <a:r>
              <a:rPr lang="ko-KR" altLang="en-US"/>
              <a:t>인터넷이 도시라면 웹은 그 도시위에 있는 집 한 채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웹과 비슷한 기술로 </a:t>
            </a:r>
            <a:r>
              <a:rPr lang="en-US" altLang="ko-KR"/>
              <a:t>FTP(</a:t>
            </a:r>
            <a:r>
              <a:rPr lang="ko-KR" altLang="en-US"/>
              <a:t>파일 전송 시 사용하는 기술</a:t>
            </a:r>
            <a:r>
              <a:rPr lang="en-US" altLang="ko-KR"/>
              <a:t>), </a:t>
            </a:r>
            <a:r>
              <a:rPr lang="ko-KR" altLang="en-US"/>
              <a:t>이메일</a:t>
            </a:r>
            <a:r>
              <a:rPr lang="en-US" altLang="ko-KR"/>
              <a:t>(</a:t>
            </a:r>
            <a:r>
              <a:rPr lang="ko-KR" altLang="en-US"/>
              <a:t>지메일</a:t>
            </a:r>
            <a:r>
              <a:rPr lang="en-US" altLang="ko-KR"/>
              <a:t>, </a:t>
            </a:r>
            <a:r>
              <a:rPr lang="ko-KR" altLang="en-US"/>
              <a:t>네이버 메일</a:t>
            </a:r>
            <a:r>
              <a:rPr lang="en-US" altLang="ko-KR"/>
              <a:t>, </a:t>
            </a:r>
            <a:r>
              <a:rPr lang="ko-KR" altLang="en-US"/>
              <a:t>웹을 통해서 주고받는 것이 아닌 그 이전에 웹은 껍데기로 보여지는 것</a:t>
            </a:r>
            <a:r>
              <a:rPr lang="en-US" altLang="ko-KR"/>
              <a:t>, </a:t>
            </a:r>
            <a:r>
              <a:rPr lang="ko-KR" altLang="en-US"/>
              <a:t>실제로 이메일과 이메일을 주고 받기 위해서는 바로 이메일이라고 하는 서비스가 존재</a:t>
            </a:r>
            <a:r>
              <a:rPr lang="en-US" altLang="ko-KR"/>
              <a:t>. (SMAP </a:t>
            </a:r>
            <a:r>
              <a:rPr lang="ko-KR" altLang="en-US"/>
              <a:t>등</a:t>
            </a:r>
            <a:r>
              <a:rPr lang="en-US" altLang="ko-KR"/>
              <a:t>), </a:t>
            </a:r>
            <a:r>
              <a:rPr lang="ko-KR" altLang="en-US"/>
              <a:t>이것을 의미</a:t>
            </a:r>
            <a:r>
              <a:rPr lang="en-US" altLang="ko-KR"/>
              <a:t>)</a:t>
            </a:r>
            <a:r>
              <a:rPr lang="ko-KR" altLang="en-US"/>
              <a:t> 등이 있음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이러한 기술들 외에도 인터넷 위에 들어가는 기술들은 수많음</a:t>
            </a:r>
            <a:r>
              <a:rPr lang="en-US" altLang="ko-KR"/>
              <a:t>.</a:t>
            </a:r>
          </a:p>
          <a:p>
            <a:r>
              <a:rPr lang="ko-KR" altLang="en-US"/>
              <a:t>그 중 </a:t>
            </a:r>
            <a:r>
              <a:rPr lang="en-US" altLang="ko-KR"/>
              <a:t>FTP</a:t>
            </a:r>
            <a:r>
              <a:rPr lang="ko-KR" altLang="en-US"/>
              <a:t>와 이메일을 유명한 기술</a:t>
            </a:r>
            <a:r>
              <a:rPr lang="en-US" altLang="ko-KR"/>
              <a:t>.</a:t>
            </a:r>
          </a:p>
          <a:p>
            <a:r>
              <a:rPr lang="ko-KR" altLang="en-US"/>
              <a:t>가장 유명한 기술을 웹이라고 할 수 있음</a:t>
            </a:r>
            <a:r>
              <a:rPr lang="en-US" altLang="ko-KR"/>
              <a:t>.</a:t>
            </a:r>
          </a:p>
          <a:p>
            <a:r>
              <a:rPr lang="ko-KR" altLang="en-US"/>
              <a:t>워낙 중요하고 워낙 성공한 서비스이기 때문에 </a:t>
            </a:r>
            <a:r>
              <a:rPr lang="en-US" altLang="ko-KR"/>
              <a:t>1993</a:t>
            </a:r>
            <a:r>
              <a:rPr lang="ko-KR" altLang="en-US"/>
              <a:t>년 이래로 인터넷과 웹을 동의어처럼 사용하게 된 것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01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51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81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4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9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사이에 중요한 사건이 등장</a:t>
            </a:r>
            <a:r>
              <a:rPr lang="en-US" altLang="ko-KR"/>
              <a:t>.</a:t>
            </a:r>
          </a:p>
          <a:p>
            <a:r>
              <a:rPr lang="en-US" altLang="ko-KR"/>
              <a:t>1960</a:t>
            </a:r>
            <a:r>
              <a:rPr lang="ko-KR" altLang="en-US"/>
              <a:t>년대 인터넷이 등장</a:t>
            </a:r>
            <a:endParaRPr lang="en-US" altLang="ko-KR"/>
          </a:p>
          <a:p>
            <a:r>
              <a:rPr lang="ko-KR" altLang="en-US"/>
              <a:t>꽤 많은 시간이 흐른 뒤 </a:t>
            </a:r>
            <a:r>
              <a:rPr lang="en-US" altLang="ko-KR"/>
              <a:t>1990</a:t>
            </a:r>
            <a:r>
              <a:rPr lang="ko-KR" altLang="en-US"/>
              <a:t>년대에 웹이 등장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둘의 관계는 결국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인터넷이라는 것은 전 세계에 있는 컴퓨터들이 이 네트워크를 통해 연결되서 파일과 데이터를 주고 받을 수 있는 전 세계에서 가장 거대한 네트워크</a:t>
            </a:r>
            <a:r>
              <a:rPr lang="en-US" altLang="ko-KR"/>
              <a:t>, </a:t>
            </a:r>
            <a:r>
              <a:rPr lang="ko-KR" altLang="en-US"/>
              <a:t>이것이 인터넷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비유하자면 도로같은 것</a:t>
            </a:r>
            <a:r>
              <a:rPr lang="en-US" altLang="ko-KR"/>
              <a:t>.</a:t>
            </a:r>
          </a:p>
          <a:p>
            <a:r>
              <a:rPr lang="ko-KR" altLang="en-US"/>
              <a:t>웹이란 것은 바로 이 전세계에 깔려있는 네트워크를 활용해서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4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HTML </a:t>
            </a:r>
            <a:r>
              <a:rPr lang="ko-KR" altLang="en-US"/>
              <a:t>이라는 프로그램 언어로 만들어진 웹페이지를 컴퓨터와 컴퓨터가 주고 받을 수 있도록 고안된 서비스가 바로 웹인 것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비유하자면 그 도로 위에서 달리는 대중교통 시스템같은 것이라 할 수 있음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47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과정에서 결정적인 공헌을 한 공헌자</a:t>
            </a:r>
            <a:r>
              <a:rPr lang="en-US" altLang="ko-KR"/>
              <a:t>. </a:t>
            </a:r>
            <a:r>
              <a:rPr lang="ko-KR" altLang="en-US"/>
              <a:t>팀 버너스리</a:t>
            </a:r>
            <a:r>
              <a:rPr lang="en-US" altLang="ko-KR"/>
              <a:t>.</a:t>
            </a:r>
          </a:p>
          <a:p>
            <a:r>
              <a:rPr lang="ko-KR" altLang="en-US"/>
              <a:t>웹을 창시한 사람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1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1989</a:t>
            </a:r>
            <a:r>
              <a:rPr lang="ko-KR" altLang="en-US"/>
              <a:t>년 유럽 입자 물리 연구소의 소프트웨어 공학자인 팀 버너스리의 제안으로 시작되어 연구</a:t>
            </a:r>
            <a:r>
              <a:rPr lang="en-US" altLang="ko-KR"/>
              <a:t>, </a:t>
            </a:r>
            <a:r>
              <a:rPr lang="ko-KR" altLang="en-US"/>
              <a:t>개발된 것이 월드와이드웹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이 연구자와 연구자들이 엄청 나게 많은 정보와 자료를 주고 받을 것</a:t>
            </a:r>
            <a:r>
              <a:rPr lang="en-US" altLang="ko-KR"/>
              <a:t>. </a:t>
            </a:r>
            <a:r>
              <a:rPr lang="ko-KR" altLang="en-US"/>
              <a:t>그때 그 연구소에서 효율적으로 정보를 주고받을 수 있는 서비스를 고안하다가 웹이라는 것을 개발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유럽 입자 물리 연구소에서는 웹을 누구나 사용할 수 있는</a:t>
            </a:r>
            <a:r>
              <a:rPr lang="en-US" altLang="ko-KR"/>
              <a:t>, </a:t>
            </a:r>
            <a:r>
              <a:rPr lang="ko-KR" altLang="en-US"/>
              <a:t>어떤 저작권도 행사하지 않는 퍼블릭 도메인이라는 라이선스로 웹을 완전히 공개하게 됨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그 이후에 여러가지 상업적인 또는 비상업적인 활동들이 결합되서 웹은 폭발적으로 성장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웹이 처음 등장했을 때</a:t>
            </a:r>
            <a:r>
              <a:rPr lang="en-US" altLang="ko-KR"/>
              <a:t>, </a:t>
            </a:r>
            <a:r>
              <a:rPr lang="ko-KR" altLang="en-US"/>
              <a:t>팀 버너스리는 컴퓨터와 컴퓨터 사이에 정보를 주고 받기 위해서 웹브라우저라는 프로그램을 개발</a:t>
            </a:r>
            <a:r>
              <a:rPr lang="en-US" altLang="ko-KR"/>
              <a:t>. </a:t>
            </a:r>
            <a:r>
              <a:rPr lang="ko-KR" altLang="en-US"/>
              <a:t>최초의 웹 브라우저를 만든 사람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웹 브라우저의 카운터 파트너로서 이 정보를 제공하는 컴퓨터에 설치되어 있는 웹서버라는 소프트웨어 개발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 두개의 소프트웨어는 각자 데이터를 주고 받으면서 이 정보를 주고 받을 수가 있게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과정에서 사용하는 통신 규약인 </a:t>
            </a:r>
            <a:r>
              <a:rPr lang="en-US" altLang="ko-KR"/>
              <a:t>HTTP</a:t>
            </a:r>
            <a:r>
              <a:rPr lang="ko-KR" altLang="en-US"/>
              <a:t>를 팀 버너스리가 만들었고</a:t>
            </a:r>
            <a:r>
              <a:rPr lang="en-US" altLang="ko-KR"/>
              <a:t>, </a:t>
            </a:r>
            <a:r>
              <a:rPr lang="ko-KR" altLang="en-US"/>
              <a:t>실제로 웹 페이지의 정보를 담고 있는 언어인 </a:t>
            </a:r>
            <a:r>
              <a:rPr lang="en-US" altLang="ko-KR"/>
              <a:t>HTML</a:t>
            </a:r>
            <a:r>
              <a:rPr lang="ko-KR" altLang="en-US"/>
              <a:t>이라는 언어</a:t>
            </a:r>
            <a:r>
              <a:rPr lang="en-US" altLang="ko-KR"/>
              <a:t>, </a:t>
            </a:r>
            <a:r>
              <a:rPr lang="ko-KR" altLang="en-US"/>
              <a:t>즉 웹페이지를 고안하게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이것은 팀버너스리의 업적 측면에서 이야기할 수 있지만 그것보다 우리 수업에서 더 중요한 것은 바로 이것이 초창기의 웹이라는 것이고</a:t>
            </a:r>
            <a:r>
              <a:rPr lang="en-US" altLang="ko-KR"/>
              <a:t>, </a:t>
            </a:r>
            <a:r>
              <a:rPr lang="ko-KR" altLang="en-US"/>
              <a:t>웹의 원시적인 형태라는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이야기하는 원시적이라는 것은 나쁜 뜻이 아니고</a:t>
            </a:r>
            <a:r>
              <a:rPr lang="en-US" altLang="ko-KR"/>
              <a:t>, </a:t>
            </a:r>
            <a:r>
              <a:rPr lang="ko-KR" altLang="en-US"/>
              <a:t>웹의 본질을 고스란히 담고 있는 장면이라는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웹이 폭발적으로 성장하면서 점점 심각한 시스템을 담당하고 훨씬 더 많은 사람들이 사용을 하면서</a:t>
            </a:r>
            <a:r>
              <a:rPr lang="en-US" altLang="ko-KR"/>
              <a:t>, </a:t>
            </a:r>
            <a:r>
              <a:rPr lang="ko-KR" altLang="en-US"/>
              <a:t>그 큰 규모</a:t>
            </a:r>
            <a:r>
              <a:rPr lang="en-US" altLang="ko-KR"/>
              <a:t>, </a:t>
            </a:r>
            <a:r>
              <a:rPr lang="ko-KR" altLang="en-US"/>
              <a:t>그리고 그 역할을 잘 수용하기 위해서 훨씬 더 복잡해지게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그리고 우리는 바로 그 복잡해진 웹을 공부하는 입장</a:t>
            </a:r>
            <a:r>
              <a:rPr lang="en-US" altLang="ko-KR"/>
              <a:t>. </a:t>
            </a:r>
            <a:r>
              <a:rPr lang="ko-KR" altLang="en-US"/>
              <a:t>웹이 도대체 무엇인가라는 실체를 잡기가 쉽지 않은 시대에 살게 된것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길을 잃지 않기 위해서는 제가 생각하기에는 역사적인 맥락에서 공부하는 것이 필요</a:t>
            </a:r>
            <a:r>
              <a:rPr lang="en-US" altLang="ko-KR"/>
              <a:t>, </a:t>
            </a:r>
            <a:r>
              <a:rPr lang="ko-KR" altLang="en-US"/>
              <a:t>그 역사적인 맥락에서 주목해야도리 웹의 골격은 웹브라우저와 웹서버라는 것의 관계</a:t>
            </a:r>
            <a:r>
              <a:rPr lang="en-US" altLang="ko-KR"/>
              <a:t>, </a:t>
            </a:r>
            <a:r>
              <a:rPr lang="ko-KR" altLang="en-US"/>
              <a:t>그리고 </a:t>
            </a:r>
            <a:r>
              <a:rPr lang="en-US" altLang="ko-KR"/>
              <a:t>HTML</a:t>
            </a:r>
            <a:r>
              <a:rPr lang="ko-KR" altLang="en-US"/>
              <a:t>이라는 웹 페이지를 만드는 문서</a:t>
            </a:r>
            <a:r>
              <a:rPr lang="en-US" altLang="ko-KR"/>
              <a:t>, </a:t>
            </a:r>
            <a:r>
              <a:rPr lang="ko-KR" altLang="en-US"/>
              <a:t>언어</a:t>
            </a:r>
            <a:r>
              <a:rPr lang="en-US" altLang="ko-KR"/>
              <a:t>, </a:t>
            </a:r>
            <a:r>
              <a:rPr lang="ko-KR" altLang="en-US"/>
              <a:t>바로 그것이 우리가 주목해야 될 부분이라는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이후에 </a:t>
            </a:r>
            <a:r>
              <a:rPr lang="en-US" altLang="ko-KR"/>
              <a:t>css, javascript, php, mysql </a:t>
            </a:r>
            <a:r>
              <a:rPr lang="ko-KR" altLang="en-US"/>
              <a:t>등은 웹브라우저</a:t>
            </a:r>
            <a:r>
              <a:rPr lang="en-US" altLang="ko-KR"/>
              <a:t>, </a:t>
            </a:r>
            <a:r>
              <a:rPr lang="ko-KR" altLang="en-US"/>
              <a:t>웹서버</a:t>
            </a:r>
            <a:r>
              <a:rPr lang="en-US" altLang="ko-KR"/>
              <a:t>, </a:t>
            </a:r>
            <a:r>
              <a:rPr lang="ko-KR" altLang="en-US"/>
              <a:t>그리고 </a:t>
            </a:r>
            <a:r>
              <a:rPr lang="en-US" altLang="ko-KR"/>
              <a:t>HTML</a:t>
            </a:r>
            <a:r>
              <a:rPr lang="ko-KR" altLang="en-US"/>
              <a:t>이 일을 더 잘할 수 있도록 도와주는 일종의 도우미같은 기술이라고 할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이런 맥락을 잘 기억해두고</a:t>
            </a:r>
            <a:r>
              <a:rPr lang="en-US" altLang="ko-KR"/>
              <a:t>, </a:t>
            </a:r>
            <a:r>
              <a:rPr lang="ko-KR" altLang="en-US"/>
              <a:t>공부하는 것이 앞으로의 공부가 평면적인 공부가 아닌 중요한 것과 덜 중요한 것이 입체적으로 드러나는 공부처럼 보이게 될 것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70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64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95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43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60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74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3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51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33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0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41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12.com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imple.wikipedia.org/wiki/Link" TargetMode="Externa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FBFDBF-2AC5-4B14-AB15-5B682C220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71" y="1228381"/>
            <a:ext cx="6601858" cy="4401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79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79BACC-13A4-4C5F-B0EB-4D31070BD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" t="13765" r="6945" b="23266"/>
          <a:stretch/>
        </p:blipFill>
        <p:spPr>
          <a:xfrm>
            <a:off x="1630494" y="4481109"/>
            <a:ext cx="2049138" cy="14982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BE369C0-EB9A-4D9D-9584-7C13428D8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68" y="3930265"/>
            <a:ext cx="2049138" cy="2049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15AB9B-C592-49EE-A116-876A41F681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3" r="9571" b="13253"/>
          <a:stretch/>
        </p:blipFill>
        <p:spPr>
          <a:xfrm>
            <a:off x="5641253" y="1074839"/>
            <a:ext cx="1057458" cy="113074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809EE91-C701-4549-A3D8-23E0F553DDEB}"/>
              </a:ext>
            </a:extLst>
          </p:cNvPr>
          <p:cNvSpPr/>
          <p:nvPr/>
        </p:nvSpPr>
        <p:spPr>
          <a:xfrm>
            <a:off x="8993440" y="1970341"/>
            <a:ext cx="1086994" cy="1086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웹서버</a:t>
            </a:r>
            <a:endParaRPr 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6FD738-4411-45A3-BD2A-83B4C6DC3032}"/>
              </a:ext>
            </a:extLst>
          </p:cNvPr>
          <p:cNvGrpSpPr/>
          <p:nvPr/>
        </p:nvGrpSpPr>
        <p:grpSpPr>
          <a:xfrm>
            <a:off x="1938969" y="1925197"/>
            <a:ext cx="1432192" cy="1501470"/>
            <a:chOff x="1938969" y="2033377"/>
            <a:chExt cx="1432192" cy="15014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6B6109-F35D-430C-8D42-B631CA8A2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6" t="6587" r="4270" b="21285"/>
            <a:stretch/>
          </p:blipFill>
          <p:spPr>
            <a:xfrm>
              <a:off x="1938969" y="2033377"/>
              <a:ext cx="1432192" cy="113213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4E135A-8BED-4DEE-A671-3D270A7899C6}"/>
                </a:ext>
              </a:extLst>
            </p:cNvPr>
            <p:cNvSpPr txBox="1"/>
            <p:nvPr/>
          </p:nvSpPr>
          <p:spPr>
            <a:xfrm>
              <a:off x="2049771" y="316551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웹브라우저</a:t>
              </a:r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E9B47B3-9EA8-405D-9035-51E2705C0937}"/>
              </a:ext>
            </a:extLst>
          </p:cNvPr>
          <p:cNvCxnSpPr/>
          <p:nvPr/>
        </p:nvCxnSpPr>
        <p:spPr>
          <a:xfrm>
            <a:off x="3602516" y="2491266"/>
            <a:ext cx="5100809" cy="2257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264470-41D1-4DD2-854E-2EDADA724CA4}"/>
              </a:ext>
            </a:extLst>
          </p:cNvPr>
          <p:cNvSpPr txBox="1"/>
          <p:nvPr/>
        </p:nvSpPr>
        <p:spPr>
          <a:xfrm>
            <a:off x="5641253" y="2612041"/>
            <a:ext cx="971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41323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D57594-DB0E-44B5-AE29-C9CFF4A4AE14}"/>
              </a:ext>
            </a:extLst>
          </p:cNvPr>
          <p:cNvGrpSpPr/>
          <p:nvPr/>
        </p:nvGrpSpPr>
        <p:grpSpPr>
          <a:xfrm>
            <a:off x="4889450" y="1725359"/>
            <a:ext cx="2453174" cy="3407281"/>
            <a:chOff x="4869412" y="1497333"/>
            <a:chExt cx="2453174" cy="340728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147F09-C53F-4F02-A8C0-77CA0E1B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412" y="1497333"/>
              <a:ext cx="2453174" cy="24531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C21BDC-31D3-4F93-A21F-125D8A2D68D2}"/>
                </a:ext>
              </a:extLst>
            </p:cNvPr>
            <p:cNvSpPr txBox="1"/>
            <p:nvPr/>
          </p:nvSpPr>
          <p:spPr>
            <a:xfrm>
              <a:off x="5202164" y="3950507"/>
              <a:ext cx="17876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</a:t>
              </a:r>
              <a:endPara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클라이언트</a:t>
              </a:r>
              <a:endParaRPr lang="en-US" sz="2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66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809EE91-C701-4549-A3D8-23E0F553DDEB}"/>
              </a:ext>
            </a:extLst>
          </p:cNvPr>
          <p:cNvSpPr/>
          <p:nvPr/>
        </p:nvSpPr>
        <p:spPr>
          <a:xfrm>
            <a:off x="9221256" y="1269780"/>
            <a:ext cx="1086994" cy="1086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웹서버</a:t>
            </a:r>
            <a:endParaRPr 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6FD738-4411-45A3-BD2A-83B4C6DC3032}"/>
              </a:ext>
            </a:extLst>
          </p:cNvPr>
          <p:cNvGrpSpPr/>
          <p:nvPr/>
        </p:nvGrpSpPr>
        <p:grpSpPr>
          <a:xfrm>
            <a:off x="1516781" y="1062542"/>
            <a:ext cx="1432192" cy="1501470"/>
            <a:chOff x="1938969" y="2033377"/>
            <a:chExt cx="1432192" cy="15014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6B6109-F35D-430C-8D42-B631CA8A2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6" t="6587" r="4270" b="21285"/>
            <a:stretch/>
          </p:blipFill>
          <p:spPr>
            <a:xfrm>
              <a:off x="1938969" y="2033377"/>
              <a:ext cx="1432192" cy="113213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4E135A-8BED-4DEE-A671-3D270A7899C6}"/>
                </a:ext>
              </a:extLst>
            </p:cNvPr>
            <p:cNvSpPr txBox="1"/>
            <p:nvPr/>
          </p:nvSpPr>
          <p:spPr>
            <a:xfrm>
              <a:off x="2049771" y="316551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웹브라우저</a:t>
              </a:r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E80766-9353-4BBB-8E3A-7CC262D8926F}"/>
              </a:ext>
            </a:extLst>
          </p:cNvPr>
          <p:cNvGrpSpPr/>
          <p:nvPr/>
        </p:nvGrpSpPr>
        <p:grpSpPr>
          <a:xfrm>
            <a:off x="10485306" y="5107762"/>
            <a:ext cx="1249494" cy="1422882"/>
            <a:chOff x="10485306" y="5107762"/>
            <a:chExt cx="1363558" cy="142288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5816615-2951-4789-9E83-F45856C22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5306" y="5107762"/>
              <a:ext cx="1363558" cy="94469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488013-82C7-4ED6-946B-6515AD4B1D96}"/>
                </a:ext>
              </a:extLst>
            </p:cNvPr>
            <p:cNvSpPr txBox="1"/>
            <p:nvPr/>
          </p:nvSpPr>
          <p:spPr>
            <a:xfrm>
              <a:off x="10664383" y="616131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웹페이지</a:t>
              </a:r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27EEE9B9-916F-4AF0-8B89-2F9DC60CB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1266">
            <a:off x="9993460" y="4059255"/>
            <a:ext cx="686975" cy="12494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79BACC-13A4-4C5F-B0EB-4D31070BD7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" t="13765" r="6945" b="23266"/>
          <a:stretch/>
        </p:blipFill>
        <p:spPr>
          <a:xfrm>
            <a:off x="1867166" y="3609468"/>
            <a:ext cx="2049138" cy="14982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7186FA-1FBA-4E16-92CD-A3F4E6CF11C7}"/>
              </a:ext>
            </a:extLst>
          </p:cNvPr>
          <p:cNvSpPr txBox="1"/>
          <p:nvPr/>
        </p:nvSpPr>
        <p:spPr>
          <a:xfrm>
            <a:off x="1942928" y="5373016"/>
            <a:ext cx="2012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</a:t>
            </a:r>
            <a:endParaRPr lang="en-US" sz="3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BE369C0-EB9A-4D9D-9584-7C13428D8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49" y="3058624"/>
            <a:ext cx="2049138" cy="20491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9F0BE42-A49E-4921-9F45-631AC5C936D1}"/>
              </a:ext>
            </a:extLst>
          </p:cNvPr>
          <p:cNvSpPr txBox="1"/>
          <p:nvPr/>
        </p:nvSpPr>
        <p:spPr>
          <a:xfrm>
            <a:off x="8763438" y="5373016"/>
            <a:ext cx="915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3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874BCE-AD5A-4049-95BC-30BB56EA02E0}"/>
              </a:ext>
            </a:extLst>
          </p:cNvPr>
          <p:cNvCxnSpPr>
            <a:endCxn id="19" idx="1"/>
          </p:cNvCxnSpPr>
          <p:nvPr/>
        </p:nvCxnSpPr>
        <p:spPr>
          <a:xfrm>
            <a:off x="4253505" y="4083193"/>
            <a:ext cx="38859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A0072E6-233F-4E03-93C6-530025E94A35}"/>
              </a:ext>
            </a:extLst>
          </p:cNvPr>
          <p:cNvCxnSpPr>
            <a:cxnSpLocks/>
          </p:cNvCxnSpPr>
          <p:nvPr/>
        </p:nvCxnSpPr>
        <p:spPr>
          <a:xfrm flipH="1">
            <a:off x="4288972" y="4423597"/>
            <a:ext cx="38859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3841F4-588B-4FDD-9A5F-50208E94FCCF}"/>
              </a:ext>
            </a:extLst>
          </p:cNvPr>
          <p:cNvSpPr txBox="1"/>
          <p:nvPr/>
        </p:nvSpPr>
        <p:spPr>
          <a:xfrm>
            <a:off x="5874682" y="3558124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F8B2A4-47E8-41D9-9B53-A2ACFDA7E895}"/>
              </a:ext>
            </a:extLst>
          </p:cNvPr>
          <p:cNvSpPr txBox="1"/>
          <p:nvPr/>
        </p:nvSpPr>
        <p:spPr>
          <a:xfrm>
            <a:off x="5874682" y="4684002"/>
            <a:ext cx="9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</a:t>
            </a:r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31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5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EEF6068-2D46-4D12-A6EC-73C2FB20B8BC}"/>
              </a:ext>
            </a:extLst>
          </p:cNvPr>
          <p:cNvGrpSpPr/>
          <p:nvPr/>
        </p:nvGrpSpPr>
        <p:grpSpPr>
          <a:xfrm>
            <a:off x="2721427" y="2025534"/>
            <a:ext cx="6749146" cy="2806933"/>
            <a:chOff x="2721427" y="2202413"/>
            <a:chExt cx="6749146" cy="280693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873A2AA-768A-4FA0-AC66-3AC5D2FE1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070" y="2556172"/>
              <a:ext cx="2453174" cy="2453174"/>
            </a:xfrm>
            <a:prstGeom prst="rect">
              <a:avLst/>
            </a:prstGeom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7F11253-8128-4E80-B376-60397A036936}"/>
                </a:ext>
              </a:extLst>
            </p:cNvPr>
            <p:cNvSpPr/>
            <p:nvPr/>
          </p:nvSpPr>
          <p:spPr>
            <a:xfrm>
              <a:off x="2721427" y="2202413"/>
              <a:ext cx="2453174" cy="24531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클라이언트</a:t>
              </a:r>
              <a:endParaRPr 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C50B7E-151C-4017-BD18-FF8C8D806EE0}"/>
                </a:ext>
              </a:extLst>
            </p:cNvPr>
            <p:cNvSpPr/>
            <p:nvPr/>
          </p:nvSpPr>
          <p:spPr>
            <a:xfrm>
              <a:off x="7017399" y="2202413"/>
              <a:ext cx="2453174" cy="24531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</a:t>
              </a:r>
              <a:endParaRPr 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95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4770957" y="2705725"/>
            <a:ext cx="26500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WEB</a:t>
            </a:r>
            <a:endParaRPr lang="en-US" sz="88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06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EEF6068-2D46-4D12-A6EC-73C2FB20B8BC}"/>
              </a:ext>
            </a:extLst>
          </p:cNvPr>
          <p:cNvGrpSpPr/>
          <p:nvPr/>
        </p:nvGrpSpPr>
        <p:grpSpPr>
          <a:xfrm>
            <a:off x="2721427" y="2025534"/>
            <a:ext cx="6749146" cy="2806933"/>
            <a:chOff x="2721427" y="2202413"/>
            <a:chExt cx="6749146" cy="280693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873A2AA-768A-4FA0-AC66-3AC5D2FE1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070" y="2556172"/>
              <a:ext cx="2453174" cy="2453174"/>
            </a:xfrm>
            <a:prstGeom prst="rect">
              <a:avLst/>
            </a:prstGeom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7F11253-8128-4E80-B376-60397A036936}"/>
                </a:ext>
              </a:extLst>
            </p:cNvPr>
            <p:cNvSpPr/>
            <p:nvPr/>
          </p:nvSpPr>
          <p:spPr>
            <a:xfrm>
              <a:off x="2721427" y="2202413"/>
              <a:ext cx="2453174" cy="24531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웹브라우저</a:t>
              </a:r>
              <a:endParaRPr 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C50B7E-151C-4017-BD18-FF8C8D806EE0}"/>
                </a:ext>
              </a:extLst>
            </p:cNvPr>
            <p:cNvSpPr/>
            <p:nvPr/>
          </p:nvSpPr>
          <p:spPr>
            <a:xfrm>
              <a:off x="7017399" y="2202413"/>
              <a:ext cx="2453174" cy="24531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웹서버</a:t>
              </a:r>
              <a:endParaRPr 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90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D57594-DB0E-44B5-AE29-C9CFF4A4AE14}"/>
              </a:ext>
            </a:extLst>
          </p:cNvPr>
          <p:cNvGrpSpPr/>
          <p:nvPr/>
        </p:nvGrpSpPr>
        <p:grpSpPr>
          <a:xfrm>
            <a:off x="4833603" y="1725359"/>
            <a:ext cx="2509021" cy="3377409"/>
            <a:chOff x="4813565" y="1497333"/>
            <a:chExt cx="2509021" cy="337740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147F09-C53F-4F02-A8C0-77CA0E1B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412" y="1497333"/>
              <a:ext cx="2453174" cy="24531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C21BDC-31D3-4F93-A21F-125D8A2D68D2}"/>
                </a:ext>
              </a:extLst>
            </p:cNvPr>
            <p:cNvSpPr txBox="1"/>
            <p:nvPr/>
          </p:nvSpPr>
          <p:spPr>
            <a:xfrm>
              <a:off x="4813565" y="4351522"/>
              <a:ext cx="2509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프로그래밍 언어</a:t>
              </a:r>
              <a:endParaRPr lang="en-US" sz="2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27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338654" y="3044279"/>
            <a:ext cx="11514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컴퓨터와 사람이 소통할 수 있도록 도와주는 매개체</a:t>
            </a:r>
            <a:endParaRPr lang="en-US" sz="4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75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5247852" y="3013502"/>
            <a:ext cx="1696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</a:t>
            </a:r>
            <a:r>
              <a:rPr lang="en-US" altLang="ko-KR" sz="4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sz="4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930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55E6D-0BCD-4172-82EA-55B14F78187A}"/>
              </a:ext>
            </a:extLst>
          </p:cNvPr>
          <p:cNvGrpSpPr/>
          <p:nvPr/>
        </p:nvGrpSpPr>
        <p:grpSpPr>
          <a:xfrm>
            <a:off x="2681331" y="2370617"/>
            <a:ext cx="6829337" cy="2116766"/>
            <a:chOff x="3100437" y="2443842"/>
            <a:chExt cx="6829337" cy="21167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C21BDC-31D3-4F93-A21F-125D8A2D68D2}"/>
                </a:ext>
              </a:extLst>
            </p:cNvPr>
            <p:cNvSpPr txBox="1"/>
            <p:nvPr/>
          </p:nvSpPr>
          <p:spPr>
            <a:xfrm>
              <a:off x="3100437" y="2621616"/>
              <a:ext cx="4859022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48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사람과 사람 사이의</a:t>
              </a:r>
              <a:endParaRPr lang="en-US" altLang="ko-KR" sz="48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r"/>
              <a:r>
                <a:rPr lang="ko-KR" altLang="en-US" sz="7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약속</a:t>
              </a:r>
              <a:endParaRPr lang="en-US" sz="7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FBED268-3B2B-4511-A500-3A1E7E089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9459" y="2443842"/>
              <a:ext cx="1970315" cy="1970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100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D57594-DB0E-44B5-AE29-C9CFF4A4AE14}"/>
              </a:ext>
            </a:extLst>
          </p:cNvPr>
          <p:cNvGrpSpPr/>
          <p:nvPr/>
        </p:nvGrpSpPr>
        <p:grpSpPr>
          <a:xfrm>
            <a:off x="4641114" y="1683289"/>
            <a:ext cx="2909771" cy="3491422"/>
            <a:chOff x="4641114" y="1497333"/>
            <a:chExt cx="2909771" cy="349142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147F09-C53F-4F02-A8C0-77CA0E1B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412" y="1497333"/>
              <a:ext cx="2453174" cy="24531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C21BDC-31D3-4F93-A21F-125D8A2D68D2}"/>
                </a:ext>
              </a:extLst>
            </p:cNvPr>
            <p:cNvSpPr txBox="1"/>
            <p:nvPr/>
          </p:nvSpPr>
          <p:spPr>
            <a:xfrm>
              <a:off x="4641114" y="4465535"/>
              <a:ext cx="2909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인터넷과 웹의 역사</a:t>
              </a:r>
              <a:endParaRPr lang="en-US" sz="2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48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3804350" y="3013502"/>
            <a:ext cx="4583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언어</a:t>
            </a:r>
            <a:r>
              <a:rPr lang="en-US" altLang="ko-KR" sz="4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sz="4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79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55E6D-0BCD-4172-82EA-55B14F78187A}"/>
              </a:ext>
            </a:extLst>
          </p:cNvPr>
          <p:cNvGrpSpPr/>
          <p:nvPr/>
        </p:nvGrpSpPr>
        <p:grpSpPr>
          <a:xfrm>
            <a:off x="2131500" y="2370617"/>
            <a:ext cx="7379168" cy="2116766"/>
            <a:chOff x="2550606" y="2443842"/>
            <a:chExt cx="7379168" cy="21167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C21BDC-31D3-4F93-A21F-125D8A2D68D2}"/>
                </a:ext>
              </a:extLst>
            </p:cNvPr>
            <p:cNvSpPr txBox="1"/>
            <p:nvPr/>
          </p:nvSpPr>
          <p:spPr>
            <a:xfrm>
              <a:off x="2550606" y="2621616"/>
              <a:ext cx="540885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48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사람과 컴퓨터 사이의</a:t>
              </a:r>
              <a:endParaRPr lang="en-US" altLang="ko-KR" sz="48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 algn="r"/>
              <a:r>
                <a:rPr lang="ko-KR" altLang="en-US" sz="7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약속</a:t>
              </a:r>
              <a:endParaRPr lang="en-US" sz="7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FBED268-3B2B-4511-A500-3A1E7E089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9459" y="2443842"/>
              <a:ext cx="1970315" cy="1970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544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9A726A-7A8E-4E25-B4E0-066B6A363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9" y="827814"/>
            <a:ext cx="5202371" cy="5202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71241F-6435-4A20-AA13-2CAEFC880AA5}"/>
              </a:ext>
            </a:extLst>
          </p:cNvPr>
          <p:cNvSpPr txBox="1"/>
          <p:nvPr/>
        </p:nvSpPr>
        <p:spPr>
          <a:xfrm>
            <a:off x="7315201" y="1843949"/>
            <a:ext cx="179882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</a:t>
            </a:r>
            <a:endParaRPr lang="en-US" altLang="ko-KR" sz="4000" b="1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Code</a:t>
            </a:r>
          </a:p>
          <a:p>
            <a:endParaRPr lang="en-US" sz="40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4000" b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소스</a:t>
            </a:r>
            <a:endParaRPr lang="en-US" altLang="ko-KR" sz="4000" b="1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B34F1-C6C9-40D8-84CE-E3FB36FC6C33}"/>
              </a:ext>
            </a:extLst>
          </p:cNvPr>
          <p:cNvSpPr txBox="1"/>
          <p:nvPr/>
        </p:nvSpPr>
        <p:spPr>
          <a:xfrm>
            <a:off x="1914894" y="2151727"/>
            <a:ext cx="31598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&lt;html&gt;</a:t>
            </a:r>
          </a:p>
          <a:p>
            <a:r>
              <a:rPr 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&lt;body&gt;</a:t>
            </a:r>
          </a:p>
          <a:p>
            <a:r>
              <a:rPr 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    &lt;h1&gt;</a:t>
            </a:r>
            <a:r>
              <a:rPr lang="ko-KR" alt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웹</a:t>
            </a:r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&lt;/h1&gt;</a:t>
            </a:r>
          </a:p>
          <a:p>
            <a:r>
              <a:rPr 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&lt;/body&gt;</a:t>
            </a:r>
          </a:p>
          <a:p>
            <a:r>
              <a:rPr 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844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4606831" y="2828835"/>
            <a:ext cx="2978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84875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4192296" y="1720840"/>
            <a:ext cx="6300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</a:t>
            </a:r>
            <a:r>
              <a:rPr lang="en-US" sz="7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yper</a:t>
            </a:r>
            <a:r>
              <a:rPr lang="en-US" sz="72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en-US" sz="7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ext</a:t>
            </a:r>
          </a:p>
          <a:p>
            <a:r>
              <a:rPr lang="en-US" sz="72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lang="en-US" sz="7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arkup</a:t>
            </a:r>
          </a:p>
          <a:p>
            <a:r>
              <a:rPr lang="en-US" sz="72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r>
              <a:rPr lang="en-US" sz="7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val="254424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2945672" y="2828835"/>
            <a:ext cx="6300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Hypertext</a:t>
            </a:r>
            <a:endParaRPr lang="en-US" sz="72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977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D6AA0F-6DCC-4A6A-B899-E4F157EB6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028" y="827812"/>
            <a:ext cx="5202371" cy="5202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6E5F39-F074-4848-9CDC-EA582ECB7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58" y="827813"/>
            <a:ext cx="5202371" cy="5202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10C2ED-114A-435C-A814-596D69AB3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63355" y="2952097"/>
            <a:ext cx="2265289" cy="9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99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B6788F-122D-4270-85B1-BA56A3ADD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0" y="1012370"/>
            <a:ext cx="4833260" cy="48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18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F4A2C-9FC2-475E-A8D1-18271AA51182}"/>
              </a:ext>
            </a:extLst>
          </p:cNvPr>
          <p:cNvSpPr txBox="1"/>
          <p:nvPr/>
        </p:nvSpPr>
        <p:spPr>
          <a:xfrm>
            <a:off x="3029038" y="2367171"/>
            <a:ext cx="61339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링크는 </a:t>
            </a:r>
            <a:r>
              <a:rPr lang="en-US" altLang="ko-KR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HTML</a:t>
            </a:r>
            <a:r>
              <a:rPr lang="ko-KR" alt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본질</a:t>
            </a:r>
            <a:endParaRPr lang="en-US" altLang="ko-KR" sz="4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endParaRPr lang="en-US" sz="4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HTML</a:t>
            </a:r>
            <a:r>
              <a:rPr lang="ko-KR" alt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본질은 웹의 본질</a:t>
            </a:r>
            <a:endParaRPr lang="en-US" sz="4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17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566056" y="2828835"/>
            <a:ext cx="11059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Markup</a:t>
            </a:r>
            <a:r>
              <a:rPr lang="ko-KR" altLang="en-US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endParaRPr lang="en-US" sz="72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58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2910673" y="3013502"/>
            <a:ext cx="6370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인터넷과 웹은 다를까요</a:t>
            </a:r>
            <a:r>
              <a:rPr lang="en-US" altLang="ko-KR" sz="4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sz="4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0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566056" y="1783806"/>
            <a:ext cx="11059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TAG</a:t>
            </a:r>
            <a:endParaRPr lang="en-US" sz="72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D613E9-6705-4DD1-ACEC-34C3952DA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70" y="2984135"/>
            <a:ext cx="2548260" cy="254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6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2D8A2C-DC31-4F73-9B87-BB45D5841CFD}"/>
              </a:ext>
            </a:extLst>
          </p:cNvPr>
          <p:cNvSpPr txBox="1"/>
          <p:nvPr/>
        </p:nvSpPr>
        <p:spPr>
          <a:xfrm>
            <a:off x="3280966" y="3075057"/>
            <a:ext cx="5630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안녕하세요</a:t>
            </a:r>
            <a:r>
              <a:rPr lang="en-US" altLang="ko-KR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4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한재이</a:t>
            </a:r>
            <a:r>
              <a:rPr lang="ko-KR" altLang="en-US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입니다</a:t>
            </a:r>
            <a:r>
              <a:rPr lang="en-US" altLang="ko-KR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sz="40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995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2D8A2C-DC31-4F73-9B87-BB45D5841CFD}"/>
              </a:ext>
            </a:extLst>
          </p:cNvPr>
          <p:cNvSpPr txBox="1"/>
          <p:nvPr/>
        </p:nvSpPr>
        <p:spPr>
          <a:xfrm>
            <a:off x="1203442" y="3075057"/>
            <a:ext cx="9785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안녕하세요</a:t>
            </a:r>
            <a:r>
              <a:rPr lang="en-US" altLang="ko-KR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400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&lt;strong&gt;</a:t>
            </a:r>
            <a:r>
              <a:rPr lang="ko-KR" altLang="en-US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한재이</a:t>
            </a:r>
            <a:r>
              <a:rPr lang="en-US" altLang="ko-KR" sz="400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&lt;/strong&gt;</a:t>
            </a:r>
            <a:r>
              <a:rPr lang="ko-KR" altLang="en-US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입니다</a:t>
            </a:r>
            <a:r>
              <a:rPr lang="en-US" altLang="ko-KR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sz="40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44A6DB83-FDFD-4F95-9F51-8FDD832BE7B0}"/>
              </a:ext>
            </a:extLst>
          </p:cNvPr>
          <p:cNvSpPr/>
          <p:nvPr/>
        </p:nvSpPr>
        <p:spPr>
          <a:xfrm>
            <a:off x="3102601" y="2079485"/>
            <a:ext cx="1785257" cy="707886"/>
          </a:xfrm>
          <a:prstGeom prst="wedgeRectCallout">
            <a:avLst>
              <a:gd name="adj1" fmla="val 27948"/>
              <a:gd name="adj2" fmla="val 8095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 태그</a:t>
            </a:r>
            <a:endParaRPr 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E6AE5A2A-5CB5-4F9B-8413-C368E80C6FDD}"/>
              </a:ext>
            </a:extLst>
          </p:cNvPr>
          <p:cNvSpPr/>
          <p:nvPr/>
        </p:nvSpPr>
        <p:spPr>
          <a:xfrm>
            <a:off x="5867571" y="4070629"/>
            <a:ext cx="1480462" cy="707886"/>
          </a:xfrm>
          <a:prstGeom prst="wedgeRectCallout">
            <a:avLst>
              <a:gd name="adj1" fmla="val -22161"/>
              <a:gd name="adj2" fmla="val -943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</a:t>
            </a:r>
            <a:endParaRPr 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250A71D-98ED-4D1D-AD23-D7B2208BB440}"/>
              </a:ext>
            </a:extLst>
          </p:cNvPr>
          <p:cNvSpPr/>
          <p:nvPr/>
        </p:nvSpPr>
        <p:spPr>
          <a:xfrm>
            <a:off x="7348033" y="2079485"/>
            <a:ext cx="1785257" cy="707886"/>
          </a:xfrm>
          <a:prstGeom prst="wedgeRectCallout">
            <a:avLst>
              <a:gd name="adj1" fmla="val -29369"/>
              <a:gd name="adj2" fmla="val 87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 태그</a:t>
            </a:r>
            <a:endParaRPr 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F4A2C-9FC2-475E-A8D1-18271AA51182}"/>
              </a:ext>
            </a:extLst>
          </p:cNvPr>
          <p:cNvSpPr txBox="1"/>
          <p:nvPr/>
        </p:nvSpPr>
        <p:spPr>
          <a:xfrm>
            <a:off x="1723649" y="2705725"/>
            <a:ext cx="87447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태그 등을 이용하여</a:t>
            </a:r>
            <a:endParaRPr lang="en-US" altLang="ko-KR" sz="4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문서나 데이터의 구조를 명기하는 언어</a:t>
            </a:r>
            <a:endParaRPr lang="en-US" sz="4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323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F4A2C-9FC2-475E-A8D1-18271AA51182}"/>
              </a:ext>
            </a:extLst>
          </p:cNvPr>
          <p:cNvSpPr txBox="1"/>
          <p:nvPr/>
        </p:nvSpPr>
        <p:spPr>
          <a:xfrm>
            <a:off x="2290310" y="2367171"/>
            <a:ext cx="76113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링크와 태그 등을 통해</a:t>
            </a:r>
            <a:endParaRPr lang="en-US" altLang="ko-KR" sz="4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문서나 데이터의 구조를 명기하여</a:t>
            </a:r>
            <a:endParaRPr lang="en-US" altLang="ko-KR" sz="4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웹페이지를 만드는언어</a:t>
            </a:r>
            <a:endParaRPr lang="en-US" sz="4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18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4367002" y="3044279"/>
            <a:ext cx="3457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준비해야 할 것</a:t>
            </a:r>
            <a:endParaRPr lang="en-US" sz="4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4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4075832" y="1690062"/>
            <a:ext cx="40403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NAVER WHALE</a:t>
            </a:r>
          </a:p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CHROME</a:t>
            </a:r>
          </a:p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FIREFOX</a:t>
            </a:r>
          </a:p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OPERA</a:t>
            </a:r>
          </a:p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78013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3239064" y="2705725"/>
            <a:ext cx="57138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INTERNET EXPLORER</a:t>
            </a:r>
          </a:p>
          <a:p>
            <a:pPr algn="ctr"/>
            <a:r>
              <a:rPr lang="en-US" altLang="ko-KR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MICROSOFT EDGE</a:t>
            </a: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616ECE8D-6448-47DF-80A6-37ECD87AF8D8}"/>
              </a:ext>
            </a:extLst>
          </p:cNvPr>
          <p:cNvSpPr/>
          <p:nvPr/>
        </p:nvSpPr>
        <p:spPr>
          <a:xfrm>
            <a:off x="3872488" y="1205488"/>
            <a:ext cx="4447024" cy="4447024"/>
          </a:xfrm>
          <a:prstGeom prst="mathMultiply">
            <a:avLst>
              <a:gd name="adj1" fmla="val 102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6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5091911" y="3044279"/>
            <a:ext cx="2008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102068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DF050-D07C-4E99-8FD6-C56F1B6E0A1C}"/>
              </a:ext>
            </a:extLst>
          </p:cNvPr>
          <p:cNvSpPr txBox="1"/>
          <p:nvPr/>
        </p:nvSpPr>
        <p:spPr>
          <a:xfrm>
            <a:off x="5231949" y="3044279"/>
            <a:ext cx="1728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Naver</a:t>
            </a: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616ECE8D-6448-47DF-80A6-37ECD87AF8D8}"/>
              </a:ext>
            </a:extLst>
          </p:cNvPr>
          <p:cNvSpPr/>
          <p:nvPr/>
        </p:nvSpPr>
        <p:spPr>
          <a:xfrm>
            <a:off x="3872488" y="1205488"/>
            <a:ext cx="4447024" cy="4447024"/>
          </a:xfrm>
          <a:prstGeom prst="mathMultiply">
            <a:avLst>
              <a:gd name="adj1" fmla="val 102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B1CD1A8-8CEF-4BD5-9BE6-CA5410A0742E}"/>
              </a:ext>
            </a:extLst>
          </p:cNvPr>
          <p:cNvSpPr/>
          <p:nvPr/>
        </p:nvSpPr>
        <p:spPr>
          <a:xfrm>
            <a:off x="3819181" y="1152181"/>
            <a:ext cx="4553638" cy="45536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인터넷</a:t>
            </a:r>
            <a:endParaRPr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01A0CC-826E-4EBB-A47E-F2CE156BDEC7}"/>
              </a:ext>
            </a:extLst>
          </p:cNvPr>
          <p:cNvSpPr/>
          <p:nvPr/>
        </p:nvSpPr>
        <p:spPr>
          <a:xfrm>
            <a:off x="5623869" y="2956869"/>
            <a:ext cx="944262" cy="944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</a:t>
            </a:r>
            <a:endParaRPr 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F91723-1309-43DA-91DF-CCEAE432F771}"/>
              </a:ext>
            </a:extLst>
          </p:cNvPr>
          <p:cNvSpPr/>
          <p:nvPr/>
        </p:nvSpPr>
        <p:spPr>
          <a:xfrm>
            <a:off x="4377245" y="2956869"/>
            <a:ext cx="944262" cy="944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</a:t>
            </a:r>
            <a:endParaRPr 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C80CDC-BADA-4E85-9A7E-7BB57F751C9B}"/>
              </a:ext>
            </a:extLst>
          </p:cNvPr>
          <p:cNvSpPr/>
          <p:nvPr/>
        </p:nvSpPr>
        <p:spPr>
          <a:xfrm>
            <a:off x="6870493" y="2956869"/>
            <a:ext cx="944262" cy="944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FTP</a:t>
            </a:r>
            <a:endParaRPr lang="en-US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F54DFF3-0C84-4A87-A038-4675B40431EE}"/>
              </a:ext>
            </a:extLst>
          </p:cNvPr>
          <p:cNvSpPr/>
          <p:nvPr/>
        </p:nvSpPr>
        <p:spPr>
          <a:xfrm>
            <a:off x="6416845" y="2407583"/>
            <a:ext cx="435526" cy="435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2C0F6D-F155-42A3-9F04-D26753F92115}"/>
              </a:ext>
            </a:extLst>
          </p:cNvPr>
          <p:cNvSpPr/>
          <p:nvPr/>
        </p:nvSpPr>
        <p:spPr>
          <a:xfrm>
            <a:off x="4993250" y="4216783"/>
            <a:ext cx="435526" cy="435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5E3ACB3-EBE5-42EB-B311-575A61FDDED1}"/>
              </a:ext>
            </a:extLst>
          </p:cNvPr>
          <p:cNvSpPr/>
          <p:nvPr/>
        </p:nvSpPr>
        <p:spPr>
          <a:xfrm>
            <a:off x="5878237" y="4750237"/>
            <a:ext cx="435526" cy="435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4E6124-C5C8-4465-8F25-6B5E40A45FD1}"/>
              </a:ext>
            </a:extLst>
          </p:cNvPr>
          <p:cNvSpPr/>
          <p:nvPr/>
        </p:nvSpPr>
        <p:spPr>
          <a:xfrm>
            <a:off x="6691600" y="4098510"/>
            <a:ext cx="651024" cy="651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08D5985-BDE1-44CA-BD03-DAFC17D51F9B}"/>
              </a:ext>
            </a:extLst>
          </p:cNvPr>
          <p:cNvSpPr/>
          <p:nvPr/>
        </p:nvSpPr>
        <p:spPr>
          <a:xfrm>
            <a:off x="7177069" y="2036996"/>
            <a:ext cx="435526" cy="435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8E6A23-1AD9-4A75-B81F-1FB77E84374B}"/>
              </a:ext>
            </a:extLst>
          </p:cNvPr>
          <p:cNvSpPr/>
          <p:nvPr/>
        </p:nvSpPr>
        <p:spPr>
          <a:xfrm>
            <a:off x="5090102" y="2120936"/>
            <a:ext cx="677348" cy="677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8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3164749" y="363914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VISUAL STUDIO CODE</a:t>
            </a:r>
          </a:p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BRACKETS</a:t>
            </a:r>
          </a:p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SUBLIME TEXT</a:t>
            </a:r>
          </a:p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ATOM</a:t>
            </a:r>
          </a:p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VIM</a:t>
            </a:r>
          </a:p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EMACS</a:t>
            </a:r>
          </a:p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NOTEPAD++</a:t>
            </a:r>
          </a:p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NOTEPAD</a:t>
            </a:r>
          </a:p>
          <a:p>
            <a:pPr algn="ctr"/>
            <a:r>
              <a:rPr lang="en-US" sz="4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23527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FBFDBF-2AC5-4B14-AB15-5B682C220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57" y="1785257"/>
            <a:ext cx="3287486" cy="328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39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51CAE15-60BC-4C4B-888A-C75ADA83B01D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46C03601-5280-460D-B705-962FA3176305}"/>
              </a:ext>
            </a:extLst>
          </p:cNvPr>
          <p:cNvSpPr/>
          <p:nvPr/>
        </p:nvSpPr>
        <p:spPr>
          <a:xfrm>
            <a:off x="2398923" y="3172858"/>
            <a:ext cx="512284" cy="5122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DCBC7DE-796F-4CBA-951D-E0757D14998B}"/>
              </a:ext>
            </a:extLst>
          </p:cNvPr>
          <p:cNvSpPr/>
          <p:nvPr/>
        </p:nvSpPr>
        <p:spPr>
          <a:xfrm>
            <a:off x="9280793" y="3172858"/>
            <a:ext cx="512284" cy="5122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C0B7D-5016-4CCE-A69A-34665EBBD314}"/>
              </a:ext>
            </a:extLst>
          </p:cNvPr>
          <p:cNvSpPr txBox="1"/>
          <p:nvPr/>
        </p:nvSpPr>
        <p:spPr>
          <a:xfrm>
            <a:off x="8970113" y="3685142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1990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년대</a:t>
            </a:r>
            <a:endParaRPr 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70D1A-BA2F-4EF5-B5EF-706E07C4CA9A}"/>
              </a:ext>
            </a:extLst>
          </p:cNvPr>
          <p:cNvSpPr txBox="1"/>
          <p:nvPr/>
        </p:nvSpPr>
        <p:spPr>
          <a:xfrm>
            <a:off x="2088242" y="3685142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1960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년대</a:t>
            </a:r>
            <a:endParaRPr 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6E3DFF-ACD1-495A-9C9D-434BED2A39E4}"/>
              </a:ext>
            </a:extLst>
          </p:cNvPr>
          <p:cNvSpPr txBox="1"/>
          <p:nvPr/>
        </p:nvSpPr>
        <p:spPr>
          <a:xfrm>
            <a:off x="2151561" y="2459115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인터넷</a:t>
            </a:r>
            <a:endParaRPr 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ACF81E-E02B-468C-8E4B-F5E85907C010}"/>
              </a:ext>
            </a:extLst>
          </p:cNvPr>
          <p:cNvSpPr txBox="1"/>
          <p:nvPr/>
        </p:nvSpPr>
        <p:spPr>
          <a:xfrm>
            <a:off x="9307545" y="245911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</a:t>
            </a:r>
            <a:endParaRPr 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D57594-DB0E-44B5-AE29-C9CFF4A4AE14}"/>
              </a:ext>
            </a:extLst>
          </p:cNvPr>
          <p:cNvGrpSpPr/>
          <p:nvPr/>
        </p:nvGrpSpPr>
        <p:grpSpPr>
          <a:xfrm>
            <a:off x="4945613" y="1683289"/>
            <a:ext cx="2453174" cy="3491422"/>
            <a:chOff x="4869412" y="1497333"/>
            <a:chExt cx="2453174" cy="349142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147F09-C53F-4F02-A8C0-77CA0E1B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412" y="1497333"/>
              <a:ext cx="2453174" cy="24531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C21BDC-31D3-4F93-A21F-125D8A2D68D2}"/>
                </a:ext>
              </a:extLst>
            </p:cNvPr>
            <p:cNvSpPr txBox="1"/>
            <p:nvPr/>
          </p:nvSpPr>
          <p:spPr>
            <a:xfrm>
              <a:off x="5522765" y="4465535"/>
              <a:ext cx="11464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인터넷</a:t>
              </a:r>
              <a:endParaRPr lang="en-US" sz="2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23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51CAE15-60BC-4C4B-888A-C75ADA83B01D}"/>
              </a:ext>
            </a:extLst>
          </p:cNvPr>
          <p:cNvCxnSpPr/>
          <p:nvPr/>
        </p:nvCxnSpPr>
        <p:spPr>
          <a:xfrm>
            <a:off x="0" y="439848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46C03601-5280-460D-B705-962FA3176305}"/>
              </a:ext>
            </a:extLst>
          </p:cNvPr>
          <p:cNvSpPr/>
          <p:nvPr/>
        </p:nvSpPr>
        <p:spPr>
          <a:xfrm>
            <a:off x="2398923" y="4142340"/>
            <a:ext cx="512284" cy="5122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DCBC7DE-796F-4CBA-951D-E0757D14998B}"/>
              </a:ext>
            </a:extLst>
          </p:cNvPr>
          <p:cNvSpPr/>
          <p:nvPr/>
        </p:nvSpPr>
        <p:spPr>
          <a:xfrm>
            <a:off x="9280793" y="4142340"/>
            <a:ext cx="512284" cy="5122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79BACC-13A4-4C5F-B0EB-4D31070BD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" t="13765" r="6945" b="23266"/>
          <a:stretch/>
        </p:blipFill>
        <p:spPr>
          <a:xfrm>
            <a:off x="1630496" y="2387905"/>
            <a:ext cx="2049138" cy="14982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BE369C0-EB9A-4D9D-9584-7C13428D8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68" y="1837061"/>
            <a:ext cx="2049138" cy="20491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7B32CFA-7C7E-4C31-9ECA-62F89C9571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3" r="9571" b="13253"/>
          <a:stretch/>
        </p:blipFill>
        <p:spPr>
          <a:xfrm>
            <a:off x="7882062" y="2721170"/>
            <a:ext cx="886038" cy="9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0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9114 -0.05139 C -0.11002 -0.06296 -0.13854 -0.06898 -0.16836 -0.06898 C -0.20234 -0.06898 -0.22955 -0.06296 -0.24843 -0.05139 L -0.33945 -7.40741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45CA51-A070-42BC-9B75-A1E51E6715E6}"/>
              </a:ext>
            </a:extLst>
          </p:cNvPr>
          <p:cNvGrpSpPr/>
          <p:nvPr/>
        </p:nvGrpSpPr>
        <p:grpSpPr>
          <a:xfrm>
            <a:off x="4901542" y="1726164"/>
            <a:ext cx="2453174" cy="3405671"/>
            <a:chOff x="4869412" y="1769040"/>
            <a:chExt cx="2453174" cy="34056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C21BDC-31D3-4F93-A21F-125D8A2D68D2}"/>
                </a:ext>
              </a:extLst>
            </p:cNvPr>
            <p:cNvSpPr txBox="1"/>
            <p:nvPr/>
          </p:nvSpPr>
          <p:spPr>
            <a:xfrm>
              <a:off x="5202165" y="4651491"/>
              <a:ext cx="1787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팀버너스리</a:t>
              </a:r>
              <a:endParaRPr lang="en-US" sz="2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9E37250-656E-4384-80E6-53F330FFC0AF}"/>
                </a:ext>
              </a:extLst>
            </p:cNvPr>
            <p:cNvSpPr/>
            <p:nvPr/>
          </p:nvSpPr>
          <p:spPr>
            <a:xfrm>
              <a:off x="4869412" y="1769040"/>
              <a:ext cx="2453174" cy="2453174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016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D57594-DB0E-44B5-AE29-C9CFF4A4AE14}"/>
              </a:ext>
            </a:extLst>
          </p:cNvPr>
          <p:cNvGrpSpPr/>
          <p:nvPr/>
        </p:nvGrpSpPr>
        <p:grpSpPr>
          <a:xfrm>
            <a:off x="4638678" y="1640088"/>
            <a:ext cx="2914644" cy="3577824"/>
            <a:chOff x="4638678" y="1410931"/>
            <a:chExt cx="2914644" cy="357782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147F09-C53F-4F02-A8C0-77CA0E1B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516" y="1410931"/>
              <a:ext cx="2590966" cy="26259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C21BDC-31D3-4F93-A21F-125D8A2D68D2}"/>
                </a:ext>
              </a:extLst>
            </p:cNvPr>
            <p:cNvSpPr txBox="1"/>
            <p:nvPr/>
          </p:nvSpPr>
          <p:spPr>
            <a:xfrm>
              <a:off x="4638678" y="4465535"/>
              <a:ext cx="2914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World Wide Web</a:t>
              </a:r>
              <a:endParaRPr lang="en-US" sz="2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94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1457</Words>
  <Application>Microsoft Office PowerPoint</Application>
  <PresentationFormat>와이드스크린</PresentationFormat>
  <Paragraphs>277</Paragraphs>
  <Slides>41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나눔바른고딕</vt:lpstr>
      <vt:lpstr>나눔바른고딕 Light</vt:lpstr>
      <vt:lpstr>나눔바른고딕 UltraLight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Taehoon Kwon</dc:creator>
  <cp:lastModifiedBy>Taehoon Kwon</cp:lastModifiedBy>
  <cp:revision>46</cp:revision>
  <dcterms:created xsi:type="dcterms:W3CDTF">2018-09-04T04:41:40Z</dcterms:created>
  <dcterms:modified xsi:type="dcterms:W3CDTF">2018-10-28T06:48:15Z</dcterms:modified>
</cp:coreProperties>
</file>