
<file path=[Content_Types].xml><?xml version="1.0" encoding="utf-8"?>
<Types xmlns="http://schemas.openxmlformats.org/package/2006/content-types">
  <Default Extension="png" ContentType="image/png"/>
  <Default Extension="com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75" r:id="rId4"/>
    <p:sldId id="277" r:id="rId5"/>
    <p:sldId id="278" r:id="rId6"/>
    <p:sldId id="273" r:id="rId7"/>
    <p:sldId id="280" r:id="rId8"/>
    <p:sldId id="297" r:id="rId9"/>
    <p:sldId id="298" r:id="rId10"/>
    <p:sldId id="300" r:id="rId11"/>
    <p:sldId id="301" r:id="rId12"/>
    <p:sldId id="302" r:id="rId13"/>
    <p:sldId id="305" r:id="rId14"/>
    <p:sldId id="303" r:id="rId15"/>
    <p:sldId id="287" r:id="rId16"/>
    <p:sldId id="304" r:id="rId17"/>
    <p:sldId id="307" r:id="rId18"/>
    <p:sldId id="308" r:id="rId19"/>
    <p:sldId id="309" r:id="rId20"/>
    <p:sldId id="316" r:id="rId21"/>
    <p:sldId id="310" r:id="rId22"/>
    <p:sldId id="317" r:id="rId23"/>
    <p:sldId id="315" r:id="rId24"/>
    <p:sldId id="314" r:id="rId25"/>
    <p:sldId id="313" r:id="rId26"/>
    <p:sldId id="311" r:id="rId27"/>
    <p:sldId id="312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B03"/>
    <a:srgbClr val="FC5420"/>
    <a:srgbClr val="FEC6B4"/>
    <a:srgbClr val="FDA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29" autoAdjust="0"/>
  </p:normalViewPr>
  <p:slideViewPr>
    <p:cSldViewPr snapToGrid="0" showGuides="1">
      <p:cViewPr varScale="1">
        <p:scale>
          <a:sx n="118" d="100"/>
          <a:sy n="118" d="100"/>
        </p:scale>
        <p:origin x="120" y="13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-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C24D4-6067-49CC-85DF-43DEC087D6BD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F86F-8AD8-4E84-8D46-139A7E3A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6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 세계에 있는 컴퓨터들이 이 네트워크를 통해 연결되서 파일과 데이터를 주고 받을 수 있는 전 세계에서 가장 거대한 네트워크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02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엘리먼트는 하나 또는 여러 개의 태그로 만들어짐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4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페이지 안에서 구조와 컨텐츠를 포함하는 객체를 정의하기 위한 지명자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96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5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23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2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6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doctype: html </a:t>
            </a:r>
            <a:r>
              <a:rPr lang="ko-KR" altLang="en-US"/>
              <a:t>표준안</a:t>
            </a:r>
            <a:endParaRPr lang="en-US" altLang="ko-KR"/>
          </a:p>
          <a:p>
            <a:r>
              <a:rPr lang="en-US"/>
              <a:t>html: html</a:t>
            </a:r>
            <a:r>
              <a:rPr lang="ko-KR" altLang="en-US"/>
              <a:t>의 시작을 알리는 태그</a:t>
            </a:r>
            <a:r>
              <a:rPr lang="en-US" altLang="ko-KR"/>
              <a:t>. </a:t>
            </a:r>
            <a:r>
              <a:rPr lang="ko-KR" altLang="en-US"/>
              <a:t>모든 </a:t>
            </a:r>
            <a:r>
              <a:rPr lang="en-US" altLang="ko-KR"/>
              <a:t>html </a:t>
            </a:r>
            <a:r>
              <a:rPr lang="ko-KR" altLang="en-US"/>
              <a:t>문서는 이 태그를 포함해야 하며 </a:t>
            </a:r>
            <a:r>
              <a:rPr lang="en-US" altLang="ko-KR"/>
              <a:t>lang </a:t>
            </a:r>
            <a:r>
              <a:rPr lang="ko-KR" altLang="en-US"/>
              <a:t>속성으로 기본언어를 설정함</a:t>
            </a:r>
            <a:r>
              <a:rPr lang="en-US" altLang="ko-KR"/>
              <a:t>. head</a:t>
            </a:r>
            <a:r>
              <a:rPr lang="ko-KR" altLang="en-US"/>
              <a:t>엘리먼트와 </a:t>
            </a:r>
            <a:r>
              <a:rPr lang="en-US" altLang="ko-KR"/>
              <a:t>body</a:t>
            </a:r>
            <a:r>
              <a:rPr lang="ko-KR" altLang="en-US"/>
              <a:t>엘리먼트를 포함한다</a:t>
            </a:r>
            <a:r>
              <a:rPr lang="en-US" altLang="ko-KR"/>
              <a:t>.</a:t>
            </a:r>
          </a:p>
          <a:p>
            <a:r>
              <a:rPr lang="en-US"/>
              <a:t>head: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 요소는 문서의 컨테이너입니다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메타데이터를 설정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메타데이터는 다음과 같은 문서 자체에 대한 정보입니다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제목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스크립트 및 스타일시트를 포함할 수도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문서에는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태그가 포함됩니다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문서의 주요 내용을 나타냅니다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7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바깥쪽에 존재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문법이 아니기 때문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doctype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의미하는 것은 이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문서가 어떤 표준안에 따라서 작성된 것인지를 웹브라우저가 이해할 수 있도록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작성하는 사람이 어떤 표준안에 따라 작성할 것인지를 알려주는 것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얘가 없어도 작동은 함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작성한 코드가 정확하게 동작하기 위해서는 우리가 작성한 그 코드가 어떠한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표준에 따라서 작성된 것인지를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doctype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 명학하게 표현하는 것 중요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HTML </a:t>
            </a:r>
            <a:r>
              <a:rPr lang="ko-KR" altLang="en-US"/>
              <a:t>이라는 프로그램 언어로 만들어진 웹페이지를 컴퓨터와 컴퓨터가 주고 받을 수 있도록 고안된 서비스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3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여러가지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표준안들이 이렇게 존재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각각의 표준안에 따라서 그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태그들이 달라짐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만약에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XHTML 1.1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표준안에 따라 작성했다면 이렇게 생긴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doctype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다 적어야함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맞게 작성했다면 이렇게 생긴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doctype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작성하시면 웹브라우저는 저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doctype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보고 아 이 웹페이지는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HTML5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준수하고 있는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코드니까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표준안에 따라서 해석해서 동작하면 되겠구나 라고 생각하게 됨</a:t>
            </a: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이게 바로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doctype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것이고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지금 보시는 이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doctpye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어떻게 보면 웹의 변천사를 보여주면서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웹이라는 것은 또 그중에서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것은 고정되어 있는 형태로 머물러있는 것이 아니라 이 세월의 요구에 따라 그리고 시대의 요구에 따라 끊임없이 변화 또 개선 발전되고 있다는 것을 알 수 있는 부분이기도 한 것이죠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우리는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표준으로 작성하고 있다는 것을 알 수 있음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6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처음 만든 사람은 팀버너스리</a:t>
            </a: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굉장히 중요한 언어가 되면서 어떤 개인에 의해서만 관리되는 것은 한계에 도달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체계적으로 발전시키기 위한 기구가 출범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바로 </a:t>
            </a:r>
            <a:r>
              <a:rPr lang="en-US" altLang="ko-KR"/>
              <a:t>w3c </a:t>
            </a:r>
            <a:r>
              <a:rPr lang="ko-KR" altLang="en-US"/>
              <a:t>국제기구</a:t>
            </a:r>
            <a:r>
              <a:rPr lang="en-US" altLang="ko-KR"/>
              <a:t>.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Wide Web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개죠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컨소시엄이라는 곳에서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표준을 정의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표준을 정의한다라는 것은 쉽게 생각해서 이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여러가지 태그들 중 필요하거나 필요하지 않은 태그들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시대의 변화에 따라 요구에 의해서 새롭게 추가되는 태그들이 있음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것들을 관장하는 역할을 하는 곳이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국제기구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재미있는 것은 이 국제기구에 의장이 바로 팀버너스리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창시자이면서 현재까지도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가장 큰 영향력을 행사하고 있는 분이 팀버너스리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이제는 이분의 개인적인 작업이 아니기 때문에 여러 주체들이 대립하면서 웹을 자신에게 유리한 형태로 발전시키기 위해서 끊임없이 경쟁하고 노력함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그러한 역할을 하는 집단을 우리가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멤버하고 함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MS,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기타 등등의 수많은 회사들이 바로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멤버로 참석하면서 이 웹이라는 것을 발전시키는데 공헌하기도 하고 그리고 자사의 이익들 위해서 경쟁하기도 하면서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발전해가고 있음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F86F-8AD8-4E84-8D46-139A7E3A7C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8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문법은 거의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80~90%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설명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이만큼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문법은 아주 경량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저희가 공부한 태그는 생각보다 많지 않습니다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이것보다는 훨씬 많지만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100~200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개인데 그정도밖에 안되는 태그들이 있습니다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아까 말씀드렸던 문법이라는 것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태그라는게 있으면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태그들은 영어로 치면 영단어정도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태그들을 잘 알고 있으면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HTML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코딩을 잘 할 수 있는 사람이 된다고 생각함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우리가 코딩할때는 모르는 것은 찾아봐야함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찾다찾다보면 자신에게 최적화된 사전이 만들어짐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여러분들이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익히는 좋은 방법은 어떤 태그가 있는지만 알면 됩니다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실제로 그 태그가 필요할 때는 검색해서 연구하면 됨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 Reference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적어놨는데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사전을 소개하려고 가져온 것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붙어있으면 프로그래밍에서는 말하자면 영단어 사전정도로 보면 됨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여러분들이 사전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여러가지 명령어들에 대한 사전들이 필요하다면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이름으로 검색하면 정보가 나옴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차시만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앞으로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차시가 남았는데 이 수업이 끝나고 웹공부를 안해도 되요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하게 된다면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혼자 할 수 밖에 없는 상황이 오게 될거에요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우리는 앞으로 검색이라는 것을 엄청나게 많이 쓸거에요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08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위에는 </a:t>
            </a:r>
            <a:r>
              <a:rPr lang="en-US" altLang="ko-KR"/>
              <a:t>w3c</a:t>
            </a:r>
            <a:r>
              <a:rPr lang="ko-KR" altLang="en-US"/>
              <a:t>에서 정리해둔 </a:t>
            </a:r>
            <a:r>
              <a:rPr lang="en-US" altLang="ko-KR"/>
              <a:t>html </a:t>
            </a:r>
            <a:r>
              <a:rPr lang="ko-KR" altLang="en-US"/>
              <a:t>태그 사전 </a:t>
            </a:r>
            <a:r>
              <a:rPr lang="en-US" altLang="ko-KR"/>
              <a:t>(</a:t>
            </a:r>
            <a:r>
              <a:rPr lang="ko-KR" altLang="en-US"/>
              <a:t>그냥 최강</a:t>
            </a:r>
            <a:r>
              <a:rPr lang="en-US" altLang="ko-KR"/>
              <a:t>)</a:t>
            </a:r>
          </a:p>
          <a:p>
            <a:r>
              <a:rPr lang="ko-KR" altLang="en-US"/>
              <a:t>중간는 생활코딩 디자이너 리체님이 정리해둔 </a:t>
            </a:r>
            <a:r>
              <a:rPr lang="en-US" altLang="ko-KR"/>
              <a:t>html </a:t>
            </a:r>
            <a:r>
              <a:rPr lang="ko-KR" altLang="en-US"/>
              <a:t>태그 사전 </a:t>
            </a:r>
            <a:r>
              <a:rPr lang="en-US" altLang="ko-KR"/>
              <a:t>(</a:t>
            </a:r>
            <a:r>
              <a:rPr lang="ko-KR" altLang="en-US"/>
              <a:t>한국어 최강이라 생각</a:t>
            </a:r>
            <a:r>
              <a:rPr lang="en-US" altLang="ko-KR"/>
              <a:t>)</a:t>
            </a:r>
          </a:p>
          <a:p>
            <a:r>
              <a:rPr lang="ko-KR" altLang="en-US"/>
              <a:t>아래는 전세계 웹페이지에서 가장 많이 쓰이고 있는 태그들을 통계자료로 묶어둔 것</a:t>
            </a:r>
            <a:r>
              <a:rPr lang="en-US" altLang="ko-KR"/>
              <a:t>.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전체적인 웹의 골격을 빠른 속도로 이해하는 것이 목표이기 때문에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태그를 모조리 안다고 좋은게 아님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본질은 무엇일까요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5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정보라는 측면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어떠한 정보를 사람도 이해할 수 있고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컴퓨터도 이해할 수 있게 태그라는 것을 이용해서 규정하고 정의하는 것이 바로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궁극적인 목표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바로 그런 궁극적인 목표에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전념하게 하기 위해서</a:t>
            </a: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시각적이고 디자인을 할 때 사용되는 기능을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별도의 언어로 분가시키는 별도의 조치를 취함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정적인 웹페이지를 동적으로 만들기 위해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별도의 언어로 분가시키는 별도의 조치를 취함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 수업을 하면서 결국에 시간이 지남에 따라서 요기있는 내용들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각론들은 다 잊어버릴 건데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절대로 잃어버리지 않아야할 것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정보라는 사실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아직은 추상적인 얘가지만 기억하고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여러가지 경험을 통해서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정보라는 사실을 끊임없이 확인하면서 숙고하는 것이 앞으로 우리가 나아가야 할 방향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1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웹서버라는 소프트웨어가 설치되어 있는 컴퓨터를 서버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30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웹브라우저라는 소프트웨어가 설치되어 있는 컴퓨터를 클라이언트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왼쪽은 우리가 잘 쓰는 컴퓨터</a:t>
            </a:r>
            <a:r>
              <a:rPr lang="en-US" altLang="ko-KR"/>
              <a:t>.</a:t>
            </a:r>
          </a:p>
          <a:p>
            <a:r>
              <a:rPr lang="ko-KR" altLang="en-US"/>
              <a:t>오른쪽은 서버라는 컴퓨터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생긴 것은 다르지만</a:t>
            </a:r>
            <a:r>
              <a:rPr lang="en-US" altLang="ko-KR"/>
              <a:t>, </a:t>
            </a:r>
            <a:r>
              <a:rPr lang="ko-KR" altLang="en-US"/>
              <a:t>실제로 매커니즘은 거의 동일</a:t>
            </a:r>
            <a:r>
              <a:rPr lang="en-US" altLang="ko-KR"/>
              <a:t>.</a:t>
            </a:r>
          </a:p>
          <a:p>
            <a:r>
              <a:rPr lang="ko-KR" altLang="en-US"/>
              <a:t>우리가 서버라고 하는 컴퓨터라고 하는 컴퓨터들은 안정성이 굉장히 중요하기에 부품이 조금 더 안정적인</a:t>
            </a:r>
            <a:r>
              <a:rPr lang="en-US" altLang="ko-KR"/>
              <a:t>,</a:t>
            </a:r>
            <a:r>
              <a:rPr lang="ko-KR" altLang="en-US"/>
              <a:t> 신뢰할 수 있는 부품을 쓰고 있긴 하지만</a:t>
            </a:r>
            <a:r>
              <a:rPr lang="en-US" altLang="ko-KR"/>
              <a:t>, </a:t>
            </a:r>
            <a:r>
              <a:rPr lang="ko-KR" altLang="en-US"/>
              <a:t>노트북도 훌륭한 서버로서의 역할을 할 수 있는 컴퓨터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둘다 서버</a:t>
            </a:r>
            <a:r>
              <a:rPr lang="en-US" altLang="ko-KR"/>
              <a:t>, </a:t>
            </a:r>
            <a:r>
              <a:rPr lang="ko-KR" altLang="en-US"/>
              <a:t>클라이언트가 될 수 있음</a:t>
            </a:r>
            <a:r>
              <a:rPr lang="en-US" altLang="ko-KR"/>
              <a:t>.</a:t>
            </a:r>
          </a:p>
          <a:p>
            <a:r>
              <a:rPr lang="ko-KR" altLang="en-US"/>
              <a:t>어떤 컴퓨터가 서버고</a:t>
            </a:r>
            <a:r>
              <a:rPr lang="en-US" altLang="ko-KR"/>
              <a:t>, </a:t>
            </a:r>
            <a:r>
              <a:rPr lang="ko-KR" altLang="en-US"/>
              <a:t>어떤 컴퓨터가 클라이언트인가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이것을 통해 알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웹브라우저라는 소프트웨어가 설치되어 있는 컴퓨터를 클라이언트</a:t>
            </a:r>
            <a:endParaRPr lang="en-US" altLang="ko-KR"/>
          </a:p>
          <a:p>
            <a:r>
              <a:rPr lang="ko-KR" altLang="en-US"/>
              <a:t>웹서버라는 소프트웨어가 설치되어 있는 컴퓨터를 서버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웹브라우저 주소창에 주소를 입력해서 엔터를 땅치면</a:t>
            </a:r>
            <a:r>
              <a:rPr lang="en-US" altLang="ko-KR"/>
              <a:t>, </a:t>
            </a:r>
            <a:r>
              <a:rPr lang="ko-KR" altLang="en-US"/>
              <a:t>웹브라우저가 설치되어 있는 컴퓨터를 통해 그 주소에 해당하는 서버 컴퓨터에게 요청을 하게 됩니다</a:t>
            </a:r>
            <a:r>
              <a:rPr lang="en-US" altLang="ko-KR"/>
              <a:t>. </a:t>
            </a:r>
            <a:r>
              <a:rPr lang="ko-KR" altLang="en-US"/>
              <a:t>우리가 알고 싶은 정보를 담고 있는 웹페이지를 요청하는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그럼 서버 컴퓨터에서는 웹서버라는 소프트웨어가 설치되어 있어서 웹서버가 요청을 받아서 서버 컴퓨터에 저장되어 있는 웹페이지 문서를 읽어서 다시 클라이언트 컴퓨터에게 쏴주는데</a:t>
            </a:r>
            <a:r>
              <a:rPr lang="en-US" altLang="ko-KR"/>
              <a:t>, </a:t>
            </a:r>
            <a:r>
              <a:rPr lang="ko-KR" altLang="en-US"/>
              <a:t>이 작업을 응답한다고 부릅니다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클라이언트는 요청하고</a:t>
            </a:r>
            <a:r>
              <a:rPr lang="en-US" altLang="ko-KR"/>
              <a:t>, </a:t>
            </a:r>
            <a:r>
              <a:rPr lang="ko-KR" altLang="en-US"/>
              <a:t>서버는 응답한다</a:t>
            </a:r>
            <a:r>
              <a:rPr lang="en-US" altLang="ko-KR"/>
              <a:t>. </a:t>
            </a:r>
            <a:r>
              <a:rPr lang="ko-KR" altLang="en-US"/>
              <a:t>라는 관계로 인해서 요청하는 쪽을 클라이언트</a:t>
            </a:r>
            <a:r>
              <a:rPr lang="en-US" altLang="ko-KR"/>
              <a:t>, </a:t>
            </a:r>
            <a:r>
              <a:rPr lang="ko-KR" altLang="en-US"/>
              <a:t>응답하는 쪽을 서버라고 부르는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클라이언트가 고객이라면</a:t>
            </a:r>
            <a:r>
              <a:rPr lang="en-US" altLang="ko-KR"/>
              <a:t>, </a:t>
            </a:r>
            <a:r>
              <a:rPr lang="ko-KR" altLang="en-US"/>
              <a:t>서버는 서비스업에 종사하는 분들 정도라 할 수 있겠죠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명기</a:t>
            </a:r>
            <a:r>
              <a:rPr lang="en-US" altLang="ko-KR"/>
              <a:t>: </a:t>
            </a:r>
            <a:r>
              <a:rPr lang="ko-KR" altLang="en-US"/>
              <a:t>분명히 밝히어 적다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1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3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68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64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68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47F-CC21-44AD-898D-4AFA8323D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574269-31CB-4E62-9133-31CB9549E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2109B-3A53-439E-AEB3-68E08FE2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DF9-8076-4F06-971D-074BC859DBDC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5C325-EE73-4FF3-85F6-CF59DF07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D0BA3-8664-41F6-8E3D-454F35CF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53AE-951E-44C6-8786-CE7477D0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42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70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80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36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97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4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40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91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48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1/DTD/xhtml11.dt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com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FBFDBF-2AC5-4B14-AB15-5B682C22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71" y="1228381"/>
            <a:ext cx="6601858" cy="4401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79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990296" y="1351508"/>
            <a:ext cx="421140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태그</a:t>
            </a:r>
            <a:endParaRPr lang="en-US" altLang="ko-KR" sz="88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엘리먼트</a:t>
            </a:r>
            <a:endParaRPr lang="en-US" altLang="ko-KR" sz="88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속성</a:t>
            </a:r>
            <a:endParaRPr lang="en-US" sz="88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98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348919" y="1351508"/>
            <a:ext cx="34941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 /&gt;</a:t>
            </a:r>
          </a:p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strong</a:t>
            </a:r>
          </a:p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href</a:t>
            </a:r>
          </a:p>
        </p:txBody>
      </p:sp>
    </p:spTree>
    <p:extLst>
      <p:ext uri="{BB962C8B-B14F-4D97-AF65-F5344CB8AC3E}">
        <p14:creationId xmlns:p14="http://schemas.microsoft.com/office/powerpoint/2010/main" val="286616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786362" y="2705725"/>
            <a:ext cx="46192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Tag_</a:t>
            </a:r>
            <a:r>
              <a:rPr lang="ko-KR" alt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태그</a:t>
            </a:r>
            <a:endParaRPr lang="en-US" sz="88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6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927777" y="2367171"/>
            <a:ext cx="43364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시작 태그 </a:t>
            </a:r>
            <a:r>
              <a:rPr lang="en-US" altLang="ko-KR" sz="66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&lt;&gt;</a:t>
            </a:r>
          </a:p>
          <a:p>
            <a:pPr algn="ctr"/>
            <a:r>
              <a:rPr lang="ko-KR" altLang="en-US" sz="66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끝 태그 </a:t>
            </a:r>
            <a:r>
              <a:rPr lang="en-US" altLang="ko-KR" sz="66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&lt;/&gt;</a:t>
            </a:r>
            <a:endParaRPr lang="en-US" sz="66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04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1607341" y="2705725"/>
            <a:ext cx="89773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Element</a:t>
            </a:r>
            <a:r>
              <a:rPr lang="en-US" altLang="ko-KR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_</a:t>
            </a:r>
            <a:r>
              <a:rPr lang="ko-KR" alt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엘리먼트</a:t>
            </a:r>
            <a:endParaRPr lang="en-US" sz="88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37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990024" y="363914"/>
            <a:ext cx="221195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html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body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strong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nav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address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span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div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h1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78013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2428494" y="2705725"/>
            <a:ext cx="7335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Atrribute_</a:t>
            </a:r>
            <a:r>
              <a:rPr lang="ko-KR" alt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속성</a:t>
            </a:r>
            <a:endParaRPr lang="en-US" sz="88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31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5220824" y="1690062"/>
            <a:ext cx="17503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id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class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href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src</a:t>
            </a:r>
          </a:p>
          <a:p>
            <a:pPr algn="ctr"/>
            <a:r>
              <a:rPr lang="en-US" sz="4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29134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329351" y="2705725"/>
            <a:ext cx="55333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HTML </a:t>
            </a:r>
            <a:r>
              <a:rPr lang="ko-KR" alt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구조</a:t>
            </a:r>
            <a:endParaRPr lang="en-US" sz="88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510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443143" y="1351508"/>
            <a:ext cx="330571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doctype</a:t>
            </a:r>
          </a:p>
          <a:p>
            <a:pPr algn="ctr"/>
            <a:r>
              <a:rPr lang="en-US" sz="66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html</a:t>
            </a:r>
          </a:p>
          <a:p>
            <a:pPr algn="ctr"/>
            <a:r>
              <a:rPr lang="en-US" sz="66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head</a:t>
            </a:r>
          </a:p>
          <a:p>
            <a:pPr algn="ctr"/>
            <a:r>
              <a:rPr lang="en-US" sz="66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7894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345087" y="2705725"/>
            <a:ext cx="55018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20844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922175" y="2705725"/>
            <a:ext cx="4347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doctype</a:t>
            </a:r>
          </a:p>
        </p:txBody>
      </p:sp>
    </p:spTree>
    <p:extLst>
      <p:ext uri="{BB962C8B-B14F-4D97-AF65-F5344CB8AC3E}">
        <p14:creationId xmlns:p14="http://schemas.microsoft.com/office/powerpoint/2010/main" val="291768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97FB1-FB17-4B85-AFF7-FC26DA0E84D9}"/>
              </a:ext>
            </a:extLst>
          </p:cNvPr>
          <p:cNvSpPr txBox="1"/>
          <p:nvPr/>
        </p:nvSpPr>
        <p:spPr>
          <a:xfrm>
            <a:off x="537394" y="905232"/>
            <a:ext cx="1111721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5</a:t>
            </a:r>
          </a:p>
          <a:p>
            <a: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&lt;!DOCTYPE html&gt;</a:t>
            </a:r>
          </a:p>
          <a:p>
            <a:endParaRPr lang="en-US" sz="14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4.01 Strict</a:t>
            </a:r>
          </a:p>
          <a:p>
            <a: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&lt;!DOCTYPE HTML PUBLIC "-//W3C//DTD HTML 4.01//EN" "http://www.w3.org/TR/html4/strict.dtd"&gt;</a:t>
            </a:r>
          </a:p>
          <a:p>
            <a:endParaRPr lang="en-US" sz="14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4.01 Transitional</a:t>
            </a:r>
          </a:p>
          <a:p>
            <a: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&lt;!DOCTYPE HTML PUBLIC "-//W3C//DTD HTML 4.01 Transitional//EN" "http://www.w3.org/TR/html4/loose.dtd"&gt;</a:t>
            </a:r>
          </a:p>
          <a:p>
            <a:endParaRPr lang="en-US" sz="14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4.01 Frameset</a:t>
            </a:r>
          </a:p>
          <a:p>
            <a: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&lt;!DOCTYPE HTML PUBLIC "-//W3C//DTD HTML 4.01 Frameset//EN" "http://www.w3.org/TR/html4/frameset.dtd"&gt;</a:t>
            </a:r>
            <a:b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endParaRPr lang="en-US" sz="14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XHTML 1.0 Strict</a:t>
            </a:r>
          </a:p>
          <a:p>
            <a: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&lt;!DOCTYPE html PUBLIC "-//W3C//DTD XHTML 1.0 Strict//EN" "http://www.w3.org/TR/xhtml1/DTD/xhtml1-strict.dtd"&gt;</a:t>
            </a:r>
            <a:b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endParaRPr lang="en-US" sz="14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XHTML 1.0 Transitional</a:t>
            </a:r>
          </a:p>
          <a:p>
            <a: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&lt;!DOCTYPE html PUBLIC "-//W3C//DTD XHTML 1.0 Transitional//EN" "http://www.w3.org/TR/xhtml1/DTD/xhtml1-transitional.dtd"&gt;</a:t>
            </a:r>
            <a:b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endParaRPr lang="en-US" sz="14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XHTML 1.0 Frameset</a:t>
            </a:r>
          </a:p>
          <a:p>
            <a: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&lt;!DOCTYPE html PUBLIC "-//W3C//DTD XHTML 1.0 Frameset//EN" "http://www.w3.org/TR/xhtml1/DTD/xhtml1-frameset.dtd"&gt;</a:t>
            </a:r>
            <a:b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endParaRPr lang="en-US" sz="14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XHTML 1.1</a:t>
            </a:r>
          </a:p>
          <a:p>
            <a: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&lt;!DOCTYPE html PUBLIC "-//W3C//DTD XHTML 1.1//EN" </a:t>
            </a:r>
            <a: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http://www.w3.org/TR/xhtml11/DTD/xhtml11.dtd</a:t>
            </a:r>
            <a:r>
              <a:rPr lang="en-US" sz="1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3915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1976135" y="2705725"/>
            <a:ext cx="82397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누가 만들었을까</a:t>
            </a:r>
            <a:r>
              <a:rPr lang="en-US" altLang="ko-KR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</a:t>
            </a:r>
            <a:endParaRPr lang="en-US" sz="88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80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A81D570-7FEB-4143-A45D-AA8577CEAF1A}"/>
              </a:ext>
            </a:extLst>
          </p:cNvPr>
          <p:cNvSpPr/>
          <p:nvPr/>
        </p:nvSpPr>
        <p:spPr>
          <a:xfrm>
            <a:off x="7067752" y="2507936"/>
            <a:ext cx="1842128" cy="184212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E0D6C-BAEC-44BF-B138-37DD1414B410}"/>
              </a:ext>
            </a:extLst>
          </p:cNvPr>
          <p:cNvSpPr txBox="1"/>
          <p:nvPr/>
        </p:nvSpPr>
        <p:spPr>
          <a:xfrm>
            <a:off x="5277175" y="3044279"/>
            <a:ext cx="1473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w3c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0ECE67-5313-4906-B778-39FBB03786C2}"/>
              </a:ext>
            </a:extLst>
          </p:cNvPr>
          <p:cNvSpPr/>
          <p:nvPr/>
        </p:nvSpPr>
        <p:spPr>
          <a:xfrm>
            <a:off x="5214851" y="471581"/>
            <a:ext cx="1762298" cy="1762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Google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829C4A-5772-4301-A61A-8A96DA78F4F8}"/>
              </a:ext>
            </a:extLst>
          </p:cNvPr>
          <p:cNvSpPr/>
          <p:nvPr/>
        </p:nvSpPr>
        <p:spPr>
          <a:xfrm>
            <a:off x="3007192" y="4344259"/>
            <a:ext cx="1762298" cy="1762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Samsuang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2761C4-2B43-4987-A4DE-E4F03A75794A}"/>
              </a:ext>
            </a:extLst>
          </p:cNvPr>
          <p:cNvSpPr/>
          <p:nvPr/>
        </p:nvSpPr>
        <p:spPr>
          <a:xfrm>
            <a:off x="3007192" y="751443"/>
            <a:ext cx="1762298" cy="1762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Apple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0611B4F-51D1-4AC5-AE74-9CEEEBD1B24C}"/>
              </a:ext>
            </a:extLst>
          </p:cNvPr>
          <p:cNvSpPr/>
          <p:nvPr/>
        </p:nvSpPr>
        <p:spPr>
          <a:xfrm>
            <a:off x="1732861" y="2547851"/>
            <a:ext cx="1762298" cy="1762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MS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64BB0B4-5D22-485D-9CA9-00B09EF22B37}"/>
              </a:ext>
            </a:extLst>
          </p:cNvPr>
          <p:cNvSpPr/>
          <p:nvPr/>
        </p:nvSpPr>
        <p:spPr>
          <a:xfrm>
            <a:off x="5208663" y="4778009"/>
            <a:ext cx="1762298" cy="1762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086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2338059" y="2705725"/>
            <a:ext cx="75159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Tag Reference</a:t>
            </a:r>
          </a:p>
        </p:txBody>
      </p:sp>
    </p:spTree>
    <p:extLst>
      <p:ext uri="{BB962C8B-B14F-4D97-AF65-F5344CB8AC3E}">
        <p14:creationId xmlns:p14="http://schemas.microsoft.com/office/powerpoint/2010/main" val="823387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546948" y="1843950"/>
            <a:ext cx="110981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http://dev.w3.org/html5/html-author/</a:t>
            </a:r>
          </a:p>
          <a:p>
            <a:endParaRPr lang="en-US" sz="40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sz="40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http://opentutorials.org/course/1058/</a:t>
            </a:r>
          </a:p>
          <a:p>
            <a:endParaRPr lang="en-US" sz="40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sz="40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https://www.advancedwebranking.com/html/</a:t>
            </a:r>
          </a:p>
        </p:txBody>
      </p:sp>
    </p:spTree>
    <p:extLst>
      <p:ext uri="{BB962C8B-B14F-4D97-AF65-F5344CB8AC3E}">
        <p14:creationId xmlns:p14="http://schemas.microsoft.com/office/powerpoint/2010/main" val="2240212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5248652" y="2875002"/>
            <a:ext cx="16946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본질</a:t>
            </a:r>
            <a:endParaRPr lang="en-US" sz="66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546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C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rgbClr val="C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rgbClr val="C00000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rgbClr val="C00000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996988" y="2705725"/>
            <a:ext cx="21980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정보</a:t>
            </a:r>
            <a:endParaRPr lang="en-US" sz="880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859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FBFDBF-2AC5-4B14-AB15-5B682C22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57" y="1785257"/>
            <a:ext cx="3287486" cy="328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39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770957" y="2705725"/>
            <a:ext cx="26500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WEB</a:t>
            </a:r>
            <a:endParaRPr lang="en-US" sz="880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06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960928" y="2705725"/>
            <a:ext cx="42701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85746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117734" y="2705725"/>
            <a:ext cx="39565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56435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809EE91-C701-4549-A3D8-23E0F553DDEB}"/>
              </a:ext>
            </a:extLst>
          </p:cNvPr>
          <p:cNvSpPr/>
          <p:nvPr/>
        </p:nvSpPr>
        <p:spPr>
          <a:xfrm>
            <a:off x="9221256" y="1269780"/>
            <a:ext cx="1086994" cy="1086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웹서버</a:t>
            </a:r>
            <a:endParaRPr 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6FD738-4411-45A3-BD2A-83B4C6DC3032}"/>
              </a:ext>
            </a:extLst>
          </p:cNvPr>
          <p:cNvGrpSpPr/>
          <p:nvPr/>
        </p:nvGrpSpPr>
        <p:grpSpPr>
          <a:xfrm>
            <a:off x="1516781" y="1062542"/>
            <a:ext cx="1432192" cy="1501470"/>
            <a:chOff x="1938969" y="2033377"/>
            <a:chExt cx="1432192" cy="15014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6B6109-F35D-430C-8D42-B631CA8A2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6" t="6587" r="4270" b="21285"/>
            <a:stretch/>
          </p:blipFill>
          <p:spPr>
            <a:xfrm>
              <a:off x="1938969" y="2033377"/>
              <a:ext cx="1432192" cy="113213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4E135A-8BED-4DEE-A671-3D270A7899C6}"/>
                </a:ext>
              </a:extLst>
            </p:cNvPr>
            <p:cNvSpPr txBox="1"/>
            <p:nvPr/>
          </p:nvSpPr>
          <p:spPr>
            <a:xfrm>
              <a:off x="2049771" y="316551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웹브라우저</a:t>
              </a:r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E80766-9353-4BBB-8E3A-7CC262D8926F}"/>
              </a:ext>
            </a:extLst>
          </p:cNvPr>
          <p:cNvGrpSpPr/>
          <p:nvPr/>
        </p:nvGrpSpPr>
        <p:grpSpPr>
          <a:xfrm>
            <a:off x="10485306" y="5107762"/>
            <a:ext cx="1249494" cy="1422882"/>
            <a:chOff x="10485306" y="5107762"/>
            <a:chExt cx="1363558" cy="14228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5816615-2951-4789-9E83-F45856C22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5306" y="5107762"/>
              <a:ext cx="1363558" cy="94469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488013-82C7-4ED6-946B-6515AD4B1D96}"/>
                </a:ext>
              </a:extLst>
            </p:cNvPr>
            <p:cNvSpPr txBox="1"/>
            <p:nvPr/>
          </p:nvSpPr>
          <p:spPr>
            <a:xfrm>
              <a:off x="10664383" y="616131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웹페이지</a:t>
              </a:r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27EEE9B9-916F-4AF0-8B89-2F9DC60CB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1266">
            <a:off x="9993460" y="4059255"/>
            <a:ext cx="686975" cy="12494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79BACC-13A4-4C5F-B0EB-4D31070BD7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" t="13765" r="6945" b="23266"/>
          <a:stretch/>
        </p:blipFill>
        <p:spPr>
          <a:xfrm>
            <a:off x="1867166" y="3609468"/>
            <a:ext cx="2049138" cy="14982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7186FA-1FBA-4E16-92CD-A3F4E6CF11C7}"/>
              </a:ext>
            </a:extLst>
          </p:cNvPr>
          <p:cNvSpPr txBox="1"/>
          <p:nvPr/>
        </p:nvSpPr>
        <p:spPr>
          <a:xfrm>
            <a:off x="1942928" y="5373016"/>
            <a:ext cx="2012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</a:t>
            </a:r>
            <a:endParaRPr lang="en-US" sz="3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E369C0-EB9A-4D9D-9584-7C13428D8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49" y="3058624"/>
            <a:ext cx="2049138" cy="20491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9F0BE42-A49E-4921-9F45-631AC5C936D1}"/>
              </a:ext>
            </a:extLst>
          </p:cNvPr>
          <p:cNvSpPr txBox="1"/>
          <p:nvPr/>
        </p:nvSpPr>
        <p:spPr>
          <a:xfrm>
            <a:off x="8763438" y="5373016"/>
            <a:ext cx="915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3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874BCE-AD5A-4049-95BC-30BB56EA02E0}"/>
              </a:ext>
            </a:extLst>
          </p:cNvPr>
          <p:cNvCxnSpPr>
            <a:endCxn id="19" idx="1"/>
          </p:cNvCxnSpPr>
          <p:nvPr/>
        </p:nvCxnSpPr>
        <p:spPr>
          <a:xfrm>
            <a:off x="4253505" y="4083193"/>
            <a:ext cx="38859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A0072E6-233F-4E03-93C6-530025E94A35}"/>
              </a:ext>
            </a:extLst>
          </p:cNvPr>
          <p:cNvCxnSpPr>
            <a:cxnSpLocks/>
          </p:cNvCxnSpPr>
          <p:nvPr/>
        </p:nvCxnSpPr>
        <p:spPr>
          <a:xfrm flipH="1">
            <a:off x="4288972" y="4423597"/>
            <a:ext cx="38859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3841F4-588B-4FDD-9A5F-50208E94FCCF}"/>
              </a:ext>
            </a:extLst>
          </p:cNvPr>
          <p:cNvSpPr txBox="1"/>
          <p:nvPr/>
        </p:nvSpPr>
        <p:spPr>
          <a:xfrm>
            <a:off x="5874682" y="3558124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F8B2A4-47E8-41D9-9B53-A2ACFDA7E895}"/>
              </a:ext>
            </a:extLst>
          </p:cNvPr>
          <p:cNvSpPr txBox="1"/>
          <p:nvPr/>
        </p:nvSpPr>
        <p:spPr>
          <a:xfrm>
            <a:off x="5874682" y="4684002"/>
            <a:ext cx="9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</a:t>
            </a:r>
            <a:endParaRPr 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31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5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4462669" y="2705725"/>
            <a:ext cx="32666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6537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2CE148-7577-4626-9C91-F97BA453C143}"/>
              </a:ext>
            </a:extLst>
          </p:cNvPr>
          <p:cNvSpPr txBox="1"/>
          <p:nvPr/>
        </p:nvSpPr>
        <p:spPr>
          <a:xfrm>
            <a:off x="2290310" y="2367171"/>
            <a:ext cx="76113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링크와 태그 등을 통해</a:t>
            </a:r>
            <a:endParaRPr lang="en-US" altLang="ko-KR" sz="4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문서나 데이터의 구조를 명기하여</a:t>
            </a:r>
            <a:endParaRPr lang="en-US" altLang="ko-KR" sz="4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웹페이지를 만드는언어</a:t>
            </a:r>
            <a:endParaRPr lang="en-US" sz="4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1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49376" y="6550223"/>
            <a:ext cx="249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21BDC-31D3-4F93-A21F-125D8A2D68D2}"/>
              </a:ext>
            </a:extLst>
          </p:cNvPr>
          <p:cNvSpPr txBox="1"/>
          <p:nvPr/>
        </p:nvSpPr>
        <p:spPr>
          <a:xfrm>
            <a:off x="3051897" y="1351508"/>
            <a:ext cx="608820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TAG</a:t>
            </a:r>
          </a:p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ELEMENT</a:t>
            </a:r>
          </a:p>
          <a:p>
            <a:pPr algn="ctr"/>
            <a:r>
              <a:rPr lang="en-US" sz="8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9715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1323</Words>
  <Application>Microsoft Office PowerPoint</Application>
  <PresentationFormat>와이드스크린</PresentationFormat>
  <Paragraphs>235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나눔바른고딕</vt:lpstr>
      <vt:lpstr>나눔바른고딕 Light</vt:lpstr>
      <vt:lpstr>나눔바른고딕 UltraLight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Taehoon Kwon</dc:creator>
  <cp:lastModifiedBy>Taehoon Kwon</cp:lastModifiedBy>
  <cp:revision>20</cp:revision>
  <dcterms:created xsi:type="dcterms:W3CDTF">2018-09-07T04:10:31Z</dcterms:created>
  <dcterms:modified xsi:type="dcterms:W3CDTF">2018-09-15T08:37:49Z</dcterms:modified>
</cp:coreProperties>
</file>