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53" r:id="rId2"/>
  </p:sldMasterIdLst>
  <p:notesMasterIdLst>
    <p:notesMasterId r:id="rId14"/>
  </p:notesMasterIdLst>
  <p:handoutMasterIdLst>
    <p:handoutMasterId r:id="rId15"/>
  </p:handoutMasterIdLst>
  <p:sldIdLst>
    <p:sldId id="1087" r:id="rId3"/>
    <p:sldId id="1088" r:id="rId4"/>
    <p:sldId id="1089" r:id="rId5"/>
    <p:sldId id="1090" r:id="rId6"/>
    <p:sldId id="1092" r:id="rId7"/>
    <p:sldId id="1093" r:id="rId8"/>
    <p:sldId id="1130" r:id="rId9"/>
    <p:sldId id="1131" r:id="rId10"/>
    <p:sldId id="1100" r:id="rId11"/>
    <p:sldId id="1129" r:id="rId12"/>
    <p:sldId id="787" r:id="rId13"/>
  </p:sldIdLst>
  <p:sldSz cx="12192000" cy="6858000"/>
  <p:notesSz cx="6797675" cy="9926638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1087"/>
            <p14:sldId id="1088"/>
            <p14:sldId id="1089"/>
            <p14:sldId id="1090"/>
            <p14:sldId id="1092"/>
            <p14:sldId id="1093"/>
            <p14:sldId id="1130"/>
            <p14:sldId id="1131"/>
            <p14:sldId id="1100"/>
            <p14:sldId id="1129"/>
          </p14:sldIdLst>
        </p14:section>
        <p14:section name="CREDITS &amp; COPYRIGHTS" id="{96A22112-93F8-4FC4-92DC-51B794962ED1}">
          <p14:sldIdLst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D9"/>
    <a:srgbClr val="499F5F"/>
    <a:srgbClr val="2F764E"/>
    <a:srgbClr val="ED8C17"/>
    <a:srgbClr val="245A3B"/>
    <a:srgbClr val="DD8111"/>
    <a:srgbClr val="205035"/>
    <a:srgbClr val="2D77A8"/>
    <a:srgbClr val="2980B9"/>
    <a:srgbClr val="35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816" autoAdjust="0"/>
  </p:normalViewPr>
  <p:slideViewPr>
    <p:cSldViewPr>
      <p:cViewPr varScale="1">
        <p:scale>
          <a:sx n="110" d="100"/>
          <a:sy n="110" d="100"/>
        </p:scale>
        <p:origin x="60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안녕하십니까 프로젝트 발표 전 팀원 소개</a:t>
            </a:r>
            <a:r>
              <a:rPr lang="ko-KR" altLang="en-US" baseline="0" dirty="0" smtClean="0">
                <a:solidFill>
                  <a:prstClr val="black"/>
                </a:solidFill>
              </a:rPr>
              <a:t> 먼저 하겠습니다</a:t>
            </a:r>
            <a:r>
              <a:rPr lang="en-US" altLang="ko-KR" baseline="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baseline="0" dirty="0" smtClean="0">
                <a:solidFill>
                  <a:prstClr val="black"/>
                </a:solidFill>
              </a:rPr>
              <a:t>팀장 </a:t>
            </a:r>
            <a:r>
              <a:rPr lang="ko-KR" altLang="en-US" baseline="0" dirty="0" err="1" smtClean="0">
                <a:solidFill>
                  <a:prstClr val="black"/>
                </a:solidFill>
              </a:rPr>
              <a:t>ㄱㄴㅎ</a:t>
            </a:r>
            <a:endParaRPr lang="en-US" altLang="ko-KR" baseline="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ㄱㅇㄱ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defTabSz="921029"/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/>
              <a:t>ㄱㄷㅇ</a:t>
            </a:r>
            <a:endParaRPr lang="ko-KR" altLang="en-US" dirty="0"/>
          </a:p>
          <a:p>
            <a:r>
              <a:rPr lang="ko-KR" altLang="en-US" dirty="0" smtClean="0">
                <a:solidFill>
                  <a:prstClr val="black"/>
                </a:solidFill>
              </a:rPr>
              <a:t>팀원 </a:t>
            </a:r>
            <a:r>
              <a:rPr lang="ko-KR" altLang="en-US" dirty="0" err="1" smtClean="0">
                <a:solidFill>
                  <a:prstClr val="black"/>
                </a:solidFill>
              </a:rPr>
              <a:t>ㅎㅈㅎ</a:t>
            </a:r>
            <a:r>
              <a:rPr lang="ko-KR" altLang="en-US" dirty="0" smtClean="0">
                <a:solidFill>
                  <a:prstClr val="black"/>
                </a:solidFill>
              </a:rPr>
              <a:t>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지금부터 </a:t>
            </a:r>
            <a:r>
              <a:rPr lang="ko-KR" altLang="en-US" dirty="0">
                <a:solidFill>
                  <a:prstClr val="black"/>
                </a:solidFill>
              </a:rPr>
              <a:t>프로젝트 발표를 </a:t>
            </a:r>
            <a:r>
              <a:rPr lang="ko-KR" altLang="en-US" dirty="0" smtClean="0">
                <a:solidFill>
                  <a:prstClr val="black"/>
                </a:solidFill>
              </a:rPr>
              <a:t>시작하겠습니다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59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59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30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시연을 시작하도록 하겠습니다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13">
              <a:defRPr/>
            </a:pPr>
            <a:fld id="{2CA3AB2B-189A-4C92-A457-C6A3833631A7}" type="slidenum">
              <a:rPr lang="en-US">
                <a:solidFill>
                  <a:prstClr val="black"/>
                </a:solidFill>
                <a:latin typeface="Calibri"/>
              </a:rPr>
              <a:pPr defTabSz="914213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발표순서는 </a:t>
            </a: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다음</a:t>
            </a:r>
            <a:r>
              <a:rPr lang="en-US" altLang="ko-KR" dirty="0">
                <a:solidFill>
                  <a:prstClr val="black"/>
                </a:solidFill>
              </a:rPr>
              <a:t>”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ko-KR" altLang="en-US" dirty="0" smtClean="0">
                <a:solidFill>
                  <a:prstClr val="black"/>
                </a:solidFill>
              </a:rPr>
              <a:t>같습니다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첫 번째 </a:t>
            </a:r>
            <a:r>
              <a:rPr lang="en-US" altLang="ko-KR" dirty="0" smtClean="0">
                <a:solidFill>
                  <a:prstClr val="black"/>
                </a:solidFill>
              </a:rPr>
              <a:t>“</a:t>
            </a:r>
            <a:r>
              <a:rPr lang="ko-KR" altLang="en-US" dirty="0" smtClean="0">
                <a:solidFill>
                  <a:prstClr val="black"/>
                </a:solidFill>
              </a:rPr>
              <a:t>소개</a:t>
            </a:r>
            <a:r>
              <a:rPr lang="en-US" altLang="ko-KR" dirty="0" smtClean="0">
                <a:solidFill>
                  <a:prstClr val="black"/>
                </a:solidFill>
              </a:rPr>
              <a:t>”</a:t>
            </a:r>
            <a:r>
              <a:rPr lang="ko-KR" altLang="en-US" dirty="0" smtClean="0">
                <a:solidFill>
                  <a:prstClr val="black"/>
                </a:solidFill>
              </a:rPr>
              <a:t> 부터 보시겠습니다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프로그램 목적은 보시는 것처럼 다양한 기능들을 쉽고 간편하게 이용할 수 있는 것이 목적이고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수업시간에 배운 기술을 활용하여 </a:t>
            </a:r>
            <a:endParaRPr lang="en-US" altLang="ko-KR" dirty="0" smtClean="0"/>
          </a:p>
          <a:p>
            <a:r>
              <a:rPr lang="ko-KR" altLang="en-US" dirty="0" smtClean="0"/>
              <a:t>저희가 할 수 있는 것을 고려 했을 때 미용실 관리 프로그램을 만들 수 있겠다 생각되어 이 프로젝트를 선정하게 되었습니다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그리고 작은 미용실에서도 용이하게 사용할 수 있도록 인터페이스를 고려해서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 소요기간은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스윙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주씩 걸렸습니다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간단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</a:p>
          <a:p>
            <a:r>
              <a:rPr lang="ko-KR" altLang="en-US" dirty="0" smtClean="0"/>
              <a:t>다음은 개발환경에 사용된 툴들입니다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빨간색 테이블은 자바스윙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회색 테이블은 웹에서만 사용하는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특이점은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조인 테이블인데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의 부하를 줄이기 위해서</a:t>
            </a:r>
            <a:r>
              <a:rPr lang="ko-KR" altLang="en-US" baseline="0" dirty="0" smtClean="0"/>
              <a:t> 테이블들을 </a:t>
            </a:r>
            <a:r>
              <a:rPr lang="ko-KR" altLang="en-US" baseline="0" dirty="0" err="1" smtClean="0"/>
              <a:t>여러개로</a:t>
            </a:r>
            <a:r>
              <a:rPr lang="ko-KR" altLang="en-US" baseline="0" dirty="0" smtClean="0"/>
              <a:t> 쪼개었습니다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그러는 와중에 특정 테이블이 여러 테이블들의 정보로 만들어 지는데 그 테이블에서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조인이 필요했습니다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처음에는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문장이 너무 길어서 작성하는데 곤란한 부분이 있었는데 나중에는 적응을 해서 </a:t>
            </a:r>
            <a:r>
              <a:rPr lang="ko-KR" altLang="en-US" baseline="0" dirty="0" err="1" smtClean="0"/>
              <a:t>무리없이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사용있게</a:t>
            </a:r>
            <a:r>
              <a:rPr lang="ko-KR" altLang="en-US" baseline="0" dirty="0" smtClean="0"/>
              <a:t> 되었습니다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클래스 설계입니다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MVC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구조를 이용하여 서버와 통신하는 구조입니다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자바의 경우 스윙자체가 보여지는 부분이라서 클래스의 숫자가 그리 많지 않습니다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67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하지만 웹의 경우 페이지 별로 자바 </a:t>
            </a:r>
            <a:r>
              <a:rPr lang="ko-KR" altLang="en-US" baseline="0" dirty="0" err="1" smtClean="0"/>
              <a:t>핸들러가</a:t>
            </a:r>
            <a:r>
              <a:rPr lang="ko-KR" altLang="en-US" baseline="0" dirty="0" smtClean="0"/>
              <a:t> 하나씩 필요해 클래스 숫자가 훨씬 많습니다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클래스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다음은 </a:t>
            </a:r>
            <a:r>
              <a:rPr lang="en-US" altLang="ko-KR" dirty="0" smtClean="0">
                <a:solidFill>
                  <a:prstClr val="black"/>
                </a:solidFill>
              </a:rPr>
              <a:t>UI</a:t>
            </a:r>
            <a:r>
              <a:rPr lang="ko-KR" altLang="en-US" dirty="0" smtClean="0">
                <a:solidFill>
                  <a:prstClr val="black"/>
                </a:solidFill>
              </a:rPr>
              <a:t>흐름도 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파란색 박스는 </a:t>
            </a:r>
            <a:r>
              <a:rPr lang="ko-KR" altLang="en-US" dirty="0">
                <a:solidFill>
                  <a:prstClr val="black"/>
                </a:solidFill>
              </a:rPr>
              <a:t>자바스윙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박스는 </a:t>
            </a:r>
            <a:r>
              <a:rPr lang="ko-KR" altLang="en-US" dirty="0">
                <a:solidFill>
                  <a:prstClr val="black"/>
                </a:solidFill>
              </a:rPr>
              <a:t>웹의 기능을 의미합니다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빨간색 글씨는 웹에서도 사용되는 기능들입니다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weet.com/" TargetMode="External"/><Relationship Id="rId7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6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0" r:id="rId3"/>
    <p:sldLayoutId id="2147483772" r:id="rId4"/>
    <p:sldLayoutId id="2147483775" r:id="rId5"/>
    <p:sldLayoutId id="2147483751" r:id="rId6"/>
    <p:sldLayoutId id="2147483774" r:id="rId7"/>
    <p:sldLayoutId id="2147483750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0" name="click.wav"/>
          </p:stSnd>
        </p:sndAc>
      </p:transition>
    </mc:Choice>
    <mc:Fallback xmlns="">
      <p:transition spd="slow">
        <p:sndAc>
          <p:stSnd>
            <p:snd r:embed="rId11" name="click.wav"/>
          </p:stSnd>
        </p:sndAc>
      </p:transition>
    </mc:Fallback>
  </mc:AlternateConten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hyperlink" Target="https://github.com/MinSu-Kim/java_web02_team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26.sv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67000" y="4437112"/>
            <a:ext cx="6858000" cy="1689938"/>
          </a:xfrm>
        </p:spPr>
        <p:txBody>
          <a:bodyPr anchor="ctr"/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이태훈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08168" y="6127050"/>
            <a:ext cx="417646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2973089" y="2276872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쇼핑몰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스윙프로그램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C94F937-36CF-49C2-84FE-8CA3CC0B3F65}"/>
              </a:ext>
            </a:extLst>
          </p:cNvPr>
          <p:cNvSpPr txBox="1"/>
          <p:nvPr/>
        </p:nvSpPr>
        <p:spPr>
          <a:xfrm>
            <a:off x="3575720" y="2924944"/>
            <a:ext cx="5541902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4400" b="1" dirty="0" smtClean="0">
                <a:solidFill>
                  <a:srgbClr val="499F5F"/>
                </a:solidFill>
              </a:rPr>
              <a:t>시연 시작하겠습니다</a:t>
            </a:r>
            <a:r>
              <a:rPr lang="en-US" altLang="ko-KR" sz="4400" b="1" dirty="0" smtClean="0">
                <a:solidFill>
                  <a:srgbClr val="499F5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mtClean="0"/>
              <a:t>감사합니다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8544272" y="6180998"/>
            <a:ext cx="3384375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0" y="6513221"/>
            <a:ext cx="3955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https://github.com/MinSu-Kim/java_web02_teamA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">
            <a:extLst>
              <a:ext uri="{FF2B5EF4-FFF2-40B4-BE49-F238E27FC236}">
                <a16:creationId xmlns:a16="http://schemas.microsoft.com/office/drawing/2014/main" xmlns="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23816-F025-41D1-A143-DC280077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4435A3-58E5-41CD-BE69-EB2CA78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xmlns="" id="{7E0E8D87-8BBF-4923-BD90-33D785ECE516}"/>
              </a:ext>
            </a:extLst>
          </p:cNvPr>
          <p:cNvSpPr/>
          <p:nvPr/>
        </p:nvSpPr>
        <p:spPr>
          <a:xfrm>
            <a:off x="931818" y="2305016"/>
            <a:ext cx="8820040" cy="3956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463" extrusionOk="0">
                <a:moveTo>
                  <a:pt x="21328" y="207"/>
                </a:moveTo>
                <a:cubicBezTo>
                  <a:pt x="21215" y="2506"/>
                  <a:pt x="20722" y="4700"/>
                  <a:pt x="20089" y="6509"/>
                </a:cubicBezTo>
                <a:cubicBezTo>
                  <a:pt x="19441" y="8363"/>
                  <a:pt x="18573" y="10006"/>
                  <a:pt x="17550" y="10711"/>
                </a:cubicBezTo>
                <a:cubicBezTo>
                  <a:pt x="17088" y="11031"/>
                  <a:pt x="16583" y="11217"/>
                  <a:pt x="16131" y="10732"/>
                </a:cubicBezTo>
                <a:cubicBezTo>
                  <a:pt x="15933" y="10520"/>
                  <a:pt x="15742" y="10191"/>
                  <a:pt x="15649" y="9737"/>
                </a:cubicBezTo>
                <a:cubicBezTo>
                  <a:pt x="15539" y="9201"/>
                  <a:pt x="15589" y="8488"/>
                  <a:pt x="15813" y="8137"/>
                </a:cubicBezTo>
                <a:cubicBezTo>
                  <a:pt x="16051" y="7763"/>
                  <a:pt x="16368" y="7940"/>
                  <a:pt x="16554" y="8400"/>
                </a:cubicBezTo>
                <a:cubicBezTo>
                  <a:pt x="16719" y="8807"/>
                  <a:pt x="16751" y="9368"/>
                  <a:pt x="16726" y="9893"/>
                </a:cubicBezTo>
                <a:cubicBezTo>
                  <a:pt x="16673" y="10990"/>
                  <a:pt x="16415" y="12034"/>
                  <a:pt x="16156" y="12952"/>
                </a:cubicBezTo>
                <a:cubicBezTo>
                  <a:pt x="15070" y="16799"/>
                  <a:pt x="13176" y="18912"/>
                  <a:pt x="11247" y="19978"/>
                </a:cubicBezTo>
                <a:cubicBezTo>
                  <a:pt x="9523" y="20931"/>
                  <a:pt x="7710" y="21276"/>
                  <a:pt x="5942" y="20861"/>
                </a:cubicBezTo>
                <a:cubicBezTo>
                  <a:pt x="4988" y="20636"/>
                  <a:pt x="4037" y="20306"/>
                  <a:pt x="3094" y="19909"/>
                </a:cubicBezTo>
                <a:cubicBezTo>
                  <a:pt x="2249" y="19554"/>
                  <a:pt x="1398" y="19162"/>
                  <a:pt x="579" y="18569"/>
                </a:cubicBezTo>
                <a:cubicBezTo>
                  <a:pt x="434" y="18464"/>
                  <a:pt x="290" y="18352"/>
                  <a:pt x="149" y="18220"/>
                </a:cubicBezTo>
                <a:cubicBezTo>
                  <a:pt x="35" y="18113"/>
                  <a:pt x="-64" y="18486"/>
                  <a:pt x="51" y="18594"/>
                </a:cubicBezTo>
                <a:cubicBezTo>
                  <a:pt x="842" y="19337"/>
                  <a:pt x="1707" y="19729"/>
                  <a:pt x="2544" y="20109"/>
                </a:cubicBezTo>
                <a:cubicBezTo>
                  <a:pt x="3585" y="20582"/>
                  <a:pt x="4636" y="20961"/>
                  <a:pt x="5691" y="21232"/>
                </a:cubicBezTo>
                <a:cubicBezTo>
                  <a:pt x="6563" y="21455"/>
                  <a:pt x="7413" y="21530"/>
                  <a:pt x="8288" y="21397"/>
                </a:cubicBezTo>
                <a:cubicBezTo>
                  <a:pt x="9388" y="21230"/>
                  <a:pt x="10488" y="20888"/>
                  <a:pt x="11553" y="20248"/>
                </a:cubicBezTo>
                <a:cubicBezTo>
                  <a:pt x="13642" y="18995"/>
                  <a:pt x="15638" y="16430"/>
                  <a:pt x="16623" y="11978"/>
                </a:cubicBezTo>
                <a:cubicBezTo>
                  <a:pt x="16826" y="11063"/>
                  <a:pt x="17017" y="9930"/>
                  <a:pt x="16891" y="8901"/>
                </a:cubicBezTo>
                <a:cubicBezTo>
                  <a:pt x="16769" y="7903"/>
                  <a:pt x="16274" y="7198"/>
                  <a:pt x="15825" y="7628"/>
                </a:cubicBezTo>
                <a:cubicBezTo>
                  <a:pt x="15377" y="8057"/>
                  <a:pt x="15288" y="9361"/>
                  <a:pt x="15547" y="10205"/>
                </a:cubicBezTo>
                <a:cubicBezTo>
                  <a:pt x="15800" y="11029"/>
                  <a:pt x="16295" y="11490"/>
                  <a:pt x="16736" y="11471"/>
                </a:cubicBezTo>
                <a:cubicBezTo>
                  <a:pt x="17827" y="11423"/>
                  <a:pt x="18859" y="9973"/>
                  <a:pt x="19617" y="8331"/>
                </a:cubicBezTo>
                <a:cubicBezTo>
                  <a:pt x="20429" y="6573"/>
                  <a:pt x="21074" y="4318"/>
                  <a:pt x="21379" y="1883"/>
                </a:cubicBezTo>
                <a:cubicBezTo>
                  <a:pt x="21448" y="1333"/>
                  <a:pt x="21496" y="773"/>
                  <a:pt x="21524" y="206"/>
                </a:cubicBezTo>
                <a:cubicBezTo>
                  <a:pt x="21536" y="-70"/>
                  <a:pt x="21341" y="-67"/>
                  <a:pt x="21328" y="207"/>
                </a:cubicBezTo>
                <a:lnTo>
                  <a:pt x="21328" y="207"/>
                </a:lnTo>
                <a:close/>
              </a:path>
            </a:pathLst>
          </a:custGeom>
          <a:solidFill>
            <a:srgbClr val="93949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xmlns="" id="{290B786E-A9A6-4DEB-9D75-E4F066EAE2E2}"/>
              </a:ext>
            </a:extLst>
          </p:cNvPr>
          <p:cNvSpPr/>
          <p:nvPr/>
        </p:nvSpPr>
        <p:spPr>
          <a:xfrm>
            <a:off x="4136311" y="562110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0C86614A-B915-4B9E-BEC6-AE0CB640778B}"/>
              </a:ext>
            </a:extLst>
          </p:cNvPr>
          <p:cNvSpPr/>
          <p:nvPr/>
        </p:nvSpPr>
        <p:spPr>
          <a:xfrm>
            <a:off x="4104425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B46B687E-3831-4C46-8386-A23BBA4D21D5}"/>
              </a:ext>
            </a:extLst>
          </p:cNvPr>
          <p:cNvSpPr/>
          <p:nvPr/>
        </p:nvSpPr>
        <p:spPr>
          <a:xfrm>
            <a:off x="2239124" y="562110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788A58C-8CBE-49BB-BAC0-41E5E38983D8}"/>
              </a:ext>
            </a:extLst>
          </p:cNvPr>
          <p:cNvSpPr/>
          <p:nvPr/>
        </p:nvSpPr>
        <p:spPr>
          <a:xfrm>
            <a:off x="2223182" y="560516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7" y="21600"/>
                  <a:pt x="10800" y="21600"/>
                </a:cubicBezTo>
                <a:close/>
                <a:moveTo>
                  <a:pt x="10800" y="929"/>
                </a:moveTo>
                <a:cubicBezTo>
                  <a:pt x="5355" y="929"/>
                  <a:pt x="926" y="5358"/>
                  <a:pt x="926" y="10803"/>
                </a:cubicBezTo>
                <a:cubicBezTo>
                  <a:pt x="926" y="16248"/>
                  <a:pt x="5355" y="20677"/>
                  <a:pt x="10800" y="20677"/>
                </a:cubicBezTo>
                <a:cubicBezTo>
                  <a:pt x="16245" y="20677"/>
                  <a:pt x="20674" y="16248"/>
                  <a:pt x="20674" y="10803"/>
                </a:cubicBezTo>
                <a:cubicBezTo>
                  <a:pt x="20674" y="5358"/>
                  <a:pt x="16245" y="929"/>
                  <a:pt x="10800" y="9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xmlns="" id="{16E844B6-E2E4-4E6F-8B3A-E5873DD5C725}"/>
              </a:ext>
            </a:extLst>
          </p:cNvPr>
          <p:cNvSpPr/>
          <p:nvPr/>
        </p:nvSpPr>
        <p:spPr>
          <a:xfrm>
            <a:off x="5937841" y="5158768"/>
            <a:ext cx="1067845" cy="1067845"/>
          </a:xfrm>
          <a:prstGeom prst="ellipse">
            <a:avLst/>
          </a:prstGeom>
          <a:solidFill>
            <a:srgbClr val="DADBD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4E3CD0A2-F6E9-4A17-A361-3AA7994A76D3}"/>
              </a:ext>
            </a:extLst>
          </p:cNvPr>
          <p:cNvSpPr/>
          <p:nvPr/>
        </p:nvSpPr>
        <p:spPr>
          <a:xfrm>
            <a:off x="5921898" y="5142825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BFF12144-6EAF-4FB9-B9E4-653DE51CFA3F}"/>
              </a:ext>
            </a:extLst>
          </p:cNvPr>
          <p:cNvSpPr/>
          <p:nvPr/>
        </p:nvSpPr>
        <p:spPr>
          <a:xfrm>
            <a:off x="8664051" y="2942726"/>
            <a:ext cx="1115675" cy="1115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6" y="21600"/>
                  <a:pt x="0" y="16754"/>
                  <a:pt x="0" y="10800"/>
                </a:cubicBezTo>
                <a:cubicBezTo>
                  <a:pt x="0" y="4846"/>
                  <a:pt x="4846" y="0"/>
                  <a:pt x="10800" y="0"/>
                </a:cubicBezTo>
                <a:cubicBezTo>
                  <a:pt x="16754" y="0"/>
                  <a:pt x="21600" y="4846"/>
                  <a:pt x="21600" y="10800"/>
                </a:cubicBezTo>
                <a:cubicBezTo>
                  <a:pt x="21600" y="16754"/>
                  <a:pt x="16754" y="21600"/>
                  <a:pt x="10800" y="21600"/>
                </a:cubicBezTo>
                <a:close/>
                <a:moveTo>
                  <a:pt x="10800" y="926"/>
                </a:moveTo>
                <a:cubicBezTo>
                  <a:pt x="5355" y="926"/>
                  <a:pt x="926" y="5355"/>
                  <a:pt x="926" y="10800"/>
                </a:cubicBezTo>
                <a:cubicBezTo>
                  <a:pt x="926" y="16245"/>
                  <a:pt x="5355" y="20674"/>
                  <a:pt x="10800" y="20674"/>
                </a:cubicBezTo>
                <a:cubicBezTo>
                  <a:pt x="16245" y="20674"/>
                  <a:pt x="20674" y="16245"/>
                  <a:pt x="20674" y="10800"/>
                </a:cubicBezTo>
                <a:cubicBezTo>
                  <a:pt x="20674" y="5355"/>
                  <a:pt x="16245" y="926"/>
                  <a:pt x="10800" y="9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xmlns="" id="{5238E483-5570-4774-B9E2-97EAF1234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06090" y="5741429"/>
            <a:ext cx="733912" cy="733912"/>
          </a:xfrm>
          <a:prstGeom prst="rect">
            <a:avLst/>
          </a:prstGeom>
        </p:spPr>
      </p:pic>
      <p:pic>
        <p:nvPicPr>
          <p:cNvPr id="17" name="Graphic 16" descr="Walk">
            <a:extLst>
              <a:ext uri="{FF2B5EF4-FFF2-40B4-BE49-F238E27FC236}">
                <a16:creationId xmlns:a16="http://schemas.microsoft.com/office/drawing/2014/main" xmlns="" id="{B7AA8476-258E-4643-8CF2-5C78544531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74561" y="5741429"/>
            <a:ext cx="733912" cy="733912"/>
          </a:xfrm>
          <a:prstGeom prst="rect">
            <a:avLst/>
          </a:prstGeom>
        </p:spPr>
      </p:pic>
      <p:pic>
        <p:nvPicPr>
          <p:cNvPr id="19" name="Graphic 18" descr="Run">
            <a:extLst>
              <a:ext uri="{FF2B5EF4-FFF2-40B4-BE49-F238E27FC236}">
                <a16:creationId xmlns:a16="http://schemas.microsoft.com/office/drawing/2014/main" xmlns="" id="{BE648B54-971A-461E-810B-AE08F85053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104807" y="5339357"/>
            <a:ext cx="733912" cy="7339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B391A6A-ED68-4869-9463-BFF0A089F51D}"/>
              </a:ext>
            </a:extLst>
          </p:cNvPr>
          <p:cNvSpPr txBox="1"/>
          <p:nvPr/>
        </p:nvSpPr>
        <p:spPr>
          <a:xfrm>
            <a:off x="1468408" y="982206"/>
            <a:ext cx="6966459" cy="34163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개발환경</a:t>
            </a:r>
            <a:endParaRPr lang="en-US" altLang="ko-KR" sz="3600" b="1" noProof="1" smtClean="0">
              <a:solidFill>
                <a:schemeClr val="accent2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프로그램 설계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(DB,</a:t>
            </a:r>
            <a:r>
              <a:rPr lang="ko-KR" altLang="en-US" sz="3600" b="1" noProof="1" smtClean="0">
                <a:solidFill>
                  <a:schemeClr val="accent2"/>
                </a:solidFill>
              </a:rPr>
              <a:t>클래스</a:t>
            </a:r>
            <a:r>
              <a:rPr lang="en-US" altLang="ko-KR" sz="3600" b="1" noProof="1" smtClean="0">
                <a:solidFill>
                  <a:schemeClr val="accent2"/>
                </a:solidFill>
              </a:rPr>
              <a:t>,AID)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noProof="1" smtClean="0">
                <a:solidFill>
                  <a:schemeClr val="accent2"/>
                </a:solidFill>
              </a:rPr>
              <a:t>주요 기능 소개</a:t>
            </a:r>
            <a:endParaRPr lang="en-US" altLang="ko-KR" sz="3600" b="1" noProof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8772020" y="230552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6384032" y="187199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xmlns="" id="{D824673C-4A15-40F6-ADC3-7F250ADB8B6B}"/>
              </a:ext>
            </a:extLst>
          </p:cNvPr>
          <p:cNvGrpSpPr/>
          <p:nvPr/>
        </p:nvGrpSpPr>
        <p:grpSpPr>
          <a:xfrm>
            <a:off x="970388" y="2183093"/>
            <a:ext cx="3541438" cy="2156727"/>
            <a:chOff x="8889371" y="1602152"/>
            <a:chExt cx="3347636" cy="28756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C94F937-36CF-49C2-84FE-8CA3CC0B3F65}"/>
                </a:ext>
              </a:extLst>
            </p:cNvPr>
            <p:cNvSpPr txBox="1"/>
            <p:nvPr/>
          </p:nvSpPr>
          <p:spPr>
            <a:xfrm>
              <a:off x="8889372" y="1602152"/>
              <a:ext cx="3267235" cy="86177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3600" b="1" dirty="0">
                  <a:solidFill>
                    <a:srgbClr val="499F5F"/>
                  </a:solidFill>
                </a:rPr>
                <a:t>프로그램 목적</a:t>
              </a:r>
              <a:endParaRPr lang="en-US" sz="3600" b="1" dirty="0">
                <a:solidFill>
                  <a:srgbClr val="499F5F"/>
                </a:solidFill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xmlns="" id="{E935819C-A263-4244-905A-0C0008112263}"/>
                </a:ext>
              </a:extLst>
            </p:cNvPr>
            <p:cNvSpPr/>
            <p:nvPr/>
          </p:nvSpPr>
          <p:spPr>
            <a:xfrm>
              <a:off x="8889371" y="2559315"/>
              <a:ext cx="3347636" cy="191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r>
                <a:rPr lang="ko-KR" altLang="en-US" sz="2000" dirty="0" smtClean="0">
                  <a:solidFill>
                    <a:srgbClr val="2F3947"/>
                  </a:solidFill>
                </a:rPr>
                <a:t>쇼핑몰 제품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고객 관리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추가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 수정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,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삭제</a:t>
              </a:r>
              <a:r>
                <a:rPr lang="en-US" altLang="ko-KR" sz="2000" dirty="0" smtClean="0">
                  <a:solidFill>
                    <a:srgbClr val="2F3947"/>
                  </a:solidFill>
                </a:rPr>
                <a:t>) </a:t>
              </a:r>
              <a:endParaRPr lang="en-US" altLang="ko-KR" sz="2000" dirty="0">
                <a:solidFill>
                  <a:srgbClr val="2F3947"/>
                </a:solidFill>
              </a:endParaRPr>
            </a:p>
            <a:p>
              <a:pPr marL="228600" indent="-228600">
                <a:spcBef>
                  <a:spcPts val="900"/>
                </a:spcBef>
                <a:buFont typeface="+mj-lt"/>
                <a:buAutoNum type="arabicPeriod"/>
              </a:pPr>
              <a:r>
                <a:rPr lang="en-US" sz="2000" dirty="0">
                  <a:solidFill>
                    <a:srgbClr val="2F3947"/>
                  </a:solidFill>
                </a:rPr>
                <a:t>PC</a:t>
              </a:r>
              <a:r>
                <a:rPr lang="ko-KR" altLang="en-US" sz="2000" dirty="0">
                  <a:solidFill>
                    <a:srgbClr val="2F3947"/>
                  </a:solidFill>
                </a:rPr>
                <a:t>에 설치하여 사용하므로 고객정보 유출이 </a:t>
              </a:r>
              <a:r>
                <a:rPr lang="ko-KR" altLang="en-US" sz="2000" dirty="0" smtClean="0">
                  <a:solidFill>
                    <a:srgbClr val="2F3947"/>
                  </a:solidFill>
                </a:rPr>
                <a:t>없음</a:t>
              </a:r>
              <a:endParaRPr lang="en-US" altLang="ko-KR" sz="2000" dirty="0">
                <a:solidFill>
                  <a:srgbClr val="2F3947"/>
                </a:solidFill>
              </a:endParaRPr>
            </a:p>
          </p:txBody>
        </p:sp>
      </p:grpSp>
      <p:sp>
        <p:nvSpPr>
          <p:cNvPr id="55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9895730" y="0"/>
            <a:ext cx="2296270" cy="125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4223792" y="656354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43472" y="1412776"/>
            <a:ext cx="13681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77" y="1556792"/>
            <a:ext cx="6343650" cy="450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990"/>
          <a:stretch/>
        </p:blipFill>
        <p:spPr>
          <a:xfrm>
            <a:off x="4079776" y="4509120"/>
            <a:ext cx="1607628" cy="1552997"/>
          </a:xfrm>
          <a:prstGeom prst="rect">
            <a:avLst/>
          </a:prstGeom>
        </p:spPr>
      </p:pic>
      <p:sp>
        <p:nvSpPr>
          <p:cNvPr id="58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1199456" y="2723132"/>
            <a:ext cx="3024336" cy="1683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968208" y="2371426"/>
            <a:ext cx="2082500" cy="96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7448299" y="5419742"/>
            <a:ext cx="2157374" cy="1012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2822385" y="1297119"/>
            <a:ext cx="1789484" cy="83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(EXERD)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1361786"/>
            <a:ext cx="7868748" cy="4134427"/>
          </a:xfrm>
          <a:prstGeom prst="rect">
            <a:avLst/>
          </a:prstGeom>
        </p:spPr>
      </p:pic>
      <p:sp>
        <p:nvSpPr>
          <p:cNvPr id="208" name="직사각형 207"/>
          <p:cNvSpPr/>
          <p:nvPr/>
        </p:nvSpPr>
        <p:spPr>
          <a:xfrm>
            <a:off x="4348582" y="3436217"/>
            <a:ext cx="3475610" cy="186499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altLang="ko-KR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8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05769" y="3918967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77830" y="4378185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-11515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08D36-728B-4FF3-A9AB-A63636C2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r>
              <a:rPr lang="en-US" altLang="ko-KR" dirty="0" smtClean="0"/>
              <a:t>(MVC)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98FF0A-865D-4F86-BEB7-CA3699CD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4077" y="1826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74" y="153175"/>
            <a:ext cx="4665317" cy="64745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44108" y="1037855"/>
            <a:ext cx="1852092" cy="15638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6434" y="8821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Model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44108" y="2135900"/>
            <a:ext cx="2810275" cy="1450151"/>
          </a:xfrm>
          <a:prstGeom prst="rect">
            <a:avLst/>
          </a:prstGeom>
          <a:solidFill>
            <a:schemeClr val="accent5">
              <a:alpha val="1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26921" y="2135900"/>
            <a:ext cx="6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View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624" y="1513901"/>
            <a:ext cx="1768908" cy="168988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19487" y="1916832"/>
            <a:ext cx="2264745" cy="278917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74184" y="1732166"/>
            <a:ext cx="12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Controller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 </a:t>
            </a:r>
            <a:r>
              <a:rPr lang="en-US" altLang="ko-KR" dirty="0" smtClean="0">
                <a:latin typeface="Open Sans" panose="020B0606030504020204"/>
              </a:rPr>
              <a:t>DTO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37160"/>
            <a:ext cx="5904056" cy="6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쇼핑몰</a:t>
            </a:r>
            <a:r>
              <a:rPr lang="en-US" altLang="ko-KR" dirty="0" smtClean="0">
                <a:latin typeface="Open Sans" panose="020B0606030504020204"/>
              </a:rPr>
              <a:t>DAO AID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845046"/>
            <a:ext cx="903096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xmlns="" id="{625D9CEB-E53C-D446-8909-8C2A1208A47F}"/>
              </a:ext>
            </a:extLst>
          </p:cNvPr>
          <p:cNvSpPr/>
          <p:nvPr/>
        </p:nvSpPr>
        <p:spPr>
          <a:xfrm>
            <a:off x="1222339" y="3907259"/>
            <a:ext cx="5689633" cy="234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1" y="9663"/>
                </a:moveTo>
                <a:cubicBezTo>
                  <a:pt x="19195" y="9663"/>
                  <a:pt x="18924" y="9802"/>
                  <a:pt x="18675" y="10050"/>
                </a:cubicBezTo>
                <a:cubicBezTo>
                  <a:pt x="18192" y="6607"/>
                  <a:pt x="16850" y="4125"/>
                  <a:pt x="15266" y="4125"/>
                </a:cubicBezTo>
                <a:cubicBezTo>
                  <a:pt x="14728" y="4125"/>
                  <a:pt x="14221" y="4418"/>
                  <a:pt x="13763" y="4929"/>
                </a:cubicBezTo>
                <a:cubicBezTo>
                  <a:pt x="12969" y="1963"/>
                  <a:pt x="11592" y="0"/>
                  <a:pt x="10025" y="0"/>
                </a:cubicBezTo>
                <a:cubicBezTo>
                  <a:pt x="8210" y="0"/>
                  <a:pt x="6650" y="2631"/>
                  <a:pt x="5955" y="6405"/>
                </a:cubicBezTo>
                <a:cubicBezTo>
                  <a:pt x="5954" y="6405"/>
                  <a:pt x="5952" y="6405"/>
                  <a:pt x="5951" y="6405"/>
                </a:cubicBezTo>
                <a:cubicBezTo>
                  <a:pt x="4544" y="6405"/>
                  <a:pt x="3354" y="8652"/>
                  <a:pt x="2958" y="11747"/>
                </a:cubicBezTo>
                <a:cubicBezTo>
                  <a:pt x="2701" y="11478"/>
                  <a:pt x="2417" y="11327"/>
                  <a:pt x="2119" y="11327"/>
                </a:cubicBezTo>
                <a:cubicBezTo>
                  <a:pt x="949" y="11327"/>
                  <a:pt x="0" y="13626"/>
                  <a:pt x="0" y="16463"/>
                </a:cubicBezTo>
                <a:cubicBezTo>
                  <a:pt x="0" y="19300"/>
                  <a:pt x="948" y="21600"/>
                  <a:pt x="2119" y="21600"/>
                </a:cubicBezTo>
                <a:cubicBezTo>
                  <a:pt x="2812" y="21600"/>
                  <a:pt x="3425" y="20790"/>
                  <a:pt x="3812" y="19543"/>
                </a:cubicBezTo>
                <a:cubicBezTo>
                  <a:pt x="4372" y="20816"/>
                  <a:pt x="5123" y="21600"/>
                  <a:pt x="5952" y="21600"/>
                </a:cubicBezTo>
                <a:cubicBezTo>
                  <a:pt x="6640" y="21600"/>
                  <a:pt x="7274" y="21055"/>
                  <a:pt x="7791" y="20143"/>
                </a:cubicBezTo>
                <a:cubicBezTo>
                  <a:pt x="8448" y="21068"/>
                  <a:pt x="9211" y="21600"/>
                  <a:pt x="10025" y="21600"/>
                </a:cubicBezTo>
                <a:cubicBezTo>
                  <a:pt x="11077" y="21600"/>
                  <a:pt x="12044" y="20713"/>
                  <a:pt x="12806" y="19235"/>
                </a:cubicBezTo>
                <a:cubicBezTo>
                  <a:pt x="13450" y="20698"/>
                  <a:pt x="14313" y="21600"/>
                  <a:pt x="15266" y="21600"/>
                </a:cubicBezTo>
                <a:cubicBezTo>
                  <a:pt x="16369" y="21600"/>
                  <a:pt x="17354" y="20397"/>
                  <a:pt x="18015" y="18505"/>
                </a:cubicBezTo>
                <a:cubicBezTo>
                  <a:pt x="18396" y="19391"/>
                  <a:pt x="18912" y="19938"/>
                  <a:pt x="19481" y="19938"/>
                </a:cubicBezTo>
                <a:cubicBezTo>
                  <a:pt x="20651" y="19938"/>
                  <a:pt x="21600" y="17639"/>
                  <a:pt x="21600" y="14801"/>
                </a:cubicBezTo>
                <a:cubicBezTo>
                  <a:pt x="21599" y="11962"/>
                  <a:pt x="20651" y="9663"/>
                  <a:pt x="19481" y="9663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xmlns="" id="{060CE464-B7D0-A542-8015-021B812A8847}"/>
              </a:ext>
            </a:extLst>
          </p:cNvPr>
          <p:cNvSpPr/>
          <p:nvPr/>
        </p:nvSpPr>
        <p:spPr>
          <a:xfrm>
            <a:off x="9719089" y="3905241"/>
            <a:ext cx="1790798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4" y="9668"/>
                </a:moveTo>
                <a:cubicBezTo>
                  <a:pt x="19198" y="9668"/>
                  <a:pt x="18926" y="9806"/>
                  <a:pt x="18677" y="10055"/>
                </a:cubicBezTo>
                <a:cubicBezTo>
                  <a:pt x="18193" y="6610"/>
                  <a:pt x="16851" y="4129"/>
                  <a:pt x="15267" y="4129"/>
                </a:cubicBezTo>
                <a:cubicBezTo>
                  <a:pt x="14730" y="4129"/>
                  <a:pt x="14223" y="4423"/>
                  <a:pt x="13766" y="4932"/>
                </a:cubicBezTo>
                <a:cubicBezTo>
                  <a:pt x="12971" y="1967"/>
                  <a:pt x="11594" y="0"/>
                  <a:pt x="10026" y="0"/>
                </a:cubicBezTo>
                <a:cubicBezTo>
                  <a:pt x="8212" y="0"/>
                  <a:pt x="6652" y="2631"/>
                  <a:pt x="5956" y="6406"/>
                </a:cubicBezTo>
                <a:cubicBezTo>
                  <a:pt x="5955" y="6406"/>
                  <a:pt x="5953" y="6406"/>
                  <a:pt x="5951" y="6406"/>
                </a:cubicBezTo>
                <a:cubicBezTo>
                  <a:pt x="4545" y="6406"/>
                  <a:pt x="3354" y="8654"/>
                  <a:pt x="2958" y="11749"/>
                </a:cubicBezTo>
                <a:cubicBezTo>
                  <a:pt x="2701" y="11480"/>
                  <a:pt x="2417" y="11329"/>
                  <a:pt x="2118" y="11329"/>
                </a:cubicBezTo>
                <a:cubicBezTo>
                  <a:pt x="947" y="11329"/>
                  <a:pt x="0" y="13630"/>
                  <a:pt x="0" y="16465"/>
                </a:cubicBezTo>
                <a:cubicBezTo>
                  <a:pt x="0" y="19299"/>
                  <a:pt x="949" y="21600"/>
                  <a:pt x="2118" y="21600"/>
                </a:cubicBezTo>
                <a:cubicBezTo>
                  <a:pt x="2812" y="21600"/>
                  <a:pt x="3425" y="20790"/>
                  <a:pt x="3811" y="19543"/>
                </a:cubicBezTo>
                <a:cubicBezTo>
                  <a:pt x="4372" y="20814"/>
                  <a:pt x="5123" y="21600"/>
                  <a:pt x="5951" y="21600"/>
                </a:cubicBezTo>
                <a:cubicBezTo>
                  <a:pt x="6640" y="21600"/>
                  <a:pt x="7275" y="21054"/>
                  <a:pt x="7791" y="20142"/>
                </a:cubicBezTo>
                <a:cubicBezTo>
                  <a:pt x="8447" y="21066"/>
                  <a:pt x="9210" y="21600"/>
                  <a:pt x="10025" y="21600"/>
                </a:cubicBezTo>
                <a:cubicBezTo>
                  <a:pt x="11076" y="21600"/>
                  <a:pt x="12044" y="20712"/>
                  <a:pt x="12805" y="19234"/>
                </a:cubicBezTo>
                <a:cubicBezTo>
                  <a:pt x="13450" y="20696"/>
                  <a:pt x="14313" y="21600"/>
                  <a:pt x="15266" y="21600"/>
                </a:cubicBezTo>
                <a:cubicBezTo>
                  <a:pt x="16368" y="21600"/>
                  <a:pt x="17354" y="20395"/>
                  <a:pt x="18015" y="18505"/>
                </a:cubicBezTo>
                <a:cubicBezTo>
                  <a:pt x="18397" y="19393"/>
                  <a:pt x="18912" y="19938"/>
                  <a:pt x="19482" y="19938"/>
                </a:cubicBezTo>
                <a:cubicBezTo>
                  <a:pt x="20653" y="19938"/>
                  <a:pt x="21600" y="17638"/>
                  <a:pt x="21600" y="14803"/>
                </a:cubicBezTo>
                <a:cubicBezTo>
                  <a:pt x="21600" y="11969"/>
                  <a:pt x="20654" y="9668"/>
                  <a:pt x="19484" y="9668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xmlns="" id="{DC8D0D3E-24AB-B748-81CA-26BC59EAA9B7}"/>
              </a:ext>
            </a:extLst>
          </p:cNvPr>
          <p:cNvSpPr/>
          <p:nvPr/>
        </p:nvSpPr>
        <p:spPr>
          <a:xfrm>
            <a:off x="7291150" y="4364459"/>
            <a:ext cx="1614157" cy="9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30" y="10014"/>
                  <a:pt x="20077" y="9202"/>
                  <a:pt x="19415" y="8876"/>
                </a:cubicBezTo>
                <a:cubicBezTo>
                  <a:pt x="19674" y="7820"/>
                  <a:pt x="19719" y="6628"/>
                  <a:pt x="19487" y="5465"/>
                </a:cubicBezTo>
                <a:cubicBezTo>
                  <a:pt x="18945" y="2720"/>
                  <a:pt x="17089" y="1188"/>
                  <a:pt x="15341" y="2039"/>
                </a:cubicBezTo>
                <a:cubicBezTo>
                  <a:pt x="14683" y="2360"/>
                  <a:pt x="14136" y="2973"/>
                  <a:pt x="13736" y="3759"/>
                </a:cubicBezTo>
                <a:cubicBezTo>
                  <a:pt x="12603" y="770"/>
                  <a:pt x="10277" y="-728"/>
                  <a:pt x="8068" y="348"/>
                </a:cubicBezTo>
                <a:cubicBezTo>
                  <a:pt x="6192" y="1261"/>
                  <a:pt x="4918" y="3782"/>
                  <a:pt x="4663" y="6645"/>
                </a:cubicBezTo>
                <a:cubicBezTo>
                  <a:pt x="3955" y="6148"/>
                  <a:pt x="3132" y="6038"/>
                  <a:pt x="2332" y="6427"/>
                </a:cubicBezTo>
                <a:cubicBezTo>
                  <a:pt x="584" y="7278"/>
                  <a:pt x="-392" y="10193"/>
                  <a:pt x="150" y="12937"/>
                </a:cubicBezTo>
                <a:cubicBezTo>
                  <a:pt x="692" y="15681"/>
                  <a:pt x="2549" y="17214"/>
                  <a:pt x="4296" y="16362"/>
                </a:cubicBezTo>
                <a:cubicBezTo>
                  <a:pt x="4298" y="16362"/>
                  <a:pt x="4298" y="16362"/>
                  <a:pt x="4300" y="16360"/>
                </a:cubicBezTo>
                <a:cubicBezTo>
                  <a:pt x="4313" y="16439"/>
                  <a:pt x="4327" y="16516"/>
                  <a:pt x="4342" y="16595"/>
                </a:cubicBezTo>
                <a:cubicBezTo>
                  <a:pt x="4884" y="19340"/>
                  <a:pt x="6740" y="20872"/>
                  <a:pt x="8488" y="20021"/>
                </a:cubicBezTo>
                <a:cubicBezTo>
                  <a:pt x="9368" y="19592"/>
                  <a:pt x="10051" y="18638"/>
                  <a:pt x="10445" y="17449"/>
                </a:cubicBezTo>
                <a:cubicBezTo>
                  <a:pt x="11495" y="19405"/>
                  <a:pt x="13227" y="20293"/>
                  <a:pt x="14880" y="19487"/>
                </a:cubicBezTo>
                <a:cubicBezTo>
                  <a:pt x="16263" y="18814"/>
                  <a:pt x="17261" y="17117"/>
                  <a:pt x="17646" y="15091"/>
                </a:cubicBezTo>
                <a:cubicBezTo>
                  <a:pt x="18159" y="15571"/>
                  <a:pt x="18795" y="15724"/>
                  <a:pt x="19410" y="15423"/>
                </a:cubicBezTo>
                <a:cubicBezTo>
                  <a:pt x="20565" y="14861"/>
                  <a:pt x="21208" y="12940"/>
                  <a:pt x="20850" y="11132"/>
                </a:cubicBez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xmlns="" id="{E28A227A-DFA3-0649-A4A0-558F7171B0EA}"/>
              </a:ext>
            </a:extLst>
          </p:cNvPr>
          <p:cNvSpPr/>
          <p:nvPr/>
        </p:nvSpPr>
        <p:spPr>
          <a:xfrm>
            <a:off x="0" y="0"/>
            <a:ext cx="12192000" cy="218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21" extrusionOk="0">
                <a:moveTo>
                  <a:pt x="21600" y="0"/>
                </a:moveTo>
                <a:lnTo>
                  <a:pt x="0" y="0"/>
                </a:lnTo>
                <a:lnTo>
                  <a:pt x="0" y="11114"/>
                </a:lnTo>
                <a:cubicBezTo>
                  <a:pt x="379" y="13197"/>
                  <a:pt x="905" y="14014"/>
                  <a:pt x="1411" y="12976"/>
                </a:cubicBezTo>
                <a:cubicBezTo>
                  <a:pt x="1411" y="12974"/>
                  <a:pt x="1412" y="12972"/>
                  <a:pt x="1412" y="12972"/>
                </a:cubicBezTo>
                <a:cubicBezTo>
                  <a:pt x="1418" y="13122"/>
                  <a:pt x="1425" y="13272"/>
                  <a:pt x="1432" y="13422"/>
                </a:cubicBezTo>
                <a:cubicBezTo>
                  <a:pt x="1678" y="18668"/>
                  <a:pt x="2522" y="21600"/>
                  <a:pt x="3316" y="19971"/>
                </a:cubicBezTo>
                <a:cubicBezTo>
                  <a:pt x="3716" y="19151"/>
                  <a:pt x="4027" y="17330"/>
                  <a:pt x="4206" y="15056"/>
                </a:cubicBezTo>
                <a:cubicBezTo>
                  <a:pt x="4683" y="18795"/>
                  <a:pt x="5469" y="20494"/>
                  <a:pt x="6221" y="18953"/>
                </a:cubicBezTo>
                <a:cubicBezTo>
                  <a:pt x="6849" y="17664"/>
                  <a:pt x="7303" y="14420"/>
                  <a:pt x="7477" y="10549"/>
                </a:cubicBezTo>
                <a:cubicBezTo>
                  <a:pt x="7711" y="11465"/>
                  <a:pt x="8000" y="11757"/>
                  <a:pt x="8279" y="11183"/>
                </a:cubicBezTo>
                <a:cubicBezTo>
                  <a:pt x="8603" y="10519"/>
                  <a:pt x="8838" y="8862"/>
                  <a:pt x="8932" y="6875"/>
                </a:cubicBezTo>
                <a:cubicBezTo>
                  <a:pt x="9136" y="7036"/>
                  <a:pt x="9348" y="6925"/>
                  <a:pt x="9556" y="6497"/>
                </a:cubicBezTo>
                <a:cubicBezTo>
                  <a:pt x="9557" y="6496"/>
                  <a:pt x="9558" y="6494"/>
                  <a:pt x="9558" y="6494"/>
                </a:cubicBezTo>
                <a:cubicBezTo>
                  <a:pt x="9564" y="6644"/>
                  <a:pt x="9570" y="6794"/>
                  <a:pt x="9578" y="6944"/>
                </a:cubicBezTo>
                <a:cubicBezTo>
                  <a:pt x="9824" y="12190"/>
                  <a:pt x="10668" y="15122"/>
                  <a:pt x="11462" y="13493"/>
                </a:cubicBezTo>
                <a:cubicBezTo>
                  <a:pt x="11862" y="12673"/>
                  <a:pt x="12173" y="10852"/>
                  <a:pt x="12351" y="8578"/>
                </a:cubicBezTo>
                <a:cubicBezTo>
                  <a:pt x="12601" y="10533"/>
                  <a:pt x="12935" y="11929"/>
                  <a:pt x="13304" y="12596"/>
                </a:cubicBezTo>
                <a:cubicBezTo>
                  <a:pt x="13299" y="12885"/>
                  <a:pt x="13296" y="13180"/>
                  <a:pt x="13296" y="13479"/>
                </a:cubicBezTo>
                <a:cubicBezTo>
                  <a:pt x="13296" y="17311"/>
                  <a:pt x="13766" y="20418"/>
                  <a:pt x="14346" y="20418"/>
                </a:cubicBezTo>
                <a:cubicBezTo>
                  <a:pt x="14690" y="20418"/>
                  <a:pt x="14994" y="19323"/>
                  <a:pt x="15186" y="17638"/>
                </a:cubicBezTo>
                <a:cubicBezTo>
                  <a:pt x="15463" y="19357"/>
                  <a:pt x="15836" y="20418"/>
                  <a:pt x="16246" y="20418"/>
                </a:cubicBezTo>
                <a:cubicBezTo>
                  <a:pt x="16588" y="20418"/>
                  <a:pt x="16903" y="19682"/>
                  <a:pt x="17159" y="18450"/>
                </a:cubicBezTo>
                <a:cubicBezTo>
                  <a:pt x="17484" y="19699"/>
                  <a:pt x="17863" y="20418"/>
                  <a:pt x="18266" y="20418"/>
                </a:cubicBezTo>
                <a:cubicBezTo>
                  <a:pt x="18788" y="20418"/>
                  <a:pt x="19267" y="19220"/>
                  <a:pt x="19645" y="17222"/>
                </a:cubicBezTo>
                <a:cubicBezTo>
                  <a:pt x="19964" y="19198"/>
                  <a:pt x="20393" y="20418"/>
                  <a:pt x="20865" y="20418"/>
                </a:cubicBezTo>
                <a:cubicBezTo>
                  <a:pt x="21127" y="20418"/>
                  <a:pt x="21376" y="20043"/>
                  <a:pt x="21600" y="19371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E9EFF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" panose="020B0606030504020204"/>
              </a:rPr>
              <a:t>주요 기능 소개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3737" y="1907397"/>
            <a:ext cx="201988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rgbClr val="222A35"/>
                </a:solidFill>
                <a:latin typeface="Open Sans" panose="020B0606030504020204"/>
              </a:rPr>
              <a:t>관리자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4668" y="2283097"/>
            <a:ext cx="20162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로그인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고객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6" name="직선 화살표 연결선 15"/>
          <p:cNvCxnSpPr>
            <a:stCxn id="17" idx="2"/>
            <a:endCxn id="59" idx="0"/>
          </p:cNvCxnSpPr>
          <p:nvPr/>
        </p:nvCxnSpPr>
        <p:spPr>
          <a:xfrm>
            <a:off x="1912780" y="2715145"/>
            <a:ext cx="0" cy="5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90600" y="3301969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제품관리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8041" y="3280558"/>
            <a:ext cx="1309477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제품 구입</a:t>
            </a:r>
            <a:endParaRPr lang="en-US" altLang="ko-KR" dirty="0">
              <a:solidFill>
                <a:srgbClr val="222A35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2110" y="1018754"/>
            <a:ext cx="141628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222A35"/>
                </a:solidFill>
                <a:latin typeface="Open Sans" panose="020B0606030504020204"/>
              </a:rPr>
              <a:t>SWING</a:t>
            </a:r>
            <a:endParaRPr lang="ko-KR" altLang="en-US" dirty="0">
              <a:solidFill>
                <a:srgbClr val="222A35"/>
              </a:solidFill>
              <a:latin typeface="Open Sans" panose="020B0606030504020204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5712" y="3291071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고객관리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47787" y="3280558"/>
            <a:ext cx="1355934" cy="1818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판매내역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</a:rPr>
              <a:t>검색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수정</a:t>
            </a:r>
            <a:r>
              <a:rPr lang="en-US" altLang="ko-KR" dirty="0" smtClean="0">
                <a:solidFill>
                  <a:schemeClr val="accent5"/>
                </a:solidFill>
              </a:rPr>
              <a:t>,</a:t>
            </a:r>
            <a:r>
              <a:rPr lang="ko-KR" altLang="en-US" dirty="0" smtClean="0">
                <a:solidFill>
                  <a:schemeClr val="accent5"/>
                </a:solidFill>
              </a:rPr>
              <a:t>삭제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직선 화살표 연결선 39"/>
          <p:cNvCxnSpPr>
            <a:stCxn id="8" idx="2"/>
            <a:endCxn id="20" idx="0"/>
          </p:cNvCxnSpPr>
          <p:nvPr/>
        </p:nvCxnSpPr>
        <p:spPr>
          <a:xfrm flipH="1">
            <a:off x="4268567" y="2339445"/>
            <a:ext cx="1735112" cy="9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8" idx="2"/>
            <a:endCxn id="38" idx="0"/>
          </p:cNvCxnSpPr>
          <p:nvPr/>
        </p:nvCxnSpPr>
        <p:spPr>
          <a:xfrm>
            <a:off x="6003679" y="2339445"/>
            <a:ext cx="0" cy="9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2"/>
            <a:endCxn id="39" idx="0"/>
          </p:cNvCxnSpPr>
          <p:nvPr/>
        </p:nvCxnSpPr>
        <p:spPr>
          <a:xfrm>
            <a:off x="6003679" y="2339445"/>
            <a:ext cx="1722075" cy="9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88454</TotalTime>
  <Words>414</Words>
  <Application>Microsoft Office PowerPoint</Application>
  <PresentationFormat>와이드스크린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GeosansLight</vt:lpstr>
      <vt:lpstr>맑은 고딕</vt:lpstr>
      <vt:lpstr>Arial</vt:lpstr>
      <vt:lpstr>Calibri</vt:lpstr>
      <vt:lpstr>Calibri Light</vt:lpstr>
      <vt:lpstr>Open Sans</vt:lpstr>
      <vt:lpstr>Showeet theme</vt:lpstr>
      <vt:lpstr>showeet</vt:lpstr>
      <vt:lpstr>PowerPoint 프레젠테이션</vt:lpstr>
      <vt:lpstr>목차</vt:lpstr>
      <vt:lpstr>소개</vt:lpstr>
      <vt:lpstr>개발환경</vt:lpstr>
      <vt:lpstr>DB설계(EXERD)</vt:lpstr>
      <vt:lpstr>클래스 설계(MVC)</vt:lpstr>
      <vt:lpstr>쇼핑몰 DTO AID</vt:lpstr>
      <vt:lpstr>쇼핑몰DAO AID</vt:lpstr>
      <vt:lpstr>주요 기능 소개</vt:lpstr>
      <vt:lpstr>PowerPoint 프레젠테이션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Balloons Infographics</dc:title>
  <dc:creator>showeet.com</dc:creator>
  <dc:description>© Copyright Showeet.com</dc:description>
  <cp:lastModifiedBy>lenovo</cp:lastModifiedBy>
  <cp:revision>75</cp:revision>
  <cp:lastPrinted>2019-08-22T10:31:14Z</cp:lastPrinted>
  <dcterms:created xsi:type="dcterms:W3CDTF">2011-05-09T14:18:21Z</dcterms:created>
  <dcterms:modified xsi:type="dcterms:W3CDTF">2021-04-26T09:09:24Z</dcterms:modified>
  <cp:category>Charts &amp; Diagrams</cp:category>
</cp:coreProperties>
</file>