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89" saveSubsetFonts="1">
  <p:sldMasterIdLst>
    <p:sldMasterId id="2147483698" r:id="rId1"/>
    <p:sldMasterId id="2147483753" r:id="rId2"/>
  </p:sldMasterIdLst>
  <p:notesMasterIdLst>
    <p:notesMasterId r:id="rId23"/>
  </p:notesMasterIdLst>
  <p:handoutMasterIdLst>
    <p:handoutMasterId r:id="rId24"/>
  </p:handoutMasterIdLst>
  <p:sldIdLst>
    <p:sldId id="1087" r:id="rId3"/>
    <p:sldId id="1088" r:id="rId4"/>
    <p:sldId id="1089" r:id="rId5"/>
    <p:sldId id="1090" r:id="rId6"/>
    <p:sldId id="1092" r:id="rId7"/>
    <p:sldId id="1093" r:id="rId8"/>
    <p:sldId id="1130" r:id="rId9"/>
    <p:sldId id="1131" r:id="rId10"/>
    <p:sldId id="1100" r:id="rId11"/>
    <p:sldId id="1132" r:id="rId12"/>
    <p:sldId id="1133" r:id="rId13"/>
    <p:sldId id="1134" r:id="rId14"/>
    <p:sldId id="1138" r:id="rId15"/>
    <p:sldId id="1135" r:id="rId16"/>
    <p:sldId id="1139" r:id="rId17"/>
    <p:sldId id="1136" r:id="rId18"/>
    <p:sldId id="1137" r:id="rId19"/>
    <p:sldId id="1140" r:id="rId20"/>
    <p:sldId id="1129" r:id="rId21"/>
    <p:sldId id="787" r:id="rId22"/>
  </p:sldIdLst>
  <p:sldSz cx="12192000" cy="6858000"/>
  <p:notesSz cx="6797675" cy="9926638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1087"/>
            <p14:sldId id="1088"/>
            <p14:sldId id="1089"/>
            <p14:sldId id="1090"/>
            <p14:sldId id="1092"/>
            <p14:sldId id="1093"/>
            <p14:sldId id="1130"/>
            <p14:sldId id="1131"/>
            <p14:sldId id="1100"/>
            <p14:sldId id="1132"/>
            <p14:sldId id="1133"/>
            <p14:sldId id="1134"/>
            <p14:sldId id="1138"/>
            <p14:sldId id="1135"/>
            <p14:sldId id="1139"/>
            <p14:sldId id="1136"/>
            <p14:sldId id="1137"/>
            <p14:sldId id="1140"/>
            <p14:sldId id="1129"/>
          </p14:sldIdLst>
        </p14:section>
        <p14:section name="CREDITS &amp; COPYRIGHTS" id="{96A22112-93F8-4FC4-92DC-51B794962ED1}">
          <p14:sldIdLst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7D9"/>
    <a:srgbClr val="499F5F"/>
    <a:srgbClr val="2F764E"/>
    <a:srgbClr val="ED8C17"/>
    <a:srgbClr val="245A3B"/>
    <a:srgbClr val="DD8111"/>
    <a:srgbClr val="205035"/>
    <a:srgbClr val="2D77A8"/>
    <a:srgbClr val="2980B9"/>
    <a:srgbClr val="354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816" autoAdjust="0"/>
  </p:normalViewPr>
  <p:slideViewPr>
    <p:cSldViewPr>
      <p:cViewPr>
        <p:scale>
          <a:sx n="125" d="100"/>
          <a:sy n="125" d="100"/>
        </p:scale>
        <p:origin x="-1188" y="-109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안녕하십니까 프로젝트 발표 전 팀원 소개</a:t>
            </a:r>
            <a:r>
              <a:rPr lang="ko-KR" altLang="en-US" baseline="0" dirty="0" smtClean="0">
                <a:solidFill>
                  <a:prstClr val="black"/>
                </a:solidFill>
              </a:rPr>
              <a:t> 먼저 하겠습니다</a:t>
            </a:r>
            <a:r>
              <a:rPr lang="en-US" altLang="ko-KR" baseline="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baseline="0" dirty="0" smtClean="0">
                <a:solidFill>
                  <a:prstClr val="black"/>
                </a:solidFill>
              </a:rPr>
              <a:t>팀장 </a:t>
            </a:r>
            <a:r>
              <a:rPr lang="ko-KR" altLang="en-US" baseline="0" dirty="0" err="1" smtClean="0">
                <a:solidFill>
                  <a:prstClr val="black"/>
                </a:solidFill>
              </a:rPr>
              <a:t>ㄱㄴㅎ</a:t>
            </a:r>
            <a:endParaRPr lang="en-US" altLang="ko-KR" baseline="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ㄱㅇㄱ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defTabSz="921029"/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/>
              <a:t>ㄱㄷㅇ</a:t>
            </a:r>
            <a:endParaRPr lang="ko-KR" altLang="en-US" dirty="0"/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ㅎㅈㅎ</a:t>
            </a:r>
            <a:r>
              <a:rPr lang="ko-KR" altLang="en-US" dirty="0" smtClean="0">
                <a:solidFill>
                  <a:prstClr val="black"/>
                </a:solidFill>
              </a:rPr>
              <a:t>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지금부터 </a:t>
            </a:r>
            <a:r>
              <a:rPr lang="ko-KR" altLang="en-US" dirty="0">
                <a:solidFill>
                  <a:prstClr val="black"/>
                </a:solidFill>
              </a:rPr>
              <a:t>프로젝트 발표를 </a:t>
            </a:r>
            <a:r>
              <a:rPr lang="ko-KR" altLang="en-US" dirty="0" smtClean="0">
                <a:solidFill>
                  <a:prstClr val="black"/>
                </a:solidFill>
              </a:rPr>
              <a:t>시작하겠습니다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59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59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30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시연을 시작하도록 하겠습니다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13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13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66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발표순서는 </a:t>
            </a: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다음</a:t>
            </a:r>
            <a:r>
              <a:rPr lang="en-US" altLang="ko-KR" dirty="0">
                <a:solidFill>
                  <a:prstClr val="black"/>
                </a:solidFill>
              </a:rPr>
              <a:t>”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ko-KR" altLang="en-US" dirty="0" smtClean="0">
                <a:solidFill>
                  <a:prstClr val="black"/>
                </a:solidFill>
              </a:rPr>
              <a:t>같습니다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첫 번째 </a:t>
            </a:r>
            <a:r>
              <a:rPr lang="en-US" altLang="ko-KR" dirty="0" smtClean="0">
                <a:solidFill>
                  <a:prstClr val="black"/>
                </a:solidFill>
              </a:rPr>
              <a:t>“</a:t>
            </a:r>
            <a:r>
              <a:rPr lang="ko-KR" altLang="en-US" dirty="0" smtClean="0">
                <a:solidFill>
                  <a:prstClr val="black"/>
                </a:solidFill>
              </a:rPr>
              <a:t>소개</a:t>
            </a:r>
            <a:r>
              <a:rPr lang="en-US" altLang="ko-KR" dirty="0" smtClean="0">
                <a:solidFill>
                  <a:prstClr val="black"/>
                </a:solidFill>
              </a:rPr>
              <a:t>”</a:t>
            </a:r>
            <a:r>
              <a:rPr lang="ko-KR" altLang="en-US" dirty="0" smtClean="0">
                <a:solidFill>
                  <a:prstClr val="black"/>
                </a:solidFill>
              </a:rPr>
              <a:t> 부터 보시겠습니다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프로그램 목적은 보시는 것처럼 다양한 기능들을 쉽고 간편하게 이용할 수 있는 것이 목적이고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수업시간에 배운 기술을 활용하여 </a:t>
            </a:r>
            <a:endParaRPr lang="en-US" altLang="ko-KR" dirty="0" smtClean="0"/>
          </a:p>
          <a:p>
            <a:r>
              <a:rPr lang="ko-KR" altLang="en-US" dirty="0" smtClean="0"/>
              <a:t>저희가 할 수 있는 것을 고려 했을 때 미용실 관리 프로그램을 만들 수 있겠다 생각되어 이 프로젝트를 선정하게 되었습니다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그리고 작은 미용실에서도 용이하게 사용할 수 있도록 인터페이스를 고려해서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 소요기간은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스윙 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주씩 걸렸습니다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</a:rPr>
              <a:t>간단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</a:p>
          <a:p>
            <a:r>
              <a:rPr lang="ko-KR" altLang="en-US" dirty="0" smtClean="0"/>
              <a:t>다음은 개발환경에 사용된 툴들입니다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빨간색 테이블은 자바스윙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회색 테이블은 웹에서만 사용하는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특이점은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조인 테이블인데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DB</a:t>
            </a:r>
            <a:r>
              <a:rPr lang="ko-KR" altLang="en-US" dirty="0" smtClean="0"/>
              <a:t>의 부하를 줄이기 위해서</a:t>
            </a:r>
            <a:r>
              <a:rPr lang="ko-KR" altLang="en-US" baseline="0" dirty="0" smtClean="0"/>
              <a:t> 테이블들을 </a:t>
            </a:r>
            <a:r>
              <a:rPr lang="ko-KR" altLang="en-US" baseline="0" dirty="0" err="1" smtClean="0"/>
              <a:t>여러개로</a:t>
            </a:r>
            <a:r>
              <a:rPr lang="ko-KR" altLang="en-US" baseline="0" dirty="0" smtClean="0"/>
              <a:t> 쪼개었습니다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그러는 와중에 특정 테이블이 여러 테이블들의 정보로 만들어 지는데 그 테이블에서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조인이 필요했습니다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처음에는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문장이 너무 길어서 작성하는데 곤란한 부분이 있었는데 나중에는 적응을 해서 </a:t>
            </a:r>
            <a:r>
              <a:rPr lang="ko-KR" altLang="en-US" baseline="0" dirty="0" err="1" smtClean="0"/>
              <a:t>무리없이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사용있게</a:t>
            </a:r>
            <a:r>
              <a:rPr lang="ko-KR" altLang="en-US" baseline="0" dirty="0" smtClean="0"/>
              <a:t> 되었습니다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클래스 설계입니다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MVC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구조를 이용하여 서버와 통신하는 구조입니다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자바의 경우 스윙자체가 보여지는 부분이라서 클래스의 숫자가 그리 많지 않습니다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67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하지만 웹의 경우 페이지 별로 자바 </a:t>
            </a:r>
            <a:r>
              <a:rPr lang="ko-KR" altLang="en-US" baseline="0" dirty="0" err="1" smtClean="0"/>
              <a:t>핸들러가</a:t>
            </a:r>
            <a:r>
              <a:rPr lang="ko-KR" altLang="en-US" baseline="0" dirty="0" smtClean="0"/>
              <a:t> 하나씩 필요해 클래스 숫자가 훨씬 많습니다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6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0" r:id="rId3"/>
    <p:sldLayoutId id="2147483772" r:id="rId4"/>
    <p:sldLayoutId id="2147483775" r:id="rId5"/>
    <p:sldLayoutId id="2147483751" r:id="rId6"/>
    <p:sldLayoutId id="2147483774" r:id="rId7"/>
    <p:sldLayoutId id="2147483750" r:id="rId8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0" name="click.wav"/>
          </p:stSnd>
        </p:sndAc>
      </p:transition>
    </mc:Choice>
    <mc:Fallback xmlns="">
      <p:transition spd="slow">
        <p:sndAc>
          <p:stSnd>
            <p:snd r:embed="rId11" name="click.wav"/>
          </p:stSnd>
        </p:sndAc>
      </p:transition>
    </mc:Fallback>
  </mc:AlternateConten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wav"/><Relationship Id="rId7" Type="http://schemas.openxmlformats.org/officeDocument/2006/relationships/image" Target="../media/image26.sv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2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hyperlink" Target="https://github.com/MinSu-Kim/java_web02_tea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67000" y="4437112"/>
            <a:ext cx="6858000" cy="1689938"/>
          </a:xfrm>
        </p:spPr>
        <p:txBody>
          <a:bodyPr anchor="ctr"/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이태훈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08168" y="6127050"/>
            <a:ext cx="4176463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2973089" y="2276872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쇼핑몰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스윙프로그램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908720"/>
            <a:ext cx="8716591" cy="5010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5760" y="4941168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484784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861985"/>
            <a:ext cx="7782178" cy="5411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5296" y="5805264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94" y="4979837"/>
            <a:ext cx="2619741" cy="12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0145" y="5805264"/>
            <a:ext cx="864096" cy="3600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79392" y="5985284"/>
            <a:ext cx="126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3182193" y="1207947"/>
            <a:ext cx="3096485" cy="459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/>
          <a:p>
            <a:r>
              <a:rPr lang="ko-KR" altLang="en-US" dirty="0" smtClean="0"/>
              <a:t>제품 구입 </a:t>
            </a:r>
            <a:r>
              <a:rPr lang="en-US" altLang="ko-KR" dirty="0" smtClean="0"/>
              <a:t>UI(</a:t>
            </a:r>
            <a:r>
              <a:rPr lang="ko-KR" altLang="en-US" dirty="0" smtClean="0"/>
              <a:t>고객용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3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0" y="907149"/>
            <a:ext cx="639216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8" y="1079603"/>
            <a:ext cx="5884206" cy="485345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/>
          <a:p>
            <a:r>
              <a:rPr lang="ko-KR" altLang="en-US" dirty="0" smtClean="0"/>
              <a:t>제품별조회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2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0" y="1268760"/>
            <a:ext cx="4525006" cy="37343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17" y="1236260"/>
            <a:ext cx="4486901" cy="371526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/>
          <a:p>
            <a:r>
              <a:rPr lang="ko-KR" altLang="en-US" dirty="0" smtClean="0"/>
              <a:t>상세조회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상세조회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24" y="1163956"/>
            <a:ext cx="9494616" cy="48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2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78" y="937263"/>
            <a:ext cx="10287537" cy="56904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35760" y="1412776"/>
            <a:ext cx="720080" cy="383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3"/>
          </p:cNvCxnSpPr>
          <p:nvPr/>
        </p:nvCxnSpPr>
        <p:spPr>
          <a:xfrm>
            <a:off x="4655840" y="1604512"/>
            <a:ext cx="2520280" cy="22251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07968" y="2780928"/>
            <a:ext cx="720080" cy="216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528048" y="1196752"/>
            <a:ext cx="749768" cy="166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9" y="980728"/>
            <a:ext cx="4505954" cy="3677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369358"/>
            <a:ext cx="8364117" cy="4867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6255" y="2060848"/>
            <a:ext cx="720080" cy="2411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0726" y="1393581"/>
            <a:ext cx="720080" cy="24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3160806" y="1514168"/>
            <a:ext cx="52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016335" y="1634756"/>
            <a:ext cx="567497" cy="42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이익금액 차트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875690"/>
            <a:ext cx="640169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C94F937-36CF-49C2-84FE-8CA3CC0B3F65}"/>
              </a:ext>
            </a:extLst>
          </p:cNvPr>
          <p:cNvSpPr txBox="1"/>
          <p:nvPr/>
        </p:nvSpPr>
        <p:spPr>
          <a:xfrm>
            <a:off x="3575720" y="2924944"/>
            <a:ext cx="5541902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4400" b="1" dirty="0" smtClean="0">
                <a:solidFill>
                  <a:srgbClr val="499F5F"/>
                </a:solidFill>
              </a:rPr>
              <a:t>시연 시작하겠습니다</a:t>
            </a:r>
            <a:r>
              <a:rPr lang="en-US" altLang="ko-KR" sz="4400" b="1" dirty="0" smtClean="0">
                <a:solidFill>
                  <a:srgbClr val="499F5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9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23816-F025-41D1-A143-DC280077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4435A3-58E5-41CD-BE69-EB2CA78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0C86614A-B915-4B9E-BEC6-AE0CB640778B}"/>
              </a:ext>
            </a:extLst>
          </p:cNvPr>
          <p:cNvSpPr/>
          <p:nvPr/>
        </p:nvSpPr>
        <p:spPr>
          <a:xfrm>
            <a:off x="4104425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788A58C-8CBE-49BB-BAC0-41E5E38983D8}"/>
              </a:ext>
            </a:extLst>
          </p:cNvPr>
          <p:cNvSpPr/>
          <p:nvPr/>
        </p:nvSpPr>
        <p:spPr>
          <a:xfrm>
            <a:off x="2223182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4E3CD0A2-F6E9-4A17-A361-3AA7994A76D3}"/>
              </a:ext>
            </a:extLst>
          </p:cNvPr>
          <p:cNvSpPr/>
          <p:nvPr/>
        </p:nvSpPr>
        <p:spPr>
          <a:xfrm>
            <a:off x="5921898" y="514282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BFF12144-6EAF-4FB9-B9E4-653DE51CFA3F}"/>
              </a:ext>
            </a:extLst>
          </p:cNvPr>
          <p:cNvSpPr/>
          <p:nvPr/>
        </p:nvSpPr>
        <p:spPr>
          <a:xfrm>
            <a:off x="8664051" y="2942726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xmlns="" id="{5238E483-5570-4774-B9E2-97EAF1234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46971" y="1091802"/>
            <a:ext cx="733912" cy="733912"/>
          </a:xfrm>
          <a:prstGeom prst="rect">
            <a:avLst/>
          </a:prstGeom>
        </p:spPr>
      </p:pic>
      <p:pic>
        <p:nvPicPr>
          <p:cNvPr id="17" name="Graphic 16" descr="Walk">
            <a:extLst>
              <a:ext uri="{FF2B5EF4-FFF2-40B4-BE49-F238E27FC236}">
                <a16:creationId xmlns:a16="http://schemas.microsoft.com/office/drawing/2014/main" xmlns="" id="{B7AA8476-258E-4643-8CF2-5C78544531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55846" y="2003936"/>
            <a:ext cx="733912" cy="733912"/>
          </a:xfrm>
          <a:prstGeom prst="rect">
            <a:avLst/>
          </a:prstGeom>
        </p:spPr>
      </p:pic>
      <p:pic>
        <p:nvPicPr>
          <p:cNvPr id="19" name="Graphic 18" descr="Run">
            <a:extLst>
              <a:ext uri="{FF2B5EF4-FFF2-40B4-BE49-F238E27FC236}">
                <a16:creationId xmlns:a16="http://schemas.microsoft.com/office/drawing/2014/main" xmlns="" id="{BE648B54-971A-461E-810B-AE08F85053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12597" y="3720852"/>
            <a:ext cx="733912" cy="73391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B391A6A-ED68-4869-9463-BFF0A089F51D}"/>
              </a:ext>
            </a:extLst>
          </p:cNvPr>
          <p:cNvSpPr txBox="1"/>
          <p:nvPr/>
        </p:nvSpPr>
        <p:spPr>
          <a:xfrm>
            <a:off x="1497653" y="1084294"/>
            <a:ext cx="6966459" cy="34163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개발환경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프로그램 설계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(DB,</a:t>
            </a:r>
            <a:r>
              <a:rPr lang="ko-KR" altLang="en-US" sz="3600" b="1" noProof="1" smtClean="0">
                <a:solidFill>
                  <a:schemeClr val="accent2"/>
                </a:solidFill>
              </a:rPr>
              <a:t>클래스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,AID)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주요 기능 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mtClean="0"/>
              <a:t>감사합니다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8544272" y="6180998"/>
            <a:ext cx="3384375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0" y="6513221"/>
            <a:ext cx="3955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https://github.com/MinSu-Kim/java_web02_teamA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9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8772020" y="230552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6384032" y="187199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xmlns="" id="{D824673C-4A15-40F6-ADC3-7F250ADB8B6B}"/>
              </a:ext>
            </a:extLst>
          </p:cNvPr>
          <p:cNvGrpSpPr/>
          <p:nvPr/>
        </p:nvGrpSpPr>
        <p:grpSpPr>
          <a:xfrm>
            <a:off x="970388" y="2183093"/>
            <a:ext cx="3541438" cy="2156727"/>
            <a:chOff x="8889371" y="1602152"/>
            <a:chExt cx="3347636" cy="28756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C94F937-36CF-49C2-84FE-8CA3CC0B3F65}"/>
                </a:ext>
              </a:extLst>
            </p:cNvPr>
            <p:cNvSpPr txBox="1"/>
            <p:nvPr/>
          </p:nvSpPr>
          <p:spPr>
            <a:xfrm>
              <a:off x="8889372" y="1602152"/>
              <a:ext cx="3267235" cy="86177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sz="3600" b="1" dirty="0">
                  <a:solidFill>
                    <a:srgbClr val="499F5F"/>
                  </a:solidFill>
                </a:rPr>
                <a:t>프로그램 목적</a:t>
              </a:r>
              <a:endParaRPr lang="en-US" sz="3600" b="1" dirty="0">
                <a:solidFill>
                  <a:srgbClr val="499F5F"/>
                </a:solidFill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xmlns="" id="{E935819C-A263-4244-905A-0C0008112263}"/>
                </a:ext>
              </a:extLst>
            </p:cNvPr>
            <p:cNvSpPr/>
            <p:nvPr/>
          </p:nvSpPr>
          <p:spPr>
            <a:xfrm>
              <a:off x="8889371" y="2559315"/>
              <a:ext cx="3347636" cy="1918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spcBef>
                  <a:spcPts val="900"/>
                </a:spcBef>
                <a:buFont typeface="+mj-lt"/>
                <a:buAutoNum type="arabicPeriod"/>
              </a:pPr>
              <a:r>
                <a:rPr lang="ko-KR" altLang="en-US" sz="2000" dirty="0" smtClean="0">
                  <a:solidFill>
                    <a:srgbClr val="2F3947"/>
                  </a:solidFill>
                </a:rPr>
                <a:t>쇼핑몰 제품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고객 관리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추가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 수정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삭제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) </a:t>
              </a:r>
              <a:endParaRPr lang="en-US" altLang="ko-KR" sz="2000" dirty="0">
                <a:solidFill>
                  <a:srgbClr val="2F3947"/>
                </a:solidFill>
              </a:endParaRPr>
            </a:p>
            <a:p>
              <a:pPr marL="228600" indent="-228600">
                <a:spcBef>
                  <a:spcPts val="900"/>
                </a:spcBef>
                <a:buFont typeface="+mj-lt"/>
                <a:buAutoNum type="arabicPeriod"/>
              </a:pPr>
              <a:r>
                <a:rPr lang="en-US" sz="2000" dirty="0">
                  <a:solidFill>
                    <a:srgbClr val="2F3947"/>
                  </a:solidFill>
                </a:rPr>
                <a:t>PC</a:t>
              </a:r>
              <a:r>
                <a:rPr lang="ko-KR" altLang="en-US" sz="2000" dirty="0">
                  <a:solidFill>
                    <a:srgbClr val="2F3947"/>
                  </a:solidFill>
                </a:rPr>
                <a:t>에 설치하여 사용하므로 고객정보 유출이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없음</a:t>
              </a:r>
              <a:endParaRPr lang="en-US" altLang="ko-KR" sz="2000" dirty="0">
                <a:solidFill>
                  <a:srgbClr val="2F3947"/>
                </a:solidFill>
              </a:endParaRPr>
            </a:p>
          </p:txBody>
        </p:sp>
      </p:grpSp>
      <p:sp>
        <p:nvSpPr>
          <p:cNvPr id="55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9895730" y="0"/>
            <a:ext cx="2296270" cy="1250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4223792" y="656354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43472" y="1412776"/>
            <a:ext cx="136815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개발환경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77" y="1556792"/>
            <a:ext cx="6343650" cy="450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4990"/>
          <a:stretch/>
        </p:blipFill>
        <p:spPr>
          <a:xfrm>
            <a:off x="4079776" y="4509120"/>
            <a:ext cx="1607628" cy="1552997"/>
          </a:xfrm>
          <a:prstGeom prst="rect">
            <a:avLst/>
          </a:prstGeom>
        </p:spPr>
      </p:pic>
      <p:sp>
        <p:nvSpPr>
          <p:cNvPr id="5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1199456" y="2723132"/>
            <a:ext cx="3024336" cy="1683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7968208" y="2371426"/>
            <a:ext cx="2082500" cy="96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7448299" y="5419742"/>
            <a:ext cx="2157374" cy="101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2822385" y="1297119"/>
            <a:ext cx="1789484" cy="83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(ERD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6" y="1361786"/>
            <a:ext cx="786874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05769" y="391896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77830" y="437818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-11515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</a:t>
            </a:r>
            <a:r>
              <a:rPr lang="en-US" altLang="ko-KR" dirty="0" smtClean="0"/>
              <a:t>(MVC)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4077" y="1826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74" y="153175"/>
            <a:ext cx="4665317" cy="64745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44108" y="1037855"/>
            <a:ext cx="1852092" cy="15638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6434" y="8821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Model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44108" y="2002548"/>
            <a:ext cx="2810275" cy="1583503"/>
          </a:xfrm>
          <a:prstGeom prst="rect">
            <a:avLst/>
          </a:prstGeom>
          <a:solidFill>
            <a:schemeClr val="accent5">
              <a:alpha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624" y="1513901"/>
            <a:ext cx="1768908" cy="168988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42341" y="2158362"/>
            <a:ext cx="19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Controller &amp; View 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 </a:t>
            </a:r>
            <a:r>
              <a:rPr lang="en-US" altLang="ko-KR" dirty="0" smtClean="0">
                <a:latin typeface="Open Sans" panose="020B0606030504020204"/>
              </a:rPr>
              <a:t>DTO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137160"/>
            <a:ext cx="5904056" cy="6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</a:t>
            </a:r>
            <a:r>
              <a:rPr lang="en-US" altLang="ko-KR" dirty="0" smtClean="0">
                <a:latin typeface="Open Sans" panose="020B0606030504020204"/>
              </a:rPr>
              <a:t>DAO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845046"/>
            <a:ext cx="903096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xmlns="" id="{625D9CEB-E53C-D446-8909-8C2A1208A47F}"/>
              </a:ext>
            </a:extLst>
          </p:cNvPr>
          <p:cNvSpPr/>
          <p:nvPr/>
        </p:nvSpPr>
        <p:spPr>
          <a:xfrm>
            <a:off x="1222339" y="3907259"/>
            <a:ext cx="5689633" cy="234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1" y="9663"/>
                </a:moveTo>
                <a:cubicBezTo>
                  <a:pt x="19195" y="9663"/>
                  <a:pt x="18924" y="9802"/>
                  <a:pt x="18675" y="10050"/>
                </a:cubicBezTo>
                <a:cubicBezTo>
                  <a:pt x="18192" y="6607"/>
                  <a:pt x="16850" y="4125"/>
                  <a:pt x="15266" y="4125"/>
                </a:cubicBezTo>
                <a:cubicBezTo>
                  <a:pt x="14728" y="4125"/>
                  <a:pt x="14221" y="4418"/>
                  <a:pt x="13763" y="4929"/>
                </a:cubicBezTo>
                <a:cubicBezTo>
                  <a:pt x="12969" y="1963"/>
                  <a:pt x="11592" y="0"/>
                  <a:pt x="10025" y="0"/>
                </a:cubicBezTo>
                <a:cubicBezTo>
                  <a:pt x="8210" y="0"/>
                  <a:pt x="6650" y="2631"/>
                  <a:pt x="5955" y="6405"/>
                </a:cubicBezTo>
                <a:cubicBezTo>
                  <a:pt x="5954" y="6405"/>
                  <a:pt x="5952" y="6405"/>
                  <a:pt x="5951" y="6405"/>
                </a:cubicBezTo>
                <a:cubicBezTo>
                  <a:pt x="4544" y="6405"/>
                  <a:pt x="3354" y="8652"/>
                  <a:pt x="2958" y="11747"/>
                </a:cubicBezTo>
                <a:cubicBezTo>
                  <a:pt x="2701" y="11478"/>
                  <a:pt x="2417" y="11327"/>
                  <a:pt x="2119" y="11327"/>
                </a:cubicBezTo>
                <a:cubicBezTo>
                  <a:pt x="949" y="11327"/>
                  <a:pt x="0" y="13626"/>
                  <a:pt x="0" y="16463"/>
                </a:cubicBezTo>
                <a:cubicBezTo>
                  <a:pt x="0" y="19300"/>
                  <a:pt x="948" y="21600"/>
                  <a:pt x="2119" y="21600"/>
                </a:cubicBezTo>
                <a:cubicBezTo>
                  <a:pt x="2812" y="21600"/>
                  <a:pt x="3425" y="20790"/>
                  <a:pt x="3812" y="19543"/>
                </a:cubicBezTo>
                <a:cubicBezTo>
                  <a:pt x="4372" y="20816"/>
                  <a:pt x="5123" y="21600"/>
                  <a:pt x="5952" y="21600"/>
                </a:cubicBezTo>
                <a:cubicBezTo>
                  <a:pt x="6640" y="21600"/>
                  <a:pt x="7274" y="21055"/>
                  <a:pt x="7791" y="20143"/>
                </a:cubicBezTo>
                <a:cubicBezTo>
                  <a:pt x="8448" y="21068"/>
                  <a:pt x="9211" y="21600"/>
                  <a:pt x="10025" y="21600"/>
                </a:cubicBezTo>
                <a:cubicBezTo>
                  <a:pt x="11077" y="21600"/>
                  <a:pt x="12044" y="20713"/>
                  <a:pt x="12806" y="19235"/>
                </a:cubicBezTo>
                <a:cubicBezTo>
                  <a:pt x="13450" y="20698"/>
                  <a:pt x="14313" y="21600"/>
                  <a:pt x="15266" y="21600"/>
                </a:cubicBezTo>
                <a:cubicBezTo>
                  <a:pt x="16369" y="21600"/>
                  <a:pt x="17354" y="20397"/>
                  <a:pt x="18015" y="18505"/>
                </a:cubicBezTo>
                <a:cubicBezTo>
                  <a:pt x="18396" y="19391"/>
                  <a:pt x="18912" y="19938"/>
                  <a:pt x="19481" y="19938"/>
                </a:cubicBezTo>
                <a:cubicBezTo>
                  <a:pt x="20651" y="19938"/>
                  <a:pt x="21600" y="17639"/>
                  <a:pt x="21600" y="14801"/>
                </a:cubicBezTo>
                <a:cubicBezTo>
                  <a:pt x="21599" y="11962"/>
                  <a:pt x="20651" y="9663"/>
                  <a:pt x="19481" y="9663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19089" y="3905241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91150" y="4364459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주요 기능 소개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93737" y="1907397"/>
            <a:ext cx="201988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rgbClr val="222A35"/>
                </a:solidFill>
                <a:latin typeface="Open Sans" panose="020B0606030504020204"/>
              </a:rPr>
              <a:t>관리자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4668" y="2283097"/>
            <a:ext cx="20162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로그인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고객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6" name="직선 화살표 연결선 15"/>
          <p:cNvCxnSpPr>
            <a:stCxn id="17" idx="2"/>
            <a:endCxn id="59" idx="0"/>
          </p:cNvCxnSpPr>
          <p:nvPr/>
        </p:nvCxnSpPr>
        <p:spPr>
          <a:xfrm>
            <a:off x="1912780" y="2715145"/>
            <a:ext cx="0" cy="56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90600" y="3301969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제품관리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8041" y="3280558"/>
            <a:ext cx="1309477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제품 구입</a:t>
            </a:r>
            <a:endParaRPr lang="en-US" altLang="ko-KR" dirty="0">
              <a:solidFill>
                <a:srgbClr val="222A35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2110" y="1018754"/>
            <a:ext cx="141628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222A35"/>
                </a:solidFill>
                <a:latin typeface="Open Sans" panose="020B0606030504020204"/>
              </a:rPr>
              <a:t>SWING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5712" y="3291071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고객관리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47787" y="3280558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판매내역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검색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직선 화살표 연결선 39"/>
          <p:cNvCxnSpPr>
            <a:stCxn id="8" idx="2"/>
            <a:endCxn id="20" idx="0"/>
          </p:cNvCxnSpPr>
          <p:nvPr/>
        </p:nvCxnSpPr>
        <p:spPr>
          <a:xfrm flipH="1">
            <a:off x="4268567" y="2339445"/>
            <a:ext cx="1735112" cy="9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2"/>
            <a:endCxn id="38" idx="0"/>
          </p:cNvCxnSpPr>
          <p:nvPr/>
        </p:nvCxnSpPr>
        <p:spPr>
          <a:xfrm>
            <a:off x="6003679" y="2339445"/>
            <a:ext cx="0" cy="9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2"/>
            <a:endCxn id="39" idx="0"/>
          </p:cNvCxnSpPr>
          <p:nvPr/>
        </p:nvCxnSpPr>
        <p:spPr>
          <a:xfrm>
            <a:off x="6003679" y="2339445"/>
            <a:ext cx="1722075" cy="9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88870</TotalTime>
  <Words>444</Words>
  <Application>Microsoft Office PowerPoint</Application>
  <PresentationFormat>와이드스크린</PresentationFormat>
  <Paragraphs>116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GeosansLight</vt:lpstr>
      <vt:lpstr>맑은 고딕</vt:lpstr>
      <vt:lpstr>Arial</vt:lpstr>
      <vt:lpstr>Calibri</vt:lpstr>
      <vt:lpstr>Calibri Light</vt:lpstr>
      <vt:lpstr>Open Sans</vt:lpstr>
      <vt:lpstr>Showeet theme</vt:lpstr>
      <vt:lpstr>showeet</vt:lpstr>
      <vt:lpstr>PowerPoint 프레젠테이션</vt:lpstr>
      <vt:lpstr>목차</vt:lpstr>
      <vt:lpstr>소개</vt:lpstr>
      <vt:lpstr>개발환경</vt:lpstr>
      <vt:lpstr>DB설계(ERD)</vt:lpstr>
      <vt:lpstr>클래스 설계(MVC)</vt:lpstr>
      <vt:lpstr>쇼핑몰 DTO AID</vt:lpstr>
      <vt:lpstr>쇼핑몰DAO AID</vt:lpstr>
      <vt:lpstr>주요 기능 소개</vt:lpstr>
      <vt:lpstr>로그인UI</vt:lpstr>
      <vt:lpstr>제품 구입 UI(고객용)</vt:lpstr>
      <vt:lpstr>메인 UI</vt:lpstr>
      <vt:lpstr>제품별조회 UI</vt:lpstr>
      <vt:lpstr>상세조회 UI</vt:lpstr>
      <vt:lpstr>상세조회UI</vt:lpstr>
      <vt:lpstr>제품관리</vt:lpstr>
      <vt:lpstr>회원 관리</vt:lpstr>
      <vt:lpstr>이익금액 차트UI</vt:lpstr>
      <vt:lpstr>PowerPoint 프레젠테이션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Balloons Infographics</dc:title>
  <dc:creator>showeet.com</dc:creator>
  <dc:description>© Copyright Showeet.com</dc:description>
  <cp:lastModifiedBy>lenovo</cp:lastModifiedBy>
  <cp:revision>83</cp:revision>
  <cp:lastPrinted>2019-08-22T10:31:14Z</cp:lastPrinted>
  <dcterms:created xsi:type="dcterms:W3CDTF">2011-05-09T14:18:21Z</dcterms:created>
  <dcterms:modified xsi:type="dcterms:W3CDTF">2021-04-28T12:36:08Z</dcterms:modified>
  <cp:category>Charts &amp; Diagrams</cp:category>
</cp:coreProperties>
</file>