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63" r:id="rId2"/>
    <p:sldId id="343" r:id="rId3"/>
    <p:sldId id="351" r:id="rId4"/>
    <p:sldId id="353" r:id="rId5"/>
    <p:sldId id="355" r:id="rId6"/>
    <p:sldId id="356" r:id="rId7"/>
    <p:sldId id="350" r:id="rId8"/>
    <p:sldId id="342" r:id="rId9"/>
    <p:sldId id="345" r:id="rId10"/>
    <p:sldId id="348" r:id="rId11"/>
    <p:sldId id="360" r:id="rId12"/>
    <p:sldId id="372" r:id="rId13"/>
    <p:sldId id="369" r:id="rId14"/>
    <p:sldId id="373" r:id="rId15"/>
    <p:sldId id="374" r:id="rId16"/>
    <p:sldId id="375" r:id="rId17"/>
    <p:sldId id="371" r:id="rId18"/>
    <p:sldId id="361" r:id="rId19"/>
    <p:sldId id="366" r:id="rId20"/>
    <p:sldId id="367" r:id="rId21"/>
    <p:sldId id="368" r:id="rId22"/>
    <p:sldId id="358" r:id="rId23"/>
    <p:sldId id="359" r:id="rId24"/>
    <p:sldId id="362" r:id="rId25"/>
    <p:sldId id="3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4"/>
    <p:restoredTop sz="64904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71E6-79C3-2149-8D98-64DD61FE6C8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0A248-3994-AF48-87A7-DFFBD6C3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\right) -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A_{z_0}}{\partial \lambda}q(\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5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\right) -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A}{\partial \lambda}q(\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}\rho^2}\right)\rho^3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}\rho^2}\right)\rho^3 d\rho}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A}{\partial \lambda}=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 \left(2u(\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 + 2v(\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\lambda}\right) 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x_0}\left[J_0\left(\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{r}_0\|\right)\right]e^{j\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{x-x_0}{\|\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y_0}&amp;=-\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{y-y_0}{\|\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\lambda}&amp;=\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\left(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\lambda}\left[J_0\left(\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{r}_0\|\right)\right]e^{j\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 +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\lambda}\left[e^{j\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}\rho^2}\right]\right)\rho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 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 A J_0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\rho^3 d\rho}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9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rho_y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{n^2-\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{\rho}\,^2}\right)\\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pupil plane coordinate,}\:W(\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pupil plane modulation mask,}\:\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wavevector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}{\partial\theta}&amp;=\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{2N}{3}\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{Re}\left\{w(\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\theta}\right\}}\\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z_0}\\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\lambda}&amp;=-\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\lambda ^2}\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&amp;+\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{1}{\lambda}(\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9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9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0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9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0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{\theta})=-E\left(\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{\partial^2 \ln (f(s;\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{\theta}))}{\partial\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}\right)\\\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{parameters being estimated},\: 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{probability of $s$ being the measurement given $\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{\theta})=-E\left(\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{\partial^2 \ln \left( 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 \right)}{\partial\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vector of parameters being estimated $(x_0, y_0, z_0, \lambda, N_{photon}, \beta)$, 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\beta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number of background photons per pixel}\\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probability of $s$ being the measurement (i.e. PSF image) given $\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{\theta}))^{-1}\right]_{ii}=\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{CRLB}_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{\theta})=\sum_{k=1}^{N_{pixel}}{\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{\theta})+\beta}\left(\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value of the model PSF in pixel k}\\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N_{pixel}\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number of pixels in the ROI}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\left( Nq(\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 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{r}\,;z_0,\lambda)\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normalized PSF model,} \: 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pixel size}\\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k$th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pixel area,}\: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{r}=(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image plane location,}\:\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{r}_0=(x_0,y_0)\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lateral emitter location}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 N}=\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}{\partial\theta}=2N\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\theta}},\:\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{For $\theta=x_0, y_0, z_0, \lambda$}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7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00100" indent="-342900">
              <a:spcBef>
                <a:spcPts val="1200"/>
              </a:spcBef>
              <a:buFont typeface="Helvetica" panose="020B0604020202030204" pitchFamily="34" charset="0"/>
              <a:buChar char="−"/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Helvetica" panose="020B0604020202030204" pitchFamily="34" charset="0"/>
              </a:defRPr>
            </a:lvl1pPr>
          </a:lstStyle>
          <a:p>
            <a:fld id="{1038C830-B3F3-47DA-A1D9-E0D4BD977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Helvetica" panose="020B0604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3.emf"/><Relationship Id="rId5" Type="http://schemas.openxmlformats.org/officeDocument/2006/relationships/image" Target="../media/image12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/>
          <a:lstStyle/>
          <a:p>
            <a:r>
              <a:rPr lang="en-US" dirty="0"/>
              <a:t>Measurement of Emission Color of Single Molecules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Taehwan </a:t>
            </a:r>
            <a:r>
              <a:rPr lang="en-US" sz="3200" dirty="0" smtClean="0"/>
              <a:t>Kim</a:t>
            </a:r>
          </a:p>
          <a:p>
            <a:r>
              <a:rPr lang="en-US" sz="3200" dirty="0" smtClean="0"/>
              <a:t>3/23/17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13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For given setting, accuracy can be </a:t>
            </a:r>
            <a:r>
              <a:rPr lang="en-US" dirty="0"/>
              <a:t>estimated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Fisher information/</a:t>
            </a:r>
            <a:r>
              <a:rPr lang="en-US" dirty="0" err="1" smtClean="0"/>
              <a:t>Cramér</a:t>
            </a:r>
            <a:r>
              <a:rPr lang="en-US" dirty="0" smtClean="0"/>
              <a:t>–Rao lower bound (CRLB)</a:t>
            </a:r>
          </a:p>
          <a:p>
            <a:pPr lvl="1"/>
            <a:r>
              <a:rPr lang="en-US" dirty="0" smtClean="0"/>
              <a:t>Fisher information matrix (FI): sensitivity of an observable quantity (e.g. PSF) to changes in its underlying parameters (e.g. emitter position)</a:t>
            </a:r>
          </a:p>
          <a:p>
            <a:pPr lvl="1"/>
            <a:r>
              <a:rPr lang="en-US" dirty="0" err="1" smtClean="0"/>
              <a:t>Cramér</a:t>
            </a:r>
            <a:r>
              <a:rPr lang="en-US" dirty="0" smtClean="0"/>
              <a:t>-Rao lower bound: theoretical best-case precision with any unbiased estimator given a PSF model and a noise model</a:t>
            </a:r>
          </a:p>
          <a:p>
            <a:pPr lvl="2"/>
            <a:r>
              <a:rPr lang="en-US" dirty="0" smtClean="0"/>
              <a:t>CRLB = diagonal elements of the inverse of FI matrix</a:t>
            </a:r>
          </a:p>
          <a:p>
            <a:pPr lvl="1"/>
            <a:r>
              <a:rPr lang="en-US" dirty="0" smtClean="0"/>
              <a:t>Depending on the algorithm, actually achievable; not just fictitious number</a:t>
            </a:r>
          </a:p>
          <a:p>
            <a:pPr lvl="2"/>
            <a:r>
              <a:rPr lang="en-US" dirty="0" smtClean="0"/>
              <a:t>Empirically, MLE yields close result to CRLB in most cases (although Insight3 uses LS)</a:t>
            </a:r>
          </a:p>
          <a:p>
            <a:pPr lvl="1"/>
            <a:r>
              <a:rPr lang="en-US" dirty="0" smtClean="0"/>
              <a:t>Common metric to compare the performance of different PSFs</a:t>
            </a:r>
            <a:r>
              <a:rPr lang="en-US" baseline="30000" dirty="0" smtClean="0"/>
              <a:t>1</a:t>
            </a:r>
            <a:r>
              <a:rPr lang="en-US" dirty="0" smtClean="0"/>
              <a:t> or optimize PSF for best precision</a:t>
            </a:r>
            <a:r>
              <a:rPr lang="en-US" baseline="30000" dirty="0" smtClean="0"/>
              <a:t>2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09364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Badieirostami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M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. et al., Three-dimensional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localization precision of the double-helix point spread function versus astigmatism and biplane.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Appl. Phys.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Lett</a:t>
            </a:r>
            <a:r>
              <a:rPr lang="en-US" sz="1400" b="1" spc="-5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(2010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3841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[2]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Shechtman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Optimal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Point Spread Function Design for 3D Imaging.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Phys. Rev.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Lett.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2014).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Fisher Information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Cramér</a:t>
            </a:r>
            <a:r>
              <a:rPr lang="en-US" dirty="0"/>
              <a:t>–Rao lower bound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411" y="5163183"/>
            <a:ext cx="2059178" cy="2919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691" y="2336770"/>
            <a:ext cx="6976618" cy="15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Explicit form in the presence of </a:t>
            </a:r>
            <a:r>
              <a:rPr lang="en-US" dirty="0" err="1" smtClean="0"/>
              <a:t>pixelation</a:t>
            </a:r>
            <a:r>
              <a:rPr lang="en-US" dirty="0" smtClean="0"/>
              <a:t> &amp; shot noise only</a:t>
            </a:r>
            <a:r>
              <a:rPr lang="en-US" baseline="30000" dirty="0"/>
              <a:t>1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" y="6394467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[1] Ober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R.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J et al., Localization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Accuracy in Single-Molecule Microscopy.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Biophysical Journal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2004).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367" y="1893210"/>
            <a:ext cx="4533265" cy="13676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1" y="3474809"/>
            <a:ext cx="8451850" cy="11986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542" y="4887371"/>
            <a:ext cx="4978908" cy="11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Sensitivity for location &amp; wavelength is PSF model dependent</a:t>
            </a:r>
          </a:p>
          <a:p>
            <a:r>
              <a:rPr lang="en-US" dirty="0" smtClean="0"/>
              <a:t>3D PSF model for simple circular aperture: Born &amp; Wolf model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47" y="2402346"/>
            <a:ext cx="6377305" cy="1260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47" y="3823077"/>
            <a:ext cx="6392672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41" y="1477292"/>
            <a:ext cx="8421116" cy="1782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727" y="3550906"/>
            <a:ext cx="6638544" cy="24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228" y="1924110"/>
            <a:ext cx="6177534" cy="2489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399" y="4775798"/>
            <a:ext cx="4195191" cy="5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26494" y="1011598"/>
            <a:ext cx="10339012" cy="4834804"/>
            <a:chOff x="1076660" y="1246384"/>
            <a:chExt cx="10339012" cy="48348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1222" y="3392314"/>
              <a:ext cx="5105400" cy="2057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2172" y="1246384"/>
              <a:ext cx="5143500" cy="1003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0372" y="5636688"/>
              <a:ext cx="3467100" cy="444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2860" y="2427114"/>
              <a:ext cx="4038601" cy="19304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6660" y="4607988"/>
              <a:ext cx="4191000" cy="1473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9560" y="1389471"/>
              <a:ext cx="3505200" cy="96520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2172" y="2295527"/>
              <a:ext cx="5143500" cy="100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9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err="1" smtClean="0"/>
              <a:t>Vectorial</a:t>
            </a:r>
            <a:r>
              <a:rPr lang="en-US" dirty="0" smtClean="0"/>
              <a:t> model</a:t>
            </a:r>
            <a:r>
              <a:rPr lang="en-US" baseline="30000" dirty="0"/>
              <a:t>1</a:t>
            </a:r>
            <a:r>
              <a:rPr lang="en-US" dirty="0" smtClean="0"/>
              <a:t> (considers dipole orientation/polarization)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49" y="1833190"/>
            <a:ext cx="7775702" cy="1552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5" y="3497768"/>
            <a:ext cx="8451850" cy="30426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" y="6553714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[1] Mortensen, K. I. et al., Optimized localization analysis for single-molecule tracking and super-resolution microscopy. </a:t>
            </a:r>
            <a:r>
              <a:rPr lang="en-US" sz="1400" i="1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(2010).</a:t>
            </a:r>
            <a:endParaRPr lang="en-US" sz="140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PSF options</a:t>
            </a:r>
          </a:p>
          <a:p>
            <a:pPr lvl="1"/>
            <a:r>
              <a:rPr lang="en-US" dirty="0" smtClean="0"/>
              <a:t>Plain-vanilla circular aperture (Airy pattern)</a:t>
            </a:r>
          </a:p>
          <a:p>
            <a:pPr lvl="1"/>
            <a:r>
              <a:rPr lang="en-US" dirty="0" smtClean="0"/>
              <a:t>Astigmatism</a:t>
            </a:r>
          </a:p>
          <a:p>
            <a:pPr lvl="1"/>
            <a:r>
              <a:rPr lang="en-US" dirty="0" smtClean="0"/>
              <a:t>Double-helix</a:t>
            </a:r>
          </a:p>
          <a:p>
            <a:pPr lvl="1"/>
            <a:r>
              <a:rPr lang="en-US" dirty="0" err="1" smtClean="0"/>
              <a:t>Multifocus</a:t>
            </a:r>
            <a:endParaRPr lang="en-US" dirty="0" smtClean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NA=1</a:t>
            </a:r>
            <a:r>
              <a:rPr lang="en-US" altLang="ko-KR" dirty="0" smtClean="0"/>
              <a:t>.25</a:t>
            </a:r>
            <a:r>
              <a:rPr lang="en-US" dirty="0" smtClean="0"/>
              <a:t>, effective pixel size=100nm, ROI=15x15 pixels</a:t>
            </a:r>
          </a:p>
          <a:p>
            <a:pPr lvl="1"/>
            <a:r>
              <a:rPr lang="en-US" dirty="0" smtClean="0"/>
              <a:t>Only shot noise, uniform background of 10 photons/pixel</a:t>
            </a:r>
          </a:p>
          <a:p>
            <a:r>
              <a:rPr lang="en-US" dirty="0" smtClean="0"/>
              <a:t>Procedure</a:t>
            </a:r>
            <a:endParaRPr lang="en-US" dirty="0"/>
          </a:p>
          <a:p>
            <a:pPr lvl="1"/>
            <a:r>
              <a:rPr lang="en-US" dirty="0"/>
              <a:t>Compute CRLB for different z location &amp; number of </a:t>
            </a:r>
            <a:r>
              <a:rPr lang="en-US" dirty="0" smtClean="0"/>
              <a:t>photons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186250"/>
            <a:ext cx="85598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Single-Molecule Color Sensing Methods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97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186250"/>
            <a:ext cx="86614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To be added</a:t>
            </a:r>
          </a:p>
          <a:p>
            <a:pPr lvl="1"/>
            <a:r>
              <a:rPr lang="en-US" dirty="0" smtClean="0"/>
              <a:t>CRLB including EMCCD readout noise</a:t>
            </a:r>
          </a:p>
          <a:p>
            <a:pPr lvl="1"/>
            <a:r>
              <a:rPr lang="en-US" dirty="0" smtClean="0"/>
              <a:t>Fluorophore spectrum dependence</a:t>
            </a:r>
          </a:p>
          <a:p>
            <a:pPr lvl="1"/>
            <a:r>
              <a:rPr lang="en-US" dirty="0" smtClean="0"/>
              <a:t>Actual PSF</a:t>
            </a:r>
            <a:r>
              <a:rPr lang="en-US" baseline="30000" dirty="0" smtClean="0"/>
              <a:t>1</a:t>
            </a:r>
            <a:r>
              <a:rPr lang="en-US" dirty="0" smtClean="0"/>
              <a:t> estimation of existing microscope</a:t>
            </a:r>
          </a:p>
          <a:p>
            <a:pPr lvl="1"/>
            <a:r>
              <a:rPr lang="en-US" dirty="0" smtClean="0"/>
              <a:t>Compared to the fitting simulation dataset (with MLE &amp; LS)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" y="5536677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sz="1400" dirty="0" err="1" smtClean="0">
                <a:latin typeface="Helvetica" charset="0"/>
                <a:ea typeface="Helvetica" charset="0"/>
                <a:cs typeface="Helvetica" charset="0"/>
              </a:rPr>
              <a:t>Theer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P. et al., 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PSFj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: know your fluorescence microscope. </a:t>
            </a:r>
            <a:r>
              <a:rPr lang="en-US" sz="1400" i="1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(2014).</a:t>
            </a:r>
            <a:endParaRPr lang="en-US" sz="140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Theoretical Performance Analysis:</a:t>
            </a:r>
            <a:br>
              <a:rPr lang="en-US" sz="4800" dirty="0" smtClean="0"/>
            </a:br>
            <a:r>
              <a:rPr lang="el-GR" sz="4800" dirty="0"/>
              <a:t> </a:t>
            </a:r>
            <a:r>
              <a:rPr lang="en-US" sz="4800" dirty="0" smtClean="0"/>
              <a:t>Possible Source of Bias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55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Axial </a:t>
            </a:r>
            <a:r>
              <a:rPr lang="en-US" dirty="0"/>
              <a:t>position </a:t>
            </a:r>
            <a:r>
              <a:rPr lang="en-US" dirty="0" smtClean="0"/>
              <a:t>dependency</a:t>
            </a:r>
          </a:p>
          <a:p>
            <a:r>
              <a:rPr lang="en-US" dirty="0" smtClean="0"/>
              <a:t>Chromatic/spherical aberration</a:t>
            </a:r>
          </a:p>
          <a:p>
            <a:r>
              <a:rPr lang="en-US" dirty="0"/>
              <a:t>Spectral profile of the fluorophore (bandwidth, skewness)</a:t>
            </a:r>
            <a:endParaRPr lang="en-US" dirty="0" smtClean="0"/>
          </a:p>
          <a:p>
            <a:r>
              <a:rPr lang="en-US" dirty="0" smtClean="0"/>
              <a:t>Uniform/non-uniform background</a:t>
            </a:r>
          </a:p>
          <a:p>
            <a:r>
              <a:rPr lang="en-US" dirty="0" smtClean="0"/>
              <a:t>Deconvolution artifacts</a:t>
            </a:r>
          </a:p>
          <a:p>
            <a:r>
              <a:rPr lang="en-US" dirty="0" err="1" smtClean="0"/>
              <a:t>Pixelation</a:t>
            </a:r>
            <a:endParaRPr lang="en-US" dirty="0" smtClean="0"/>
          </a:p>
          <a:p>
            <a:r>
              <a:rPr lang="en-US" dirty="0" smtClean="0"/>
              <a:t>Motion blur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Bias Sources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7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Experiment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793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NA</a:t>
            </a:r>
          </a:p>
          <a:p>
            <a:r>
              <a:rPr lang="en-US" dirty="0"/>
              <a:t>I</a:t>
            </a:r>
            <a:r>
              <a:rPr lang="en-US" dirty="0" smtClean="0"/>
              <a:t>ndex matching</a:t>
            </a:r>
          </a:p>
          <a:p>
            <a:r>
              <a:rPr lang="en-US" dirty="0" smtClean="0"/>
              <a:t>Magnification</a:t>
            </a:r>
          </a:p>
          <a:p>
            <a:r>
              <a:rPr lang="en-US" dirty="0" smtClean="0"/>
              <a:t>Fluorophore density</a:t>
            </a:r>
          </a:p>
          <a:p>
            <a:r>
              <a:rPr lang="en-US" dirty="0" smtClean="0"/>
              <a:t>Fluorophore spectrum</a:t>
            </a:r>
          </a:p>
          <a:p>
            <a:r>
              <a:rPr lang="en-US" dirty="0" smtClean="0"/>
              <a:t>Illumination</a:t>
            </a:r>
          </a:p>
          <a:p>
            <a:r>
              <a:rPr lang="en-US" dirty="0" smtClean="0"/>
              <a:t>Software setting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Impact of Experiment Settings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12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GOAL: </a:t>
            </a:r>
            <a:br>
              <a:rPr lang="en-US" dirty="0" smtClean="0"/>
            </a:br>
            <a:r>
              <a:rPr lang="en-US" dirty="0" smtClean="0"/>
              <a:t>Sensing spectral mean of a single emitter along with its position</a:t>
            </a:r>
          </a:p>
          <a:p>
            <a:r>
              <a:rPr lang="en-US" dirty="0" smtClean="0"/>
              <a:t>Available Options</a:t>
            </a:r>
          </a:p>
          <a:p>
            <a:pPr lvl="1"/>
            <a:r>
              <a:rPr lang="en-US" dirty="0" smtClean="0"/>
              <a:t>Optical filter bank &amp; </a:t>
            </a:r>
            <a:r>
              <a:rPr lang="el-GR" dirty="0" smtClean="0"/>
              <a:t>λ</a:t>
            </a:r>
            <a:r>
              <a:rPr lang="en-US" dirty="0" smtClean="0"/>
              <a:t> stack construction</a:t>
            </a:r>
          </a:p>
          <a:p>
            <a:pPr lvl="1"/>
            <a:r>
              <a:rPr lang="en-US" dirty="0" smtClean="0"/>
              <a:t>PSF engineering based on chromatic dispersion</a:t>
            </a:r>
            <a:br>
              <a:rPr lang="en-US" dirty="0" smtClean="0"/>
            </a:br>
            <a:r>
              <a:rPr lang="en-US" dirty="0" smtClean="0"/>
              <a:t>(gratings</a:t>
            </a:r>
            <a:r>
              <a:rPr lang="en-US" baseline="30000" dirty="0" smtClean="0"/>
              <a:t>1 </a:t>
            </a:r>
            <a:r>
              <a:rPr lang="en-US" dirty="0" smtClean="0"/>
              <a:t>, prism</a:t>
            </a:r>
            <a:r>
              <a:rPr lang="en-US" baseline="30000" dirty="0" smtClean="0"/>
              <a:t>2 </a:t>
            </a:r>
            <a:r>
              <a:rPr lang="en-US" dirty="0" smtClean="0"/>
              <a:t>, programmable phase mask with 4f setup</a:t>
            </a:r>
            <a:r>
              <a:rPr lang="en-US" baseline="30000" dirty="0" smtClean="0"/>
              <a:t>3 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What is desired?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Single-Molecule Color Sensing Methods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312420" y="5456099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[1] Ma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High-Throughput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Single-Molecule Spectroscopy in Free Solution.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Anal. Chem.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(2000).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" y="5766172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[2] Zhang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Z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. et al., Ultrahigh-throughput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single-molecule spectroscopy and spectrally resolved super-resolution microscopy.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(2015).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" y="6076246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Shechtman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Multicolour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localization microscopy by point-spread-function engineering.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Nat. Photon.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(2016).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overhead in the optical setup </a:t>
            </a:r>
            <a:endParaRPr lang="en-US" dirty="0" smtClean="0"/>
          </a:p>
          <a:p>
            <a:pPr lvl="1"/>
            <a:r>
              <a:rPr lang="en-US" dirty="0" smtClean="0"/>
              <a:t>Less aberration </a:t>
            </a:r>
            <a:r>
              <a:rPr lang="en-US" dirty="0"/>
              <a:t>&amp; insertion </a:t>
            </a:r>
            <a:r>
              <a:rPr lang="en-US" dirty="0" smtClean="0"/>
              <a:t>loss, easy to apply, avoid complicated calibration</a:t>
            </a:r>
            <a:endParaRPr lang="en-US" dirty="0"/>
          </a:p>
          <a:p>
            <a:r>
              <a:rPr lang="en-US" dirty="0" smtClean="0"/>
              <a:t>Minimum </a:t>
            </a:r>
            <a:r>
              <a:rPr lang="en-US" dirty="0"/>
              <a:t>impact on lateral/axial localization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Localization accuracy degrades by </a:t>
            </a:r>
            <a:r>
              <a:rPr lang="is-IS" dirty="0"/>
              <a:t>√2</a:t>
            </a:r>
            <a:r>
              <a:rPr lang="en-US" dirty="0" smtClean="0"/>
              <a:t> per imaging path split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void PSF footprint enlargement</a:t>
            </a:r>
          </a:p>
          <a:p>
            <a:pPr lvl="1"/>
            <a:r>
              <a:rPr lang="en-US" dirty="0" smtClean="0"/>
              <a:t>In SMLM context, minimize </a:t>
            </a:r>
            <a:r>
              <a:rPr lang="en-US" dirty="0"/>
              <a:t>the probability of overlap of </a:t>
            </a:r>
            <a:r>
              <a:rPr lang="en-US" dirty="0" smtClean="0"/>
              <a:t>PSFs </a:t>
            </a:r>
            <a:br>
              <a:rPr lang="en-US" dirty="0" smtClean="0"/>
            </a:br>
            <a:r>
              <a:rPr lang="en-US" dirty="0" smtClean="0"/>
              <a:t>(impacts temporal resolution, especially in 2D samples like focal adhesion)</a:t>
            </a:r>
            <a:endParaRPr lang="en-US" dirty="0"/>
          </a:p>
          <a:p>
            <a:r>
              <a:rPr lang="en-US" dirty="0" smtClean="0"/>
              <a:t>Flexibility </a:t>
            </a:r>
            <a:r>
              <a:rPr lang="en-US" dirty="0"/>
              <a:t>(no need for a priori </a:t>
            </a:r>
            <a:r>
              <a:rPr lang="en-US" dirty="0" smtClean="0"/>
              <a:t>wavelength info)</a:t>
            </a:r>
            <a:endParaRPr lang="en-US" dirty="0"/>
          </a:p>
          <a:p>
            <a:r>
              <a:rPr lang="en-US" dirty="0"/>
              <a:t>Good </a:t>
            </a:r>
            <a:r>
              <a:rPr lang="el-GR" dirty="0"/>
              <a:t>λ</a:t>
            </a:r>
            <a:r>
              <a:rPr lang="en-US" dirty="0"/>
              <a:t> estimation accuracy for given photon budget</a:t>
            </a:r>
          </a:p>
          <a:p>
            <a:r>
              <a:rPr lang="en-US" dirty="0"/>
              <a:t>Avoid possibility of bias from non-idealities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Sensing Methods: Criteria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75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Diffraction-limited image of a single molecule already contains color information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principle, it should be possible to estimate emitter color from the </a:t>
            </a:r>
            <a:r>
              <a:rPr lang="en-US" i="1" u="sng" dirty="0" smtClean="0"/>
              <a:t>scale</a:t>
            </a:r>
            <a:r>
              <a:rPr lang="en-US" dirty="0" smtClean="0"/>
              <a:t> of the fitted PSF</a:t>
            </a:r>
          </a:p>
          <a:p>
            <a:r>
              <a:rPr lang="en-US" dirty="0" smtClean="0"/>
              <a:t>Spectrally resolved SMLM: just installation of a ImageJ plugin!</a:t>
            </a:r>
          </a:p>
          <a:p>
            <a:pPr lvl="1"/>
            <a:r>
              <a:rPr lang="en-US" dirty="0"/>
              <a:t>Literally zero </a:t>
            </a:r>
            <a:r>
              <a:rPr lang="en-US" dirty="0" smtClean="0"/>
              <a:t>impact on </a:t>
            </a:r>
            <a:r>
              <a:rPr lang="en-US" dirty="0"/>
              <a:t>the optical setup/xyz accuracy</a:t>
            </a:r>
          </a:p>
          <a:p>
            <a:pPr lvl="1"/>
            <a:r>
              <a:rPr lang="en-US" dirty="0"/>
              <a:t>No PSF </a:t>
            </a:r>
            <a:r>
              <a:rPr lang="en-US" dirty="0" smtClean="0"/>
              <a:t>modification (more than what’s required for 3D)</a:t>
            </a:r>
            <a:endParaRPr lang="en-US" dirty="0"/>
          </a:p>
          <a:p>
            <a:pPr lvl="1"/>
            <a:r>
              <a:rPr lang="en-US" dirty="0"/>
              <a:t>No a priori information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 color Sensing From PSF Fitting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53" y="2346220"/>
            <a:ext cx="4722894" cy="5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Questions to be answered</a:t>
            </a:r>
          </a:p>
          <a:p>
            <a:pPr lvl="1"/>
            <a:r>
              <a:rPr lang="en-US" dirty="0" smtClean="0"/>
              <a:t>Good enough </a:t>
            </a:r>
            <a:r>
              <a:rPr lang="el-GR" dirty="0"/>
              <a:t>λ</a:t>
            </a:r>
            <a:r>
              <a:rPr lang="en-US" dirty="0"/>
              <a:t> estimation accuracy </a:t>
            </a:r>
            <a:r>
              <a:rPr lang="en-US" dirty="0" smtClean="0"/>
              <a:t>in realistic scenario?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ossibility </a:t>
            </a:r>
            <a:r>
              <a:rPr lang="en-US" dirty="0"/>
              <a:t>of bias from </a:t>
            </a:r>
            <a:r>
              <a:rPr lang="en-US" dirty="0" smtClean="0"/>
              <a:t>non-idealities (not limited to)</a:t>
            </a:r>
          </a:p>
          <a:p>
            <a:pPr lvl="2"/>
            <a:r>
              <a:rPr lang="en-US" dirty="0"/>
              <a:t>Axial position </a:t>
            </a:r>
            <a:r>
              <a:rPr lang="en-US" dirty="0" smtClean="0"/>
              <a:t>dependency</a:t>
            </a:r>
          </a:p>
          <a:p>
            <a:pPr lvl="2"/>
            <a:r>
              <a:rPr lang="en-US" dirty="0" smtClean="0"/>
              <a:t>Chromatic/spherical aberration</a:t>
            </a:r>
          </a:p>
          <a:p>
            <a:pPr lvl="2"/>
            <a:r>
              <a:rPr lang="en-US" dirty="0"/>
              <a:t>Spectral profile of the fluorophore (bandwidth, skewness)</a:t>
            </a:r>
            <a:endParaRPr lang="en-US" dirty="0" smtClean="0"/>
          </a:p>
          <a:p>
            <a:pPr lvl="2"/>
            <a:r>
              <a:rPr lang="en-US" dirty="0" smtClean="0"/>
              <a:t>Uniform/non-uniform background</a:t>
            </a:r>
          </a:p>
          <a:p>
            <a:pPr lvl="2"/>
            <a:r>
              <a:rPr lang="en-US" dirty="0" smtClean="0"/>
              <a:t>Deconvolution artifacts</a:t>
            </a:r>
          </a:p>
          <a:p>
            <a:pPr lvl="2"/>
            <a:r>
              <a:rPr lang="en-US" dirty="0" err="1" smtClean="0"/>
              <a:t>Pixelation</a:t>
            </a:r>
            <a:endParaRPr lang="en-US" dirty="0" smtClean="0"/>
          </a:p>
          <a:p>
            <a:pPr lvl="2"/>
            <a:r>
              <a:rPr lang="en-US" dirty="0" smtClean="0"/>
              <a:t>Motion blur</a:t>
            </a:r>
          </a:p>
          <a:p>
            <a:pPr lvl="2"/>
            <a:r>
              <a:rPr lang="en-US" dirty="0" smtClean="0"/>
              <a:t>Or, in combination?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Single-Molecule Color Sensing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1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Theoretical Performance Analysis:</a:t>
            </a:r>
            <a:br>
              <a:rPr lang="en-US" sz="4800" dirty="0" smtClean="0"/>
            </a:br>
            <a:r>
              <a:rPr lang="el-GR" sz="4800" dirty="0"/>
              <a:t> </a:t>
            </a:r>
            <a:r>
              <a:rPr lang="en-US" sz="4800" dirty="0" smtClean="0"/>
              <a:t>Accuracy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13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Task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stimation of x, y, (z),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) of a </a:t>
            </a:r>
            <a:r>
              <a:rPr lang="en-US" i="1" dirty="0" smtClean="0"/>
              <a:t>single</a:t>
            </a:r>
            <a:r>
              <a:rPr lang="en-US" dirty="0" smtClean="0"/>
              <a:t> emitter from values of sensor array (EMCCD, </a:t>
            </a:r>
            <a:r>
              <a:rPr lang="en-US" dirty="0" err="1" smtClean="0"/>
              <a:t>sCMOS</a:t>
            </a:r>
            <a:r>
              <a:rPr lang="en-US" dirty="0" smtClean="0"/>
              <a:t>) within certain ROI</a:t>
            </a:r>
          </a:p>
          <a:p>
            <a:r>
              <a:rPr lang="en-US" dirty="0" smtClean="0"/>
              <a:t>A “measurement method” includes:</a:t>
            </a:r>
          </a:p>
          <a:p>
            <a:pPr lvl="1"/>
            <a:r>
              <a:rPr lang="en-US" dirty="0" smtClean="0"/>
              <a:t>Optical setting (affecting SNR, bias)</a:t>
            </a:r>
          </a:p>
          <a:p>
            <a:pPr lvl="1"/>
            <a:r>
              <a:rPr lang="en-US" dirty="0" smtClean="0"/>
              <a:t>PSF design (encoding scheme: prism/grating, astigmatism, double helix, etc.)</a:t>
            </a:r>
          </a:p>
          <a:p>
            <a:pPr lvl="1"/>
            <a:r>
              <a:rPr lang="en-US" dirty="0" smtClean="0"/>
              <a:t>Reconstruction algorithm (</a:t>
            </a:r>
            <a:r>
              <a:rPr lang="en-US" dirty="0"/>
              <a:t>LS/MLE, ROI selection, </a:t>
            </a:r>
            <a:r>
              <a:rPr lang="en-US" dirty="0" smtClean="0"/>
              <a:t>b/g correction</a:t>
            </a:r>
            <a:r>
              <a:rPr lang="en-US" dirty="0"/>
              <a:t>, etc.) </a:t>
            </a:r>
            <a:endParaRPr lang="en-US" dirty="0" smtClean="0"/>
          </a:p>
          <a:p>
            <a:r>
              <a:rPr lang="en-US" dirty="0" smtClean="0"/>
              <a:t>Performance metrics</a:t>
            </a:r>
            <a:endParaRPr lang="en-US" dirty="0"/>
          </a:p>
          <a:p>
            <a:pPr lvl="1"/>
            <a:r>
              <a:rPr lang="en-US" dirty="0" smtClean="0"/>
              <a:t>Highest accuracy (smallest </a:t>
            </a:r>
            <a:r>
              <a:rPr lang="el-GR" dirty="0" smtClean="0"/>
              <a:t>σ</a:t>
            </a:r>
            <a:r>
              <a:rPr lang="en-US" dirty="0" smtClean="0"/>
              <a:t>) for given number of photons &amp; noise profile</a:t>
            </a:r>
          </a:p>
          <a:p>
            <a:pPr lvl="1"/>
            <a:r>
              <a:rPr lang="en-US" dirty="0" smtClean="0"/>
              <a:t>Unbiased</a:t>
            </a:r>
            <a:endParaRPr lang="en-US" dirty="0" smtClean="0"/>
          </a:p>
          <a:p>
            <a:pPr lvl="1"/>
            <a:r>
              <a:rPr lang="en-US" dirty="0" smtClean="0"/>
              <a:t>PSF footprint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i="1" dirty="0" smtClean="0"/>
              <a:t>Measurement Method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05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Major design decisions in our context</a:t>
            </a:r>
          </a:p>
          <a:p>
            <a:pPr lvl="1"/>
            <a:r>
              <a:rPr lang="en-US" dirty="0" smtClean="0"/>
              <a:t>PSF design/PSF model to use (optical setting is determined by this)</a:t>
            </a:r>
          </a:p>
          <a:p>
            <a:pPr lvl="1"/>
            <a:r>
              <a:rPr lang="en-US" dirty="0" smtClean="0"/>
              <a:t>Deconvolution algorithm</a:t>
            </a:r>
          </a:p>
          <a:p>
            <a:r>
              <a:rPr lang="en-US" dirty="0" smtClean="0"/>
              <a:t>Today: theoretical bound of </a:t>
            </a:r>
            <a:r>
              <a:rPr lang="el-GR" dirty="0"/>
              <a:t>λ </a:t>
            </a:r>
            <a:r>
              <a:rPr lang="en-US" dirty="0" smtClean="0"/>
              <a:t>accuracy/impact of PSF choice</a:t>
            </a:r>
          </a:p>
          <a:p>
            <a:pPr lvl="1"/>
            <a:r>
              <a:rPr lang="en-US" dirty="0" smtClean="0"/>
              <a:t>Fix other factors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agnification, noise, pixel size, ROI, NA, illumination, emitter spectra BW</a:t>
            </a:r>
          </a:p>
          <a:p>
            <a:pPr lvl="1"/>
            <a:r>
              <a:rPr lang="en-US" dirty="0" smtClean="0"/>
              <a:t>Consider only </a:t>
            </a:r>
            <a:r>
              <a:rPr lang="en-US" b="1" i="1" dirty="0" smtClean="0"/>
              <a:t>major</a:t>
            </a:r>
            <a:r>
              <a:rPr lang="en-US" dirty="0" smtClean="0"/>
              <a:t> physical implication of PSF design choice </a:t>
            </a:r>
            <a:br>
              <a:rPr lang="en-US" dirty="0" smtClean="0"/>
            </a:br>
            <a:r>
              <a:rPr lang="en-US" dirty="0" smtClean="0"/>
              <a:t>(e.g. consider the loss of photons when beam-split is necessary, but not the insertion loss from additional optical elements)</a:t>
            </a:r>
          </a:p>
          <a:p>
            <a:pPr lvl="1"/>
            <a:r>
              <a:rPr lang="en-US" dirty="0" smtClean="0"/>
              <a:t>Ignore aberration (for now)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Measurement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9787</TotalTime>
  <Words>4693</Words>
  <Application>Microsoft Macintosh PowerPoint</Application>
  <PresentationFormat>Widescreen</PresentationFormat>
  <Paragraphs>301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Helvetica</vt:lpstr>
      <vt:lpstr>Mangal</vt:lpstr>
      <vt:lpstr>맑은 고딕</vt:lpstr>
      <vt:lpstr>Arial</vt:lpstr>
      <vt:lpstr>Office Theme</vt:lpstr>
      <vt:lpstr>Measurement of Emission Color of Single Molecules </vt:lpstr>
      <vt:lpstr>Single-Molecule Color Sensing Methods</vt:lpstr>
      <vt:lpstr>Single-Molecule Color Sensing Methods</vt:lpstr>
      <vt:lpstr>Color Sensing Methods: Criteria</vt:lpstr>
      <vt:lpstr>SM color Sensing From PSF Fitting</vt:lpstr>
      <vt:lpstr>Single-Molecule Color Sensing Methods</vt:lpstr>
      <vt:lpstr>Theoretical Performance Analysis:  Accuracy</vt:lpstr>
      <vt:lpstr>Performance of Measurement Method</vt:lpstr>
      <vt:lpstr>Design of Measurement Method</vt:lpstr>
      <vt:lpstr>Theoretical Performance Evaluation</vt:lpstr>
      <vt:lpstr>Theoretical Performance Evaluation</vt:lpstr>
      <vt:lpstr>Theoretical Performance Evaluation</vt:lpstr>
      <vt:lpstr>Theoretical Performance Evaluation</vt:lpstr>
      <vt:lpstr>Theoretical Performance Evaluation</vt:lpstr>
      <vt:lpstr>Theoretical Performance Evaluation</vt:lpstr>
      <vt:lpstr>PowerPoint Presentation</vt:lpstr>
      <vt:lpstr>Theoretical Performance Evaluation</vt:lpstr>
      <vt:lpstr>Theoretical Performance Evaluation</vt:lpstr>
      <vt:lpstr>Theoretical Performance Evaluation</vt:lpstr>
      <vt:lpstr>Theoretical Performance Evaluation</vt:lpstr>
      <vt:lpstr>Theoretical Performance Evaluation</vt:lpstr>
      <vt:lpstr>Theoretical Performance Analysis:  Possible Source of Bias</vt:lpstr>
      <vt:lpstr>Possible Bias Sources</vt:lpstr>
      <vt:lpstr>Experiment Design</vt:lpstr>
      <vt:lpstr>Expected Impact of Experiment Settings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PLL for FMCW Lidar</dc:title>
  <dc:creator>taehwan</dc:creator>
  <cp:lastModifiedBy>Kim Taehwan</cp:lastModifiedBy>
  <cp:revision>953</cp:revision>
  <cp:lastPrinted>2017-03-21T00:23:07Z</cp:lastPrinted>
  <dcterms:created xsi:type="dcterms:W3CDTF">2016-10-23T18:41:51Z</dcterms:created>
  <dcterms:modified xsi:type="dcterms:W3CDTF">2017-03-21T19:15:30Z</dcterms:modified>
</cp:coreProperties>
</file>