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63" r:id="rId2"/>
    <p:sldId id="343" r:id="rId3"/>
    <p:sldId id="351" r:id="rId4"/>
    <p:sldId id="353" r:id="rId5"/>
    <p:sldId id="355" r:id="rId6"/>
    <p:sldId id="356" r:id="rId7"/>
    <p:sldId id="350" r:id="rId8"/>
    <p:sldId id="342" r:id="rId9"/>
    <p:sldId id="345" r:id="rId10"/>
    <p:sldId id="376" r:id="rId11"/>
    <p:sldId id="348" r:id="rId12"/>
    <p:sldId id="360" r:id="rId13"/>
    <p:sldId id="372" r:id="rId14"/>
    <p:sldId id="369" r:id="rId15"/>
    <p:sldId id="373" r:id="rId16"/>
    <p:sldId id="374" r:id="rId17"/>
    <p:sldId id="377" r:id="rId18"/>
    <p:sldId id="378" r:id="rId19"/>
    <p:sldId id="380" r:id="rId20"/>
    <p:sldId id="383" r:id="rId21"/>
    <p:sldId id="384" r:id="rId22"/>
    <p:sldId id="366" r:id="rId23"/>
    <p:sldId id="367" r:id="rId24"/>
    <p:sldId id="368" r:id="rId25"/>
    <p:sldId id="358" r:id="rId26"/>
    <p:sldId id="359" r:id="rId27"/>
    <p:sldId id="362" r:id="rId28"/>
    <p:sldId id="365" r:id="rId29"/>
    <p:sldId id="382" r:id="rId30"/>
    <p:sldId id="385" r:id="rId31"/>
    <p:sldId id="375" r:id="rId32"/>
    <p:sldId id="37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54"/>
    <p:restoredTop sz="64904"/>
  </p:normalViewPr>
  <p:slideViewPr>
    <p:cSldViewPr snapToGrid="0">
      <p:cViewPr varScale="1">
        <p:scale>
          <a:sx n="113" d="100"/>
          <a:sy n="113" d="100"/>
        </p:scale>
        <p:origin x="1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271E6-79C3-2149-8D98-64DD61FE6C85}" type="datetimeFigureOut">
              <a:rPr lang="en-US" smtClean="0"/>
              <a:t>3/25/17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0A248-3994-AF48-87A7-DFFBD6C3B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2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46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I_{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{\theta})=\sum_{k=1}^{N_{pixel}}{\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mu_k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{\theta})+\beta}\left(\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mu_k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{\theta})}{\partial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mu_k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{\theta})}{\partial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theta_j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mu_k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the value of the model PSF in pixel k}\\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N_{pixel}\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the number of pixels in the ROI}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mu_k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mathscr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{D}_k}{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dxdy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\left( Nq(\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 \right)}\\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{r}\,;z_0,\lambda)\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normalized PSF model,} \: a\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pixel size}\\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mathscr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{D}_k\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$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k$th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pixel area,}\: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{r}=(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image plane location,}\:\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{r}_0=(x_0,y_0)\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lateral emitter location}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mu_k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}{\partial N}=\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mathscr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{D}_k}{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dxdy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mu_k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}{\partial\theta}=2N\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mathscr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{D}_k}{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dxdy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\,\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\theta}},\:\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{For $\theta=x_0, y_0, z_0, \lambda$}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7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{r}_0\,)=\left\|A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\rho\right)e^{-j\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 }\rho d\rho} \right\|^2\\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normalization constant,}\: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refractive index of the immersion oil}\\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J_0\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zeroth order Bessel function of the first kind}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{1}{A_{z_0}}\left(u_{z_0}^2(\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 + v_{z_0}^2(\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{r}_0\,)\right)\\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mathlarger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\rho\right)\cos\left({\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mathlarger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\rho\right)\sin\left({\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A_{z_0}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{R}^2} {\left(u^2(\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 + v^2(\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{r}\,)\right)}d\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44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x_0}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{2}{A_{z_0}} \left(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x_0} +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x_0} \right)\\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y_0}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{2}{A_{z_0}} \left(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y_0} +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y_0} \right)\\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\lambda}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{2}{A_{z_0}} \left(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\lambda} +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\lambda} \right) -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{1}{A_{z_0}}\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A_{z_0}}{\partial \lambda}q(\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x_0}=\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{x}{\|\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_{0}^{1}{J_1\left(\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{r}\,\|\rho \right)\cos\left({\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}\right)}\right)\rho^2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x_0}=\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{x}{\|\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_{0}^{1}{J_1\left(\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{r}\,\|\rho \right)\sin\left({\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}\right)}\right)\rho^2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y_0}=\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{y}{\|\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_{0}^{1}{J_1\left(\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{r}\,\|\rho \right)\cos\left({\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}\right)}\right)\rho^2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y_0}=\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{y}{\|\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_{0}^{1}{J_1\left(\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{r}\,\|\rho \right)\sin\left({\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}\right)}\right)\rho^2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45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x_0}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{2}{A} \left(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x_0} +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x_0} \right)\\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y_0}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{2}{A} \left(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y_0} +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y_0} \right)\\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\lambda}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{2}{A} \left(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\lambda} +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{r}_0\,)}{\partial \lambda} \right) -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A}{\partial \lambda}q(\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x_0}=\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{x}{\|\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_{0}^{1}{J_1\left(\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{r}\,\|\right)\cos\left({\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}\rho^2}\right)\rho^2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x_0}=\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{x}{\|\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_{0}^{1}{J_1\left(\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{r}\,\|\right)\sin\left({\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}\rho^2}\right)\rho^2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y_0}=\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{y}{\|\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_{0}^{1}{J_1\left(\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{r}\,\|\right)\cos\left({\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}\rho^2}\right)\rho^2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y_0}=\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{y}{\|\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_{0}^{1}{J_1\left(\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{r}\,\|\right)\sin\left({\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}\rho^2}\right)\rho^2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\lambda}=\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{NA}}{\lambda^2}\|\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_{0}^{1}{J_1\left(\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{r}\,\|\right)\cos\left({\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}\rho^2}\right)\rho^2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z_0}{\lambda^2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{r}\,\|\right)\sin\left({\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}\rho^2}\right)\rho^3 d\rho}\\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\lambda}=\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{NA}}{\lambda^2}\|\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_{0}^{1}{J_1\left(\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{r}\,\|\right)\sin\left({\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}\rho^2}\right)\rho^2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z_0}{\lambda^2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{r}\,\|\right)\cos\left({\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}\rho^2}\right)\rho^3 d\rho}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A}{\partial \lambda}=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{R}^2} { \left(2u(\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u(\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\lambda} + 2v(\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v(\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{r}\,)}{\partial \lambda}\right) d\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\begin{align*}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x_0}&amp;=\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_{0}^{1}{A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{\partial}{\partial x_0}\left[J_0\left(\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{r}_0\|\right)\right]e^{j\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}\rho^2}\rho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&amp;=-\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{x-x_0}{\|\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_{0}^{1}{A J_0'\left(\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{r}_0\|\right)e^{j\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}\rho^2}\rho^2 d\rho}\\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y_0}&amp;=-\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{y-y_0}{\|\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_{0}^{1}{A J_0'\left(\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{r}_0\|\right)e^{j\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}\rho^2}\rho^2 d\rho}\\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\lambda}&amp;=\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_{0}^{1}{A \left(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{\partial}{\partial \lambda}\left[J_0\left(\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{r}_0\|\right)\right]e^{j\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 +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{r}_0\|\right)\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{\partial}{\partial \lambda}\left[e^{j\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}\rho^2}\right]\right)\rho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&amp;=-\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{NA}}{\lambda^2}\|\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{A J_0'\left(\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{r}_0\|\right)e^{j\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 \rho^2 d\rho}\\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z_0}{\lambda^2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 A J_0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{NA}}{\lambda} \rho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{r}_0\|\right)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e^{j\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 z_0}{\lambda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}\rho^2}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\rho^3 d\rho}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\end{align*}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8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{r}_0\,)=\left\|A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\rho\right)e^{-j\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 }\rho d\rho} \right\|^2\\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normalization constant,}\: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refractive index of the immersion oil}\\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J_0\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zeroth order Bessel function of the first kind}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{1}{A_{z_0}}\left(u_{z_0}^2(\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 + v_{z_0}^2(\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{r}_0\,)\right)\\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mathlarger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\rho\right)\cos\left({\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mathlarger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\rho\right)\sin\left({\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A_{z_0}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{R}^2} {\left(u^2(\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 + v^2(\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{r}\,)\right)}d\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80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{r}_0\,)=\left\|A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\rho\right)e^{-j\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 }\rho d\rho} \right\|^2\\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normalization constant,}\: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refractive index of the immersion oil}\\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J_0\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zeroth order Bessel function of the first kind}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{1}{A_{z_0}}\left(u_{z_0}^2(\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 + v_{z_0}^2(\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{r}_0\,)\right)\\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mathlarger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\rho\right)\cos\left({\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mathlarger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\rho\right)\sin\left({\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A_{z_0}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{R}^2} {\left(u^2(\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 + v^2(\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{r}\,)\right)}d\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1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{r}_0\,)=\left\|A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\rho\right)e^{-j\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 }\rho d\rho} \right\|^2\\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normalization constant,}\: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refractive index of the immersion oil}\\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J_0\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zeroth order Bessel function of the first kind}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{1}{A_{z_0}}\left(u_{z_0}^2(\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 + v_{z_0}^2(\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{r}_0\,)\right)\\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mathlarger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\rho\right)\cos\left({\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mathlarger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\rho\right)\sin\left({\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A_{z_0}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{R}^2} {\left(u^2(\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 + v^2(\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{r}\,)\right)}d\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95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{r}_0\,)=\left\|A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\rho\right)e^{-j\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 }\rho d\rho} \right\|^2\\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normalization constant,}\: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refractive index of the immersion oil}\\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J_0\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zeroth order Bessel function of the first kind}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{1}{A_{z_0}}\left(u_{z_0}^2(\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 + v_{z_0}^2(\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{r}_0\,)\right)\\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mathlarger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\rho\right)\cos\left({\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mathlarger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\rho\right)\sin\left({\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A_{z_0}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{R}^2} {\left(u^2(\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 + v^2(\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{r}\,)\right)}d\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614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{r}_0\,)=\left\|A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\rho\right)e^{-j\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 }\rho d\rho} \right\|^2\\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normalization constant,}\: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refractive index of the immersion oil}\\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J_0\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zeroth order Bessel function of the first kind}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{1}{A_{z_0}}\left(u_{z_0}^2(\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 + v_{z_0}^2(\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{r}_0\,)\right)\\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mathlarger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\rho\right)\cos\left({\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v_{z_0}(\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mathlarger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}_{0}^{1}{J_0\left(\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  \|\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{r}_0\| \rho\right)\sin\left({\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{\pi}{\lambda}\rho^2 z_0 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}\right)}\right)\rho d\rho}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A_{z_0}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{R}^2} {\left(u^2(\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 + v^2(\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{r}\,)\right)}d\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09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70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20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294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284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486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292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099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w_n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1}{d^2\rho A(\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{\rho}\,)}{\lambda}\right)}}q(\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{\left(-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{k}(\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{r}\right)}\\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{k}(\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{2\pi}{\lambda}\left(\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rho_x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rho_y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{n^2-\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{NA}^2\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{\rho}\,^2}\right)\\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pupil plane coordinate,}\:W(\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pupil plane modulation mask,}\:\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{k}(\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wavevector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\begin{align*}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mu_k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}{\partial\theta}&amp;=\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{2N}{3}\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mathscr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{D}_k}{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dxdy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\,\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{Re}\left\{w(\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\theta}\right\}}\\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{r}_0}&amp;=\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x_0}=\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y_0}=\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z_0}\\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w_n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1}{d^2\rho A(\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{\rho}\,)}{\lambda}\right)}}q(\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{k}(\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{\left(-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{k}(\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{r}_0)\right)}\\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\lambda}&amp;=-\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w_n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\lambda ^2}\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_{|\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{\rho}\,|\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1}{d^2\rho A(\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{2\pi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{\rho}\,)}{\lambda}\right)}}q(\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{\left(-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{k}(\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{\rho}\,)\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{r}_0)\right)}\\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&amp;+\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{1}{\lambda}(\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 w(\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{r}_0)}{\partial x_0}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\end{align*}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69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54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63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4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70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{{i_0}^2}{2}\left[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{{\tau}_c/(2\pi)}{1+\left(\pi f {\tau}_c \right)^2} \left\{ 1- e^{-\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{2\tau}{{\tau}_c}} \left[ \cos(2\pi f\tau) +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{1}{\pi f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\sin(2\pi f \tau) \right] \right\} \right]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tau_c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{2}{\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{linewidth}},\quad i_0: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{nominal photocurrent amplitude},\quad \tau: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{path delay}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3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I_{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{\theta})=-E\left(\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{\partial^2 \ln (f(s;\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{\theta}))}{\partial\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\partial\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theta_j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}\right)\\\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{\theta}:\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{parameters being estimated},\: f(s;\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{\theta}):\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{probability of $s$ being the measurement given $\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{\theta}$}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5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\begin{gather*}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I_{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{\theta})=-E\left(\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{\partial^2 \ln \left( f(s;\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 \right)}{\partial\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theta_i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\partial\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theta_j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}\right)\\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the vector of parameters being estimated $(x_0, y_0, z_0, \lambda, N_{photon}, \beta)$, 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\beta 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the number of background photons per pixel}\\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f(s;\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{: probability of $s$ being the measurement (i.e. PSF image) given $\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{\theta}$}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\end{gather*}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mathbf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{I}(\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boldsymbol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{\theta}))^{-1}\right]_{ii}=\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{CRLB}_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0A248-3994-AF48-87A7-DFFBD6C3B1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8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8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7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9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800100" indent="-342900">
              <a:spcBef>
                <a:spcPts val="1200"/>
              </a:spcBef>
              <a:buFont typeface="Helvetica" panose="020B0604020202030204" pitchFamily="34" charset="0"/>
              <a:buChar char="−"/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5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7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8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8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9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5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3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D0598B-2301-4207-A5C3-E58DE6547B4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C830-B3F3-47DA-A1D9-E0D4BD97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7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1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6886"/>
            <a:ext cx="10515600" cy="4830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Helvetica" panose="020B0604020202030204" pitchFamily="34" charset="0"/>
              </a:defRPr>
            </a:lvl1pPr>
          </a:lstStyle>
          <a:p>
            <a:fld id="{1038C830-B3F3-47DA-A1D9-E0D4BD977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9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Helvetica" panose="020B0604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Helvetica" panose="020B0604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image" Target="../media/image29.emf"/><Relationship Id="rId6" Type="http://schemas.openxmlformats.org/officeDocument/2006/relationships/image" Target="../media/image30.emf"/><Relationship Id="rId7" Type="http://schemas.openxmlformats.org/officeDocument/2006/relationships/image" Target="../media/image31.emf"/><Relationship Id="rId8" Type="http://schemas.openxmlformats.org/officeDocument/2006/relationships/image" Target="../media/image32.emf"/><Relationship Id="rId9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4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" y="1122363"/>
            <a:ext cx="11064240" cy="2387600"/>
          </a:xfrm>
        </p:spPr>
        <p:txBody>
          <a:bodyPr/>
          <a:lstStyle/>
          <a:p>
            <a:r>
              <a:rPr lang="en-US" dirty="0"/>
              <a:t>Measurement of Emission Color of Single Molecules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Taehwan </a:t>
            </a:r>
            <a:r>
              <a:rPr lang="en-US" sz="3200" dirty="0" smtClean="0"/>
              <a:t>Kim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2139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smtClean="0"/>
              <a:t>PSF options: sensitivity is </a:t>
            </a:r>
            <a:r>
              <a:rPr lang="en-US" dirty="0"/>
              <a:t>PSF model dependent</a:t>
            </a:r>
          </a:p>
          <a:p>
            <a:pPr lvl="1"/>
            <a:r>
              <a:rPr lang="en-US" dirty="0" smtClean="0"/>
              <a:t>Plain-vanilla circular aperture</a:t>
            </a:r>
          </a:p>
          <a:p>
            <a:pPr lvl="1"/>
            <a:r>
              <a:rPr lang="en-US" dirty="0" err="1" smtClean="0"/>
              <a:t>Multifocus</a:t>
            </a:r>
            <a:r>
              <a:rPr lang="ko-KR" altLang="en-US" dirty="0" smtClean="0"/>
              <a:t> </a:t>
            </a:r>
            <a:r>
              <a:rPr lang="en-US" altLang="ko-KR" dirty="0" smtClean="0"/>
              <a:t>(sum of the Fisher matrix from each image plane</a:t>
            </a:r>
            <a:r>
              <a:rPr lang="en-US" altLang="ko-KR" baseline="30000" dirty="0" smtClean="0"/>
              <a:t>1</a:t>
            </a:r>
            <a:r>
              <a:rPr lang="en-US" altLang="ko-KR" dirty="0" smtClean="0"/>
              <a:t>)</a:t>
            </a:r>
            <a:endParaRPr lang="en-US" dirty="0" smtClean="0"/>
          </a:p>
          <a:p>
            <a:pPr lvl="1"/>
            <a:r>
              <a:rPr lang="en-US" dirty="0"/>
              <a:t>Astigmatism</a:t>
            </a:r>
          </a:p>
          <a:p>
            <a:pPr lvl="1"/>
            <a:r>
              <a:rPr lang="en-US" dirty="0" smtClean="0"/>
              <a:t>Double-helix</a:t>
            </a:r>
          </a:p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NA=1</a:t>
            </a:r>
            <a:r>
              <a:rPr lang="en-US" altLang="ko-KR" dirty="0" smtClean="0"/>
              <a:t>.4</a:t>
            </a:r>
            <a:r>
              <a:rPr lang="en-US" dirty="0" smtClean="0"/>
              <a:t>, effective pixel size=100nm, ROI=20x20 pixels</a:t>
            </a:r>
          </a:p>
          <a:p>
            <a:pPr lvl="1"/>
            <a:r>
              <a:rPr lang="en-US" dirty="0" smtClean="0"/>
              <a:t>Only shot noise, uniform background of 10 photons/pixel</a:t>
            </a:r>
          </a:p>
          <a:p>
            <a:r>
              <a:rPr lang="en-US" dirty="0" smtClean="0"/>
              <a:t>Procedure</a:t>
            </a:r>
            <a:endParaRPr lang="en-US" dirty="0"/>
          </a:p>
          <a:p>
            <a:pPr lvl="1"/>
            <a:r>
              <a:rPr lang="en-US" dirty="0"/>
              <a:t>Compute CRLB for different z location &amp; number of </a:t>
            </a:r>
            <a:r>
              <a:rPr lang="en-US" dirty="0" smtClean="0"/>
              <a:t>photons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Setting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33478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1) Ram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S. et al., High 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Accuracy 3D Quantum Dot Tracking with Multifocal Plane Microscopy for the Study of Fast Intracellular Dynamics in Live Cells. 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sz="1400" i="1" spc="-50" dirty="0" smtClean="0">
                <a:latin typeface="Helvetica" charset="0"/>
                <a:ea typeface="Helvetica" charset="0"/>
                <a:cs typeface="Helvetica" charset="0"/>
              </a:rPr>
              <a:t>Biophysical Journal 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(2008). </a:t>
            </a:r>
            <a:endParaRPr lang="en-US" sz="1400" spc="-50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14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smtClean="0"/>
              <a:t>For given setting, accuracy can be </a:t>
            </a:r>
            <a:r>
              <a:rPr lang="en-US" dirty="0"/>
              <a:t>estimated using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Fisher information/</a:t>
            </a:r>
            <a:r>
              <a:rPr lang="en-US" dirty="0" err="1" smtClean="0"/>
              <a:t>Cramér</a:t>
            </a:r>
            <a:r>
              <a:rPr lang="en-US" dirty="0" smtClean="0"/>
              <a:t>–Rao lower bound (CRLB)</a:t>
            </a:r>
          </a:p>
          <a:p>
            <a:pPr lvl="1"/>
            <a:r>
              <a:rPr lang="en-US" dirty="0" smtClean="0"/>
              <a:t>Fisher information matrix (FI): sensitivity of an observable quantity (e.g. PSF) to changes in its underlying parameters (e.g. emitter position)</a:t>
            </a:r>
          </a:p>
          <a:p>
            <a:pPr lvl="1"/>
            <a:r>
              <a:rPr lang="en-US" dirty="0" err="1" smtClean="0"/>
              <a:t>Cramér</a:t>
            </a:r>
            <a:r>
              <a:rPr lang="en-US" dirty="0" smtClean="0"/>
              <a:t>-Rao lower bound: theoretical best-case precision with any unbiased estimator given a PSF model and a noise model</a:t>
            </a:r>
          </a:p>
          <a:p>
            <a:pPr lvl="2"/>
            <a:r>
              <a:rPr lang="en-US" dirty="0" smtClean="0"/>
              <a:t>CRLB = diagonal elements of the inverse of FI matrix</a:t>
            </a:r>
          </a:p>
          <a:p>
            <a:pPr lvl="1"/>
            <a:r>
              <a:rPr lang="en-US" dirty="0" smtClean="0"/>
              <a:t>Depending on the algorithm, actually achievable; not just fictitious number</a:t>
            </a:r>
          </a:p>
          <a:p>
            <a:pPr lvl="2"/>
            <a:r>
              <a:rPr lang="en-US" dirty="0" smtClean="0"/>
              <a:t>Empirically, MLE yields close result to CRLB in most cases (although Insight3 uses LS)</a:t>
            </a:r>
          </a:p>
          <a:p>
            <a:pPr lvl="1"/>
            <a:r>
              <a:rPr lang="en-US" dirty="0" smtClean="0"/>
              <a:t>Common metric to compare the performance of different PSFs</a:t>
            </a:r>
            <a:r>
              <a:rPr lang="en-US" baseline="30000" dirty="0" smtClean="0"/>
              <a:t>1</a:t>
            </a:r>
            <a:r>
              <a:rPr lang="en-US" dirty="0" smtClean="0"/>
              <a:t> or optimize PSF for best precision</a:t>
            </a:r>
            <a:r>
              <a:rPr lang="en-US" baseline="30000" dirty="0" smtClean="0"/>
              <a:t>2 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Theoretical Performance Evaluation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6093640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1) </a:t>
            </a:r>
            <a:r>
              <a:rPr lang="en-US" sz="1400" spc="-50" dirty="0" err="1" smtClean="0">
                <a:latin typeface="Helvetica" charset="0"/>
                <a:ea typeface="Helvetica" charset="0"/>
                <a:cs typeface="Helvetica" charset="0"/>
              </a:rPr>
              <a:t>Badieirostami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, M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. et al., Three-dimensional 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localization precision of the double-helix point spread function versus astigmatism and biplane. </a:t>
            </a:r>
            <a:r>
              <a:rPr lang="en-US" sz="1400" i="1" spc="-50" dirty="0">
                <a:latin typeface="Helvetica" charset="0"/>
                <a:ea typeface="Helvetica" charset="0"/>
                <a:cs typeface="Helvetica" charset="0"/>
              </a:rPr>
              <a:t>Appl. Phys. </a:t>
            </a:r>
            <a:r>
              <a:rPr lang="en-US" sz="1400" i="1" spc="-50" dirty="0" smtClean="0">
                <a:latin typeface="Helvetica" charset="0"/>
                <a:ea typeface="Helvetica" charset="0"/>
                <a:cs typeface="Helvetica" charset="0"/>
              </a:rPr>
              <a:t>Lett</a:t>
            </a:r>
            <a:r>
              <a:rPr lang="en-US" sz="1400" b="1" spc="-5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(2010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).</a:t>
            </a:r>
            <a:endParaRPr lang="en-US" sz="1400" spc="-50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38410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2) </a:t>
            </a:r>
            <a:r>
              <a:rPr lang="en-US" sz="1400" spc="-50" dirty="0" err="1" smtClean="0">
                <a:latin typeface="Helvetica" charset="0"/>
                <a:ea typeface="Helvetica" charset="0"/>
                <a:cs typeface="Helvetica" charset="0"/>
              </a:rPr>
              <a:t>Shechtman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Y. et al., Optimal 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Point Spread Function Design for 3D Imaging. </a:t>
            </a:r>
            <a:r>
              <a:rPr lang="en-US" sz="1400" i="1" spc="-50" dirty="0">
                <a:latin typeface="Helvetica" charset="0"/>
                <a:ea typeface="Helvetica" charset="0"/>
                <a:cs typeface="Helvetica" charset="0"/>
              </a:rPr>
              <a:t>Phys. Rev. </a:t>
            </a:r>
            <a:r>
              <a:rPr lang="en-US" sz="1400" i="1" spc="-50" dirty="0" smtClean="0">
                <a:latin typeface="Helvetica" charset="0"/>
                <a:ea typeface="Helvetica" charset="0"/>
                <a:cs typeface="Helvetica" charset="0"/>
              </a:rPr>
              <a:t>Lett.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2014).</a:t>
            </a:r>
            <a:endParaRPr lang="en-US" sz="1400" spc="-50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2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smtClean="0"/>
              <a:t>Fisher Information Matrix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Cramér</a:t>
            </a:r>
            <a:r>
              <a:rPr lang="en-US" dirty="0"/>
              <a:t>–Rao lower bound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Cramér</a:t>
            </a:r>
            <a:r>
              <a:rPr lang="en-US" dirty="0"/>
              <a:t>–Rao </a:t>
            </a:r>
            <a:r>
              <a:rPr lang="en-US" dirty="0" smtClean="0"/>
              <a:t>Lower Bound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197" y="5132526"/>
            <a:ext cx="2491606" cy="3532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146" y="2173803"/>
            <a:ext cx="8441708" cy="187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9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smtClean="0"/>
              <a:t>Explicit form in the presence of </a:t>
            </a:r>
            <a:r>
              <a:rPr lang="en-US" dirty="0" err="1" smtClean="0"/>
              <a:t>pixelation</a:t>
            </a:r>
            <a:r>
              <a:rPr lang="en-US" dirty="0" smtClean="0"/>
              <a:t> &amp; shot noise only</a:t>
            </a:r>
            <a:r>
              <a:rPr lang="en-US" baseline="30000" dirty="0"/>
              <a:t>1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Cramér</a:t>
            </a:r>
            <a:r>
              <a:rPr lang="en-US" dirty="0"/>
              <a:t>–Rao Lower Bound </a:t>
            </a:r>
          </a:p>
        </p:txBody>
      </p:sp>
      <p:sp>
        <p:nvSpPr>
          <p:cNvPr id="7" name="Rectangle 6"/>
          <p:cNvSpPr/>
          <p:nvPr/>
        </p:nvSpPr>
        <p:spPr>
          <a:xfrm>
            <a:off x="312420" y="6394467"/>
            <a:ext cx="11567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1) Ober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, R. 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J et al., Localization 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Accuracy in Single-Molecule Microscopy. </a:t>
            </a:r>
            <a:r>
              <a:rPr lang="en-US" sz="1400" i="1" spc="-50" dirty="0">
                <a:latin typeface="Helvetica" charset="0"/>
                <a:ea typeface="Helvetica" charset="0"/>
                <a:cs typeface="Helvetica" charset="0"/>
              </a:rPr>
              <a:t>Biophysical Journal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2004).</a:t>
            </a:r>
            <a:endParaRPr lang="en-US" sz="1400" spc="-50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367" y="1893210"/>
            <a:ext cx="4533265" cy="136766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071" y="3474809"/>
            <a:ext cx="8451850" cy="119862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6542" y="4887371"/>
            <a:ext cx="4978908" cy="116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smtClean="0"/>
              <a:t>3D PSF model for simple circular aperture: Born &amp; Wolf model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CRLB: Circular Aperture Case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347" y="2137941"/>
            <a:ext cx="6377305" cy="12600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347" y="3661243"/>
            <a:ext cx="6392672" cy="253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4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CRLB: Circular Aperture Case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727" y="3992172"/>
            <a:ext cx="6638544" cy="2489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441" y="1390585"/>
            <a:ext cx="8421116" cy="239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4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CRLB: Circular Aperture Case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570" y="1301998"/>
            <a:ext cx="6776847" cy="12139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194" y="5236941"/>
            <a:ext cx="4379595" cy="5378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7570" y="2631739"/>
            <a:ext cx="6884416" cy="24894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6194" y="5890534"/>
            <a:ext cx="4379595" cy="53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3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smtClean="0"/>
              <a:t>For z=0 (</a:t>
            </a:r>
            <a:r>
              <a:rPr lang="en-US" smtClean="0"/>
              <a:t>perfect focusing)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CRLB: Circular Aperture Case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65367" y="2040782"/>
            <a:ext cx="11661266" cy="4408265"/>
            <a:chOff x="312420" y="1875527"/>
            <a:chExt cx="11661266" cy="4408265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" y="1875527"/>
              <a:ext cx="5877686" cy="4408265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875527"/>
              <a:ext cx="5877686" cy="4408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168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smtClean="0"/>
              <a:t>Defocusing causes biasing for wavelength estimation </a:t>
            </a:r>
          </a:p>
          <a:p>
            <a:pPr lvl="1"/>
            <a:r>
              <a:rPr lang="en-US" dirty="0" smtClean="0"/>
              <a:t>Accuracy </a:t>
            </a:r>
            <a:r>
              <a:rPr lang="en-US" dirty="0"/>
              <a:t>bound should </a:t>
            </a:r>
            <a:r>
              <a:rPr lang="en-US" dirty="0" smtClean="0"/>
              <a:t>take into account both bias </a:t>
            </a:r>
            <a:r>
              <a:rPr lang="en-US" dirty="0"/>
              <a:t>&amp;</a:t>
            </a:r>
            <a:r>
              <a:rPr lang="en-US" dirty="0" smtClean="0"/>
              <a:t> CRLB</a:t>
            </a:r>
          </a:p>
          <a:p>
            <a:r>
              <a:rPr lang="en-US" dirty="0"/>
              <a:t>Generalized CRLB in presence of bias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CRLB </a:t>
            </a:r>
            <a:r>
              <a:rPr lang="en-US" dirty="0" smtClean="0"/>
              <a:t>is z </a:t>
            </a:r>
            <a:r>
              <a:rPr lang="en-US" dirty="0"/>
              <a:t>dependent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 of z variation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993" y="2857061"/>
            <a:ext cx="3350006" cy="9066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135" y="4600908"/>
            <a:ext cx="4133723" cy="5685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77" y="5330124"/>
            <a:ext cx="1751838" cy="55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2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smtClean="0"/>
              <a:t>Magnification factor &amp; CRLB vs. z</a:t>
            </a:r>
          </a:p>
          <a:p>
            <a:pPr lvl="1"/>
            <a:r>
              <a:rPr lang="en-US" dirty="0" smtClean="0"/>
              <a:t>N=1500, </a:t>
            </a:r>
            <a:r>
              <a:rPr lang="el-GR" dirty="0" smtClean="0"/>
              <a:t>λ</a:t>
            </a:r>
            <a:r>
              <a:rPr lang="en-US" dirty="0" smtClean="0"/>
              <a:t>=600nm, NA=1.4,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=1.5, Born &amp; Wolf model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 of z variation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2493"/>
            <a:ext cx="5343351" cy="40075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551" y="2452493"/>
            <a:ext cx="5343351" cy="400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2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975" y="2181141"/>
            <a:ext cx="11064240" cy="2387600"/>
          </a:xfrm>
        </p:spPr>
        <p:txBody>
          <a:bodyPr anchor="ctr">
            <a:normAutofit/>
          </a:bodyPr>
          <a:lstStyle/>
          <a:p>
            <a:r>
              <a:rPr lang="en-US" sz="4400" dirty="0" smtClean="0"/>
              <a:t>Single-Molecule Color Sensing Methods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5977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smtClean="0"/>
              <a:t>Assuming certain distribution for z, performance bound with z variation can be calculated  </a:t>
            </a:r>
          </a:p>
          <a:p>
            <a:pPr lvl="1"/>
            <a:r>
              <a:rPr lang="en-US" dirty="0" smtClean="0"/>
              <a:t>Error for each z: CRLB(z) + bias</a:t>
            </a:r>
            <a:r>
              <a:rPr lang="en-US" baseline="30000" dirty="0" smtClean="0"/>
              <a:t>2</a:t>
            </a:r>
            <a:r>
              <a:rPr lang="en-US" dirty="0" smtClean="0"/>
              <a:t>(z)</a:t>
            </a:r>
          </a:p>
          <a:p>
            <a:pPr lvl="1"/>
            <a:r>
              <a:rPr lang="en-US" dirty="0" smtClean="0"/>
              <a:t>Final CRLB is calculated as a weighted sum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M(z)=1, converges to the CRLB @ z=0</a:t>
            </a:r>
          </a:p>
          <a:p>
            <a:pPr lvl="1"/>
            <a:r>
              <a:rPr lang="en-US" dirty="0"/>
              <a:t>For </a:t>
            </a:r>
            <a:r>
              <a:rPr lang="el-GR" dirty="0"/>
              <a:t>Δ</a:t>
            </a:r>
            <a:r>
              <a:rPr lang="en-US" dirty="0" err="1" smtClean="0"/>
              <a:t>z</a:t>
            </a:r>
            <a:r>
              <a:rPr lang="en-US" baseline="-25000" dirty="0" err="1" smtClean="0"/>
              <a:t>max</a:t>
            </a:r>
            <a:r>
              <a:rPr lang="en-US" dirty="0" smtClean="0"/>
              <a:t>=100nm </a:t>
            </a:r>
            <a:r>
              <a:rPr lang="en-US" dirty="0"/>
              <a:t>&amp; uniform distribution, CRLB=9.86nm (originally 4.97nm)</a:t>
            </a:r>
          </a:p>
          <a:p>
            <a:pPr lvl="1"/>
            <a:r>
              <a:rPr lang="en-US" dirty="0"/>
              <a:t>For </a:t>
            </a:r>
            <a:r>
              <a:rPr lang="el-GR" dirty="0"/>
              <a:t>Δ</a:t>
            </a:r>
            <a:r>
              <a:rPr lang="en-US" dirty="0" err="1" smtClean="0"/>
              <a:t>z</a:t>
            </a:r>
            <a:r>
              <a:rPr lang="en-US" baseline="-25000" dirty="0" err="1" smtClean="0"/>
              <a:t>max</a:t>
            </a:r>
            <a:r>
              <a:rPr lang="en-US" dirty="0" smtClean="0"/>
              <a:t>=500nm</a:t>
            </a:r>
            <a:r>
              <a:rPr lang="en-US" dirty="0"/>
              <a:t>, CRLB=177nm</a:t>
            </a:r>
            <a:r>
              <a:rPr lang="en-US" dirty="0" smtClean="0"/>
              <a:t>!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 of z variation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287" y="3335564"/>
            <a:ext cx="7345426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smtClean="0"/>
              <a:t>Total Fisher information matrix is the sum of FI from each imaging plane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Biplane setting</a:t>
            </a:r>
          </a:p>
          <a:p>
            <a:pPr lvl="1"/>
            <a:r>
              <a:rPr lang="en-US" dirty="0" err="1" smtClean="0"/>
              <a:t>N</a:t>
            </a:r>
            <a:r>
              <a:rPr lang="en-US" baseline="-25000" dirty="0" err="1" smtClean="0"/>
              <a:t>total</a:t>
            </a:r>
            <a:r>
              <a:rPr lang="en-US" dirty="0" smtClean="0"/>
              <a:t>=1500</a:t>
            </a:r>
            <a:r>
              <a:rPr lang="en-US" dirty="0"/>
              <a:t>, </a:t>
            </a:r>
            <a:r>
              <a:rPr lang="el-GR" dirty="0"/>
              <a:t>λ</a:t>
            </a:r>
            <a:r>
              <a:rPr lang="en-US" dirty="0"/>
              <a:t>=600nm, </a:t>
            </a:r>
            <a:r>
              <a:rPr lang="en-US" dirty="0" smtClean="0"/>
              <a:t>NA=1.4,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=1.5</a:t>
            </a:r>
          </a:p>
          <a:p>
            <a:pPr lvl="1"/>
            <a:r>
              <a:rPr lang="en-US" dirty="0" smtClean="0"/>
              <a:t>50/50 beam split (750 photons/plane)</a:t>
            </a:r>
          </a:p>
          <a:p>
            <a:pPr lvl="1"/>
            <a:r>
              <a:rPr lang="en-US" dirty="0" smtClean="0"/>
              <a:t>Distance between planes: 500nm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3D + Color: Multifocal Plane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353" y="2437783"/>
            <a:ext cx="1951609" cy="676148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314314" y="2051742"/>
            <a:ext cx="5877686" cy="4408265"/>
            <a:chOff x="6314314" y="2051742"/>
            <a:chExt cx="5877686" cy="440826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4314" y="2051742"/>
              <a:ext cx="5877686" cy="4408265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7910937" y="2569026"/>
              <a:ext cx="307777" cy="3298371"/>
              <a:chOff x="7910937" y="2514596"/>
              <a:chExt cx="307777" cy="3298371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8218714" y="2514596"/>
                <a:ext cx="0" cy="3298371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 rot="16200000">
                <a:off x="7668723" y="3116319"/>
                <a:ext cx="7922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C00000"/>
                    </a:solidFill>
                    <a:latin typeface="Helvetica" charset="0"/>
                    <a:ea typeface="Helvetica" charset="0"/>
                    <a:cs typeface="Helvetica" charset="0"/>
                  </a:rPr>
                  <a:t>Plane 1</a:t>
                </a:r>
                <a:endParaRPr lang="en-US" sz="1400" dirty="0">
                  <a:solidFill>
                    <a:srgbClr val="C00000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0186050" y="2569026"/>
              <a:ext cx="307777" cy="3298371"/>
              <a:chOff x="10229594" y="2535927"/>
              <a:chExt cx="307777" cy="3298371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10537371" y="2535927"/>
                <a:ext cx="0" cy="3298371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 rot="16200000">
                <a:off x="9987380" y="3137650"/>
                <a:ext cx="7922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C00000"/>
                    </a:solidFill>
                    <a:latin typeface="Helvetica" charset="0"/>
                    <a:ea typeface="Helvetica" charset="0"/>
                    <a:cs typeface="Helvetica" charset="0"/>
                  </a:rPr>
                  <a:t>Plane 2</a:t>
                </a:r>
                <a:endParaRPr lang="en-US" sz="1400" dirty="0">
                  <a:solidFill>
                    <a:srgbClr val="C00000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414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3D + Color: </a:t>
            </a:r>
            <a:r>
              <a:rPr lang="en-US" dirty="0" smtClean="0"/>
              <a:t>Double Helix/Astigmatic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1186250"/>
            <a:ext cx="8559800" cy="4699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2420" y="6342450"/>
            <a:ext cx="11567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Smith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C. et al., Simultaneous 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measurement of emission color and 3D position of single molecules. </a:t>
            </a:r>
            <a:r>
              <a:rPr lang="en-US" sz="1400" i="1" spc="-50" dirty="0">
                <a:latin typeface="Helvetica" charset="0"/>
                <a:ea typeface="Helvetica" charset="0"/>
                <a:cs typeface="Helvetica" charset="0"/>
              </a:rPr>
              <a:t>Optics </a:t>
            </a:r>
            <a:r>
              <a:rPr lang="en-US" sz="1400" i="1" spc="-50" dirty="0" smtClean="0">
                <a:latin typeface="Helvetica" charset="0"/>
                <a:ea typeface="Helvetica" charset="0"/>
                <a:cs typeface="Helvetica" charset="0"/>
              </a:rPr>
              <a:t>Express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2016).</a:t>
            </a:r>
            <a:endParaRPr lang="en-US" sz="1400" spc="-50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84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3D + Color: Double Helix/Astigmatic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1186250"/>
            <a:ext cx="8661400" cy="5156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2420" y="6342450"/>
            <a:ext cx="11567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Smith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C. et al., Simultaneous 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measurement of emission color and 3D position of single molecules. </a:t>
            </a:r>
            <a:r>
              <a:rPr lang="en-US" sz="1400" i="1" spc="-50" dirty="0">
                <a:latin typeface="Helvetica" charset="0"/>
                <a:ea typeface="Helvetica" charset="0"/>
                <a:cs typeface="Helvetica" charset="0"/>
              </a:rPr>
              <a:t>Optics </a:t>
            </a:r>
            <a:r>
              <a:rPr lang="en-US" sz="1400" i="1" spc="-50" dirty="0" smtClean="0">
                <a:latin typeface="Helvetica" charset="0"/>
                <a:ea typeface="Helvetica" charset="0"/>
                <a:cs typeface="Helvetica" charset="0"/>
              </a:rPr>
              <a:t>Express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2016).</a:t>
            </a:r>
            <a:endParaRPr lang="en-US" sz="1400" spc="-50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46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smtClean="0"/>
              <a:t>CRLB including EMCCD readout noise</a:t>
            </a:r>
          </a:p>
          <a:p>
            <a:r>
              <a:rPr lang="en-US" dirty="0" smtClean="0"/>
              <a:t>Fluorophore spectrum dependence</a:t>
            </a:r>
          </a:p>
          <a:p>
            <a:r>
              <a:rPr lang="en-US" dirty="0" smtClean="0"/>
              <a:t>Actual PSF</a:t>
            </a:r>
            <a:r>
              <a:rPr lang="en-US" baseline="30000" dirty="0" smtClean="0"/>
              <a:t>1</a:t>
            </a:r>
            <a:r>
              <a:rPr lang="en-US" dirty="0" smtClean="0"/>
              <a:t> estimation of existing microscope</a:t>
            </a:r>
          </a:p>
          <a:p>
            <a:r>
              <a:rPr lang="en-US" dirty="0" smtClean="0"/>
              <a:t>Compared to the fitting simulation dataset (with MLE &amp; LS)</a:t>
            </a:r>
          </a:p>
          <a:p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 be added</a:t>
            </a:r>
          </a:p>
        </p:txBody>
      </p:sp>
      <p:sp>
        <p:nvSpPr>
          <p:cNvPr id="3" name="Rectangle 2"/>
          <p:cNvSpPr/>
          <p:nvPr/>
        </p:nvSpPr>
        <p:spPr>
          <a:xfrm>
            <a:off x="312420" y="5536677"/>
            <a:ext cx="11567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[1] </a:t>
            </a:r>
            <a:r>
              <a:rPr lang="en-US" sz="1400" dirty="0" err="1" smtClean="0">
                <a:latin typeface="Helvetica" charset="0"/>
                <a:ea typeface="Helvetica" charset="0"/>
                <a:cs typeface="Helvetica" charset="0"/>
              </a:rPr>
              <a:t>Theer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P. et al., </a:t>
            </a:r>
            <a:r>
              <a:rPr lang="en-US" sz="1400" dirty="0" err="1">
                <a:latin typeface="Helvetica" charset="0"/>
                <a:ea typeface="Helvetica" charset="0"/>
                <a:cs typeface="Helvetica" charset="0"/>
              </a:rPr>
              <a:t>PSFj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: know your fluorescence microscope. </a:t>
            </a:r>
            <a:r>
              <a:rPr lang="en-US" sz="1400" i="1" dirty="0" smtClean="0">
                <a:latin typeface="Helvetica" charset="0"/>
                <a:ea typeface="Helvetica" charset="0"/>
                <a:cs typeface="Helvetica" charset="0"/>
              </a:rPr>
              <a:t>Nat. Meth.</a:t>
            </a:r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(2014).</a:t>
            </a:r>
            <a:endParaRPr lang="en-US" sz="1400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49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975" y="2181141"/>
            <a:ext cx="11064240" cy="2387600"/>
          </a:xfrm>
        </p:spPr>
        <p:txBody>
          <a:bodyPr anchor="ctr">
            <a:normAutofit/>
          </a:bodyPr>
          <a:lstStyle/>
          <a:p>
            <a:r>
              <a:rPr lang="en-US" sz="4800" dirty="0" smtClean="0"/>
              <a:t>Theoretical Performance Analysis:</a:t>
            </a:r>
            <a:br>
              <a:rPr lang="en-US" sz="4800" dirty="0" smtClean="0"/>
            </a:br>
            <a:r>
              <a:rPr lang="el-GR" sz="4800" dirty="0"/>
              <a:t> </a:t>
            </a:r>
            <a:r>
              <a:rPr lang="en-US" sz="4800" dirty="0" smtClean="0"/>
              <a:t>Possible Source of Bias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8554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6"/>
            <a:ext cx="11567160" cy="5405605"/>
          </a:xfrm>
        </p:spPr>
        <p:txBody>
          <a:bodyPr>
            <a:noAutofit/>
          </a:bodyPr>
          <a:lstStyle/>
          <a:p>
            <a:r>
              <a:rPr lang="en-US" dirty="0" smtClean="0"/>
              <a:t>Chromatic/spherical aberration</a:t>
            </a:r>
          </a:p>
          <a:p>
            <a:r>
              <a:rPr lang="en-US" dirty="0"/>
              <a:t>Spectral profile of the fluorophore (bandwidth, skewness)</a:t>
            </a:r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on-uniform background</a:t>
            </a:r>
          </a:p>
          <a:p>
            <a:r>
              <a:rPr lang="en-US" dirty="0" smtClean="0"/>
              <a:t>Deconvolution artifacts</a:t>
            </a:r>
          </a:p>
          <a:p>
            <a:r>
              <a:rPr lang="en-US" dirty="0" smtClean="0"/>
              <a:t>Motion blur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Possible Bias Sources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571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975" y="2181141"/>
            <a:ext cx="11064240" cy="2387600"/>
          </a:xfrm>
        </p:spPr>
        <p:txBody>
          <a:bodyPr anchor="ctr">
            <a:normAutofit/>
          </a:bodyPr>
          <a:lstStyle/>
          <a:p>
            <a:r>
              <a:rPr lang="en-US" sz="4800" dirty="0" smtClean="0"/>
              <a:t>Experiment Design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7931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6"/>
            <a:ext cx="11567160" cy="5405605"/>
          </a:xfrm>
        </p:spPr>
        <p:txBody>
          <a:bodyPr>
            <a:noAutofit/>
          </a:bodyPr>
          <a:lstStyle/>
          <a:p>
            <a:r>
              <a:rPr lang="en-US" dirty="0" smtClean="0"/>
              <a:t>NA</a:t>
            </a:r>
          </a:p>
          <a:p>
            <a:r>
              <a:rPr lang="en-US" dirty="0"/>
              <a:t>I</a:t>
            </a:r>
            <a:r>
              <a:rPr lang="en-US" dirty="0" smtClean="0"/>
              <a:t>ndex matching</a:t>
            </a:r>
          </a:p>
          <a:p>
            <a:r>
              <a:rPr lang="en-US" dirty="0" smtClean="0"/>
              <a:t>Magnification</a:t>
            </a:r>
          </a:p>
          <a:p>
            <a:r>
              <a:rPr lang="en-US" dirty="0" smtClean="0"/>
              <a:t>Fluorophore density</a:t>
            </a:r>
          </a:p>
          <a:p>
            <a:r>
              <a:rPr lang="en-US" dirty="0" smtClean="0"/>
              <a:t>Fluorophore spectrum</a:t>
            </a:r>
          </a:p>
          <a:p>
            <a:r>
              <a:rPr lang="en-US" dirty="0" smtClean="0"/>
              <a:t>Illumination</a:t>
            </a:r>
          </a:p>
          <a:p>
            <a:r>
              <a:rPr lang="en-US" dirty="0" smtClean="0"/>
              <a:t>Software setting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Expected Impact of Experiment Settings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8128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975" y="2181141"/>
            <a:ext cx="11064240" cy="2387600"/>
          </a:xfrm>
        </p:spPr>
        <p:txBody>
          <a:bodyPr anchor="ctr">
            <a:normAutofit/>
          </a:bodyPr>
          <a:lstStyle/>
          <a:p>
            <a:r>
              <a:rPr lang="en-US" sz="4800" dirty="0" smtClean="0"/>
              <a:t>Backup Slides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0161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6"/>
            <a:ext cx="11567160" cy="5405605"/>
          </a:xfrm>
        </p:spPr>
        <p:txBody>
          <a:bodyPr>
            <a:noAutofit/>
          </a:bodyPr>
          <a:lstStyle/>
          <a:p>
            <a:r>
              <a:rPr lang="en-US" dirty="0" smtClean="0"/>
              <a:t>GOAL: </a:t>
            </a:r>
            <a:br>
              <a:rPr lang="en-US" dirty="0" smtClean="0"/>
            </a:br>
            <a:r>
              <a:rPr lang="en-US" dirty="0" smtClean="0"/>
              <a:t>Sensing spectral mean of a single emitter along with its position</a:t>
            </a:r>
          </a:p>
          <a:p>
            <a:r>
              <a:rPr lang="en-US" dirty="0" smtClean="0"/>
              <a:t>Available Options</a:t>
            </a:r>
          </a:p>
          <a:p>
            <a:pPr lvl="1"/>
            <a:r>
              <a:rPr lang="en-US" dirty="0" smtClean="0"/>
              <a:t>Optical filter bank &amp; </a:t>
            </a:r>
            <a:r>
              <a:rPr lang="el-GR" dirty="0" smtClean="0"/>
              <a:t>λ</a:t>
            </a:r>
            <a:r>
              <a:rPr lang="en-US" dirty="0" smtClean="0"/>
              <a:t> stack construction</a:t>
            </a:r>
          </a:p>
          <a:p>
            <a:pPr lvl="1"/>
            <a:r>
              <a:rPr lang="en-US" dirty="0" smtClean="0"/>
              <a:t>PSF engineering based on chromatic dispersion</a:t>
            </a:r>
            <a:br>
              <a:rPr lang="en-US" dirty="0" smtClean="0"/>
            </a:br>
            <a:r>
              <a:rPr lang="en-US" dirty="0" smtClean="0"/>
              <a:t>(gratings</a:t>
            </a:r>
            <a:r>
              <a:rPr lang="en-US" baseline="30000" dirty="0" smtClean="0"/>
              <a:t>1 </a:t>
            </a:r>
            <a:r>
              <a:rPr lang="en-US" dirty="0" smtClean="0"/>
              <a:t>, prism</a:t>
            </a:r>
            <a:r>
              <a:rPr lang="en-US" baseline="30000" dirty="0" smtClean="0"/>
              <a:t>2 </a:t>
            </a:r>
            <a:r>
              <a:rPr lang="en-US" dirty="0" smtClean="0"/>
              <a:t>, programmable phase mask with 4f setup</a:t>
            </a:r>
            <a:r>
              <a:rPr lang="en-US" baseline="30000" dirty="0" smtClean="0"/>
              <a:t>3 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What is desired?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Single-Molecule Color Sensing Methods</a:t>
            </a:r>
            <a:endParaRPr lang="en-US" i="1" dirty="0"/>
          </a:p>
        </p:txBody>
      </p:sp>
      <p:sp>
        <p:nvSpPr>
          <p:cNvPr id="3" name="Rectangle 2"/>
          <p:cNvSpPr/>
          <p:nvPr/>
        </p:nvSpPr>
        <p:spPr>
          <a:xfrm>
            <a:off x="312420" y="5456099"/>
            <a:ext cx="11567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1) Ma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Y. et al., High-Throughput 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Single-Molecule Spectroscopy in Free Solution. </a:t>
            </a:r>
            <a:r>
              <a:rPr lang="en-US" sz="1400" i="1" spc="-50" dirty="0" smtClean="0">
                <a:latin typeface="Helvetica" charset="0"/>
                <a:ea typeface="Helvetica" charset="0"/>
                <a:cs typeface="Helvetica" charset="0"/>
              </a:rPr>
              <a:t>Anal. Chem.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 (2000).</a:t>
            </a:r>
            <a:endParaRPr lang="en-US" sz="1400" spc="-50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420" y="5766172"/>
            <a:ext cx="11567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2) Zhang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, Z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. et al., Ultrahigh-throughput 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single-molecule spectroscopy and spectrally resolved super-resolution microscopy. </a:t>
            </a:r>
            <a:r>
              <a:rPr lang="en-US" sz="1400" i="1" spc="-50" dirty="0" smtClean="0">
                <a:latin typeface="Helvetica" charset="0"/>
                <a:ea typeface="Helvetica" charset="0"/>
                <a:cs typeface="Helvetica" charset="0"/>
              </a:rPr>
              <a:t>Nat. Meth.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 (2015).</a:t>
            </a:r>
            <a:endParaRPr lang="en-US" sz="1400" spc="-50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420" y="6076246"/>
            <a:ext cx="11567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3) </a:t>
            </a:r>
            <a:r>
              <a:rPr lang="en-US" sz="1400" spc="-50" dirty="0" err="1" smtClean="0">
                <a:latin typeface="Helvetica" charset="0"/>
                <a:ea typeface="Helvetica" charset="0"/>
                <a:cs typeface="Helvetica" charset="0"/>
              </a:rPr>
              <a:t>Shechtman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Y. et al., </a:t>
            </a:r>
            <a:r>
              <a:rPr lang="en-US" sz="1400" spc="-50" dirty="0" err="1" smtClean="0">
                <a:latin typeface="Helvetica" charset="0"/>
                <a:ea typeface="Helvetica" charset="0"/>
                <a:cs typeface="Helvetica" charset="0"/>
              </a:rPr>
              <a:t>Multicolour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400" spc="-50" dirty="0">
                <a:latin typeface="Helvetica" charset="0"/>
                <a:ea typeface="Helvetica" charset="0"/>
                <a:cs typeface="Helvetica" charset="0"/>
              </a:rPr>
              <a:t>localization microscopy by point-spread-function engineering. </a:t>
            </a:r>
            <a:r>
              <a:rPr lang="en-US" sz="1400" i="1" spc="-50" dirty="0" smtClean="0">
                <a:latin typeface="Helvetica" charset="0"/>
                <a:ea typeface="Helvetica" charset="0"/>
                <a:cs typeface="Helvetica" charset="0"/>
              </a:rPr>
              <a:t>Nat. Photon.</a:t>
            </a:r>
            <a:r>
              <a:rPr lang="en-US" sz="1400" spc="-50" dirty="0" smtClean="0">
                <a:latin typeface="Helvetica" charset="0"/>
                <a:ea typeface="Helvetica" charset="0"/>
                <a:cs typeface="Helvetica" charset="0"/>
              </a:rPr>
              <a:t> (2016).</a:t>
            </a:r>
            <a:endParaRPr lang="en-US" sz="1400" spc="-50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3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6"/>
            <a:ext cx="11567160" cy="5405605"/>
          </a:xfrm>
        </p:spPr>
        <p:txBody>
          <a:bodyPr>
            <a:noAutofit/>
          </a:bodyPr>
          <a:lstStyle/>
          <a:p>
            <a:r>
              <a:rPr lang="en-US" dirty="0" smtClean="0"/>
              <a:t>NA</a:t>
            </a:r>
          </a:p>
          <a:p>
            <a:r>
              <a:rPr lang="en-US" dirty="0"/>
              <a:t>I</a:t>
            </a:r>
            <a:r>
              <a:rPr lang="en-US" dirty="0" smtClean="0"/>
              <a:t>ndex matching</a:t>
            </a:r>
          </a:p>
          <a:p>
            <a:r>
              <a:rPr lang="en-US" dirty="0" smtClean="0"/>
              <a:t>Magnification</a:t>
            </a:r>
          </a:p>
          <a:p>
            <a:r>
              <a:rPr lang="en-US" dirty="0" smtClean="0"/>
              <a:t>Fluorophore density</a:t>
            </a:r>
          </a:p>
          <a:p>
            <a:r>
              <a:rPr lang="en-US" dirty="0" smtClean="0"/>
              <a:t>Fluorophore spectrum</a:t>
            </a:r>
          </a:p>
          <a:p>
            <a:r>
              <a:rPr lang="en-US" dirty="0" smtClean="0"/>
              <a:t>Illumination</a:t>
            </a:r>
          </a:p>
          <a:p>
            <a:r>
              <a:rPr lang="en-US" dirty="0" smtClean="0"/>
              <a:t>Software setting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Expected Impact of Experiment Settings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9648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926494" y="1011598"/>
            <a:ext cx="10339012" cy="4834804"/>
            <a:chOff x="1076660" y="1246384"/>
            <a:chExt cx="10339012" cy="483480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91222" y="3392314"/>
              <a:ext cx="5105400" cy="20574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2172" y="1246384"/>
              <a:ext cx="5143500" cy="10033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10372" y="5636688"/>
              <a:ext cx="3467100" cy="4445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52860" y="2427114"/>
              <a:ext cx="4038601" cy="19304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6660" y="4607988"/>
              <a:ext cx="4191000" cy="14732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19560" y="1389471"/>
              <a:ext cx="3505200" cy="96520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72172" y="2295527"/>
              <a:ext cx="5143500" cy="1003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699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err="1" smtClean="0"/>
              <a:t>Vectorial</a:t>
            </a:r>
            <a:r>
              <a:rPr lang="en-US" dirty="0" smtClean="0"/>
              <a:t> model</a:t>
            </a:r>
            <a:r>
              <a:rPr lang="en-US" baseline="30000" dirty="0"/>
              <a:t>1</a:t>
            </a:r>
            <a:r>
              <a:rPr lang="en-US" dirty="0" smtClean="0"/>
              <a:t> (considers dipole orientation/polarization)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1124"/>
          </a:xfrm>
        </p:spPr>
        <p:txBody>
          <a:bodyPr>
            <a:normAutofit/>
          </a:bodyPr>
          <a:lstStyle/>
          <a:p>
            <a:r>
              <a:rPr lang="en-US" dirty="0" smtClean="0"/>
              <a:t>Theoretical Performance Evaluation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149" y="1833190"/>
            <a:ext cx="7775702" cy="15520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075" y="3497768"/>
            <a:ext cx="8451850" cy="30426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2420" y="6553714"/>
            <a:ext cx="11567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[1] Mortensen, K. I. et al., Optimized localization analysis for single-molecule tracking and super-resolution microscopy. </a:t>
            </a:r>
            <a:r>
              <a:rPr lang="en-US" sz="1400" i="1" dirty="0" smtClean="0">
                <a:latin typeface="Helvetica" charset="0"/>
                <a:ea typeface="Helvetica" charset="0"/>
                <a:cs typeface="Helvetica" charset="0"/>
              </a:rPr>
              <a:t>Nat. Meth.</a:t>
            </a:r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 (2010).</a:t>
            </a:r>
            <a:endParaRPr lang="en-US" sz="1400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06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6"/>
            <a:ext cx="11567160" cy="5405605"/>
          </a:xfrm>
        </p:spPr>
        <p:txBody>
          <a:bodyPr>
            <a:noAutofit/>
          </a:bodyPr>
          <a:lstStyle/>
          <a:p>
            <a:r>
              <a:rPr lang="en-US" dirty="0" smtClean="0"/>
              <a:t>Minimum </a:t>
            </a:r>
            <a:r>
              <a:rPr lang="en-US" dirty="0"/>
              <a:t>overhead in the optical setup </a:t>
            </a:r>
            <a:endParaRPr lang="en-US" dirty="0" smtClean="0"/>
          </a:p>
          <a:p>
            <a:pPr lvl="1"/>
            <a:r>
              <a:rPr lang="en-US" dirty="0" smtClean="0"/>
              <a:t>Less aberration </a:t>
            </a:r>
            <a:r>
              <a:rPr lang="en-US" dirty="0"/>
              <a:t>&amp; insertion </a:t>
            </a:r>
            <a:r>
              <a:rPr lang="en-US" dirty="0" smtClean="0"/>
              <a:t>loss, easy to apply, avoid complicated calibration</a:t>
            </a:r>
            <a:endParaRPr lang="en-US" dirty="0"/>
          </a:p>
          <a:p>
            <a:r>
              <a:rPr lang="en-US" dirty="0" smtClean="0"/>
              <a:t>Minimum </a:t>
            </a:r>
            <a:r>
              <a:rPr lang="en-US" dirty="0"/>
              <a:t>impact on lateral/axial localization </a:t>
            </a:r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Localization accuracy degrades by </a:t>
            </a:r>
            <a:r>
              <a:rPr lang="is-IS" dirty="0"/>
              <a:t>√2</a:t>
            </a:r>
            <a:r>
              <a:rPr lang="en-US" dirty="0" smtClean="0"/>
              <a:t> per imaging path split</a:t>
            </a:r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void PSF footprint enlargement</a:t>
            </a:r>
          </a:p>
          <a:p>
            <a:pPr lvl="1"/>
            <a:r>
              <a:rPr lang="en-US" dirty="0" smtClean="0"/>
              <a:t>In SMLM context, minimize </a:t>
            </a:r>
            <a:r>
              <a:rPr lang="en-US" dirty="0"/>
              <a:t>the probability of overlap of </a:t>
            </a:r>
            <a:r>
              <a:rPr lang="en-US" dirty="0" smtClean="0"/>
              <a:t>PSFs </a:t>
            </a:r>
            <a:br>
              <a:rPr lang="en-US" dirty="0" smtClean="0"/>
            </a:br>
            <a:r>
              <a:rPr lang="en-US" dirty="0" smtClean="0"/>
              <a:t>(impacts temporal resolution, especially in 2D samples like focal adhesion)</a:t>
            </a:r>
            <a:endParaRPr lang="en-US" dirty="0"/>
          </a:p>
          <a:p>
            <a:r>
              <a:rPr lang="en-US" dirty="0" smtClean="0"/>
              <a:t>Flexibility </a:t>
            </a:r>
            <a:r>
              <a:rPr lang="en-US" dirty="0"/>
              <a:t>(no need for a priori </a:t>
            </a:r>
            <a:r>
              <a:rPr lang="en-US" dirty="0" smtClean="0"/>
              <a:t>wavelength info)</a:t>
            </a:r>
            <a:endParaRPr lang="en-US" dirty="0"/>
          </a:p>
          <a:p>
            <a:r>
              <a:rPr lang="en-US" dirty="0"/>
              <a:t>Good </a:t>
            </a:r>
            <a:r>
              <a:rPr lang="el-GR" dirty="0"/>
              <a:t>λ</a:t>
            </a:r>
            <a:r>
              <a:rPr lang="en-US" dirty="0"/>
              <a:t> estimation accuracy for given photon budget</a:t>
            </a:r>
          </a:p>
          <a:p>
            <a:r>
              <a:rPr lang="en-US" dirty="0"/>
              <a:t>Avoid possibility of bias from non-idealities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Color Sensing Methods: Criteria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4757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6"/>
            <a:ext cx="11567160" cy="5405605"/>
          </a:xfrm>
        </p:spPr>
        <p:txBody>
          <a:bodyPr>
            <a:noAutofit/>
          </a:bodyPr>
          <a:lstStyle/>
          <a:p>
            <a:r>
              <a:rPr lang="en-US" dirty="0" smtClean="0"/>
              <a:t>Diffraction-limited image of a single molecule already contains color information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principle, it should be possible to estimate emitter color from the </a:t>
            </a:r>
            <a:r>
              <a:rPr lang="en-US" i="1" u="sng" dirty="0" smtClean="0"/>
              <a:t>scale</a:t>
            </a:r>
            <a:r>
              <a:rPr lang="en-US" dirty="0" smtClean="0"/>
              <a:t> of the fitted PSF</a:t>
            </a:r>
          </a:p>
          <a:p>
            <a:r>
              <a:rPr lang="en-US" dirty="0" smtClean="0"/>
              <a:t>Spectrally resolved SMLM: just installation of a ImageJ plugin!</a:t>
            </a:r>
          </a:p>
          <a:p>
            <a:pPr lvl="1"/>
            <a:r>
              <a:rPr lang="en-US" dirty="0"/>
              <a:t>Literally zero </a:t>
            </a:r>
            <a:r>
              <a:rPr lang="en-US" dirty="0" smtClean="0"/>
              <a:t>impact on </a:t>
            </a:r>
            <a:r>
              <a:rPr lang="en-US" dirty="0"/>
              <a:t>the optical setup/xyz accuracy</a:t>
            </a:r>
          </a:p>
          <a:p>
            <a:pPr lvl="1"/>
            <a:r>
              <a:rPr lang="en-US" dirty="0"/>
              <a:t>No PSF </a:t>
            </a:r>
            <a:r>
              <a:rPr lang="en-US" dirty="0" smtClean="0"/>
              <a:t>modification (more than what’s required for 3D)</a:t>
            </a:r>
            <a:endParaRPr lang="en-US" dirty="0"/>
          </a:p>
          <a:p>
            <a:pPr lvl="1"/>
            <a:r>
              <a:rPr lang="en-US" dirty="0"/>
              <a:t>No a priori </a:t>
            </a:r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 color Sensing From PSF Fitting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553" y="2346220"/>
            <a:ext cx="4722894" cy="55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6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6"/>
            <a:ext cx="11567160" cy="5405605"/>
          </a:xfrm>
        </p:spPr>
        <p:txBody>
          <a:bodyPr>
            <a:noAutofit/>
          </a:bodyPr>
          <a:lstStyle/>
          <a:p>
            <a:r>
              <a:rPr lang="en-US" dirty="0" smtClean="0"/>
              <a:t>Questions to be answered</a:t>
            </a:r>
          </a:p>
          <a:p>
            <a:pPr lvl="1"/>
            <a:r>
              <a:rPr lang="en-US" dirty="0" smtClean="0"/>
              <a:t>Good enough </a:t>
            </a:r>
            <a:r>
              <a:rPr lang="el-GR" dirty="0"/>
              <a:t>λ</a:t>
            </a:r>
            <a:r>
              <a:rPr lang="en-US" dirty="0"/>
              <a:t> estimation accuracy </a:t>
            </a:r>
            <a:r>
              <a:rPr lang="en-US" dirty="0" smtClean="0"/>
              <a:t>in realistic scenario?</a:t>
            </a:r>
          </a:p>
          <a:p>
            <a:pPr lvl="2"/>
            <a:r>
              <a:rPr lang="en-US" dirty="0"/>
              <a:t>Axial position </a:t>
            </a:r>
            <a:r>
              <a:rPr lang="en-US" dirty="0" smtClean="0"/>
              <a:t>dependency in 2D situation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en-US" dirty="0" smtClean="0"/>
              <a:t>ossibility </a:t>
            </a:r>
            <a:r>
              <a:rPr lang="en-US" dirty="0"/>
              <a:t>of bias from </a:t>
            </a:r>
            <a:r>
              <a:rPr lang="en-US" dirty="0" smtClean="0"/>
              <a:t>non-idealities (not limited to)</a:t>
            </a:r>
          </a:p>
          <a:p>
            <a:pPr lvl="2"/>
            <a:r>
              <a:rPr lang="en-US" dirty="0" smtClean="0"/>
              <a:t>Chromatic/spherical aberration</a:t>
            </a:r>
          </a:p>
          <a:p>
            <a:pPr lvl="2"/>
            <a:r>
              <a:rPr lang="en-US" dirty="0"/>
              <a:t>Spectral profile of the fluorophore (bandwidth, skewness)</a:t>
            </a:r>
            <a:endParaRPr lang="en-US" dirty="0" smtClean="0"/>
          </a:p>
          <a:p>
            <a:pPr lvl="2"/>
            <a:r>
              <a:rPr lang="en-US" dirty="0"/>
              <a:t>N</a:t>
            </a:r>
            <a:r>
              <a:rPr lang="en-US" dirty="0" smtClean="0"/>
              <a:t>on-uniform background</a:t>
            </a:r>
          </a:p>
          <a:p>
            <a:pPr lvl="2"/>
            <a:r>
              <a:rPr lang="en-US" dirty="0" smtClean="0"/>
              <a:t>Deconvolution artifacts</a:t>
            </a:r>
          </a:p>
          <a:p>
            <a:pPr lvl="2"/>
            <a:r>
              <a:rPr lang="en-US" dirty="0" err="1" smtClean="0"/>
              <a:t>Pixelation</a:t>
            </a:r>
            <a:endParaRPr lang="en-US" dirty="0" smtClean="0"/>
          </a:p>
          <a:p>
            <a:pPr lvl="2"/>
            <a:r>
              <a:rPr lang="en-US" dirty="0" smtClean="0"/>
              <a:t>Motion blur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Single-Molecule Color Sensing Methods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617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975" y="2181141"/>
            <a:ext cx="11064240" cy="2387600"/>
          </a:xfrm>
        </p:spPr>
        <p:txBody>
          <a:bodyPr anchor="ctr">
            <a:normAutofit/>
          </a:bodyPr>
          <a:lstStyle/>
          <a:p>
            <a:r>
              <a:rPr lang="en-US" sz="4800" dirty="0" smtClean="0"/>
              <a:t>Theoretical Performance Analysis:</a:t>
            </a:r>
            <a:br>
              <a:rPr lang="en-US" sz="4800" dirty="0" smtClean="0"/>
            </a:br>
            <a:r>
              <a:rPr lang="el-GR" sz="4800" dirty="0"/>
              <a:t> </a:t>
            </a:r>
            <a:r>
              <a:rPr lang="en-US" sz="4800" dirty="0" smtClean="0"/>
              <a:t>Accuracy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6139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6"/>
            <a:ext cx="11567160" cy="5405605"/>
          </a:xfrm>
        </p:spPr>
        <p:txBody>
          <a:bodyPr>
            <a:noAutofit/>
          </a:bodyPr>
          <a:lstStyle/>
          <a:p>
            <a:r>
              <a:rPr lang="en-US" dirty="0" smtClean="0"/>
              <a:t>Task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stimation of x, y, z, </a:t>
            </a:r>
            <a:r>
              <a:rPr lang="en-US" dirty="0" err="1" smtClean="0"/>
              <a:t>avg</a:t>
            </a:r>
            <a:r>
              <a:rPr lang="en-US" dirty="0" smtClean="0"/>
              <a:t>(</a:t>
            </a:r>
            <a:r>
              <a:rPr lang="el-GR" dirty="0" smtClean="0"/>
              <a:t>λ</a:t>
            </a:r>
            <a:r>
              <a:rPr lang="en-US" dirty="0" smtClean="0"/>
              <a:t>) of a </a:t>
            </a:r>
            <a:r>
              <a:rPr lang="en-US" i="1" dirty="0" smtClean="0"/>
              <a:t>single</a:t>
            </a:r>
            <a:r>
              <a:rPr lang="en-US" dirty="0" smtClean="0"/>
              <a:t> emitter from values of sensor array (EMCCD, </a:t>
            </a:r>
            <a:r>
              <a:rPr lang="en-US" dirty="0" err="1" smtClean="0"/>
              <a:t>sCMOS</a:t>
            </a:r>
            <a:r>
              <a:rPr lang="en-US" dirty="0" smtClean="0"/>
              <a:t>) within certain ROI</a:t>
            </a:r>
          </a:p>
          <a:p>
            <a:r>
              <a:rPr lang="en-US" dirty="0" smtClean="0"/>
              <a:t>A “measurement method” includes:</a:t>
            </a:r>
          </a:p>
          <a:p>
            <a:pPr lvl="1"/>
            <a:r>
              <a:rPr lang="en-US" dirty="0" smtClean="0"/>
              <a:t>Optical setting (affecting SNR, bias)</a:t>
            </a:r>
          </a:p>
          <a:p>
            <a:pPr lvl="1"/>
            <a:r>
              <a:rPr lang="en-US" dirty="0" smtClean="0"/>
              <a:t>PSF design (encoding scheme: prism/grating, astigmatism, double helix, etc.)</a:t>
            </a:r>
          </a:p>
          <a:p>
            <a:pPr lvl="1"/>
            <a:r>
              <a:rPr lang="en-US" dirty="0" smtClean="0"/>
              <a:t>Reconstruction algorithm (</a:t>
            </a:r>
            <a:r>
              <a:rPr lang="en-US" dirty="0"/>
              <a:t>LS/MLE, ROI selection, </a:t>
            </a:r>
            <a:r>
              <a:rPr lang="en-US" dirty="0" smtClean="0"/>
              <a:t>b/g correction</a:t>
            </a:r>
            <a:r>
              <a:rPr lang="en-US" dirty="0"/>
              <a:t>, etc.) </a:t>
            </a:r>
            <a:endParaRPr lang="en-US" dirty="0" smtClean="0"/>
          </a:p>
          <a:p>
            <a:r>
              <a:rPr lang="en-US" dirty="0" smtClean="0"/>
              <a:t>Performance metrics</a:t>
            </a:r>
            <a:endParaRPr lang="en-US" dirty="0"/>
          </a:p>
          <a:p>
            <a:pPr lvl="1"/>
            <a:r>
              <a:rPr lang="en-US" dirty="0" smtClean="0"/>
              <a:t>Highest accuracy (smallest </a:t>
            </a:r>
            <a:r>
              <a:rPr lang="el-GR" dirty="0" smtClean="0"/>
              <a:t>σ</a:t>
            </a:r>
            <a:r>
              <a:rPr lang="en-US" dirty="0" smtClean="0"/>
              <a:t>) for given number of photons &amp; noise profile</a:t>
            </a:r>
          </a:p>
          <a:p>
            <a:pPr lvl="1"/>
            <a:r>
              <a:rPr lang="en-US" dirty="0" smtClean="0"/>
              <a:t>Unbiased</a:t>
            </a:r>
          </a:p>
          <a:p>
            <a:pPr lvl="1"/>
            <a:r>
              <a:rPr lang="en-US" dirty="0" smtClean="0"/>
              <a:t>PSF footprint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of </a:t>
            </a:r>
            <a:r>
              <a:rPr lang="en-US" i="1" dirty="0" smtClean="0"/>
              <a:t>Measurement Method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5055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420" y="1346887"/>
            <a:ext cx="11567160" cy="5113120"/>
          </a:xfrm>
        </p:spPr>
        <p:txBody>
          <a:bodyPr>
            <a:noAutofit/>
          </a:bodyPr>
          <a:lstStyle/>
          <a:p>
            <a:r>
              <a:rPr lang="en-US" dirty="0" smtClean="0"/>
              <a:t>Major design decisions in our context</a:t>
            </a:r>
          </a:p>
          <a:p>
            <a:pPr lvl="1"/>
            <a:r>
              <a:rPr lang="en-US" dirty="0" smtClean="0"/>
              <a:t>PSF design/PSF model to use (optical setting is determined by this)</a:t>
            </a:r>
          </a:p>
          <a:p>
            <a:pPr lvl="1"/>
            <a:r>
              <a:rPr lang="en-US" dirty="0" smtClean="0"/>
              <a:t>Deconvolution algorithm</a:t>
            </a:r>
          </a:p>
          <a:p>
            <a:r>
              <a:rPr lang="en-US" dirty="0" smtClean="0"/>
              <a:t>Today: theoretical bound of </a:t>
            </a:r>
            <a:r>
              <a:rPr lang="el-GR" dirty="0"/>
              <a:t>λ </a:t>
            </a:r>
            <a:r>
              <a:rPr lang="en-US" dirty="0" smtClean="0"/>
              <a:t>accuracy/impact of PSF choice</a:t>
            </a:r>
          </a:p>
          <a:p>
            <a:pPr lvl="1"/>
            <a:r>
              <a:rPr lang="en-US" dirty="0" smtClean="0"/>
              <a:t>Fix other factors 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agnification, noise, pixel size, ROI, NA, illumination, emitter spectra BW</a:t>
            </a:r>
          </a:p>
          <a:p>
            <a:pPr lvl="1"/>
            <a:r>
              <a:rPr lang="en-US" dirty="0" smtClean="0"/>
              <a:t>Consider only </a:t>
            </a:r>
            <a:r>
              <a:rPr lang="en-US" b="1" i="1" dirty="0" smtClean="0"/>
              <a:t>major</a:t>
            </a:r>
            <a:r>
              <a:rPr lang="en-US" dirty="0" smtClean="0"/>
              <a:t> physical implication of PSF design choice </a:t>
            </a:r>
            <a:br>
              <a:rPr lang="en-US" dirty="0" smtClean="0"/>
            </a:br>
            <a:r>
              <a:rPr lang="en-US" dirty="0" smtClean="0"/>
              <a:t>(e.g. consider the loss of photons when beam-split is necessary, but not the insertion loss from additional optical elements)</a:t>
            </a:r>
          </a:p>
          <a:p>
            <a:pPr lvl="1"/>
            <a:r>
              <a:rPr lang="en-US" dirty="0" smtClean="0"/>
              <a:t>Ignore aberration (for now)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of Measurement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8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10962</TotalTime>
  <Words>5228</Words>
  <Application>Microsoft Macintosh PowerPoint</Application>
  <PresentationFormat>Widescreen</PresentationFormat>
  <Paragraphs>412</Paragraphs>
  <Slides>32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Calibri</vt:lpstr>
      <vt:lpstr>Helvetica</vt:lpstr>
      <vt:lpstr>Mangal</vt:lpstr>
      <vt:lpstr>맑은 고딕</vt:lpstr>
      <vt:lpstr>Arial</vt:lpstr>
      <vt:lpstr>Office Theme</vt:lpstr>
      <vt:lpstr>Measurement of Emission Color of Single Molecules </vt:lpstr>
      <vt:lpstr>Single-Molecule Color Sensing Methods</vt:lpstr>
      <vt:lpstr>Single-Molecule Color Sensing Methods</vt:lpstr>
      <vt:lpstr>Color Sensing Methods: Criteria</vt:lpstr>
      <vt:lpstr>SM color Sensing From PSF Fitting</vt:lpstr>
      <vt:lpstr>Single-Molecule Color Sensing Methods</vt:lpstr>
      <vt:lpstr>Theoretical Performance Analysis:  Accuracy</vt:lpstr>
      <vt:lpstr>Performance of Measurement Method</vt:lpstr>
      <vt:lpstr>Design of Measurement Method</vt:lpstr>
      <vt:lpstr>Problem Setting</vt:lpstr>
      <vt:lpstr>Theoretical Performance Evaluation</vt:lpstr>
      <vt:lpstr>Cramér–Rao Lower Bound </vt:lpstr>
      <vt:lpstr>Cramér–Rao Lower Bound </vt:lpstr>
      <vt:lpstr>CRLB: Circular Aperture Case</vt:lpstr>
      <vt:lpstr>CRLB: Circular Aperture Case</vt:lpstr>
      <vt:lpstr>CRLB: Circular Aperture Case</vt:lpstr>
      <vt:lpstr>CRLB: Circular Aperture Case</vt:lpstr>
      <vt:lpstr>Impact of z variation</vt:lpstr>
      <vt:lpstr>Impact of z variation</vt:lpstr>
      <vt:lpstr>Impact of z variation</vt:lpstr>
      <vt:lpstr>3D + Color: Multifocal Plane</vt:lpstr>
      <vt:lpstr>3D + Color: Double Helix/Astigmatic</vt:lpstr>
      <vt:lpstr>3D + Color: Double Helix/Astigmatic</vt:lpstr>
      <vt:lpstr>To be added</vt:lpstr>
      <vt:lpstr>Theoretical Performance Analysis:  Possible Source of Bias</vt:lpstr>
      <vt:lpstr>Possible Bias Sources</vt:lpstr>
      <vt:lpstr>Experiment Design</vt:lpstr>
      <vt:lpstr>Expected Impact of Experiment Settings</vt:lpstr>
      <vt:lpstr>Backup Slides</vt:lpstr>
      <vt:lpstr>Expected Impact of Experiment Settings</vt:lpstr>
      <vt:lpstr>PowerPoint Presentation</vt:lpstr>
      <vt:lpstr>Theoretical Performance Evaluation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PLL for FMCW Lidar</dc:title>
  <dc:creator>taehwan</dc:creator>
  <cp:lastModifiedBy>Kim Taehwan</cp:lastModifiedBy>
  <cp:revision>1084</cp:revision>
  <cp:lastPrinted>2017-03-21T00:23:07Z</cp:lastPrinted>
  <dcterms:created xsi:type="dcterms:W3CDTF">2016-10-23T18:41:51Z</dcterms:created>
  <dcterms:modified xsi:type="dcterms:W3CDTF">2017-03-26T00:19:52Z</dcterms:modified>
</cp:coreProperties>
</file>