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6648449"/>
            <a:ext cx="12192000" cy="210820"/>
          </a:xfrm>
          <a:custGeom>
            <a:avLst/>
            <a:gdLst/>
            <a:ahLst/>
            <a:cxnLst/>
            <a:rect l="l" t="t" r="r" b="b"/>
            <a:pathLst>
              <a:path w="12192000" h="210820">
                <a:moveTo>
                  <a:pt x="12192000" y="0"/>
                </a:moveTo>
                <a:lnTo>
                  <a:pt x="0" y="0"/>
                </a:lnTo>
                <a:lnTo>
                  <a:pt x="0" y="210311"/>
                </a:lnTo>
                <a:lnTo>
                  <a:pt x="12192000" y="210311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6648449"/>
            <a:ext cx="12192000" cy="210820"/>
          </a:xfrm>
          <a:custGeom>
            <a:avLst/>
            <a:gdLst/>
            <a:ahLst/>
            <a:cxnLst/>
            <a:rect l="l" t="t" r="r" b="b"/>
            <a:pathLst>
              <a:path w="12192000" h="210820">
                <a:moveTo>
                  <a:pt x="0" y="210311"/>
                </a:moveTo>
                <a:lnTo>
                  <a:pt x="12192000" y="210311"/>
                </a:lnTo>
                <a:lnTo>
                  <a:pt x="12192000" y="0"/>
                </a:lnTo>
                <a:lnTo>
                  <a:pt x="0" y="0"/>
                </a:lnTo>
                <a:lnTo>
                  <a:pt x="0" y="210311"/>
                </a:lnTo>
                <a:close/>
              </a:path>
            </a:pathLst>
          </a:custGeom>
          <a:ln w="19811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" y="6353556"/>
            <a:ext cx="795528" cy="2971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794" y="6329663"/>
            <a:ext cx="843957" cy="2890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6648449"/>
            <a:ext cx="12192000" cy="210820"/>
          </a:xfrm>
          <a:custGeom>
            <a:avLst/>
            <a:gdLst/>
            <a:ahLst/>
            <a:cxnLst/>
            <a:rect l="l" t="t" r="r" b="b"/>
            <a:pathLst>
              <a:path w="12192000" h="210820">
                <a:moveTo>
                  <a:pt x="12192000" y="0"/>
                </a:moveTo>
                <a:lnTo>
                  <a:pt x="0" y="0"/>
                </a:lnTo>
                <a:lnTo>
                  <a:pt x="0" y="210311"/>
                </a:lnTo>
                <a:lnTo>
                  <a:pt x="12192000" y="210311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6648449"/>
            <a:ext cx="12192000" cy="210820"/>
          </a:xfrm>
          <a:custGeom>
            <a:avLst/>
            <a:gdLst/>
            <a:ahLst/>
            <a:cxnLst/>
            <a:rect l="l" t="t" r="r" b="b"/>
            <a:pathLst>
              <a:path w="12192000" h="210820">
                <a:moveTo>
                  <a:pt x="0" y="210311"/>
                </a:moveTo>
                <a:lnTo>
                  <a:pt x="12192000" y="210311"/>
                </a:lnTo>
                <a:lnTo>
                  <a:pt x="12192000" y="0"/>
                </a:lnTo>
                <a:lnTo>
                  <a:pt x="0" y="0"/>
                </a:lnTo>
                <a:lnTo>
                  <a:pt x="0" y="210311"/>
                </a:lnTo>
                <a:close/>
              </a:path>
            </a:pathLst>
          </a:custGeom>
          <a:ln w="19811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71" y="6353556"/>
            <a:ext cx="795528" cy="2971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68794" y="6329663"/>
            <a:ext cx="843957" cy="28906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21208" y="478536"/>
            <a:ext cx="6434455" cy="9525"/>
          </a:xfrm>
          <a:custGeom>
            <a:avLst/>
            <a:gdLst/>
            <a:ahLst/>
            <a:cxnLst/>
            <a:rect l="l" t="t" r="r" b="b"/>
            <a:pathLst>
              <a:path w="6434455" h="9525">
                <a:moveTo>
                  <a:pt x="0" y="9525"/>
                </a:moveTo>
                <a:lnTo>
                  <a:pt x="6433946" y="0"/>
                </a:lnTo>
              </a:path>
            </a:pathLst>
          </a:custGeom>
          <a:ln w="57912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489204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4">
                <a:moveTo>
                  <a:pt x="0" y="0"/>
                </a:moveTo>
                <a:lnTo>
                  <a:pt x="521157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5095"/>
            <a:ext cx="576834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991" y="2653029"/>
            <a:ext cx="9942195" cy="277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leedh7@kaist.ac.kr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rive.google.com/drive/folders/1Fj-TVxLXqeULdbDhH5Hu5TEhRbJyY8rr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0" y="990600"/>
            <a:ext cx="10287000" cy="4372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latin typeface="Arial"/>
                <a:cs typeface="Arial"/>
              </a:rPr>
              <a:t>AI618</a:t>
            </a:r>
            <a:endParaRPr sz="2800" b="1" dirty="0">
              <a:latin typeface="Arial"/>
              <a:cs typeface="Arial"/>
            </a:endParaRPr>
          </a:p>
          <a:p>
            <a:pPr marL="1557655" marR="1545590" indent="-1905" algn="ctr">
              <a:lnSpc>
                <a:spcPct val="100000"/>
              </a:lnSpc>
              <a:spcBef>
                <a:spcPts val="5"/>
              </a:spcBef>
            </a:pPr>
            <a:r>
              <a:rPr lang="en-US" altLang="ko-KR" sz="2800" b="1" dirty="0"/>
              <a:t>Generative Model and Unsupervised Learning</a:t>
            </a:r>
          </a:p>
          <a:p>
            <a:pPr marL="1557655" marR="1545590" indent="-1905" algn="ctr">
              <a:lnSpc>
                <a:spcPct val="100000"/>
              </a:lnSpc>
              <a:spcBef>
                <a:spcPts val="5"/>
              </a:spcBef>
            </a:pPr>
            <a:r>
              <a:rPr lang="en-US" sz="2800" b="1" spc="-45" dirty="0">
                <a:latin typeface="Arial"/>
                <a:cs typeface="Arial"/>
              </a:rPr>
              <a:t>Spring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202</a:t>
            </a:r>
            <a:r>
              <a:rPr lang="en-US" altLang="ko-KR" sz="2800" b="1" spc="-20" dirty="0">
                <a:latin typeface="Arial"/>
                <a:cs typeface="Arial"/>
              </a:rPr>
              <a:t>4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Individual </a:t>
            </a:r>
            <a:r>
              <a:rPr sz="2800" dirty="0">
                <a:latin typeface="Arial"/>
                <a:cs typeface="Arial"/>
              </a:rPr>
              <a:t>Project.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lang="en-US" sz="2800" spc="-70" dirty="0">
                <a:latin typeface="Arial"/>
                <a:cs typeface="Arial"/>
              </a:rPr>
              <a:t>Unsupervised </a:t>
            </a:r>
            <a:r>
              <a:rPr sz="2800" dirty="0">
                <a:latin typeface="Arial"/>
                <a:cs typeface="Arial"/>
              </a:rPr>
              <a:t>CT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Denoising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CycleGAN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800" dirty="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800" spc="-120" dirty="0">
                <a:latin typeface="Arial"/>
                <a:cs typeface="Arial"/>
              </a:rPr>
              <a:t>TA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Dohun</a:t>
            </a:r>
            <a:r>
              <a:rPr lang="en-US" sz="2800" dirty="0">
                <a:latin typeface="Arial"/>
                <a:cs typeface="Arial"/>
              </a:rPr>
              <a:t> Lee</a:t>
            </a:r>
            <a:endParaRPr sz="2800" dirty="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Dept.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Kim </a:t>
            </a:r>
            <a:r>
              <a:rPr lang="en-US" sz="2800" dirty="0" err="1">
                <a:latin typeface="Arial"/>
                <a:cs typeface="Arial"/>
              </a:rPr>
              <a:t>Jaechul</a:t>
            </a:r>
            <a:r>
              <a:rPr lang="en-US" sz="2800" dirty="0">
                <a:latin typeface="Arial"/>
                <a:cs typeface="Arial"/>
              </a:rPr>
              <a:t> Graduate School of AI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KAIST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0016" y="938783"/>
            <a:ext cx="4381500" cy="4733925"/>
            <a:chOff x="890016" y="938783"/>
            <a:chExt cx="4381500" cy="4733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32" y="938783"/>
              <a:ext cx="4352544" cy="4733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4494" y="3059429"/>
              <a:ext cx="4352925" cy="1179830"/>
            </a:xfrm>
            <a:custGeom>
              <a:avLst/>
              <a:gdLst/>
              <a:ahLst/>
              <a:cxnLst/>
              <a:rect l="l" t="t" r="r" b="b"/>
              <a:pathLst>
                <a:path w="4352925" h="1179829">
                  <a:moveTo>
                    <a:pt x="0" y="1179576"/>
                  </a:moveTo>
                  <a:lnTo>
                    <a:pt x="4352544" y="1179576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17957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Dataloader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47486" y="3188669"/>
            <a:ext cx="3855720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5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Clip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lower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1000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HU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Normalize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Dataloader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166" y="1399646"/>
            <a:ext cx="507301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Original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512x512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too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large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Make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crop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12" y="2401823"/>
            <a:ext cx="6144768" cy="2247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4116" y="3255264"/>
            <a:ext cx="541020" cy="541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2152" y="2446020"/>
            <a:ext cx="2161031" cy="215950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771888" y="3276600"/>
            <a:ext cx="763905" cy="498475"/>
            <a:chOff x="9771888" y="3276600"/>
            <a:chExt cx="763905" cy="498475"/>
          </a:xfrm>
        </p:grpSpPr>
        <p:sp>
          <p:nvSpPr>
            <p:cNvPr id="8" name="object 8"/>
            <p:cNvSpPr/>
            <p:nvPr/>
          </p:nvSpPr>
          <p:spPr>
            <a:xfrm>
              <a:off x="9777984" y="3282695"/>
              <a:ext cx="751840" cy="486409"/>
            </a:xfrm>
            <a:custGeom>
              <a:avLst/>
              <a:gdLst/>
              <a:ahLst/>
              <a:cxnLst/>
              <a:rect l="l" t="t" r="r" b="b"/>
              <a:pathLst>
                <a:path w="751840" h="486410">
                  <a:moveTo>
                    <a:pt x="508254" y="0"/>
                  </a:moveTo>
                  <a:lnTo>
                    <a:pt x="508254" y="121538"/>
                  </a:lnTo>
                  <a:lnTo>
                    <a:pt x="0" y="121538"/>
                  </a:lnTo>
                  <a:lnTo>
                    <a:pt x="0" y="364616"/>
                  </a:lnTo>
                  <a:lnTo>
                    <a:pt x="508254" y="364616"/>
                  </a:lnTo>
                  <a:lnTo>
                    <a:pt x="508254" y="486155"/>
                  </a:lnTo>
                  <a:lnTo>
                    <a:pt x="751332" y="243077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77984" y="3282695"/>
              <a:ext cx="751840" cy="486409"/>
            </a:xfrm>
            <a:custGeom>
              <a:avLst/>
              <a:gdLst/>
              <a:ahLst/>
              <a:cxnLst/>
              <a:rect l="l" t="t" r="r" b="b"/>
              <a:pathLst>
                <a:path w="751840" h="486410">
                  <a:moveTo>
                    <a:pt x="0" y="121538"/>
                  </a:moveTo>
                  <a:lnTo>
                    <a:pt x="508254" y="121538"/>
                  </a:lnTo>
                  <a:lnTo>
                    <a:pt x="508254" y="0"/>
                  </a:lnTo>
                  <a:lnTo>
                    <a:pt x="751332" y="243077"/>
                  </a:lnTo>
                  <a:lnTo>
                    <a:pt x="508254" y="486155"/>
                  </a:lnTo>
                  <a:lnTo>
                    <a:pt x="508254" y="364616"/>
                  </a:lnTo>
                  <a:lnTo>
                    <a:pt x="0" y="364616"/>
                  </a:lnTo>
                  <a:lnTo>
                    <a:pt x="0" y="121538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08311" y="2975610"/>
            <a:ext cx="1092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Random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crop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565" y="4918303"/>
            <a:ext cx="11532870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Residual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learning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faster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convergence,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improved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</a:tabLst>
            </a:pPr>
            <a:r>
              <a:rPr sz="1800" spc="-25" dirty="0">
                <a:latin typeface="Arial"/>
                <a:cs typeface="Arial"/>
              </a:rPr>
              <a:t>You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choose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(U-</a:t>
            </a:r>
            <a:r>
              <a:rPr sz="1800" dirty="0">
                <a:latin typeface="Arial"/>
                <a:cs typeface="Arial"/>
              </a:rPr>
              <a:t>Net,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ResNet,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etc),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contain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residual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263" y="1478280"/>
            <a:ext cx="11089005" cy="2673350"/>
            <a:chOff x="588263" y="1478280"/>
            <a:chExt cx="11089005" cy="2673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428" y="1991868"/>
              <a:ext cx="2159507" cy="21595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263" y="1991868"/>
              <a:ext cx="2159508" cy="21595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5856" y="1991868"/>
              <a:ext cx="2161031" cy="21595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65575" y="2161031"/>
              <a:ext cx="1908175" cy="1819910"/>
            </a:xfrm>
            <a:custGeom>
              <a:avLst/>
              <a:gdLst/>
              <a:ahLst/>
              <a:cxnLst/>
              <a:rect l="l" t="t" r="r" b="b"/>
              <a:pathLst>
                <a:path w="1908175" h="1819910">
                  <a:moveTo>
                    <a:pt x="1604772" y="0"/>
                  </a:moveTo>
                  <a:lnTo>
                    <a:pt x="303275" y="0"/>
                  </a:lnTo>
                  <a:lnTo>
                    <a:pt x="254078" y="3968"/>
                  </a:lnTo>
                  <a:lnTo>
                    <a:pt x="207410" y="15459"/>
                  </a:lnTo>
                  <a:lnTo>
                    <a:pt x="163895" y="33847"/>
                  </a:lnTo>
                  <a:lnTo>
                    <a:pt x="124157" y="58509"/>
                  </a:lnTo>
                  <a:lnTo>
                    <a:pt x="88820" y="88820"/>
                  </a:lnTo>
                  <a:lnTo>
                    <a:pt x="58509" y="124157"/>
                  </a:lnTo>
                  <a:lnTo>
                    <a:pt x="33847" y="163895"/>
                  </a:lnTo>
                  <a:lnTo>
                    <a:pt x="15459" y="207410"/>
                  </a:lnTo>
                  <a:lnTo>
                    <a:pt x="3968" y="254078"/>
                  </a:lnTo>
                  <a:lnTo>
                    <a:pt x="0" y="303275"/>
                  </a:lnTo>
                  <a:lnTo>
                    <a:pt x="0" y="1516379"/>
                  </a:lnTo>
                  <a:lnTo>
                    <a:pt x="3968" y="1565577"/>
                  </a:lnTo>
                  <a:lnTo>
                    <a:pt x="15459" y="1612245"/>
                  </a:lnTo>
                  <a:lnTo>
                    <a:pt x="33847" y="1655760"/>
                  </a:lnTo>
                  <a:lnTo>
                    <a:pt x="58509" y="1695498"/>
                  </a:lnTo>
                  <a:lnTo>
                    <a:pt x="88820" y="1730835"/>
                  </a:lnTo>
                  <a:lnTo>
                    <a:pt x="124157" y="1761146"/>
                  </a:lnTo>
                  <a:lnTo>
                    <a:pt x="163895" y="1785808"/>
                  </a:lnTo>
                  <a:lnTo>
                    <a:pt x="207410" y="1804196"/>
                  </a:lnTo>
                  <a:lnTo>
                    <a:pt x="254078" y="1815687"/>
                  </a:lnTo>
                  <a:lnTo>
                    <a:pt x="303275" y="1819655"/>
                  </a:lnTo>
                  <a:lnTo>
                    <a:pt x="1604772" y="1819655"/>
                  </a:lnTo>
                  <a:lnTo>
                    <a:pt x="1653969" y="1815687"/>
                  </a:lnTo>
                  <a:lnTo>
                    <a:pt x="1700637" y="1804196"/>
                  </a:lnTo>
                  <a:lnTo>
                    <a:pt x="1744152" y="1785808"/>
                  </a:lnTo>
                  <a:lnTo>
                    <a:pt x="1783890" y="1761146"/>
                  </a:lnTo>
                  <a:lnTo>
                    <a:pt x="1819227" y="1730835"/>
                  </a:lnTo>
                  <a:lnTo>
                    <a:pt x="1849538" y="1695498"/>
                  </a:lnTo>
                  <a:lnTo>
                    <a:pt x="1874200" y="1655760"/>
                  </a:lnTo>
                  <a:lnTo>
                    <a:pt x="1892588" y="1612245"/>
                  </a:lnTo>
                  <a:lnTo>
                    <a:pt x="1904079" y="1565577"/>
                  </a:lnTo>
                  <a:lnTo>
                    <a:pt x="1908048" y="1516379"/>
                  </a:lnTo>
                  <a:lnTo>
                    <a:pt x="1908048" y="303275"/>
                  </a:lnTo>
                  <a:lnTo>
                    <a:pt x="1904079" y="254078"/>
                  </a:lnTo>
                  <a:lnTo>
                    <a:pt x="1892588" y="207410"/>
                  </a:lnTo>
                  <a:lnTo>
                    <a:pt x="1874200" y="163895"/>
                  </a:lnTo>
                  <a:lnTo>
                    <a:pt x="1849538" y="124157"/>
                  </a:lnTo>
                  <a:lnTo>
                    <a:pt x="1819227" y="88820"/>
                  </a:lnTo>
                  <a:lnTo>
                    <a:pt x="1783890" y="58509"/>
                  </a:lnTo>
                  <a:lnTo>
                    <a:pt x="1744152" y="33847"/>
                  </a:lnTo>
                  <a:lnTo>
                    <a:pt x="1700637" y="15459"/>
                  </a:lnTo>
                  <a:lnTo>
                    <a:pt x="1653969" y="3968"/>
                  </a:lnTo>
                  <a:lnTo>
                    <a:pt x="1604772" y="0"/>
                  </a:lnTo>
                  <a:close/>
                </a:path>
              </a:pathLst>
            </a:custGeom>
            <a:solidFill>
              <a:srgbClr val="443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5575" y="2161031"/>
              <a:ext cx="1908175" cy="1819910"/>
            </a:xfrm>
            <a:custGeom>
              <a:avLst/>
              <a:gdLst/>
              <a:ahLst/>
              <a:cxnLst/>
              <a:rect l="l" t="t" r="r" b="b"/>
              <a:pathLst>
                <a:path w="1908175" h="1819910">
                  <a:moveTo>
                    <a:pt x="0" y="303275"/>
                  </a:moveTo>
                  <a:lnTo>
                    <a:pt x="3968" y="254078"/>
                  </a:lnTo>
                  <a:lnTo>
                    <a:pt x="15459" y="207410"/>
                  </a:lnTo>
                  <a:lnTo>
                    <a:pt x="33847" y="163895"/>
                  </a:lnTo>
                  <a:lnTo>
                    <a:pt x="58509" y="124157"/>
                  </a:lnTo>
                  <a:lnTo>
                    <a:pt x="88820" y="88820"/>
                  </a:lnTo>
                  <a:lnTo>
                    <a:pt x="124157" y="58509"/>
                  </a:lnTo>
                  <a:lnTo>
                    <a:pt x="163895" y="33847"/>
                  </a:lnTo>
                  <a:lnTo>
                    <a:pt x="207410" y="15459"/>
                  </a:lnTo>
                  <a:lnTo>
                    <a:pt x="254078" y="3968"/>
                  </a:lnTo>
                  <a:lnTo>
                    <a:pt x="303275" y="0"/>
                  </a:lnTo>
                  <a:lnTo>
                    <a:pt x="1604772" y="0"/>
                  </a:lnTo>
                  <a:lnTo>
                    <a:pt x="1653969" y="3968"/>
                  </a:lnTo>
                  <a:lnTo>
                    <a:pt x="1700637" y="15459"/>
                  </a:lnTo>
                  <a:lnTo>
                    <a:pt x="1744152" y="33847"/>
                  </a:lnTo>
                  <a:lnTo>
                    <a:pt x="1783890" y="58509"/>
                  </a:lnTo>
                  <a:lnTo>
                    <a:pt x="1819227" y="88820"/>
                  </a:lnTo>
                  <a:lnTo>
                    <a:pt x="1849538" y="124157"/>
                  </a:lnTo>
                  <a:lnTo>
                    <a:pt x="1874200" y="163895"/>
                  </a:lnTo>
                  <a:lnTo>
                    <a:pt x="1892588" y="207410"/>
                  </a:lnTo>
                  <a:lnTo>
                    <a:pt x="1904079" y="254078"/>
                  </a:lnTo>
                  <a:lnTo>
                    <a:pt x="1908048" y="303275"/>
                  </a:lnTo>
                  <a:lnTo>
                    <a:pt x="1908048" y="1516379"/>
                  </a:lnTo>
                  <a:lnTo>
                    <a:pt x="1904079" y="1565577"/>
                  </a:lnTo>
                  <a:lnTo>
                    <a:pt x="1892588" y="1612245"/>
                  </a:lnTo>
                  <a:lnTo>
                    <a:pt x="1874200" y="1655760"/>
                  </a:lnTo>
                  <a:lnTo>
                    <a:pt x="1849538" y="1695498"/>
                  </a:lnTo>
                  <a:lnTo>
                    <a:pt x="1819227" y="1730835"/>
                  </a:lnTo>
                  <a:lnTo>
                    <a:pt x="1783890" y="1761146"/>
                  </a:lnTo>
                  <a:lnTo>
                    <a:pt x="1744152" y="1785808"/>
                  </a:lnTo>
                  <a:lnTo>
                    <a:pt x="1700637" y="1804196"/>
                  </a:lnTo>
                  <a:lnTo>
                    <a:pt x="1653969" y="1815687"/>
                  </a:lnTo>
                  <a:lnTo>
                    <a:pt x="1604772" y="1819655"/>
                  </a:lnTo>
                  <a:lnTo>
                    <a:pt x="303275" y="1819655"/>
                  </a:lnTo>
                  <a:lnTo>
                    <a:pt x="254078" y="1815687"/>
                  </a:lnTo>
                  <a:lnTo>
                    <a:pt x="207410" y="1804196"/>
                  </a:lnTo>
                  <a:lnTo>
                    <a:pt x="163895" y="1785808"/>
                  </a:lnTo>
                  <a:lnTo>
                    <a:pt x="124157" y="1761146"/>
                  </a:lnTo>
                  <a:lnTo>
                    <a:pt x="88820" y="1730835"/>
                  </a:lnTo>
                  <a:lnTo>
                    <a:pt x="58509" y="1695498"/>
                  </a:lnTo>
                  <a:lnTo>
                    <a:pt x="33847" y="1655760"/>
                  </a:lnTo>
                  <a:lnTo>
                    <a:pt x="15459" y="1612245"/>
                  </a:lnTo>
                  <a:lnTo>
                    <a:pt x="3968" y="1565577"/>
                  </a:lnTo>
                  <a:lnTo>
                    <a:pt x="0" y="1516379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443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2" y="2339340"/>
              <a:ext cx="1560576" cy="14645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14828" y="2828544"/>
              <a:ext cx="584200" cy="486409"/>
            </a:xfrm>
            <a:custGeom>
              <a:avLst/>
              <a:gdLst/>
              <a:ahLst/>
              <a:cxnLst/>
              <a:rect l="l" t="t" r="r" b="b"/>
              <a:pathLst>
                <a:path w="584200" h="486410">
                  <a:moveTo>
                    <a:pt x="340614" y="0"/>
                  </a:moveTo>
                  <a:lnTo>
                    <a:pt x="340614" y="121538"/>
                  </a:lnTo>
                  <a:lnTo>
                    <a:pt x="0" y="121538"/>
                  </a:lnTo>
                  <a:lnTo>
                    <a:pt x="0" y="364616"/>
                  </a:lnTo>
                  <a:lnTo>
                    <a:pt x="340614" y="364616"/>
                  </a:lnTo>
                  <a:lnTo>
                    <a:pt x="340614" y="486155"/>
                  </a:lnTo>
                  <a:lnTo>
                    <a:pt x="583692" y="243077"/>
                  </a:lnTo>
                  <a:lnTo>
                    <a:pt x="34061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4828" y="2828544"/>
              <a:ext cx="584200" cy="486409"/>
            </a:xfrm>
            <a:custGeom>
              <a:avLst/>
              <a:gdLst/>
              <a:ahLst/>
              <a:cxnLst/>
              <a:rect l="l" t="t" r="r" b="b"/>
              <a:pathLst>
                <a:path w="584200" h="486410">
                  <a:moveTo>
                    <a:pt x="0" y="121538"/>
                  </a:moveTo>
                  <a:lnTo>
                    <a:pt x="340614" y="121538"/>
                  </a:lnTo>
                  <a:lnTo>
                    <a:pt x="340614" y="0"/>
                  </a:lnTo>
                  <a:lnTo>
                    <a:pt x="583692" y="243077"/>
                  </a:lnTo>
                  <a:lnTo>
                    <a:pt x="340614" y="486155"/>
                  </a:lnTo>
                  <a:lnTo>
                    <a:pt x="340614" y="364616"/>
                  </a:lnTo>
                  <a:lnTo>
                    <a:pt x="0" y="364616"/>
                  </a:lnTo>
                  <a:lnTo>
                    <a:pt x="0" y="121538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40679" y="2828544"/>
              <a:ext cx="584200" cy="486409"/>
            </a:xfrm>
            <a:custGeom>
              <a:avLst/>
              <a:gdLst/>
              <a:ahLst/>
              <a:cxnLst/>
              <a:rect l="l" t="t" r="r" b="b"/>
              <a:pathLst>
                <a:path w="584200" h="486410">
                  <a:moveTo>
                    <a:pt x="340614" y="0"/>
                  </a:moveTo>
                  <a:lnTo>
                    <a:pt x="340614" y="121538"/>
                  </a:lnTo>
                  <a:lnTo>
                    <a:pt x="0" y="121538"/>
                  </a:lnTo>
                  <a:lnTo>
                    <a:pt x="0" y="364616"/>
                  </a:lnTo>
                  <a:lnTo>
                    <a:pt x="340614" y="364616"/>
                  </a:lnTo>
                  <a:lnTo>
                    <a:pt x="340614" y="486155"/>
                  </a:lnTo>
                  <a:lnTo>
                    <a:pt x="583692" y="243077"/>
                  </a:lnTo>
                  <a:lnTo>
                    <a:pt x="34061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40679" y="2828544"/>
              <a:ext cx="584200" cy="486409"/>
            </a:xfrm>
            <a:custGeom>
              <a:avLst/>
              <a:gdLst/>
              <a:ahLst/>
              <a:cxnLst/>
              <a:rect l="l" t="t" r="r" b="b"/>
              <a:pathLst>
                <a:path w="584200" h="486410">
                  <a:moveTo>
                    <a:pt x="0" y="121538"/>
                  </a:moveTo>
                  <a:lnTo>
                    <a:pt x="340614" y="121538"/>
                  </a:lnTo>
                  <a:lnTo>
                    <a:pt x="340614" y="0"/>
                  </a:lnTo>
                  <a:lnTo>
                    <a:pt x="583692" y="243077"/>
                  </a:lnTo>
                  <a:lnTo>
                    <a:pt x="340614" y="486155"/>
                  </a:lnTo>
                  <a:lnTo>
                    <a:pt x="340614" y="364616"/>
                  </a:lnTo>
                  <a:lnTo>
                    <a:pt x="0" y="364616"/>
                  </a:lnTo>
                  <a:lnTo>
                    <a:pt x="0" y="121538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67749" y="285673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216407" y="431291"/>
                  </a:lnTo>
                </a:path>
                <a:path w="433070" h="431800">
                  <a:moveTo>
                    <a:pt x="0" y="215646"/>
                  </a:moveTo>
                  <a:lnTo>
                    <a:pt x="432816" y="215646"/>
                  </a:lnTo>
                </a:path>
                <a:path w="433070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381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48968" y="1478279"/>
              <a:ext cx="7868284" cy="1651000"/>
            </a:xfrm>
            <a:custGeom>
              <a:avLst/>
              <a:gdLst/>
              <a:ahLst/>
              <a:cxnLst/>
              <a:rect l="l" t="t" r="r" b="b"/>
              <a:pathLst>
                <a:path w="7868284" h="1651000">
                  <a:moveTo>
                    <a:pt x="7019417" y="1593342"/>
                  </a:moveTo>
                  <a:lnTo>
                    <a:pt x="6981317" y="1574292"/>
                  </a:lnTo>
                  <a:lnTo>
                    <a:pt x="6905117" y="1536192"/>
                  </a:lnTo>
                  <a:lnTo>
                    <a:pt x="6905117" y="1574292"/>
                  </a:lnTo>
                  <a:lnTo>
                    <a:pt x="6602730" y="1574292"/>
                  </a:lnTo>
                  <a:lnTo>
                    <a:pt x="6602730" y="1612392"/>
                  </a:lnTo>
                  <a:lnTo>
                    <a:pt x="6905117" y="1612392"/>
                  </a:lnTo>
                  <a:lnTo>
                    <a:pt x="6905117" y="1650492"/>
                  </a:lnTo>
                  <a:lnTo>
                    <a:pt x="6981317" y="1612392"/>
                  </a:lnTo>
                  <a:lnTo>
                    <a:pt x="7019417" y="1593342"/>
                  </a:lnTo>
                  <a:close/>
                </a:path>
                <a:path w="7868284" h="1651000">
                  <a:moveTo>
                    <a:pt x="7292340" y="1264031"/>
                  </a:moveTo>
                  <a:lnTo>
                    <a:pt x="7254240" y="1264031"/>
                  </a:lnTo>
                  <a:lnTo>
                    <a:pt x="7254240" y="38100"/>
                  </a:lnTo>
                  <a:lnTo>
                    <a:pt x="7254240" y="19050"/>
                  </a:lnTo>
                  <a:lnTo>
                    <a:pt x="725424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38100" y="514350"/>
                  </a:lnTo>
                  <a:lnTo>
                    <a:pt x="38100" y="38100"/>
                  </a:lnTo>
                  <a:lnTo>
                    <a:pt x="7216140" y="38100"/>
                  </a:lnTo>
                  <a:lnTo>
                    <a:pt x="7216140" y="1264031"/>
                  </a:lnTo>
                  <a:lnTo>
                    <a:pt x="7178040" y="1264031"/>
                  </a:lnTo>
                  <a:lnTo>
                    <a:pt x="7235190" y="1378331"/>
                  </a:lnTo>
                  <a:lnTo>
                    <a:pt x="7282815" y="1283081"/>
                  </a:lnTo>
                  <a:lnTo>
                    <a:pt x="7292340" y="1264031"/>
                  </a:lnTo>
                  <a:close/>
                </a:path>
                <a:path w="7868284" h="1651000">
                  <a:moveTo>
                    <a:pt x="7868285" y="1593342"/>
                  </a:moveTo>
                  <a:lnTo>
                    <a:pt x="7830185" y="1574292"/>
                  </a:lnTo>
                  <a:lnTo>
                    <a:pt x="7753985" y="1536192"/>
                  </a:lnTo>
                  <a:lnTo>
                    <a:pt x="7753985" y="1574292"/>
                  </a:lnTo>
                  <a:lnTo>
                    <a:pt x="7451598" y="1574292"/>
                  </a:lnTo>
                  <a:lnTo>
                    <a:pt x="7451598" y="1612392"/>
                  </a:lnTo>
                  <a:lnTo>
                    <a:pt x="7753985" y="1612392"/>
                  </a:lnTo>
                  <a:lnTo>
                    <a:pt x="7753985" y="1650492"/>
                  </a:lnTo>
                  <a:lnTo>
                    <a:pt x="7830185" y="1612392"/>
                  </a:lnTo>
                  <a:lnTo>
                    <a:pt x="7868285" y="159334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36719" y="1172718"/>
            <a:ext cx="1189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Residual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path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88D5D43-4614-4006-81C5-C28C3F26F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818" y="4227649"/>
            <a:ext cx="2324424" cy="752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Discriminator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565" y="4918303"/>
            <a:ext cx="7336435" cy="84638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PatchGAN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scale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20" dirty="0">
                <a:latin typeface="Malgun Gothic"/>
                <a:cs typeface="Malgun Gothic"/>
              </a:rPr>
              <a:t>You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have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to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build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PatchGAN</a:t>
            </a:r>
            <a:r>
              <a:rPr sz="18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structure</a:t>
            </a:r>
            <a:r>
              <a:rPr sz="1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as</a:t>
            </a:r>
            <a:r>
              <a:rPr sz="18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the</a:t>
            </a:r>
            <a:r>
              <a:rPr sz="18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figure</a:t>
            </a:r>
            <a:r>
              <a:rPr sz="18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(C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&gt;</a:t>
            </a:r>
            <a:r>
              <a:rPr lang="en-US" altLang="ko-KR" sz="1800" dirty="0">
                <a:latin typeface="Malgun Gothic"/>
                <a:cs typeface="Malgun Gothic"/>
              </a:rPr>
              <a:t>=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32).</a:t>
            </a:r>
            <a:endParaRPr sz="18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412" y="973836"/>
            <a:ext cx="5879499" cy="3534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Losses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271" y="4133215"/>
            <a:ext cx="5146040" cy="169037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37185" indent="-286385">
              <a:lnSpc>
                <a:spcPct val="100000"/>
              </a:lnSpc>
              <a:spcBef>
                <a:spcPts val="1250"/>
              </a:spcBef>
              <a:buChar char="•"/>
              <a:tabLst>
                <a:tab pos="337185" algn="l"/>
              </a:tabLst>
            </a:pPr>
            <a:r>
              <a:rPr sz="1800" dirty="0">
                <a:latin typeface="Arial"/>
                <a:cs typeface="Arial"/>
              </a:rPr>
              <a:t>Adversarial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Cambria Math"/>
                <a:cs typeface="Cambria Math"/>
              </a:rPr>
              <a:t>𝐿</a:t>
            </a:r>
            <a:r>
              <a:rPr sz="1950" baseline="-14957" dirty="0">
                <a:latin typeface="Cambria Math"/>
                <a:cs typeface="Cambria Math"/>
              </a:rPr>
              <a:t>𝑎𝑑𝑣,𝐹</a:t>
            </a:r>
            <a:r>
              <a:rPr sz="1950" spc="-22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𝐿</a:t>
            </a:r>
            <a:r>
              <a:rPr sz="1950" spc="60" baseline="-14957" dirty="0">
                <a:latin typeface="Cambria Math"/>
                <a:cs typeface="Cambria Math"/>
              </a:rPr>
              <a:t>𝑎𝑑𝑣,𝑄</a:t>
            </a:r>
            <a:r>
              <a:rPr sz="1800" spc="4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1150"/>
              </a:spcBef>
              <a:buChar char="-"/>
              <a:tabLst>
                <a:tab pos="794385" algn="l"/>
              </a:tabLst>
            </a:pPr>
            <a:r>
              <a:rPr sz="1800" dirty="0">
                <a:latin typeface="Cambria Math"/>
                <a:cs typeface="Cambria Math"/>
              </a:rPr>
              <a:t>𝐷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distinguishes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real/fake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1080"/>
              </a:spcBef>
              <a:buChar char="-"/>
              <a:tabLst>
                <a:tab pos="794385" algn="l"/>
              </a:tabLst>
            </a:pPr>
            <a:r>
              <a:rPr sz="1800" dirty="0">
                <a:latin typeface="Cambria Math"/>
                <a:cs typeface="Cambria Math"/>
              </a:rPr>
              <a:t>𝐺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fake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images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fool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𝐷</a:t>
            </a:r>
            <a:endParaRPr sz="1800">
              <a:latin typeface="Cambria Math"/>
              <a:cs typeface="Cambria Math"/>
            </a:endParaRPr>
          </a:p>
          <a:p>
            <a:pPr marL="794385" lvl="1" indent="-287020">
              <a:lnSpc>
                <a:spcPct val="100000"/>
              </a:lnSpc>
              <a:spcBef>
                <a:spcPts val="1085"/>
              </a:spcBef>
              <a:buChar char="-"/>
              <a:tabLst>
                <a:tab pos="794385" algn="l"/>
              </a:tabLst>
            </a:pPr>
            <a:r>
              <a:rPr sz="1800" dirty="0">
                <a:latin typeface="Arial"/>
                <a:cs typeface="Arial"/>
              </a:rPr>
              <a:t>Use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least squares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(LSGAN)</a:t>
            </a:r>
            <a:r>
              <a:rPr sz="1800" spc="-20" dirty="0">
                <a:latin typeface="Arial"/>
                <a:cs typeface="Arial"/>
              </a:rPr>
              <a:t> loss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1616" y="673088"/>
            <a:ext cx="6254750" cy="3389629"/>
            <a:chOff x="2261616" y="673088"/>
            <a:chExt cx="6254750" cy="33896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909" y="673088"/>
              <a:ext cx="6132275" cy="33894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76094" y="1794510"/>
              <a:ext cx="670560" cy="1178560"/>
            </a:xfrm>
            <a:custGeom>
              <a:avLst/>
              <a:gdLst/>
              <a:ahLst/>
              <a:cxnLst/>
              <a:rect l="l" t="t" r="r" b="b"/>
              <a:pathLst>
                <a:path w="670560" h="1178560">
                  <a:moveTo>
                    <a:pt x="0" y="1178052"/>
                  </a:moveTo>
                  <a:lnTo>
                    <a:pt x="670559" y="1178052"/>
                  </a:lnTo>
                  <a:lnTo>
                    <a:pt x="670559" y="0"/>
                  </a:lnTo>
                  <a:lnTo>
                    <a:pt x="0" y="0"/>
                  </a:lnTo>
                  <a:lnTo>
                    <a:pt x="0" y="117805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Losses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971" y="4133215"/>
            <a:ext cx="3526790" cy="86677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250"/>
              </a:spcBef>
              <a:buChar char="•"/>
              <a:tabLst>
                <a:tab pos="324485" algn="l"/>
              </a:tabLst>
            </a:pPr>
            <a:r>
              <a:rPr sz="1800" dirty="0">
                <a:latin typeface="Arial"/>
                <a:cs typeface="Arial"/>
              </a:rPr>
              <a:t>Adversarial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Cambria Math"/>
                <a:cs typeface="Cambria Math"/>
              </a:rPr>
              <a:t>𝐿</a:t>
            </a:r>
            <a:r>
              <a:rPr sz="1950" baseline="-14957" dirty="0">
                <a:latin typeface="Cambria Math"/>
                <a:cs typeface="Cambria Math"/>
              </a:rPr>
              <a:t>𝑎𝑑𝑣,𝐹</a:t>
            </a:r>
            <a:r>
              <a:rPr sz="1950" spc="-22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𝐿</a:t>
            </a:r>
            <a:r>
              <a:rPr sz="1950" spc="60" baseline="-14957" dirty="0">
                <a:latin typeface="Cambria Math"/>
                <a:cs typeface="Cambria Math"/>
              </a:rPr>
              <a:t>𝑎𝑑𝑣,𝑄</a:t>
            </a:r>
            <a:r>
              <a:rPr sz="1800" spc="4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150"/>
              </a:spcBef>
              <a:tabLst>
                <a:tab pos="781685" algn="l"/>
              </a:tabLst>
            </a:pPr>
            <a:r>
              <a:rPr sz="1800" spc="-5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	For </a:t>
            </a:r>
            <a:r>
              <a:rPr sz="1800" spc="-10" dirty="0">
                <a:latin typeface="Arial"/>
                <a:cs typeface="Arial"/>
              </a:rPr>
              <a:t>discriminators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2092" y="5380126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latin typeface="Cambria Math"/>
                <a:cs typeface="Cambria Math"/>
              </a:rPr>
              <a:t>𝐿</a:t>
            </a:r>
            <a:r>
              <a:rPr sz="1300" dirty="0">
                <a:latin typeface="Cambria Math"/>
                <a:cs typeface="Cambria Math"/>
              </a:rPr>
              <a:t>𝑎𝑑𝑣,𝐹</a:t>
            </a:r>
            <a:r>
              <a:rPr sz="1300" spc="45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337" baseline="10802" dirty="0">
                <a:latin typeface="Cambria Math"/>
                <a:cs typeface="Cambria Math"/>
              </a:rPr>
              <a:t> </a:t>
            </a:r>
            <a:r>
              <a:rPr sz="2700" spc="-37" baseline="10802" dirty="0">
                <a:latin typeface="Cambria Math"/>
                <a:cs typeface="Cambria Math"/>
              </a:rPr>
              <a:t>𝔼</a:t>
            </a:r>
            <a:r>
              <a:rPr sz="1300" spc="-25" dirty="0"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8553" y="5505094"/>
            <a:ext cx="12065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55" dirty="0">
                <a:latin typeface="Cambria Math"/>
                <a:cs typeface="Cambria Math"/>
              </a:rPr>
              <a:t>𝐹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933" y="54000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3974" y="5400039"/>
            <a:ext cx="1317625" cy="214629"/>
          </a:xfrm>
          <a:custGeom>
            <a:avLst/>
            <a:gdLst/>
            <a:ahLst/>
            <a:cxnLst/>
            <a:rect l="l" t="t" r="r" b="b"/>
            <a:pathLst>
              <a:path w="1317625" h="21462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415" y="204470"/>
                </a:lnTo>
                <a:lnTo>
                  <a:pt x="18415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1317625" h="214629">
                <a:moveTo>
                  <a:pt x="145923" y="10922"/>
                </a:moveTo>
                <a:lnTo>
                  <a:pt x="142875" y="2286"/>
                </a:lnTo>
                <a:lnTo>
                  <a:pt x="127533" y="7823"/>
                </a:lnTo>
                <a:lnTo>
                  <a:pt x="114084" y="15836"/>
                </a:lnTo>
                <a:lnTo>
                  <a:pt x="85166" y="54394"/>
                </a:lnTo>
                <a:lnTo>
                  <a:pt x="75311" y="108204"/>
                </a:lnTo>
                <a:lnTo>
                  <a:pt x="76403" y="127660"/>
                </a:lnTo>
                <a:lnTo>
                  <a:pt x="92710" y="177038"/>
                </a:lnTo>
                <a:lnTo>
                  <a:pt x="127457" y="208495"/>
                </a:lnTo>
                <a:lnTo>
                  <a:pt x="142875" y="214020"/>
                </a:lnTo>
                <a:lnTo>
                  <a:pt x="145542" y="205435"/>
                </a:lnTo>
                <a:lnTo>
                  <a:pt x="133489" y="200101"/>
                </a:lnTo>
                <a:lnTo>
                  <a:pt x="123075" y="192659"/>
                </a:lnTo>
                <a:lnTo>
                  <a:pt x="101676" y="157937"/>
                </a:lnTo>
                <a:lnTo>
                  <a:pt x="94615" y="107061"/>
                </a:lnTo>
                <a:lnTo>
                  <a:pt x="95389" y="89014"/>
                </a:lnTo>
                <a:lnTo>
                  <a:pt x="107188" y="44450"/>
                </a:lnTo>
                <a:lnTo>
                  <a:pt x="133705" y="16243"/>
                </a:lnTo>
                <a:lnTo>
                  <a:pt x="145923" y="10922"/>
                </a:lnTo>
                <a:close/>
              </a:path>
              <a:path w="1317625" h="214629">
                <a:moveTo>
                  <a:pt x="505587" y="10922"/>
                </a:moveTo>
                <a:lnTo>
                  <a:pt x="502539" y="2286"/>
                </a:lnTo>
                <a:lnTo>
                  <a:pt x="487197" y="7823"/>
                </a:lnTo>
                <a:lnTo>
                  <a:pt x="473748" y="15836"/>
                </a:lnTo>
                <a:lnTo>
                  <a:pt x="444830" y="54394"/>
                </a:lnTo>
                <a:lnTo>
                  <a:pt x="434975" y="108204"/>
                </a:lnTo>
                <a:lnTo>
                  <a:pt x="436067" y="127660"/>
                </a:lnTo>
                <a:lnTo>
                  <a:pt x="452374" y="177038"/>
                </a:lnTo>
                <a:lnTo>
                  <a:pt x="487121" y="208495"/>
                </a:lnTo>
                <a:lnTo>
                  <a:pt x="502539" y="214020"/>
                </a:lnTo>
                <a:lnTo>
                  <a:pt x="505206" y="205435"/>
                </a:lnTo>
                <a:lnTo>
                  <a:pt x="493153" y="200101"/>
                </a:lnTo>
                <a:lnTo>
                  <a:pt x="482739" y="192659"/>
                </a:lnTo>
                <a:lnTo>
                  <a:pt x="461340" y="157937"/>
                </a:lnTo>
                <a:lnTo>
                  <a:pt x="454279" y="107061"/>
                </a:lnTo>
                <a:lnTo>
                  <a:pt x="455053" y="89014"/>
                </a:lnTo>
                <a:lnTo>
                  <a:pt x="466852" y="44450"/>
                </a:lnTo>
                <a:lnTo>
                  <a:pt x="493369" y="16243"/>
                </a:lnTo>
                <a:lnTo>
                  <a:pt x="505587" y="10922"/>
                </a:lnTo>
                <a:close/>
              </a:path>
              <a:path w="1317625" h="214629">
                <a:moveTo>
                  <a:pt x="824992" y="108204"/>
                </a:moveTo>
                <a:lnTo>
                  <a:pt x="815124" y="54394"/>
                </a:lnTo>
                <a:lnTo>
                  <a:pt x="786257" y="15836"/>
                </a:lnTo>
                <a:lnTo>
                  <a:pt x="757428" y="2286"/>
                </a:lnTo>
                <a:lnTo>
                  <a:pt x="754507" y="10922"/>
                </a:lnTo>
                <a:lnTo>
                  <a:pt x="766711" y="16243"/>
                </a:lnTo>
                <a:lnTo>
                  <a:pt x="777252" y="23596"/>
                </a:lnTo>
                <a:lnTo>
                  <a:pt x="798664" y="57721"/>
                </a:lnTo>
                <a:lnTo>
                  <a:pt x="805688" y="107061"/>
                </a:lnTo>
                <a:lnTo>
                  <a:pt x="804900" y="125730"/>
                </a:lnTo>
                <a:lnTo>
                  <a:pt x="793115" y="171450"/>
                </a:lnTo>
                <a:lnTo>
                  <a:pt x="766851" y="200101"/>
                </a:lnTo>
                <a:lnTo>
                  <a:pt x="754761" y="205435"/>
                </a:lnTo>
                <a:lnTo>
                  <a:pt x="757428" y="214020"/>
                </a:lnTo>
                <a:lnTo>
                  <a:pt x="797890" y="190004"/>
                </a:lnTo>
                <a:lnTo>
                  <a:pt x="820623" y="145630"/>
                </a:lnTo>
                <a:lnTo>
                  <a:pt x="823887" y="127660"/>
                </a:lnTo>
                <a:lnTo>
                  <a:pt x="824992" y="108204"/>
                </a:lnTo>
                <a:close/>
              </a:path>
              <a:path w="1317625" h="214629">
                <a:moveTo>
                  <a:pt x="1317244" y="108204"/>
                </a:moveTo>
                <a:lnTo>
                  <a:pt x="1307376" y="54394"/>
                </a:lnTo>
                <a:lnTo>
                  <a:pt x="1278509" y="15836"/>
                </a:lnTo>
                <a:lnTo>
                  <a:pt x="1249680" y="2286"/>
                </a:lnTo>
                <a:lnTo>
                  <a:pt x="1246759" y="10922"/>
                </a:lnTo>
                <a:lnTo>
                  <a:pt x="1258963" y="16243"/>
                </a:lnTo>
                <a:lnTo>
                  <a:pt x="1269504" y="23596"/>
                </a:lnTo>
                <a:lnTo>
                  <a:pt x="1290916" y="57721"/>
                </a:lnTo>
                <a:lnTo>
                  <a:pt x="1297940" y="107061"/>
                </a:lnTo>
                <a:lnTo>
                  <a:pt x="1297152" y="125730"/>
                </a:lnTo>
                <a:lnTo>
                  <a:pt x="1285367" y="171450"/>
                </a:lnTo>
                <a:lnTo>
                  <a:pt x="1259103" y="200101"/>
                </a:lnTo>
                <a:lnTo>
                  <a:pt x="1247013" y="205435"/>
                </a:lnTo>
                <a:lnTo>
                  <a:pt x="1249680" y="214020"/>
                </a:lnTo>
                <a:lnTo>
                  <a:pt x="1290142" y="190004"/>
                </a:lnTo>
                <a:lnTo>
                  <a:pt x="1312875" y="145630"/>
                </a:lnTo>
                <a:lnTo>
                  <a:pt x="1316139" y="127660"/>
                </a:lnTo>
                <a:lnTo>
                  <a:pt x="1317244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63541" y="5332857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94385" algn="l"/>
              </a:tabLst>
            </a:pPr>
            <a:r>
              <a:rPr sz="1800" dirty="0">
                <a:latin typeface="Cambria Math"/>
                <a:cs typeface="Cambria Math"/>
              </a:rPr>
              <a:t>𝐷</a:t>
            </a:r>
            <a:r>
              <a:rPr sz="1950" baseline="-14957" dirty="0">
                <a:latin typeface="Cambria Math"/>
                <a:cs typeface="Cambria Math"/>
              </a:rPr>
              <a:t>𝐹</a:t>
            </a:r>
            <a:r>
              <a:rPr sz="1950" spc="719" baseline="-14957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0361" y="5309438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1182" y="5332857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𝔼</a:t>
            </a:r>
            <a:r>
              <a:rPr sz="1950" spc="-37" baseline="-14957" dirty="0">
                <a:latin typeface="Cambria Math"/>
                <a:cs typeface="Cambria Math"/>
              </a:rPr>
              <a:t>𝑥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4450" y="5505094"/>
            <a:ext cx="13208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60" dirty="0">
                <a:latin typeface="Cambria Math"/>
                <a:cs typeface="Cambria Math"/>
              </a:rPr>
              <a:t>𝑄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19059" y="5280659"/>
            <a:ext cx="56515" cy="454659"/>
          </a:xfrm>
          <a:custGeom>
            <a:avLst/>
            <a:gdLst/>
            <a:ahLst/>
            <a:cxnLst/>
            <a:rect l="l" t="t" r="r" b="b"/>
            <a:pathLst>
              <a:path w="56515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34290" y="10160"/>
                </a:lnTo>
                <a:lnTo>
                  <a:pt x="34290" y="44450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2049" y="5280659"/>
            <a:ext cx="56515" cy="454659"/>
          </a:xfrm>
          <a:custGeom>
            <a:avLst/>
            <a:gdLst/>
            <a:ahLst/>
            <a:cxnLst/>
            <a:rect l="l" t="t" r="r" b="b"/>
            <a:pathLst>
              <a:path w="56515" h="454660">
                <a:moveTo>
                  <a:pt x="56146" y="0"/>
                </a:moveTo>
                <a:lnTo>
                  <a:pt x="0" y="0"/>
                </a:lnTo>
                <a:lnTo>
                  <a:pt x="0" y="10160"/>
                </a:lnTo>
                <a:lnTo>
                  <a:pt x="0" y="444500"/>
                </a:lnTo>
                <a:lnTo>
                  <a:pt x="0" y="454660"/>
                </a:lnTo>
                <a:lnTo>
                  <a:pt x="56146" y="454660"/>
                </a:lnTo>
                <a:lnTo>
                  <a:pt x="56146" y="444500"/>
                </a:lnTo>
                <a:lnTo>
                  <a:pt x="21856" y="444500"/>
                </a:lnTo>
                <a:lnTo>
                  <a:pt x="21856" y="10160"/>
                </a:lnTo>
                <a:lnTo>
                  <a:pt x="56146" y="10160"/>
                </a:lnTo>
                <a:lnTo>
                  <a:pt x="56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16318" y="5332857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𝐷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6364" y="5318759"/>
            <a:ext cx="1110615" cy="377190"/>
          </a:xfrm>
          <a:custGeom>
            <a:avLst/>
            <a:gdLst/>
            <a:ahLst/>
            <a:cxnLst/>
            <a:rect l="l" t="t" r="r" b="b"/>
            <a:pathLst>
              <a:path w="1110615" h="377189">
                <a:moveTo>
                  <a:pt x="1029080" y="0"/>
                </a:moveTo>
                <a:lnTo>
                  <a:pt x="1025525" y="9016"/>
                </a:lnTo>
                <a:lnTo>
                  <a:pt x="1039596" y="20445"/>
                </a:lnTo>
                <a:lnTo>
                  <a:pt x="1052083" y="35290"/>
                </a:lnTo>
                <a:lnTo>
                  <a:pt x="1072260" y="75183"/>
                </a:lnTo>
                <a:lnTo>
                  <a:pt x="1085008" y="126999"/>
                </a:lnTo>
                <a:lnTo>
                  <a:pt x="1089278" y="188721"/>
                </a:lnTo>
                <a:lnTo>
                  <a:pt x="1088229" y="220274"/>
                </a:lnTo>
                <a:lnTo>
                  <a:pt x="1079795" y="276640"/>
                </a:lnTo>
                <a:lnTo>
                  <a:pt x="1063101" y="323356"/>
                </a:lnTo>
                <a:lnTo>
                  <a:pt x="1039669" y="356728"/>
                </a:lnTo>
                <a:lnTo>
                  <a:pt x="1025525" y="368185"/>
                </a:lnTo>
                <a:lnTo>
                  <a:pt x="1029080" y="377113"/>
                </a:lnTo>
                <a:lnTo>
                  <a:pt x="1062704" y="350272"/>
                </a:lnTo>
                <a:lnTo>
                  <a:pt x="1088516" y="307238"/>
                </a:lnTo>
                <a:lnTo>
                  <a:pt x="1105090" y="251982"/>
                </a:lnTo>
                <a:lnTo>
                  <a:pt x="1110614" y="188467"/>
                </a:lnTo>
                <a:lnTo>
                  <a:pt x="1109233" y="155537"/>
                </a:lnTo>
                <a:lnTo>
                  <a:pt x="1098184" y="96152"/>
                </a:lnTo>
                <a:lnTo>
                  <a:pt x="1076586" y="46362"/>
                </a:lnTo>
                <a:lnTo>
                  <a:pt x="1046868" y="11501"/>
                </a:lnTo>
                <a:lnTo>
                  <a:pt x="1029080" y="0"/>
                </a:lnTo>
                <a:close/>
              </a:path>
              <a:path w="1110615" h="377189">
                <a:moveTo>
                  <a:pt x="81406" y="0"/>
                </a:moveTo>
                <a:lnTo>
                  <a:pt x="47878" y="26955"/>
                </a:lnTo>
                <a:lnTo>
                  <a:pt x="21970" y="69722"/>
                </a:lnTo>
                <a:lnTo>
                  <a:pt x="5508" y="124761"/>
                </a:lnTo>
                <a:lnTo>
                  <a:pt x="0" y="188467"/>
                </a:lnTo>
                <a:lnTo>
                  <a:pt x="1379" y="221254"/>
                </a:lnTo>
                <a:lnTo>
                  <a:pt x="12376" y="280645"/>
                </a:lnTo>
                <a:lnTo>
                  <a:pt x="33972" y="330779"/>
                </a:lnTo>
                <a:lnTo>
                  <a:pt x="63690" y="365717"/>
                </a:lnTo>
                <a:lnTo>
                  <a:pt x="81406" y="377113"/>
                </a:lnTo>
                <a:lnTo>
                  <a:pt x="85089" y="368185"/>
                </a:lnTo>
                <a:lnTo>
                  <a:pt x="70871" y="356728"/>
                </a:lnTo>
                <a:lnTo>
                  <a:pt x="58308" y="341787"/>
                </a:lnTo>
                <a:lnTo>
                  <a:pt x="38100" y="301434"/>
                </a:lnTo>
                <a:lnTo>
                  <a:pt x="25526" y="249583"/>
                </a:lnTo>
                <a:lnTo>
                  <a:pt x="21335" y="188721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8" y="53540"/>
                </a:lnTo>
                <a:lnTo>
                  <a:pt x="71018" y="20445"/>
                </a:lnTo>
                <a:lnTo>
                  <a:pt x="85089" y="9016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32370" y="5380126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𝑄2𝐹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60443" y="5369433"/>
            <a:ext cx="414655" cy="276225"/>
          </a:xfrm>
          <a:custGeom>
            <a:avLst/>
            <a:gdLst/>
            <a:ahLst/>
            <a:cxnLst/>
            <a:rect l="l" t="t" r="r" b="b"/>
            <a:pathLst>
              <a:path w="414654" h="276225">
                <a:moveTo>
                  <a:pt x="342005" y="0"/>
                </a:moveTo>
                <a:lnTo>
                  <a:pt x="339211" y="9143"/>
                </a:lnTo>
                <a:lnTo>
                  <a:pt x="351905" y="15694"/>
                </a:lnTo>
                <a:lnTo>
                  <a:pt x="362944" y="25257"/>
                </a:lnTo>
                <a:lnTo>
                  <a:pt x="386199" y="71542"/>
                </a:lnTo>
                <a:lnTo>
                  <a:pt x="393195" y="113885"/>
                </a:lnTo>
                <a:lnTo>
                  <a:pt x="394075" y="138175"/>
                </a:lnTo>
                <a:lnTo>
                  <a:pt x="393195" y="162374"/>
                </a:lnTo>
                <a:lnTo>
                  <a:pt x="386199" y="204603"/>
                </a:lnTo>
                <a:lnTo>
                  <a:pt x="362944" y="250805"/>
                </a:lnTo>
                <a:lnTo>
                  <a:pt x="339211" y="266953"/>
                </a:lnTo>
                <a:lnTo>
                  <a:pt x="342005" y="276097"/>
                </a:lnTo>
                <a:lnTo>
                  <a:pt x="385296" y="245987"/>
                </a:lnTo>
                <a:lnTo>
                  <a:pt x="403986" y="208673"/>
                </a:lnTo>
                <a:lnTo>
                  <a:pt x="413460" y="163360"/>
                </a:lnTo>
                <a:lnTo>
                  <a:pt x="414649" y="138048"/>
                </a:lnTo>
                <a:lnTo>
                  <a:pt x="413460" y="112736"/>
                </a:lnTo>
                <a:lnTo>
                  <a:pt x="403986" y="67397"/>
                </a:lnTo>
                <a:lnTo>
                  <a:pt x="385296" y="30057"/>
                </a:lnTo>
                <a:lnTo>
                  <a:pt x="358435" y="6383"/>
                </a:lnTo>
                <a:lnTo>
                  <a:pt x="342005" y="0"/>
                </a:lnTo>
                <a:close/>
              </a:path>
              <a:path w="414654" h="276225">
                <a:moveTo>
                  <a:pt x="72638" y="0"/>
                </a:moveTo>
                <a:lnTo>
                  <a:pt x="29346" y="30057"/>
                </a:lnTo>
                <a:lnTo>
                  <a:pt x="10656" y="67397"/>
                </a:lnTo>
                <a:lnTo>
                  <a:pt x="1182" y="112736"/>
                </a:lnTo>
                <a:lnTo>
                  <a:pt x="0" y="138175"/>
                </a:lnTo>
                <a:lnTo>
                  <a:pt x="1182" y="163360"/>
                </a:lnTo>
                <a:lnTo>
                  <a:pt x="10656" y="208673"/>
                </a:lnTo>
                <a:lnTo>
                  <a:pt x="29346" y="245987"/>
                </a:lnTo>
                <a:lnTo>
                  <a:pt x="72638" y="276097"/>
                </a:lnTo>
                <a:lnTo>
                  <a:pt x="75432" y="266953"/>
                </a:lnTo>
                <a:lnTo>
                  <a:pt x="62718" y="260374"/>
                </a:lnTo>
                <a:lnTo>
                  <a:pt x="51635" y="250805"/>
                </a:lnTo>
                <a:lnTo>
                  <a:pt x="28390" y="204603"/>
                </a:lnTo>
                <a:lnTo>
                  <a:pt x="21445" y="162374"/>
                </a:lnTo>
                <a:lnTo>
                  <a:pt x="20572" y="138048"/>
                </a:lnTo>
                <a:lnTo>
                  <a:pt x="21445" y="113885"/>
                </a:lnTo>
                <a:lnTo>
                  <a:pt x="28390" y="71542"/>
                </a:lnTo>
                <a:lnTo>
                  <a:pt x="51635" y="25257"/>
                </a:lnTo>
                <a:lnTo>
                  <a:pt x="75432" y="9143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05394" y="5332857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5615" y="519087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22092" y="6136030"/>
            <a:ext cx="1323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latin typeface="Cambria Math"/>
                <a:cs typeface="Cambria Math"/>
              </a:rPr>
              <a:t>𝐿</a:t>
            </a:r>
            <a:r>
              <a:rPr sz="1300" dirty="0">
                <a:latin typeface="Cambria Math"/>
                <a:cs typeface="Cambria Math"/>
              </a:rPr>
              <a:t>𝑎𝑑𝑣,𝑄</a:t>
            </a:r>
            <a:r>
              <a:rPr sz="1300" spc="45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337" baseline="10802" dirty="0">
                <a:latin typeface="Cambria Math"/>
                <a:cs typeface="Cambria Math"/>
              </a:rPr>
              <a:t> </a:t>
            </a:r>
            <a:r>
              <a:rPr sz="2700" spc="60" baseline="10802" dirty="0">
                <a:latin typeface="Cambria Math"/>
                <a:cs typeface="Cambria Math"/>
              </a:rPr>
              <a:t>𝔼</a:t>
            </a:r>
            <a:r>
              <a:rPr sz="1300" spc="40" dirty="0">
                <a:latin typeface="Cambria Math"/>
                <a:cs typeface="Cambria Math"/>
              </a:rPr>
              <a:t>𝑥</a:t>
            </a:r>
            <a:r>
              <a:rPr sz="1575" spc="60" baseline="-13227" dirty="0">
                <a:latin typeface="Cambria Math"/>
                <a:cs typeface="Cambria Math"/>
              </a:rPr>
              <a:t>𝑄</a:t>
            </a:r>
            <a:endParaRPr sz="1575" baseline="-1322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26963" y="6075679"/>
            <a:ext cx="53340" cy="374650"/>
          </a:xfrm>
          <a:custGeom>
            <a:avLst/>
            <a:gdLst/>
            <a:ahLst/>
            <a:cxnLst/>
            <a:rect l="l" t="t" r="r" b="b"/>
            <a:pathLst>
              <a:path w="53339" h="374650">
                <a:moveTo>
                  <a:pt x="53086" y="0"/>
                </a:moveTo>
                <a:lnTo>
                  <a:pt x="0" y="0"/>
                </a:lnTo>
                <a:lnTo>
                  <a:pt x="0" y="10160"/>
                </a:lnTo>
                <a:lnTo>
                  <a:pt x="32385" y="10160"/>
                </a:lnTo>
                <a:lnTo>
                  <a:pt x="32385" y="365760"/>
                </a:lnTo>
                <a:lnTo>
                  <a:pt x="0" y="365760"/>
                </a:lnTo>
                <a:lnTo>
                  <a:pt x="0" y="374650"/>
                </a:lnTo>
                <a:lnTo>
                  <a:pt x="53086" y="374650"/>
                </a:lnTo>
                <a:lnTo>
                  <a:pt x="53086" y="365760"/>
                </a:lnTo>
                <a:lnTo>
                  <a:pt x="53086" y="10160"/>
                </a:lnTo>
                <a:lnTo>
                  <a:pt x="53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1759" y="6075679"/>
            <a:ext cx="1374140" cy="374650"/>
          </a:xfrm>
          <a:custGeom>
            <a:avLst/>
            <a:gdLst/>
            <a:ahLst/>
            <a:cxnLst/>
            <a:rect l="l" t="t" r="r" b="b"/>
            <a:pathLst>
              <a:path w="1374139" h="374650">
                <a:moveTo>
                  <a:pt x="53086" y="0"/>
                </a:moveTo>
                <a:lnTo>
                  <a:pt x="0" y="0"/>
                </a:lnTo>
                <a:lnTo>
                  <a:pt x="0" y="10160"/>
                </a:lnTo>
                <a:lnTo>
                  <a:pt x="0" y="365760"/>
                </a:lnTo>
                <a:lnTo>
                  <a:pt x="0" y="374650"/>
                </a:lnTo>
                <a:lnTo>
                  <a:pt x="53086" y="374650"/>
                </a:lnTo>
                <a:lnTo>
                  <a:pt x="53086" y="365760"/>
                </a:lnTo>
                <a:lnTo>
                  <a:pt x="20574" y="365760"/>
                </a:lnTo>
                <a:lnTo>
                  <a:pt x="20574" y="10160"/>
                </a:lnTo>
                <a:lnTo>
                  <a:pt x="53086" y="10160"/>
                </a:lnTo>
                <a:lnTo>
                  <a:pt x="53086" y="0"/>
                </a:lnTo>
                <a:close/>
              </a:path>
              <a:path w="1374139" h="374650">
                <a:moveTo>
                  <a:pt x="153924" y="58762"/>
                </a:moveTo>
                <a:lnTo>
                  <a:pt x="151130" y="49606"/>
                </a:lnTo>
                <a:lnTo>
                  <a:pt x="134696" y="56019"/>
                </a:lnTo>
                <a:lnTo>
                  <a:pt x="120269" y="66052"/>
                </a:lnTo>
                <a:lnTo>
                  <a:pt x="97409" y="97053"/>
                </a:lnTo>
                <a:lnTo>
                  <a:pt x="83223" y="138849"/>
                </a:lnTo>
                <a:lnTo>
                  <a:pt x="78486" y="187794"/>
                </a:lnTo>
                <a:lnTo>
                  <a:pt x="79667" y="212979"/>
                </a:lnTo>
                <a:lnTo>
                  <a:pt x="89141" y="258305"/>
                </a:lnTo>
                <a:lnTo>
                  <a:pt x="107835" y="295656"/>
                </a:lnTo>
                <a:lnTo>
                  <a:pt x="151130" y="325755"/>
                </a:lnTo>
                <a:lnTo>
                  <a:pt x="153924" y="316611"/>
                </a:lnTo>
                <a:lnTo>
                  <a:pt x="141198" y="310032"/>
                </a:lnTo>
                <a:lnTo>
                  <a:pt x="130124" y="300469"/>
                </a:lnTo>
                <a:lnTo>
                  <a:pt x="106870" y="254279"/>
                </a:lnTo>
                <a:lnTo>
                  <a:pt x="99936" y="212001"/>
                </a:lnTo>
                <a:lnTo>
                  <a:pt x="99060" y="187680"/>
                </a:lnTo>
                <a:lnTo>
                  <a:pt x="99936" y="163550"/>
                </a:lnTo>
                <a:lnTo>
                  <a:pt x="106870" y="121183"/>
                </a:lnTo>
                <a:lnTo>
                  <a:pt x="130124" y="74930"/>
                </a:lnTo>
                <a:lnTo>
                  <a:pt x="141198" y="65341"/>
                </a:lnTo>
                <a:lnTo>
                  <a:pt x="153924" y="58762"/>
                </a:lnTo>
                <a:close/>
              </a:path>
              <a:path w="1374139" h="374650">
                <a:moveTo>
                  <a:pt x="531876" y="58762"/>
                </a:moveTo>
                <a:lnTo>
                  <a:pt x="529082" y="49606"/>
                </a:lnTo>
                <a:lnTo>
                  <a:pt x="512648" y="56019"/>
                </a:lnTo>
                <a:lnTo>
                  <a:pt x="498221" y="66052"/>
                </a:lnTo>
                <a:lnTo>
                  <a:pt x="475361" y="97053"/>
                </a:lnTo>
                <a:lnTo>
                  <a:pt x="461175" y="138849"/>
                </a:lnTo>
                <a:lnTo>
                  <a:pt x="456438" y="187794"/>
                </a:lnTo>
                <a:lnTo>
                  <a:pt x="457619" y="212979"/>
                </a:lnTo>
                <a:lnTo>
                  <a:pt x="467093" y="258305"/>
                </a:lnTo>
                <a:lnTo>
                  <a:pt x="485787" y="295656"/>
                </a:lnTo>
                <a:lnTo>
                  <a:pt x="529082" y="325755"/>
                </a:lnTo>
                <a:lnTo>
                  <a:pt x="531876" y="316611"/>
                </a:lnTo>
                <a:lnTo>
                  <a:pt x="519150" y="310032"/>
                </a:lnTo>
                <a:lnTo>
                  <a:pt x="508076" y="300469"/>
                </a:lnTo>
                <a:lnTo>
                  <a:pt x="484822" y="254279"/>
                </a:lnTo>
                <a:lnTo>
                  <a:pt x="477888" y="212001"/>
                </a:lnTo>
                <a:lnTo>
                  <a:pt x="477012" y="187680"/>
                </a:lnTo>
                <a:lnTo>
                  <a:pt x="477888" y="163550"/>
                </a:lnTo>
                <a:lnTo>
                  <a:pt x="484822" y="121183"/>
                </a:lnTo>
                <a:lnTo>
                  <a:pt x="508076" y="74930"/>
                </a:lnTo>
                <a:lnTo>
                  <a:pt x="519150" y="65341"/>
                </a:lnTo>
                <a:lnTo>
                  <a:pt x="531876" y="58762"/>
                </a:lnTo>
                <a:close/>
              </a:path>
              <a:path w="1374139" h="374650">
                <a:moveTo>
                  <a:pt x="872617" y="187680"/>
                </a:moveTo>
                <a:lnTo>
                  <a:pt x="867867" y="138849"/>
                </a:lnTo>
                <a:lnTo>
                  <a:pt x="853694" y="97053"/>
                </a:lnTo>
                <a:lnTo>
                  <a:pt x="830834" y="66052"/>
                </a:lnTo>
                <a:lnTo>
                  <a:pt x="799973" y="49606"/>
                </a:lnTo>
                <a:lnTo>
                  <a:pt x="797179" y="58762"/>
                </a:lnTo>
                <a:lnTo>
                  <a:pt x="809866" y="65341"/>
                </a:lnTo>
                <a:lnTo>
                  <a:pt x="820902" y="74917"/>
                </a:lnTo>
                <a:lnTo>
                  <a:pt x="844156" y="121183"/>
                </a:lnTo>
                <a:lnTo>
                  <a:pt x="851154" y="163550"/>
                </a:lnTo>
                <a:lnTo>
                  <a:pt x="852043" y="187794"/>
                </a:lnTo>
                <a:lnTo>
                  <a:pt x="851154" y="212001"/>
                </a:lnTo>
                <a:lnTo>
                  <a:pt x="844156" y="254279"/>
                </a:lnTo>
                <a:lnTo>
                  <a:pt x="820902" y="300469"/>
                </a:lnTo>
                <a:lnTo>
                  <a:pt x="797179" y="316611"/>
                </a:lnTo>
                <a:lnTo>
                  <a:pt x="799973" y="325755"/>
                </a:lnTo>
                <a:lnTo>
                  <a:pt x="843254" y="295656"/>
                </a:lnTo>
                <a:lnTo>
                  <a:pt x="861949" y="258305"/>
                </a:lnTo>
                <a:lnTo>
                  <a:pt x="871423" y="212979"/>
                </a:lnTo>
                <a:lnTo>
                  <a:pt x="872617" y="187680"/>
                </a:lnTo>
                <a:close/>
              </a:path>
              <a:path w="1374139" h="374650">
                <a:moveTo>
                  <a:pt x="1374013" y="187680"/>
                </a:moveTo>
                <a:lnTo>
                  <a:pt x="1369263" y="138849"/>
                </a:lnTo>
                <a:lnTo>
                  <a:pt x="1355090" y="97053"/>
                </a:lnTo>
                <a:lnTo>
                  <a:pt x="1332230" y="66052"/>
                </a:lnTo>
                <a:lnTo>
                  <a:pt x="1301369" y="49606"/>
                </a:lnTo>
                <a:lnTo>
                  <a:pt x="1298575" y="58762"/>
                </a:lnTo>
                <a:lnTo>
                  <a:pt x="1311262" y="65341"/>
                </a:lnTo>
                <a:lnTo>
                  <a:pt x="1322298" y="74917"/>
                </a:lnTo>
                <a:lnTo>
                  <a:pt x="1345552" y="121183"/>
                </a:lnTo>
                <a:lnTo>
                  <a:pt x="1352550" y="163550"/>
                </a:lnTo>
                <a:lnTo>
                  <a:pt x="1353439" y="187794"/>
                </a:lnTo>
                <a:lnTo>
                  <a:pt x="1352550" y="212001"/>
                </a:lnTo>
                <a:lnTo>
                  <a:pt x="1345552" y="254279"/>
                </a:lnTo>
                <a:lnTo>
                  <a:pt x="1322298" y="300469"/>
                </a:lnTo>
                <a:lnTo>
                  <a:pt x="1298575" y="316611"/>
                </a:lnTo>
                <a:lnTo>
                  <a:pt x="1301369" y="325755"/>
                </a:lnTo>
                <a:lnTo>
                  <a:pt x="1344650" y="295656"/>
                </a:lnTo>
                <a:lnTo>
                  <a:pt x="1363345" y="258305"/>
                </a:lnTo>
                <a:lnTo>
                  <a:pt x="1372819" y="212979"/>
                </a:lnTo>
                <a:lnTo>
                  <a:pt x="1374013" y="1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32121" y="6088786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32485" algn="l"/>
              </a:tabLst>
            </a:pPr>
            <a:r>
              <a:rPr sz="1800" dirty="0">
                <a:latin typeface="Cambria Math"/>
                <a:cs typeface="Cambria Math"/>
              </a:rPr>
              <a:t>𝐷</a:t>
            </a:r>
            <a:r>
              <a:rPr sz="1950" baseline="-14957" dirty="0">
                <a:latin typeface="Cambria Math"/>
                <a:cs typeface="Cambria Math"/>
              </a:rPr>
              <a:t>𝑄</a:t>
            </a:r>
            <a:r>
              <a:rPr sz="1950" spc="195" baseline="-14957" dirty="0">
                <a:latin typeface="Cambria Math"/>
                <a:cs typeface="Cambria Math"/>
              </a:rPr>
              <a:t> 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3138" y="599887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8529" y="6088786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𝔼</a:t>
            </a:r>
            <a:r>
              <a:rPr sz="1950" spc="52" baseline="-14957" dirty="0">
                <a:latin typeface="Cambria Math"/>
                <a:cs typeface="Cambria Math"/>
              </a:rPr>
              <a:t>𝑥</a:t>
            </a:r>
            <a:r>
              <a:rPr sz="1575" spc="52" baseline="-34391" dirty="0">
                <a:latin typeface="Cambria Math"/>
                <a:cs typeface="Cambria Math"/>
              </a:rPr>
              <a:t>𝐹</a:t>
            </a:r>
            <a:endParaRPr sz="1575" baseline="-34391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07451" y="6036309"/>
            <a:ext cx="56515" cy="454659"/>
          </a:xfrm>
          <a:custGeom>
            <a:avLst/>
            <a:gdLst/>
            <a:ahLst/>
            <a:cxnLst/>
            <a:rect l="l" t="t" r="r" b="b"/>
            <a:pathLst>
              <a:path w="56515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34290" y="10160"/>
                </a:lnTo>
                <a:lnTo>
                  <a:pt x="34290" y="44450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8742" y="6036309"/>
            <a:ext cx="56515" cy="454659"/>
          </a:xfrm>
          <a:custGeom>
            <a:avLst/>
            <a:gdLst/>
            <a:ahLst/>
            <a:cxnLst/>
            <a:rect l="l" t="t" r="r" b="b"/>
            <a:pathLst>
              <a:path w="56515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21844" y="444500"/>
                </a:lnTo>
                <a:lnTo>
                  <a:pt x="21844" y="1016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22998" y="6088786"/>
            <a:ext cx="33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𝐷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92188" y="6074727"/>
            <a:ext cx="1085215" cy="377190"/>
          </a:xfrm>
          <a:custGeom>
            <a:avLst/>
            <a:gdLst/>
            <a:ahLst/>
            <a:cxnLst/>
            <a:rect l="l" t="t" r="r" b="b"/>
            <a:pathLst>
              <a:path w="1085215" h="377189">
                <a:moveTo>
                  <a:pt x="1003172" y="0"/>
                </a:moveTo>
                <a:lnTo>
                  <a:pt x="999616" y="8928"/>
                </a:lnTo>
                <a:lnTo>
                  <a:pt x="1013688" y="20348"/>
                </a:lnTo>
                <a:lnTo>
                  <a:pt x="1026175" y="35196"/>
                </a:lnTo>
                <a:lnTo>
                  <a:pt x="1046352" y="75171"/>
                </a:lnTo>
                <a:lnTo>
                  <a:pt x="1059100" y="126949"/>
                </a:lnTo>
                <a:lnTo>
                  <a:pt x="1063370" y="188633"/>
                </a:lnTo>
                <a:lnTo>
                  <a:pt x="1062321" y="220210"/>
                </a:lnTo>
                <a:lnTo>
                  <a:pt x="1053887" y="276579"/>
                </a:lnTo>
                <a:lnTo>
                  <a:pt x="1037193" y="323295"/>
                </a:lnTo>
                <a:lnTo>
                  <a:pt x="1013761" y="356670"/>
                </a:lnTo>
                <a:lnTo>
                  <a:pt x="999616" y="368122"/>
                </a:lnTo>
                <a:lnTo>
                  <a:pt x="1003172" y="377050"/>
                </a:lnTo>
                <a:lnTo>
                  <a:pt x="1036796" y="350208"/>
                </a:lnTo>
                <a:lnTo>
                  <a:pt x="1062608" y="307174"/>
                </a:lnTo>
                <a:lnTo>
                  <a:pt x="1079182" y="251925"/>
                </a:lnTo>
                <a:lnTo>
                  <a:pt x="1084706" y="188417"/>
                </a:lnTo>
                <a:lnTo>
                  <a:pt x="1083325" y="155455"/>
                </a:lnTo>
                <a:lnTo>
                  <a:pt x="1072276" y="96071"/>
                </a:lnTo>
                <a:lnTo>
                  <a:pt x="1050678" y="46291"/>
                </a:lnTo>
                <a:lnTo>
                  <a:pt x="1020960" y="11468"/>
                </a:lnTo>
                <a:lnTo>
                  <a:pt x="1003172" y="0"/>
                </a:lnTo>
                <a:close/>
              </a:path>
              <a:path w="1085215" h="377189">
                <a:moveTo>
                  <a:pt x="81406" y="0"/>
                </a:moveTo>
                <a:lnTo>
                  <a:pt x="47878" y="26898"/>
                </a:lnTo>
                <a:lnTo>
                  <a:pt x="21970" y="69646"/>
                </a:lnTo>
                <a:lnTo>
                  <a:pt x="5508" y="124674"/>
                </a:lnTo>
                <a:lnTo>
                  <a:pt x="0" y="188417"/>
                </a:lnTo>
                <a:lnTo>
                  <a:pt x="1379" y="221201"/>
                </a:lnTo>
                <a:lnTo>
                  <a:pt x="12376" y="280584"/>
                </a:lnTo>
                <a:lnTo>
                  <a:pt x="33972" y="330715"/>
                </a:lnTo>
                <a:lnTo>
                  <a:pt x="63690" y="365653"/>
                </a:lnTo>
                <a:lnTo>
                  <a:pt x="81406" y="377050"/>
                </a:lnTo>
                <a:lnTo>
                  <a:pt x="85089" y="368122"/>
                </a:lnTo>
                <a:lnTo>
                  <a:pt x="70871" y="356670"/>
                </a:lnTo>
                <a:lnTo>
                  <a:pt x="58308" y="341728"/>
                </a:lnTo>
                <a:lnTo>
                  <a:pt x="38100" y="301371"/>
                </a:lnTo>
                <a:lnTo>
                  <a:pt x="25526" y="249526"/>
                </a:lnTo>
                <a:lnTo>
                  <a:pt x="21335" y="188633"/>
                </a:lnTo>
                <a:lnTo>
                  <a:pt x="22387" y="156552"/>
                </a:lnTo>
                <a:lnTo>
                  <a:pt x="30872" y="99822"/>
                </a:lnTo>
                <a:lnTo>
                  <a:pt x="47638" y="53471"/>
                </a:lnTo>
                <a:lnTo>
                  <a:pt x="71018" y="20348"/>
                </a:lnTo>
                <a:lnTo>
                  <a:pt x="85089" y="8928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48194" y="6136030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𝐹2𝑄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74736" y="6158229"/>
            <a:ext cx="390525" cy="212090"/>
          </a:xfrm>
          <a:custGeom>
            <a:avLst/>
            <a:gdLst/>
            <a:ahLst/>
            <a:cxnLst/>
            <a:rect l="l" t="t" r="r" b="b"/>
            <a:pathLst>
              <a:path w="390525" h="212089">
                <a:moveTo>
                  <a:pt x="322453" y="0"/>
                </a:moveTo>
                <a:lnTo>
                  <a:pt x="319532" y="8585"/>
                </a:lnTo>
                <a:lnTo>
                  <a:pt x="331745" y="13909"/>
                </a:lnTo>
                <a:lnTo>
                  <a:pt x="342280" y="21274"/>
                </a:lnTo>
                <a:lnTo>
                  <a:pt x="363694" y="55401"/>
                </a:lnTo>
                <a:lnTo>
                  <a:pt x="370713" y="104813"/>
                </a:lnTo>
                <a:lnTo>
                  <a:pt x="369927" y="123484"/>
                </a:lnTo>
                <a:lnTo>
                  <a:pt x="358140" y="169214"/>
                </a:lnTo>
                <a:lnTo>
                  <a:pt x="331886" y="197805"/>
                </a:lnTo>
                <a:lnTo>
                  <a:pt x="319786" y="203149"/>
                </a:lnTo>
                <a:lnTo>
                  <a:pt x="322453" y="211734"/>
                </a:lnTo>
                <a:lnTo>
                  <a:pt x="362922" y="187702"/>
                </a:lnTo>
                <a:lnTo>
                  <a:pt x="385651" y="143333"/>
                </a:lnTo>
                <a:lnTo>
                  <a:pt x="390017" y="105918"/>
                </a:lnTo>
                <a:lnTo>
                  <a:pt x="388921" y="86508"/>
                </a:lnTo>
                <a:lnTo>
                  <a:pt x="372491" y="37109"/>
                </a:lnTo>
                <a:lnTo>
                  <a:pt x="337808" y="5541"/>
                </a:lnTo>
                <a:lnTo>
                  <a:pt x="322453" y="0"/>
                </a:lnTo>
                <a:close/>
              </a:path>
              <a:path w="390525" h="212089">
                <a:moveTo>
                  <a:pt x="67564" y="0"/>
                </a:moveTo>
                <a:lnTo>
                  <a:pt x="27219" y="24095"/>
                </a:lnTo>
                <a:lnTo>
                  <a:pt x="4381" y="68570"/>
                </a:lnTo>
                <a:lnTo>
                  <a:pt x="0" y="105918"/>
                </a:lnTo>
                <a:lnTo>
                  <a:pt x="1093" y="125377"/>
                </a:lnTo>
                <a:lnTo>
                  <a:pt x="17399" y="174739"/>
                </a:lnTo>
                <a:lnTo>
                  <a:pt x="52153" y="206200"/>
                </a:lnTo>
                <a:lnTo>
                  <a:pt x="67564" y="211734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3"/>
                </a:lnTo>
                <a:lnTo>
                  <a:pt x="31877" y="42125"/>
                </a:lnTo>
                <a:lnTo>
                  <a:pt x="58398" y="13909"/>
                </a:lnTo>
                <a:lnTo>
                  <a:pt x="70612" y="858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2075" y="6088786"/>
            <a:ext cx="30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85531" y="594705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61616" y="673088"/>
            <a:ext cx="6254750" cy="3389629"/>
            <a:chOff x="2261616" y="673088"/>
            <a:chExt cx="6254750" cy="3389629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909" y="673088"/>
              <a:ext cx="6132275" cy="338948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276094" y="1794510"/>
              <a:ext cx="670560" cy="1178560"/>
            </a:xfrm>
            <a:custGeom>
              <a:avLst/>
              <a:gdLst/>
              <a:ahLst/>
              <a:cxnLst/>
              <a:rect l="l" t="t" r="r" b="b"/>
              <a:pathLst>
                <a:path w="670560" h="1178560">
                  <a:moveTo>
                    <a:pt x="0" y="1178052"/>
                  </a:moveTo>
                  <a:lnTo>
                    <a:pt x="670559" y="1178052"/>
                  </a:lnTo>
                  <a:lnTo>
                    <a:pt x="670559" y="0"/>
                  </a:lnTo>
                  <a:lnTo>
                    <a:pt x="0" y="0"/>
                  </a:lnTo>
                  <a:lnTo>
                    <a:pt x="0" y="117805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Losses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971" y="4133215"/>
            <a:ext cx="3526790" cy="86677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250"/>
              </a:spcBef>
              <a:buChar char="•"/>
              <a:tabLst>
                <a:tab pos="324485" algn="l"/>
              </a:tabLst>
            </a:pPr>
            <a:r>
              <a:rPr sz="1800" dirty="0">
                <a:latin typeface="Arial"/>
                <a:cs typeface="Arial"/>
              </a:rPr>
              <a:t>Adversarial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Cambria Math"/>
                <a:cs typeface="Cambria Math"/>
              </a:rPr>
              <a:t>𝐿</a:t>
            </a:r>
            <a:r>
              <a:rPr sz="1950" baseline="-14957" dirty="0">
                <a:latin typeface="Cambria Math"/>
                <a:cs typeface="Cambria Math"/>
              </a:rPr>
              <a:t>𝑎𝑑𝑣,𝐹</a:t>
            </a:r>
            <a:r>
              <a:rPr sz="1950" spc="-22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𝐿</a:t>
            </a:r>
            <a:r>
              <a:rPr sz="1950" spc="60" baseline="-14957" dirty="0">
                <a:latin typeface="Cambria Math"/>
                <a:cs typeface="Cambria Math"/>
              </a:rPr>
              <a:t>𝑎𝑑𝑣,𝑄</a:t>
            </a:r>
            <a:r>
              <a:rPr sz="1800" spc="4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150"/>
              </a:spcBef>
              <a:tabLst>
                <a:tab pos="781685" algn="l"/>
              </a:tabLst>
            </a:pPr>
            <a:r>
              <a:rPr sz="1800" spc="-5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	For </a:t>
            </a:r>
            <a:r>
              <a:rPr sz="1800" spc="-10" dirty="0">
                <a:latin typeface="Arial"/>
                <a:cs typeface="Arial"/>
              </a:rPr>
              <a:t>generators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196" y="5380126"/>
            <a:ext cx="1312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latin typeface="Cambria Math"/>
                <a:cs typeface="Cambria Math"/>
              </a:rPr>
              <a:t>𝐿</a:t>
            </a:r>
            <a:r>
              <a:rPr sz="1300" dirty="0">
                <a:latin typeface="Cambria Math"/>
                <a:cs typeface="Cambria Math"/>
              </a:rPr>
              <a:t>𝑎𝑑𝑣,𝐹</a:t>
            </a:r>
            <a:r>
              <a:rPr sz="1300" spc="450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322" baseline="10802" dirty="0">
                <a:latin typeface="Cambria Math"/>
                <a:cs typeface="Cambria Math"/>
              </a:rPr>
              <a:t> </a:t>
            </a:r>
            <a:r>
              <a:rPr sz="2700" spc="60" baseline="10802" dirty="0">
                <a:latin typeface="Cambria Math"/>
                <a:cs typeface="Cambria Math"/>
              </a:rPr>
              <a:t>𝔼</a:t>
            </a:r>
            <a:r>
              <a:rPr sz="1300" spc="40" dirty="0">
                <a:latin typeface="Cambria Math"/>
                <a:cs typeface="Cambria Math"/>
              </a:rPr>
              <a:t>𝑥</a:t>
            </a:r>
            <a:r>
              <a:rPr sz="1575" spc="60" baseline="-13227" dirty="0">
                <a:latin typeface="Cambria Math"/>
                <a:cs typeface="Cambria Math"/>
              </a:rPr>
              <a:t>𝑄</a:t>
            </a:r>
            <a:endParaRPr sz="1575" baseline="-13227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3635" y="5280659"/>
            <a:ext cx="56515" cy="454659"/>
          </a:xfrm>
          <a:custGeom>
            <a:avLst/>
            <a:gdLst/>
            <a:ahLst/>
            <a:cxnLst/>
            <a:rect l="l" t="t" r="r" b="b"/>
            <a:pathLst>
              <a:path w="56515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34290" y="10160"/>
                </a:lnTo>
                <a:lnTo>
                  <a:pt x="34290" y="44450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3322" y="5280659"/>
            <a:ext cx="2118360" cy="454659"/>
          </a:xfrm>
          <a:custGeom>
            <a:avLst/>
            <a:gdLst/>
            <a:ahLst/>
            <a:cxnLst/>
            <a:rect l="l" t="t" r="r" b="b"/>
            <a:pathLst>
              <a:path w="2118359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21844" y="444500"/>
                </a:lnTo>
                <a:lnTo>
                  <a:pt x="21844" y="1016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  <a:path w="2118359" h="454660">
                <a:moveTo>
                  <a:pt x="166116" y="47117"/>
                </a:moveTo>
                <a:lnTo>
                  <a:pt x="128905" y="65062"/>
                </a:lnTo>
                <a:lnTo>
                  <a:pt x="102997" y="107823"/>
                </a:lnTo>
                <a:lnTo>
                  <a:pt x="86525" y="162864"/>
                </a:lnTo>
                <a:lnTo>
                  <a:pt x="81026" y="226568"/>
                </a:lnTo>
                <a:lnTo>
                  <a:pt x="82397" y="259359"/>
                </a:lnTo>
                <a:lnTo>
                  <a:pt x="93395" y="318757"/>
                </a:lnTo>
                <a:lnTo>
                  <a:pt x="114998" y="368884"/>
                </a:lnTo>
                <a:lnTo>
                  <a:pt x="144716" y="403821"/>
                </a:lnTo>
                <a:lnTo>
                  <a:pt x="162433" y="415213"/>
                </a:lnTo>
                <a:lnTo>
                  <a:pt x="166116" y="406285"/>
                </a:lnTo>
                <a:lnTo>
                  <a:pt x="151892" y="394830"/>
                </a:lnTo>
                <a:lnTo>
                  <a:pt x="139331" y="379895"/>
                </a:lnTo>
                <a:lnTo>
                  <a:pt x="119126" y="339534"/>
                </a:lnTo>
                <a:lnTo>
                  <a:pt x="106553" y="287693"/>
                </a:lnTo>
                <a:lnTo>
                  <a:pt x="102362" y="226822"/>
                </a:lnTo>
                <a:lnTo>
                  <a:pt x="103403" y="194729"/>
                </a:lnTo>
                <a:lnTo>
                  <a:pt x="111887" y="137960"/>
                </a:lnTo>
                <a:lnTo>
                  <a:pt x="128663" y="91643"/>
                </a:lnTo>
                <a:lnTo>
                  <a:pt x="152044" y="58547"/>
                </a:lnTo>
                <a:lnTo>
                  <a:pt x="166116" y="47117"/>
                </a:lnTo>
                <a:close/>
              </a:path>
              <a:path w="2118359" h="454660">
                <a:moveTo>
                  <a:pt x="2118233" y="226568"/>
                </a:moveTo>
                <a:lnTo>
                  <a:pt x="2112708" y="162864"/>
                </a:lnTo>
                <a:lnTo>
                  <a:pt x="2096135" y="107823"/>
                </a:lnTo>
                <a:lnTo>
                  <a:pt x="2070315" y="65062"/>
                </a:lnTo>
                <a:lnTo>
                  <a:pt x="2036699" y="38100"/>
                </a:lnTo>
                <a:lnTo>
                  <a:pt x="2033143" y="47117"/>
                </a:lnTo>
                <a:lnTo>
                  <a:pt x="2047201" y="58547"/>
                </a:lnTo>
                <a:lnTo>
                  <a:pt x="2059698" y="73393"/>
                </a:lnTo>
                <a:lnTo>
                  <a:pt x="2079879" y="113284"/>
                </a:lnTo>
                <a:lnTo>
                  <a:pt x="2092617" y="165100"/>
                </a:lnTo>
                <a:lnTo>
                  <a:pt x="2096897" y="226822"/>
                </a:lnTo>
                <a:lnTo>
                  <a:pt x="2095842" y="258381"/>
                </a:lnTo>
                <a:lnTo>
                  <a:pt x="2087410" y="314744"/>
                </a:lnTo>
                <a:lnTo>
                  <a:pt x="2070709" y="361467"/>
                </a:lnTo>
                <a:lnTo>
                  <a:pt x="2047278" y="394830"/>
                </a:lnTo>
                <a:lnTo>
                  <a:pt x="2033143" y="406285"/>
                </a:lnTo>
                <a:lnTo>
                  <a:pt x="2036699" y="415213"/>
                </a:lnTo>
                <a:lnTo>
                  <a:pt x="2070315" y="388378"/>
                </a:lnTo>
                <a:lnTo>
                  <a:pt x="2096135" y="345338"/>
                </a:lnTo>
                <a:lnTo>
                  <a:pt x="2112708" y="290093"/>
                </a:lnTo>
                <a:lnTo>
                  <a:pt x="2116848" y="259359"/>
                </a:lnTo>
                <a:lnTo>
                  <a:pt x="2118233" y="22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79973" y="5332857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𝐷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0400" y="5318759"/>
            <a:ext cx="1110615" cy="377190"/>
          </a:xfrm>
          <a:custGeom>
            <a:avLst/>
            <a:gdLst/>
            <a:ahLst/>
            <a:cxnLst/>
            <a:rect l="l" t="t" r="r" b="b"/>
            <a:pathLst>
              <a:path w="1110615" h="377189">
                <a:moveTo>
                  <a:pt x="1029080" y="0"/>
                </a:moveTo>
                <a:lnTo>
                  <a:pt x="1025525" y="9016"/>
                </a:lnTo>
                <a:lnTo>
                  <a:pt x="1039596" y="20445"/>
                </a:lnTo>
                <a:lnTo>
                  <a:pt x="1052083" y="35290"/>
                </a:lnTo>
                <a:lnTo>
                  <a:pt x="1072260" y="75183"/>
                </a:lnTo>
                <a:lnTo>
                  <a:pt x="1085008" y="126999"/>
                </a:lnTo>
                <a:lnTo>
                  <a:pt x="1089278" y="188721"/>
                </a:lnTo>
                <a:lnTo>
                  <a:pt x="1088229" y="220274"/>
                </a:lnTo>
                <a:lnTo>
                  <a:pt x="1079795" y="276640"/>
                </a:lnTo>
                <a:lnTo>
                  <a:pt x="1063101" y="323356"/>
                </a:lnTo>
                <a:lnTo>
                  <a:pt x="1039669" y="356728"/>
                </a:lnTo>
                <a:lnTo>
                  <a:pt x="1025525" y="368185"/>
                </a:lnTo>
                <a:lnTo>
                  <a:pt x="1029080" y="377113"/>
                </a:lnTo>
                <a:lnTo>
                  <a:pt x="1062704" y="350272"/>
                </a:lnTo>
                <a:lnTo>
                  <a:pt x="1088517" y="307238"/>
                </a:lnTo>
                <a:lnTo>
                  <a:pt x="1105090" y="251982"/>
                </a:lnTo>
                <a:lnTo>
                  <a:pt x="1110615" y="188467"/>
                </a:lnTo>
                <a:lnTo>
                  <a:pt x="1109233" y="155537"/>
                </a:lnTo>
                <a:lnTo>
                  <a:pt x="1098184" y="96152"/>
                </a:lnTo>
                <a:lnTo>
                  <a:pt x="1076586" y="46362"/>
                </a:lnTo>
                <a:lnTo>
                  <a:pt x="1046868" y="11501"/>
                </a:lnTo>
                <a:lnTo>
                  <a:pt x="1029080" y="0"/>
                </a:lnTo>
                <a:close/>
              </a:path>
              <a:path w="1110615" h="377189">
                <a:moveTo>
                  <a:pt x="81407" y="0"/>
                </a:moveTo>
                <a:lnTo>
                  <a:pt x="47878" y="26955"/>
                </a:lnTo>
                <a:lnTo>
                  <a:pt x="21971" y="69722"/>
                </a:lnTo>
                <a:lnTo>
                  <a:pt x="5508" y="124761"/>
                </a:lnTo>
                <a:lnTo>
                  <a:pt x="0" y="188467"/>
                </a:lnTo>
                <a:lnTo>
                  <a:pt x="1379" y="221254"/>
                </a:lnTo>
                <a:lnTo>
                  <a:pt x="12376" y="280645"/>
                </a:lnTo>
                <a:lnTo>
                  <a:pt x="33972" y="330779"/>
                </a:lnTo>
                <a:lnTo>
                  <a:pt x="63690" y="365717"/>
                </a:lnTo>
                <a:lnTo>
                  <a:pt x="81407" y="377113"/>
                </a:lnTo>
                <a:lnTo>
                  <a:pt x="85089" y="368185"/>
                </a:lnTo>
                <a:lnTo>
                  <a:pt x="70871" y="356728"/>
                </a:lnTo>
                <a:lnTo>
                  <a:pt x="58308" y="341787"/>
                </a:lnTo>
                <a:lnTo>
                  <a:pt x="38100" y="301434"/>
                </a:lnTo>
                <a:lnTo>
                  <a:pt x="25526" y="249583"/>
                </a:lnTo>
                <a:lnTo>
                  <a:pt x="21336" y="188721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8" y="53540"/>
                </a:lnTo>
                <a:lnTo>
                  <a:pt x="71018" y="20445"/>
                </a:lnTo>
                <a:lnTo>
                  <a:pt x="85089" y="9016"/>
                </a:lnTo>
                <a:lnTo>
                  <a:pt x="81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96026" y="5380126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𝑄2𝐹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4479" y="5369433"/>
            <a:ext cx="414655" cy="276225"/>
          </a:xfrm>
          <a:custGeom>
            <a:avLst/>
            <a:gdLst/>
            <a:ahLst/>
            <a:cxnLst/>
            <a:rect l="l" t="t" r="r" b="b"/>
            <a:pathLst>
              <a:path w="414654" h="276225">
                <a:moveTo>
                  <a:pt x="342005" y="0"/>
                </a:moveTo>
                <a:lnTo>
                  <a:pt x="339211" y="9143"/>
                </a:lnTo>
                <a:lnTo>
                  <a:pt x="351905" y="15694"/>
                </a:lnTo>
                <a:lnTo>
                  <a:pt x="362944" y="25257"/>
                </a:lnTo>
                <a:lnTo>
                  <a:pt x="386199" y="71542"/>
                </a:lnTo>
                <a:lnTo>
                  <a:pt x="393195" y="113885"/>
                </a:lnTo>
                <a:lnTo>
                  <a:pt x="394075" y="138175"/>
                </a:lnTo>
                <a:lnTo>
                  <a:pt x="393195" y="162374"/>
                </a:lnTo>
                <a:lnTo>
                  <a:pt x="386199" y="204603"/>
                </a:lnTo>
                <a:lnTo>
                  <a:pt x="362944" y="250805"/>
                </a:lnTo>
                <a:lnTo>
                  <a:pt x="339211" y="266953"/>
                </a:lnTo>
                <a:lnTo>
                  <a:pt x="342005" y="276097"/>
                </a:lnTo>
                <a:lnTo>
                  <a:pt x="385296" y="245987"/>
                </a:lnTo>
                <a:lnTo>
                  <a:pt x="403986" y="208673"/>
                </a:lnTo>
                <a:lnTo>
                  <a:pt x="413460" y="163360"/>
                </a:lnTo>
                <a:lnTo>
                  <a:pt x="414649" y="138048"/>
                </a:lnTo>
                <a:lnTo>
                  <a:pt x="413460" y="112736"/>
                </a:lnTo>
                <a:lnTo>
                  <a:pt x="403986" y="67397"/>
                </a:lnTo>
                <a:lnTo>
                  <a:pt x="385296" y="30057"/>
                </a:lnTo>
                <a:lnTo>
                  <a:pt x="358435" y="6383"/>
                </a:lnTo>
                <a:lnTo>
                  <a:pt x="342005" y="0"/>
                </a:lnTo>
                <a:close/>
              </a:path>
              <a:path w="414654" h="276225">
                <a:moveTo>
                  <a:pt x="72638" y="0"/>
                </a:moveTo>
                <a:lnTo>
                  <a:pt x="29346" y="30057"/>
                </a:lnTo>
                <a:lnTo>
                  <a:pt x="10656" y="67397"/>
                </a:lnTo>
                <a:lnTo>
                  <a:pt x="1182" y="112736"/>
                </a:lnTo>
                <a:lnTo>
                  <a:pt x="0" y="138175"/>
                </a:lnTo>
                <a:lnTo>
                  <a:pt x="1182" y="163360"/>
                </a:lnTo>
                <a:lnTo>
                  <a:pt x="10656" y="208673"/>
                </a:lnTo>
                <a:lnTo>
                  <a:pt x="29346" y="245987"/>
                </a:lnTo>
                <a:lnTo>
                  <a:pt x="72638" y="276097"/>
                </a:lnTo>
                <a:lnTo>
                  <a:pt x="75432" y="266953"/>
                </a:lnTo>
                <a:lnTo>
                  <a:pt x="62718" y="260374"/>
                </a:lnTo>
                <a:lnTo>
                  <a:pt x="51635" y="250805"/>
                </a:lnTo>
                <a:lnTo>
                  <a:pt x="28390" y="204603"/>
                </a:lnTo>
                <a:lnTo>
                  <a:pt x="21445" y="162374"/>
                </a:lnTo>
                <a:lnTo>
                  <a:pt x="20572" y="138048"/>
                </a:lnTo>
                <a:lnTo>
                  <a:pt x="21445" y="113885"/>
                </a:lnTo>
                <a:lnTo>
                  <a:pt x="28390" y="71542"/>
                </a:lnTo>
                <a:lnTo>
                  <a:pt x="51635" y="25257"/>
                </a:lnTo>
                <a:lnTo>
                  <a:pt x="75432" y="9143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56350" y="5332857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64515" algn="l"/>
              </a:tabLst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0191" y="519087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4196" y="6136030"/>
            <a:ext cx="131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latin typeface="Cambria Math"/>
                <a:cs typeface="Cambria Math"/>
              </a:rPr>
              <a:t>𝐿</a:t>
            </a:r>
            <a:r>
              <a:rPr sz="1300" dirty="0">
                <a:latin typeface="Cambria Math"/>
                <a:cs typeface="Cambria Math"/>
              </a:rPr>
              <a:t>𝑎𝑑𝑣,𝑄</a:t>
            </a:r>
            <a:r>
              <a:rPr sz="1300" spc="450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330" baseline="10802" dirty="0">
                <a:latin typeface="Cambria Math"/>
                <a:cs typeface="Cambria Math"/>
              </a:rPr>
              <a:t> </a:t>
            </a:r>
            <a:r>
              <a:rPr sz="2700" spc="52" baseline="10802" dirty="0">
                <a:latin typeface="Cambria Math"/>
                <a:cs typeface="Cambria Math"/>
              </a:rPr>
              <a:t>𝔼</a:t>
            </a:r>
            <a:r>
              <a:rPr sz="1300" spc="35" dirty="0">
                <a:latin typeface="Cambria Math"/>
                <a:cs typeface="Cambria Math"/>
              </a:rPr>
              <a:t>𝑥</a:t>
            </a:r>
            <a:r>
              <a:rPr sz="1575" spc="52" baseline="-13227" dirty="0">
                <a:latin typeface="Cambria Math"/>
                <a:cs typeface="Cambria Math"/>
              </a:rPr>
              <a:t>𝐹</a:t>
            </a:r>
            <a:endParaRPr sz="1575" baseline="-1322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75347" y="6036309"/>
            <a:ext cx="56515" cy="454659"/>
          </a:xfrm>
          <a:custGeom>
            <a:avLst/>
            <a:gdLst/>
            <a:ahLst/>
            <a:cxnLst/>
            <a:rect l="l" t="t" r="r" b="b"/>
            <a:pathLst>
              <a:path w="56515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34290" y="10160"/>
                </a:lnTo>
                <a:lnTo>
                  <a:pt x="34290" y="44450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1798" y="6036309"/>
            <a:ext cx="2101850" cy="454659"/>
          </a:xfrm>
          <a:custGeom>
            <a:avLst/>
            <a:gdLst/>
            <a:ahLst/>
            <a:cxnLst/>
            <a:rect l="l" t="t" r="r" b="b"/>
            <a:pathLst>
              <a:path w="2101850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21844" y="444500"/>
                </a:lnTo>
                <a:lnTo>
                  <a:pt x="21844" y="1016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  <a:path w="2101850" h="454660">
                <a:moveTo>
                  <a:pt x="166116" y="47345"/>
                </a:moveTo>
                <a:lnTo>
                  <a:pt x="128905" y="65316"/>
                </a:lnTo>
                <a:lnTo>
                  <a:pt x="102997" y="108064"/>
                </a:lnTo>
                <a:lnTo>
                  <a:pt x="86525" y="163093"/>
                </a:lnTo>
                <a:lnTo>
                  <a:pt x="81026" y="226834"/>
                </a:lnTo>
                <a:lnTo>
                  <a:pt x="82397" y="259626"/>
                </a:lnTo>
                <a:lnTo>
                  <a:pt x="93395" y="319011"/>
                </a:lnTo>
                <a:lnTo>
                  <a:pt x="114998" y="369138"/>
                </a:lnTo>
                <a:lnTo>
                  <a:pt x="144716" y="404075"/>
                </a:lnTo>
                <a:lnTo>
                  <a:pt x="162433" y="415467"/>
                </a:lnTo>
                <a:lnTo>
                  <a:pt x="166116" y="406539"/>
                </a:lnTo>
                <a:lnTo>
                  <a:pt x="151892" y="395097"/>
                </a:lnTo>
                <a:lnTo>
                  <a:pt x="139331" y="380149"/>
                </a:lnTo>
                <a:lnTo>
                  <a:pt x="119126" y="339788"/>
                </a:lnTo>
                <a:lnTo>
                  <a:pt x="106553" y="287947"/>
                </a:lnTo>
                <a:lnTo>
                  <a:pt x="102362" y="227050"/>
                </a:lnTo>
                <a:lnTo>
                  <a:pt x="103403" y="194983"/>
                </a:lnTo>
                <a:lnTo>
                  <a:pt x="111887" y="138239"/>
                </a:lnTo>
                <a:lnTo>
                  <a:pt x="128663" y="91897"/>
                </a:lnTo>
                <a:lnTo>
                  <a:pt x="152044" y="58775"/>
                </a:lnTo>
                <a:lnTo>
                  <a:pt x="166116" y="47345"/>
                </a:lnTo>
                <a:close/>
              </a:path>
              <a:path w="2101850" h="454660">
                <a:moveTo>
                  <a:pt x="2101469" y="226834"/>
                </a:moveTo>
                <a:lnTo>
                  <a:pt x="2095944" y="163093"/>
                </a:lnTo>
                <a:lnTo>
                  <a:pt x="2079371" y="108064"/>
                </a:lnTo>
                <a:lnTo>
                  <a:pt x="2053551" y="65316"/>
                </a:lnTo>
                <a:lnTo>
                  <a:pt x="2019935" y="38417"/>
                </a:lnTo>
                <a:lnTo>
                  <a:pt x="2016379" y="47345"/>
                </a:lnTo>
                <a:lnTo>
                  <a:pt x="2030437" y="58775"/>
                </a:lnTo>
                <a:lnTo>
                  <a:pt x="2042934" y="73621"/>
                </a:lnTo>
                <a:lnTo>
                  <a:pt x="2063115" y="113588"/>
                </a:lnTo>
                <a:lnTo>
                  <a:pt x="2075853" y="165366"/>
                </a:lnTo>
                <a:lnTo>
                  <a:pt x="2080133" y="227050"/>
                </a:lnTo>
                <a:lnTo>
                  <a:pt x="2079078" y="258635"/>
                </a:lnTo>
                <a:lnTo>
                  <a:pt x="2070646" y="314998"/>
                </a:lnTo>
                <a:lnTo>
                  <a:pt x="2053945" y="361721"/>
                </a:lnTo>
                <a:lnTo>
                  <a:pt x="2030514" y="395097"/>
                </a:lnTo>
                <a:lnTo>
                  <a:pt x="2016379" y="406539"/>
                </a:lnTo>
                <a:lnTo>
                  <a:pt x="2019935" y="415467"/>
                </a:lnTo>
                <a:lnTo>
                  <a:pt x="2053551" y="388632"/>
                </a:lnTo>
                <a:lnTo>
                  <a:pt x="2079371" y="345592"/>
                </a:lnTo>
                <a:lnTo>
                  <a:pt x="2095944" y="290347"/>
                </a:lnTo>
                <a:lnTo>
                  <a:pt x="2100084" y="259626"/>
                </a:lnTo>
                <a:lnTo>
                  <a:pt x="2101469" y="226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78450" y="6088786"/>
            <a:ext cx="33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𝐷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48020" y="6074727"/>
            <a:ext cx="1085215" cy="377190"/>
          </a:xfrm>
          <a:custGeom>
            <a:avLst/>
            <a:gdLst/>
            <a:ahLst/>
            <a:cxnLst/>
            <a:rect l="l" t="t" r="r" b="b"/>
            <a:pathLst>
              <a:path w="1085215" h="377189">
                <a:moveTo>
                  <a:pt x="1003173" y="0"/>
                </a:moveTo>
                <a:lnTo>
                  <a:pt x="999616" y="8928"/>
                </a:lnTo>
                <a:lnTo>
                  <a:pt x="1013688" y="20348"/>
                </a:lnTo>
                <a:lnTo>
                  <a:pt x="1026175" y="35196"/>
                </a:lnTo>
                <a:lnTo>
                  <a:pt x="1046352" y="75171"/>
                </a:lnTo>
                <a:lnTo>
                  <a:pt x="1059100" y="126949"/>
                </a:lnTo>
                <a:lnTo>
                  <a:pt x="1063371" y="188633"/>
                </a:lnTo>
                <a:lnTo>
                  <a:pt x="1062321" y="220210"/>
                </a:lnTo>
                <a:lnTo>
                  <a:pt x="1053887" y="276579"/>
                </a:lnTo>
                <a:lnTo>
                  <a:pt x="1037193" y="323295"/>
                </a:lnTo>
                <a:lnTo>
                  <a:pt x="1013761" y="356670"/>
                </a:lnTo>
                <a:lnTo>
                  <a:pt x="999616" y="368122"/>
                </a:lnTo>
                <a:lnTo>
                  <a:pt x="1003173" y="377050"/>
                </a:lnTo>
                <a:lnTo>
                  <a:pt x="1036796" y="350208"/>
                </a:lnTo>
                <a:lnTo>
                  <a:pt x="1062608" y="307174"/>
                </a:lnTo>
                <a:lnTo>
                  <a:pt x="1079182" y="251925"/>
                </a:lnTo>
                <a:lnTo>
                  <a:pt x="1084706" y="188417"/>
                </a:lnTo>
                <a:lnTo>
                  <a:pt x="1083325" y="155455"/>
                </a:lnTo>
                <a:lnTo>
                  <a:pt x="1072276" y="96071"/>
                </a:lnTo>
                <a:lnTo>
                  <a:pt x="1050678" y="46291"/>
                </a:lnTo>
                <a:lnTo>
                  <a:pt x="1020960" y="11468"/>
                </a:lnTo>
                <a:lnTo>
                  <a:pt x="1003173" y="0"/>
                </a:lnTo>
                <a:close/>
              </a:path>
              <a:path w="1085215" h="377189">
                <a:moveTo>
                  <a:pt x="81406" y="0"/>
                </a:moveTo>
                <a:lnTo>
                  <a:pt x="47878" y="26898"/>
                </a:lnTo>
                <a:lnTo>
                  <a:pt x="21970" y="69646"/>
                </a:lnTo>
                <a:lnTo>
                  <a:pt x="5508" y="124674"/>
                </a:lnTo>
                <a:lnTo>
                  <a:pt x="0" y="188417"/>
                </a:lnTo>
                <a:lnTo>
                  <a:pt x="1379" y="221201"/>
                </a:lnTo>
                <a:lnTo>
                  <a:pt x="12376" y="280584"/>
                </a:lnTo>
                <a:lnTo>
                  <a:pt x="33972" y="330715"/>
                </a:lnTo>
                <a:lnTo>
                  <a:pt x="63690" y="365653"/>
                </a:lnTo>
                <a:lnTo>
                  <a:pt x="81406" y="377050"/>
                </a:lnTo>
                <a:lnTo>
                  <a:pt x="85089" y="368122"/>
                </a:lnTo>
                <a:lnTo>
                  <a:pt x="70871" y="356670"/>
                </a:lnTo>
                <a:lnTo>
                  <a:pt x="58308" y="341728"/>
                </a:lnTo>
                <a:lnTo>
                  <a:pt x="38100" y="301371"/>
                </a:lnTo>
                <a:lnTo>
                  <a:pt x="25526" y="249526"/>
                </a:lnTo>
                <a:lnTo>
                  <a:pt x="21335" y="188633"/>
                </a:lnTo>
                <a:lnTo>
                  <a:pt x="22387" y="156552"/>
                </a:lnTo>
                <a:lnTo>
                  <a:pt x="30872" y="99822"/>
                </a:lnTo>
                <a:lnTo>
                  <a:pt x="47638" y="53471"/>
                </a:lnTo>
                <a:lnTo>
                  <a:pt x="71018" y="20348"/>
                </a:lnTo>
                <a:lnTo>
                  <a:pt x="85089" y="8928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03646" y="6136030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𝐹2𝑄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30569" y="6158229"/>
            <a:ext cx="390525" cy="212090"/>
          </a:xfrm>
          <a:custGeom>
            <a:avLst/>
            <a:gdLst/>
            <a:ahLst/>
            <a:cxnLst/>
            <a:rect l="l" t="t" r="r" b="b"/>
            <a:pathLst>
              <a:path w="390525" h="212089">
                <a:moveTo>
                  <a:pt x="322452" y="0"/>
                </a:moveTo>
                <a:lnTo>
                  <a:pt x="319531" y="8585"/>
                </a:lnTo>
                <a:lnTo>
                  <a:pt x="331745" y="13909"/>
                </a:lnTo>
                <a:lnTo>
                  <a:pt x="342280" y="21274"/>
                </a:lnTo>
                <a:lnTo>
                  <a:pt x="363694" y="55401"/>
                </a:lnTo>
                <a:lnTo>
                  <a:pt x="370712" y="104813"/>
                </a:lnTo>
                <a:lnTo>
                  <a:pt x="369927" y="123484"/>
                </a:lnTo>
                <a:lnTo>
                  <a:pt x="358139" y="169214"/>
                </a:lnTo>
                <a:lnTo>
                  <a:pt x="331886" y="197805"/>
                </a:lnTo>
                <a:lnTo>
                  <a:pt x="319785" y="203149"/>
                </a:lnTo>
                <a:lnTo>
                  <a:pt x="322452" y="211734"/>
                </a:lnTo>
                <a:lnTo>
                  <a:pt x="362922" y="187702"/>
                </a:lnTo>
                <a:lnTo>
                  <a:pt x="385651" y="143333"/>
                </a:lnTo>
                <a:lnTo>
                  <a:pt x="390016" y="105918"/>
                </a:lnTo>
                <a:lnTo>
                  <a:pt x="388921" y="86508"/>
                </a:lnTo>
                <a:lnTo>
                  <a:pt x="372490" y="37109"/>
                </a:lnTo>
                <a:lnTo>
                  <a:pt x="337808" y="5541"/>
                </a:lnTo>
                <a:lnTo>
                  <a:pt x="322452" y="0"/>
                </a:lnTo>
                <a:close/>
              </a:path>
              <a:path w="390525" h="212089">
                <a:moveTo>
                  <a:pt x="67563" y="0"/>
                </a:moveTo>
                <a:lnTo>
                  <a:pt x="27219" y="24095"/>
                </a:lnTo>
                <a:lnTo>
                  <a:pt x="4381" y="68570"/>
                </a:lnTo>
                <a:lnTo>
                  <a:pt x="0" y="105918"/>
                </a:lnTo>
                <a:lnTo>
                  <a:pt x="1093" y="125377"/>
                </a:lnTo>
                <a:lnTo>
                  <a:pt x="17398" y="174739"/>
                </a:lnTo>
                <a:lnTo>
                  <a:pt x="52153" y="206200"/>
                </a:lnTo>
                <a:lnTo>
                  <a:pt x="67563" y="211734"/>
                </a:lnTo>
                <a:lnTo>
                  <a:pt x="70230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3"/>
                </a:lnTo>
                <a:lnTo>
                  <a:pt x="31876" y="42125"/>
                </a:lnTo>
                <a:lnTo>
                  <a:pt x="58398" y="13909"/>
                </a:lnTo>
                <a:lnTo>
                  <a:pt x="70611" y="858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54826" y="6088786"/>
            <a:ext cx="93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49275" algn="l"/>
              </a:tabLst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51903" y="594705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1616" y="673088"/>
            <a:ext cx="6254750" cy="3389629"/>
            <a:chOff x="2261616" y="673088"/>
            <a:chExt cx="6254750" cy="3389629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909" y="673088"/>
              <a:ext cx="6132275" cy="33894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276094" y="1794510"/>
              <a:ext cx="670560" cy="1178560"/>
            </a:xfrm>
            <a:custGeom>
              <a:avLst/>
              <a:gdLst/>
              <a:ahLst/>
              <a:cxnLst/>
              <a:rect l="l" t="t" r="r" b="b"/>
              <a:pathLst>
                <a:path w="670560" h="1178560">
                  <a:moveTo>
                    <a:pt x="0" y="1178052"/>
                  </a:moveTo>
                  <a:lnTo>
                    <a:pt x="670559" y="1178052"/>
                  </a:lnTo>
                  <a:lnTo>
                    <a:pt x="670559" y="0"/>
                  </a:lnTo>
                  <a:lnTo>
                    <a:pt x="0" y="0"/>
                  </a:lnTo>
                  <a:lnTo>
                    <a:pt x="0" y="117805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Losses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971" y="4279519"/>
            <a:ext cx="708215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324485" algn="l"/>
              </a:tabLst>
            </a:pPr>
            <a:r>
              <a:rPr sz="1800" dirty="0">
                <a:latin typeface="Arial"/>
                <a:cs typeface="Arial"/>
              </a:rPr>
              <a:t>Cycle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consistency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Cambria Math"/>
                <a:cs typeface="Cambria Math"/>
              </a:rPr>
              <a:t>𝐿</a:t>
            </a:r>
            <a:r>
              <a:rPr sz="1950" baseline="-14957" dirty="0">
                <a:latin typeface="Cambria Math"/>
                <a:cs typeface="Cambria Math"/>
              </a:rPr>
              <a:t>𝑐𝑦𝑐𝑙𝑒,𝐹</a:t>
            </a:r>
            <a:r>
              <a:rPr sz="1950" spc="-22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𝐿</a:t>
            </a:r>
            <a:r>
              <a:rPr sz="1950" spc="67" baseline="-14957" dirty="0">
                <a:latin typeface="Cambria Math"/>
                <a:cs typeface="Cambria Math"/>
              </a:rPr>
              <a:t>𝑐𝑦𝑐𝑙𝑒,𝑄</a:t>
            </a:r>
            <a:r>
              <a:rPr sz="1800" spc="4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330"/>
              </a:spcBef>
              <a:tabLst>
                <a:tab pos="781685" algn="l"/>
              </a:tabLst>
            </a:pPr>
            <a:r>
              <a:rPr sz="1800" spc="-5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	Two generators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Cambria Math"/>
                <a:cs typeface="Cambria Math"/>
              </a:rPr>
              <a:t>𝐺</a:t>
            </a:r>
            <a:r>
              <a:rPr sz="1950" baseline="-14957" dirty="0">
                <a:latin typeface="Cambria Math"/>
                <a:cs typeface="Cambria Math"/>
              </a:rPr>
              <a:t>𝐹2𝑄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𝐺</a:t>
            </a:r>
            <a:r>
              <a:rPr sz="1950" baseline="-14957" dirty="0">
                <a:latin typeface="Cambria Math"/>
                <a:cs typeface="Cambria Math"/>
              </a:rPr>
              <a:t>𝑄2𝐹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 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inverses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3675" y="5292089"/>
            <a:ext cx="56515" cy="454659"/>
          </a:xfrm>
          <a:custGeom>
            <a:avLst/>
            <a:gdLst/>
            <a:ahLst/>
            <a:cxnLst/>
            <a:rect l="l" t="t" r="r" b="b"/>
            <a:pathLst>
              <a:path w="56515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34290" y="10160"/>
                </a:lnTo>
                <a:lnTo>
                  <a:pt x="34290" y="44450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8270" y="5292089"/>
            <a:ext cx="169545" cy="454659"/>
          </a:xfrm>
          <a:custGeom>
            <a:avLst/>
            <a:gdLst/>
            <a:ahLst/>
            <a:cxnLst/>
            <a:rect l="l" t="t" r="r" b="b"/>
            <a:pathLst>
              <a:path w="169545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21844" y="444500"/>
                </a:lnTo>
                <a:lnTo>
                  <a:pt x="21844" y="1016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  <a:path w="169545" h="454660">
                <a:moveTo>
                  <a:pt x="118237" y="40005"/>
                </a:moveTo>
                <a:lnTo>
                  <a:pt x="100076" y="40005"/>
                </a:lnTo>
                <a:lnTo>
                  <a:pt x="100076" y="415086"/>
                </a:lnTo>
                <a:lnTo>
                  <a:pt x="118237" y="415086"/>
                </a:lnTo>
                <a:lnTo>
                  <a:pt x="118237" y="40005"/>
                </a:lnTo>
                <a:close/>
              </a:path>
              <a:path w="169545" h="454660">
                <a:moveTo>
                  <a:pt x="169164" y="40005"/>
                </a:moveTo>
                <a:lnTo>
                  <a:pt x="151003" y="40005"/>
                </a:lnTo>
                <a:lnTo>
                  <a:pt x="151003" y="415086"/>
                </a:lnTo>
                <a:lnTo>
                  <a:pt x="169164" y="415086"/>
                </a:lnTo>
                <a:lnTo>
                  <a:pt x="169164" y="40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8918" y="5332095"/>
            <a:ext cx="69215" cy="375285"/>
          </a:xfrm>
          <a:custGeom>
            <a:avLst/>
            <a:gdLst/>
            <a:ahLst/>
            <a:cxnLst/>
            <a:rect l="l" t="t" r="r" b="b"/>
            <a:pathLst>
              <a:path w="69215" h="375285">
                <a:moveTo>
                  <a:pt x="18161" y="0"/>
                </a:moveTo>
                <a:lnTo>
                  <a:pt x="0" y="0"/>
                </a:lnTo>
                <a:lnTo>
                  <a:pt x="0" y="375081"/>
                </a:lnTo>
                <a:lnTo>
                  <a:pt x="18161" y="375081"/>
                </a:lnTo>
                <a:lnTo>
                  <a:pt x="18161" y="0"/>
                </a:lnTo>
                <a:close/>
              </a:path>
              <a:path w="69215" h="375285">
                <a:moveTo>
                  <a:pt x="69088" y="0"/>
                </a:moveTo>
                <a:lnTo>
                  <a:pt x="50927" y="0"/>
                </a:lnTo>
                <a:lnTo>
                  <a:pt x="50927" y="375081"/>
                </a:lnTo>
                <a:lnTo>
                  <a:pt x="69088" y="375081"/>
                </a:lnTo>
                <a:lnTo>
                  <a:pt x="69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091" y="5330952"/>
            <a:ext cx="1085215" cy="377190"/>
          </a:xfrm>
          <a:custGeom>
            <a:avLst/>
            <a:gdLst/>
            <a:ahLst/>
            <a:cxnLst/>
            <a:rect l="l" t="t" r="r" b="b"/>
            <a:pathLst>
              <a:path w="1085215" h="377189">
                <a:moveTo>
                  <a:pt x="1003173" y="0"/>
                </a:moveTo>
                <a:lnTo>
                  <a:pt x="999616" y="9017"/>
                </a:lnTo>
                <a:lnTo>
                  <a:pt x="1013688" y="20445"/>
                </a:lnTo>
                <a:lnTo>
                  <a:pt x="1026175" y="35290"/>
                </a:lnTo>
                <a:lnTo>
                  <a:pt x="1046353" y="75184"/>
                </a:lnTo>
                <a:lnTo>
                  <a:pt x="1059100" y="127000"/>
                </a:lnTo>
                <a:lnTo>
                  <a:pt x="1063371" y="188722"/>
                </a:lnTo>
                <a:lnTo>
                  <a:pt x="1062321" y="220274"/>
                </a:lnTo>
                <a:lnTo>
                  <a:pt x="1053887" y="276640"/>
                </a:lnTo>
                <a:lnTo>
                  <a:pt x="1037193" y="323358"/>
                </a:lnTo>
                <a:lnTo>
                  <a:pt x="1013761" y="356734"/>
                </a:lnTo>
                <a:lnTo>
                  <a:pt x="999616" y="368185"/>
                </a:lnTo>
                <a:lnTo>
                  <a:pt x="1003173" y="377113"/>
                </a:lnTo>
                <a:lnTo>
                  <a:pt x="1036796" y="350272"/>
                </a:lnTo>
                <a:lnTo>
                  <a:pt x="1062609" y="307238"/>
                </a:lnTo>
                <a:lnTo>
                  <a:pt x="1079182" y="251982"/>
                </a:lnTo>
                <a:lnTo>
                  <a:pt x="1084707" y="188468"/>
                </a:lnTo>
                <a:lnTo>
                  <a:pt x="1083325" y="155537"/>
                </a:lnTo>
                <a:lnTo>
                  <a:pt x="1072276" y="96152"/>
                </a:lnTo>
                <a:lnTo>
                  <a:pt x="1050678" y="46362"/>
                </a:lnTo>
                <a:lnTo>
                  <a:pt x="1020960" y="11501"/>
                </a:lnTo>
                <a:lnTo>
                  <a:pt x="1003173" y="0"/>
                </a:lnTo>
                <a:close/>
              </a:path>
              <a:path w="1085215" h="377189">
                <a:moveTo>
                  <a:pt x="81407" y="0"/>
                </a:moveTo>
                <a:lnTo>
                  <a:pt x="47879" y="26955"/>
                </a:lnTo>
                <a:lnTo>
                  <a:pt x="21971" y="69723"/>
                </a:lnTo>
                <a:lnTo>
                  <a:pt x="5508" y="124761"/>
                </a:lnTo>
                <a:lnTo>
                  <a:pt x="0" y="188468"/>
                </a:lnTo>
                <a:lnTo>
                  <a:pt x="1379" y="221254"/>
                </a:lnTo>
                <a:lnTo>
                  <a:pt x="12376" y="280645"/>
                </a:lnTo>
                <a:lnTo>
                  <a:pt x="33972" y="330779"/>
                </a:lnTo>
                <a:lnTo>
                  <a:pt x="63690" y="365717"/>
                </a:lnTo>
                <a:lnTo>
                  <a:pt x="81407" y="377113"/>
                </a:lnTo>
                <a:lnTo>
                  <a:pt x="85090" y="368185"/>
                </a:lnTo>
                <a:lnTo>
                  <a:pt x="70871" y="356734"/>
                </a:lnTo>
                <a:lnTo>
                  <a:pt x="58308" y="341791"/>
                </a:lnTo>
                <a:lnTo>
                  <a:pt x="38100" y="301434"/>
                </a:lnTo>
                <a:lnTo>
                  <a:pt x="25526" y="249583"/>
                </a:lnTo>
                <a:lnTo>
                  <a:pt x="21336" y="188722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8" y="53540"/>
                </a:lnTo>
                <a:lnTo>
                  <a:pt x="71018" y="20445"/>
                </a:lnTo>
                <a:lnTo>
                  <a:pt x="85090" y="9017"/>
                </a:lnTo>
                <a:lnTo>
                  <a:pt x="81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3291" y="5392318"/>
            <a:ext cx="281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82750" algn="l"/>
                <a:tab pos="2303145" algn="l"/>
              </a:tabLst>
            </a:pPr>
            <a:r>
              <a:rPr sz="2700" spc="75" baseline="10802" dirty="0">
                <a:latin typeface="Cambria Math"/>
                <a:cs typeface="Cambria Math"/>
              </a:rPr>
              <a:t>𝐿</a:t>
            </a:r>
            <a:r>
              <a:rPr sz="1300" spc="50" dirty="0">
                <a:latin typeface="Cambria Math"/>
                <a:cs typeface="Cambria Math"/>
              </a:rPr>
              <a:t>𝑐𝑦𝑐𝑙𝑒,𝐹</a:t>
            </a:r>
            <a:r>
              <a:rPr sz="1300" spc="320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150" baseline="10802" dirty="0">
                <a:latin typeface="Cambria Math"/>
                <a:cs typeface="Cambria Math"/>
              </a:rPr>
              <a:t> </a:t>
            </a:r>
            <a:r>
              <a:rPr sz="2700" spc="52" baseline="10802" dirty="0">
                <a:latin typeface="Cambria Math"/>
                <a:cs typeface="Cambria Math"/>
              </a:rPr>
              <a:t>𝔼</a:t>
            </a:r>
            <a:r>
              <a:rPr sz="1300" spc="35" dirty="0">
                <a:latin typeface="Cambria Math"/>
                <a:cs typeface="Cambria Math"/>
              </a:rPr>
              <a:t>𝑥</a:t>
            </a:r>
            <a:r>
              <a:rPr sz="1575" spc="52" baseline="-13227" dirty="0">
                <a:latin typeface="Cambria Math"/>
                <a:cs typeface="Cambria Math"/>
              </a:rPr>
              <a:t>𝐹</a:t>
            </a:r>
            <a:r>
              <a:rPr sz="1575" baseline="-13227" dirty="0">
                <a:latin typeface="Cambria Math"/>
                <a:cs typeface="Cambria Math"/>
              </a:rPr>
              <a:t>	</a:t>
            </a: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𝑄2𝐹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𝐹2𝑄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27165" y="5414517"/>
            <a:ext cx="388620" cy="212090"/>
          </a:xfrm>
          <a:custGeom>
            <a:avLst/>
            <a:gdLst/>
            <a:ahLst/>
            <a:cxnLst/>
            <a:rect l="l" t="t" r="r" b="b"/>
            <a:pathLst>
              <a:path w="388620" h="212089">
                <a:moveTo>
                  <a:pt x="320928" y="0"/>
                </a:moveTo>
                <a:lnTo>
                  <a:pt x="318007" y="8635"/>
                </a:lnTo>
                <a:lnTo>
                  <a:pt x="330221" y="13946"/>
                </a:lnTo>
                <a:lnTo>
                  <a:pt x="340756" y="21304"/>
                </a:lnTo>
                <a:lnTo>
                  <a:pt x="362170" y="55429"/>
                </a:lnTo>
                <a:lnTo>
                  <a:pt x="369188" y="104774"/>
                </a:lnTo>
                <a:lnTo>
                  <a:pt x="368403" y="123443"/>
                </a:lnTo>
                <a:lnTo>
                  <a:pt x="356615" y="169163"/>
                </a:lnTo>
                <a:lnTo>
                  <a:pt x="330362" y="197805"/>
                </a:lnTo>
                <a:lnTo>
                  <a:pt x="318261" y="203149"/>
                </a:lnTo>
                <a:lnTo>
                  <a:pt x="320928" y="211734"/>
                </a:lnTo>
                <a:lnTo>
                  <a:pt x="361398" y="187702"/>
                </a:lnTo>
                <a:lnTo>
                  <a:pt x="384127" y="143333"/>
                </a:lnTo>
                <a:lnTo>
                  <a:pt x="388492" y="105917"/>
                </a:lnTo>
                <a:lnTo>
                  <a:pt x="387397" y="86536"/>
                </a:lnTo>
                <a:lnTo>
                  <a:pt x="370966" y="37083"/>
                </a:lnTo>
                <a:lnTo>
                  <a:pt x="336284" y="5526"/>
                </a:lnTo>
                <a:lnTo>
                  <a:pt x="320928" y="0"/>
                </a:lnTo>
                <a:close/>
              </a:path>
              <a:path w="388620" h="212089">
                <a:moveTo>
                  <a:pt x="67563" y="0"/>
                </a:moveTo>
                <a:lnTo>
                  <a:pt x="27219" y="24056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39"/>
                </a:lnTo>
                <a:lnTo>
                  <a:pt x="52153" y="206200"/>
                </a:lnTo>
                <a:lnTo>
                  <a:pt x="67563" y="211734"/>
                </a:lnTo>
                <a:lnTo>
                  <a:pt x="70230" y="203149"/>
                </a:lnTo>
                <a:lnTo>
                  <a:pt x="58183" y="197805"/>
                </a:lnTo>
                <a:lnTo>
                  <a:pt x="47767" y="190361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1421" y="5345048"/>
            <a:ext cx="104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47370" algn="l"/>
              </a:tabLst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0231" y="556453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5991" y="6123838"/>
            <a:ext cx="144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5" baseline="10802" dirty="0">
                <a:latin typeface="Cambria Math"/>
                <a:cs typeface="Cambria Math"/>
              </a:rPr>
              <a:t>𝐿</a:t>
            </a:r>
            <a:r>
              <a:rPr sz="1300" spc="50" dirty="0">
                <a:latin typeface="Cambria Math"/>
                <a:cs typeface="Cambria Math"/>
              </a:rPr>
              <a:t>𝑐𝑦𝑐𝑙𝑒,𝑄</a:t>
            </a:r>
            <a:r>
              <a:rPr sz="1300" spc="30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165" baseline="10802" dirty="0">
                <a:latin typeface="Cambria Math"/>
                <a:cs typeface="Cambria Math"/>
              </a:rPr>
              <a:t> </a:t>
            </a:r>
            <a:r>
              <a:rPr sz="2700" spc="60" baseline="10802" dirty="0">
                <a:latin typeface="Cambria Math"/>
                <a:cs typeface="Cambria Math"/>
              </a:rPr>
              <a:t>𝔼</a:t>
            </a:r>
            <a:r>
              <a:rPr sz="1300" spc="40" dirty="0">
                <a:latin typeface="Cambria Math"/>
                <a:cs typeface="Cambria Math"/>
              </a:rPr>
              <a:t>𝑥</a:t>
            </a:r>
            <a:r>
              <a:rPr sz="1575" spc="60" baseline="-13227" dirty="0">
                <a:latin typeface="Cambria Math"/>
                <a:cs typeface="Cambria Math"/>
              </a:rPr>
              <a:t>𝑄</a:t>
            </a:r>
            <a:endParaRPr sz="1575" baseline="-1322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70063" y="6023609"/>
            <a:ext cx="56515" cy="454659"/>
          </a:xfrm>
          <a:custGeom>
            <a:avLst/>
            <a:gdLst/>
            <a:ahLst/>
            <a:cxnLst/>
            <a:rect l="l" t="t" r="r" b="b"/>
            <a:pathLst>
              <a:path w="56515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34290" y="10160"/>
                </a:lnTo>
                <a:lnTo>
                  <a:pt x="34290" y="44450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56830" y="6063653"/>
            <a:ext cx="69215" cy="375285"/>
          </a:xfrm>
          <a:custGeom>
            <a:avLst/>
            <a:gdLst/>
            <a:ahLst/>
            <a:cxnLst/>
            <a:rect l="l" t="t" r="r" b="b"/>
            <a:pathLst>
              <a:path w="69215" h="375285">
                <a:moveTo>
                  <a:pt x="18161" y="0"/>
                </a:moveTo>
                <a:lnTo>
                  <a:pt x="0" y="0"/>
                </a:lnTo>
                <a:lnTo>
                  <a:pt x="0" y="375043"/>
                </a:lnTo>
                <a:lnTo>
                  <a:pt x="18161" y="375043"/>
                </a:lnTo>
                <a:lnTo>
                  <a:pt x="18161" y="0"/>
                </a:lnTo>
                <a:close/>
              </a:path>
              <a:path w="69215" h="375285">
                <a:moveTo>
                  <a:pt x="69088" y="0"/>
                </a:moveTo>
                <a:lnTo>
                  <a:pt x="50927" y="0"/>
                </a:lnTo>
                <a:lnTo>
                  <a:pt x="50927" y="375043"/>
                </a:lnTo>
                <a:lnTo>
                  <a:pt x="69088" y="375043"/>
                </a:lnTo>
                <a:lnTo>
                  <a:pt x="69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8082" y="6023609"/>
            <a:ext cx="169545" cy="454659"/>
          </a:xfrm>
          <a:custGeom>
            <a:avLst/>
            <a:gdLst/>
            <a:ahLst/>
            <a:cxnLst/>
            <a:rect l="l" t="t" r="r" b="b"/>
            <a:pathLst>
              <a:path w="169545" h="454660">
                <a:moveTo>
                  <a:pt x="56134" y="0"/>
                </a:moveTo>
                <a:lnTo>
                  <a:pt x="0" y="0"/>
                </a:lnTo>
                <a:lnTo>
                  <a:pt x="0" y="10160"/>
                </a:lnTo>
                <a:lnTo>
                  <a:pt x="0" y="444500"/>
                </a:lnTo>
                <a:lnTo>
                  <a:pt x="0" y="454660"/>
                </a:lnTo>
                <a:lnTo>
                  <a:pt x="56134" y="454660"/>
                </a:lnTo>
                <a:lnTo>
                  <a:pt x="56134" y="444500"/>
                </a:lnTo>
                <a:lnTo>
                  <a:pt x="21844" y="444500"/>
                </a:lnTo>
                <a:lnTo>
                  <a:pt x="21844" y="10160"/>
                </a:lnTo>
                <a:lnTo>
                  <a:pt x="56134" y="10160"/>
                </a:lnTo>
                <a:lnTo>
                  <a:pt x="56134" y="0"/>
                </a:lnTo>
                <a:close/>
              </a:path>
              <a:path w="169545" h="454660">
                <a:moveTo>
                  <a:pt x="118237" y="40043"/>
                </a:moveTo>
                <a:lnTo>
                  <a:pt x="100076" y="40043"/>
                </a:lnTo>
                <a:lnTo>
                  <a:pt x="100076" y="415086"/>
                </a:lnTo>
                <a:lnTo>
                  <a:pt x="118237" y="415086"/>
                </a:lnTo>
                <a:lnTo>
                  <a:pt x="118237" y="40043"/>
                </a:lnTo>
                <a:close/>
              </a:path>
              <a:path w="169545" h="454660">
                <a:moveTo>
                  <a:pt x="169164" y="40043"/>
                </a:moveTo>
                <a:lnTo>
                  <a:pt x="151003" y="40043"/>
                </a:lnTo>
                <a:lnTo>
                  <a:pt x="151003" y="415086"/>
                </a:lnTo>
                <a:lnTo>
                  <a:pt x="169164" y="415086"/>
                </a:lnTo>
                <a:lnTo>
                  <a:pt x="169164" y="40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98261" y="6123838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𝐹2𝑄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62903" y="6062535"/>
            <a:ext cx="1112520" cy="377190"/>
          </a:xfrm>
          <a:custGeom>
            <a:avLst/>
            <a:gdLst/>
            <a:ahLst/>
            <a:cxnLst/>
            <a:rect l="l" t="t" r="r" b="b"/>
            <a:pathLst>
              <a:path w="1112520" h="377189">
                <a:moveTo>
                  <a:pt x="1030604" y="0"/>
                </a:moveTo>
                <a:lnTo>
                  <a:pt x="1027049" y="8928"/>
                </a:lnTo>
                <a:lnTo>
                  <a:pt x="1041120" y="20348"/>
                </a:lnTo>
                <a:lnTo>
                  <a:pt x="1053607" y="35196"/>
                </a:lnTo>
                <a:lnTo>
                  <a:pt x="1073785" y="75171"/>
                </a:lnTo>
                <a:lnTo>
                  <a:pt x="1086532" y="126949"/>
                </a:lnTo>
                <a:lnTo>
                  <a:pt x="1090802" y="188633"/>
                </a:lnTo>
                <a:lnTo>
                  <a:pt x="1089753" y="220210"/>
                </a:lnTo>
                <a:lnTo>
                  <a:pt x="1081319" y="276579"/>
                </a:lnTo>
                <a:lnTo>
                  <a:pt x="1064625" y="323293"/>
                </a:lnTo>
                <a:lnTo>
                  <a:pt x="1041193" y="356665"/>
                </a:lnTo>
                <a:lnTo>
                  <a:pt x="1027049" y="368122"/>
                </a:lnTo>
                <a:lnTo>
                  <a:pt x="1030604" y="377050"/>
                </a:lnTo>
                <a:lnTo>
                  <a:pt x="1064228" y="350208"/>
                </a:lnTo>
                <a:lnTo>
                  <a:pt x="1090041" y="307174"/>
                </a:lnTo>
                <a:lnTo>
                  <a:pt x="1106614" y="251925"/>
                </a:lnTo>
                <a:lnTo>
                  <a:pt x="1112139" y="188417"/>
                </a:lnTo>
                <a:lnTo>
                  <a:pt x="1110757" y="155455"/>
                </a:lnTo>
                <a:lnTo>
                  <a:pt x="1099708" y="96071"/>
                </a:lnTo>
                <a:lnTo>
                  <a:pt x="1078110" y="46291"/>
                </a:lnTo>
                <a:lnTo>
                  <a:pt x="1048392" y="11468"/>
                </a:lnTo>
                <a:lnTo>
                  <a:pt x="1030604" y="0"/>
                </a:lnTo>
                <a:close/>
              </a:path>
              <a:path w="1112520" h="377189">
                <a:moveTo>
                  <a:pt x="81407" y="0"/>
                </a:moveTo>
                <a:lnTo>
                  <a:pt x="47879" y="26898"/>
                </a:lnTo>
                <a:lnTo>
                  <a:pt x="21971" y="69646"/>
                </a:lnTo>
                <a:lnTo>
                  <a:pt x="5508" y="124674"/>
                </a:lnTo>
                <a:lnTo>
                  <a:pt x="0" y="188417"/>
                </a:lnTo>
                <a:lnTo>
                  <a:pt x="1379" y="221201"/>
                </a:lnTo>
                <a:lnTo>
                  <a:pt x="12376" y="280584"/>
                </a:lnTo>
                <a:lnTo>
                  <a:pt x="33972" y="330715"/>
                </a:lnTo>
                <a:lnTo>
                  <a:pt x="63690" y="365653"/>
                </a:lnTo>
                <a:lnTo>
                  <a:pt x="81407" y="377050"/>
                </a:lnTo>
                <a:lnTo>
                  <a:pt x="85090" y="368122"/>
                </a:lnTo>
                <a:lnTo>
                  <a:pt x="70871" y="356665"/>
                </a:lnTo>
                <a:lnTo>
                  <a:pt x="58308" y="341723"/>
                </a:lnTo>
                <a:lnTo>
                  <a:pt x="38100" y="301370"/>
                </a:lnTo>
                <a:lnTo>
                  <a:pt x="25526" y="249526"/>
                </a:lnTo>
                <a:lnTo>
                  <a:pt x="21336" y="188633"/>
                </a:lnTo>
                <a:lnTo>
                  <a:pt x="22387" y="156552"/>
                </a:lnTo>
                <a:lnTo>
                  <a:pt x="30872" y="99821"/>
                </a:lnTo>
                <a:lnTo>
                  <a:pt x="47638" y="53471"/>
                </a:lnTo>
                <a:lnTo>
                  <a:pt x="71018" y="20348"/>
                </a:lnTo>
                <a:lnTo>
                  <a:pt x="85090" y="8928"/>
                </a:lnTo>
                <a:lnTo>
                  <a:pt x="81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18529" y="6123838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𝑄2𝐹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46982" y="6113094"/>
            <a:ext cx="416559" cy="276225"/>
          </a:xfrm>
          <a:custGeom>
            <a:avLst/>
            <a:gdLst/>
            <a:ahLst/>
            <a:cxnLst/>
            <a:rect l="l" t="t" r="r" b="b"/>
            <a:pathLst>
              <a:path w="416559" h="276225">
                <a:moveTo>
                  <a:pt x="343529" y="0"/>
                </a:moveTo>
                <a:lnTo>
                  <a:pt x="340735" y="9156"/>
                </a:lnTo>
                <a:lnTo>
                  <a:pt x="353429" y="15733"/>
                </a:lnTo>
                <a:lnTo>
                  <a:pt x="364468" y="25311"/>
                </a:lnTo>
                <a:lnTo>
                  <a:pt x="387723" y="71571"/>
                </a:lnTo>
                <a:lnTo>
                  <a:pt x="394720" y="113933"/>
                </a:lnTo>
                <a:lnTo>
                  <a:pt x="395599" y="138188"/>
                </a:lnTo>
                <a:lnTo>
                  <a:pt x="394720" y="162391"/>
                </a:lnTo>
                <a:lnTo>
                  <a:pt x="387723" y="204672"/>
                </a:lnTo>
                <a:lnTo>
                  <a:pt x="364468" y="250856"/>
                </a:lnTo>
                <a:lnTo>
                  <a:pt x="340735" y="267004"/>
                </a:lnTo>
                <a:lnTo>
                  <a:pt x="343529" y="276148"/>
                </a:lnTo>
                <a:lnTo>
                  <a:pt x="386820" y="246037"/>
                </a:lnTo>
                <a:lnTo>
                  <a:pt x="405511" y="208690"/>
                </a:lnTo>
                <a:lnTo>
                  <a:pt x="414984" y="163370"/>
                </a:lnTo>
                <a:lnTo>
                  <a:pt x="416173" y="138074"/>
                </a:lnTo>
                <a:lnTo>
                  <a:pt x="414984" y="112778"/>
                </a:lnTo>
                <a:lnTo>
                  <a:pt x="405511" y="67458"/>
                </a:lnTo>
                <a:lnTo>
                  <a:pt x="386820" y="30118"/>
                </a:lnTo>
                <a:lnTo>
                  <a:pt x="359960" y="6400"/>
                </a:lnTo>
                <a:lnTo>
                  <a:pt x="343529" y="0"/>
                </a:lnTo>
                <a:close/>
              </a:path>
              <a:path w="416559" h="276225">
                <a:moveTo>
                  <a:pt x="72638" y="0"/>
                </a:moveTo>
                <a:lnTo>
                  <a:pt x="29347" y="30118"/>
                </a:lnTo>
                <a:lnTo>
                  <a:pt x="10656" y="67458"/>
                </a:lnTo>
                <a:lnTo>
                  <a:pt x="1183" y="112778"/>
                </a:lnTo>
                <a:lnTo>
                  <a:pt x="0" y="138188"/>
                </a:lnTo>
                <a:lnTo>
                  <a:pt x="1183" y="163370"/>
                </a:lnTo>
                <a:lnTo>
                  <a:pt x="10656" y="208690"/>
                </a:lnTo>
                <a:lnTo>
                  <a:pt x="29347" y="246037"/>
                </a:lnTo>
                <a:lnTo>
                  <a:pt x="72638" y="276148"/>
                </a:lnTo>
                <a:lnTo>
                  <a:pt x="75432" y="267004"/>
                </a:lnTo>
                <a:lnTo>
                  <a:pt x="62718" y="260425"/>
                </a:lnTo>
                <a:lnTo>
                  <a:pt x="51636" y="250856"/>
                </a:lnTo>
                <a:lnTo>
                  <a:pt x="28391" y="204672"/>
                </a:lnTo>
                <a:lnTo>
                  <a:pt x="21445" y="162391"/>
                </a:lnTo>
                <a:lnTo>
                  <a:pt x="20572" y="138074"/>
                </a:lnTo>
                <a:lnTo>
                  <a:pt x="21445" y="113933"/>
                </a:lnTo>
                <a:lnTo>
                  <a:pt x="28391" y="71571"/>
                </a:lnTo>
                <a:lnTo>
                  <a:pt x="51636" y="25311"/>
                </a:lnTo>
                <a:lnTo>
                  <a:pt x="75432" y="9156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91554" y="6076594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7046" y="6076594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8143" y="629605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83909" y="579119"/>
            <a:ext cx="6132830" cy="3523615"/>
            <a:chOff x="2383909" y="579119"/>
            <a:chExt cx="6132830" cy="352361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909" y="673088"/>
              <a:ext cx="6132275" cy="338948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66638" y="593597"/>
              <a:ext cx="858519" cy="3495040"/>
            </a:xfrm>
            <a:custGeom>
              <a:avLst/>
              <a:gdLst/>
              <a:ahLst/>
              <a:cxnLst/>
              <a:rect l="l" t="t" r="r" b="b"/>
              <a:pathLst>
                <a:path w="858520" h="3495040">
                  <a:moveTo>
                    <a:pt x="0" y="321563"/>
                  </a:moveTo>
                  <a:lnTo>
                    <a:pt x="670560" y="321563"/>
                  </a:lnTo>
                  <a:lnTo>
                    <a:pt x="670560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  <a:path w="858520" h="3495040">
                  <a:moveTo>
                    <a:pt x="187451" y="3494531"/>
                  </a:moveTo>
                  <a:lnTo>
                    <a:pt x="858012" y="3494531"/>
                  </a:lnTo>
                  <a:lnTo>
                    <a:pt x="858012" y="3171444"/>
                  </a:lnTo>
                  <a:lnTo>
                    <a:pt x="187451" y="3171444"/>
                  </a:lnTo>
                  <a:lnTo>
                    <a:pt x="187451" y="349453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06111" y="713231"/>
            <a:ext cx="2780030" cy="3371215"/>
            <a:chOff x="4706111" y="713231"/>
            <a:chExt cx="2780030" cy="3371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6111" y="828335"/>
              <a:ext cx="2779776" cy="32071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27369" y="727709"/>
              <a:ext cx="942340" cy="3342640"/>
            </a:xfrm>
            <a:custGeom>
              <a:avLst/>
              <a:gdLst/>
              <a:ahLst/>
              <a:cxnLst/>
              <a:rect l="l" t="t" r="r" b="b"/>
              <a:pathLst>
                <a:path w="942340" h="3342640">
                  <a:moveTo>
                    <a:pt x="1524" y="321563"/>
                  </a:moveTo>
                  <a:lnTo>
                    <a:pt x="941831" y="321563"/>
                  </a:lnTo>
                  <a:lnTo>
                    <a:pt x="941831" y="0"/>
                  </a:lnTo>
                  <a:lnTo>
                    <a:pt x="1524" y="0"/>
                  </a:lnTo>
                  <a:lnTo>
                    <a:pt x="1524" y="321563"/>
                  </a:lnTo>
                  <a:close/>
                </a:path>
                <a:path w="942340" h="3342640">
                  <a:moveTo>
                    <a:pt x="0" y="3342131"/>
                  </a:moveTo>
                  <a:lnTo>
                    <a:pt x="938783" y="3342131"/>
                  </a:lnTo>
                  <a:lnTo>
                    <a:pt x="938783" y="3020568"/>
                  </a:lnTo>
                  <a:lnTo>
                    <a:pt x="0" y="3020568"/>
                  </a:lnTo>
                  <a:lnTo>
                    <a:pt x="0" y="334213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Losses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3971" y="4133215"/>
            <a:ext cx="10735310" cy="86677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250"/>
              </a:spcBef>
              <a:buChar char="•"/>
              <a:tabLst>
                <a:tab pos="324485" algn="l"/>
              </a:tabLst>
            </a:pPr>
            <a:r>
              <a:rPr sz="1800" dirty="0">
                <a:latin typeface="Arial"/>
                <a:cs typeface="Arial"/>
              </a:rPr>
              <a:t>Identity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Cambria Math"/>
                <a:cs typeface="Cambria Math"/>
              </a:rPr>
              <a:t>𝐿</a:t>
            </a:r>
            <a:r>
              <a:rPr sz="1950" baseline="-14957" dirty="0">
                <a:latin typeface="Cambria Math"/>
                <a:cs typeface="Cambria Math"/>
              </a:rPr>
              <a:t>𝑖𝑑𝑒𝑛,𝐹</a:t>
            </a:r>
            <a:r>
              <a:rPr sz="1950" spc="-20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𝐿</a:t>
            </a:r>
            <a:r>
              <a:rPr sz="1950" spc="60" baseline="-14957" dirty="0">
                <a:latin typeface="Cambria Math"/>
                <a:cs typeface="Cambria Math"/>
              </a:rPr>
              <a:t>𝑖𝑑𝑒𝑛,𝑄</a:t>
            </a:r>
            <a:r>
              <a:rPr sz="1800" spc="4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150"/>
              </a:spcBef>
              <a:tabLst>
                <a:tab pos="781685" algn="l"/>
              </a:tabLst>
            </a:pPr>
            <a:r>
              <a:rPr sz="1800" spc="-5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	Prevent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target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domain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distorted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necessary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(fixed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10" dirty="0">
                <a:latin typeface="Arial"/>
                <a:cs typeface="Arial"/>
              </a:rPr>
              <a:t> constraint)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1527" y="5228589"/>
            <a:ext cx="53340" cy="374650"/>
          </a:xfrm>
          <a:custGeom>
            <a:avLst/>
            <a:gdLst/>
            <a:ahLst/>
            <a:cxnLst/>
            <a:rect l="l" t="t" r="r" b="b"/>
            <a:pathLst>
              <a:path w="53340" h="374650">
                <a:moveTo>
                  <a:pt x="53086" y="0"/>
                </a:moveTo>
                <a:lnTo>
                  <a:pt x="0" y="0"/>
                </a:lnTo>
                <a:lnTo>
                  <a:pt x="0" y="10160"/>
                </a:lnTo>
                <a:lnTo>
                  <a:pt x="32385" y="10160"/>
                </a:lnTo>
                <a:lnTo>
                  <a:pt x="32385" y="365760"/>
                </a:lnTo>
                <a:lnTo>
                  <a:pt x="0" y="365760"/>
                </a:lnTo>
                <a:lnTo>
                  <a:pt x="0" y="374650"/>
                </a:lnTo>
                <a:lnTo>
                  <a:pt x="53086" y="374650"/>
                </a:lnTo>
                <a:lnTo>
                  <a:pt x="53086" y="365760"/>
                </a:lnTo>
                <a:lnTo>
                  <a:pt x="53086" y="10160"/>
                </a:lnTo>
                <a:lnTo>
                  <a:pt x="53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0855" y="5228589"/>
            <a:ext cx="151765" cy="374650"/>
          </a:xfrm>
          <a:custGeom>
            <a:avLst/>
            <a:gdLst/>
            <a:ahLst/>
            <a:cxnLst/>
            <a:rect l="l" t="t" r="r" b="b"/>
            <a:pathLst>
              <a:path w="151764" h="374650">
                <a:moveTo>
                  <a:pt x="53086" y="0"/>
                </a:moveTo>
                <a:lnTo>
                  <a:pt x="0" y="0"/>
                </a:lnTo>
                <a:lnTo>
                  <a:pt x="0" y="10160"/>
                </a:lnTo>
                <a:lnTo>
                  <a:pt x="0" y="365760"/>
                </a:lnTo>
                <a:lnTo>
                  <a:pt x="0" y="374650"/>
                </a:lnTo>
                <a:lnTo>
                  <a:pt x="53086" y="374650"/>
                </a:lnTo>
                <a:lnTo>
                  <a:pt x="53086" y="365760"/>
                </a:lnTo>
                <a:lnTo>
                  <a:pt x="20574" y="365760"/>
                </a:lnTo>
                <a:lnTo>
                  <a:pt x="20574" y="10160"/>
                </a:lnTo>
                <a:lnTo>
                  <a:pt x="53086" y="10160"/>
                </a:lnTo>
                <a:lnTo>
                  <a:pt x="53086" y="0"/>
                </a:lnTo>
                <a:close/>
              </a:path>
              <a:path w="151764" h="374650">
                <a:moveTo>
                  <a:pt x="103251" y="49403"/>
                </a:moveTo>
                <a:lnTo>
                  <a:pt x="85979" y="49403"/>
                </a:lnTo>
                <a:lnTo>
                  <a:pt x="85979" y="325501"/>
                </a:lnTo>
                <a:lnTo>
                  <a:pt x="103251" y="325501"/>
                </a:lnTo>
                <a:lnTo>
                  <a:pt x="103251" y="49403"/>
                </a:lnTo>
                <a:close/>
              </a:path>
              <a:path w="151764" h="374650">
                <a:moveTo>
                  <a:pt x="151765" y="49403"/>
                </a:moveTo>
                <a:lnTo>
                  <a:pt x="134620" y="49403"/>
                </a:lnTo>
                <a:lnTo>
                  <a:pt x="134620" y="325501"/>
                </a:lnTo>
                <a:lnTo>
                  <a:pt x="151765" y="325501"/>
                </a:lnTo>
                <a:lnTo>
                  <a:pt x="151765" y="49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1502" y="5277992"/>
            <a:ext cx="66040" cy="276225"/>
          </a:xfrm>
          <a:custGeom>
            <a:avLst/>
            <a:gdLst/>
            <a:ahLst/>
            <a:cxnLst/>
            <a:rect l="l" t="t" r="r" b="b"/>
            <a:pathLst>
              <a:path w="66040" h="276225">
                <a:moveTo>
                  <a:pt x="17272" y="0"/>
                </a:moveTo>
                <a:lnTo>
                  <a:pt x="0" y="0"/>
                </a:lnTo>
                <a:lnTo>
                  <a:pt x="0" y="276098"/>
                </a:lnTo>
                <a:lnTo>
                  <a:pt x="17272" y="276098"/>
                </a:lnTo>
                <a:lnTo>
                  <a:pt x="17272" y="0"/>
                </a:lnTo>
                <a:close/>
              </a:path>
              <a:path w="66040" h="276225">
                <a:moveTo>
                  <a:pt x="65786" y="0"/>
                </a:moveTo>
                <a:lnTo>
                  <a:pt x="48641" y="0"/>
                </a:lnTo>
                <a:lnTo>
                  <a:pt x="48641" y="276098"/>
                </a:lnTo>
                <a:lnTo>
                  <a:pt x="65786" y="276098"/>
                </a:lnTo>
                <a:lnTo>
                  <a:pt x="65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2177" y="5310885"/>
            <a:ext cx="390525" cy="212090"/>
          </a:xfrm>
          <a:custGeom>
            <a:avLst/>
            <a:gdLst/>
            <a:ahLst/>
            <a:cxnLst/>
            <a:rect l="l" t="t" r="r" b="b"/>
            <a:pathLst>
              <a:path w="390525" h="212089">
                <a:moveTo>
                  <a:pt x="322452" y="0"/>
                </a:moveTo>
                <a:lnTo>
                  <a:pt x="319531" y="8635"/>
                </a:lnTo>
                <a:lnTo>
                  <a:pt x="331745" y="13946"/>
                </a:lnTo>
                <a:lnTo>
                  <a:pt x="342280" y="21304"/>
                </a:lnTo>
                <a:lnTo>
                  <a:pt x="363694" y="55429"/>
                </a:lnTo>
                <a:lnTo>
                  <a:pt x="370713" y="104775"/>
                </a:lnTo>
                <a:lnTo>
                  <a:pt x="369927" y="123443"/>
                </a:lnTo>
                <a:lnTo>
                  <a:pt x="358140" y="169163"/>
                </a:lnTo>
                <a:lnTo>
                  <a:pt x="331886" y="197792"/>
                </a:lnTo>
                <a:lnTo>
                  <a:pt x="319786" y="203200"/>
                </a:lnTo>
                <a:lnTo>
                  <a:pt x="322452" y="211708"/>
                </a:lnTo>
                <a:lnTo>
                  <a:pt x="362922" y="187706"/>
                </a:lnTo>
                <a:lnTo>
                  <a:pt x="385651" y="143335"/>
                </a:lnTo>
                <a:lnTo>
                  <a:pt x="390017" y="105917"/>
                </a:lnTo>
                <a:lnTo>
                  <a:pt x="388921" y="86536"/>
                </a:lnTo>
                <a:lnTo>
                  <a:pt x="372491" y="37083"/>
                </a:lnTo>
                <a:lnTo>
                  <a:pt x="337808" y="5526"/>
                </a:lnTo>
                <a:lnTo>
                  <a:pt x="322452" y="0"/>
                </a:lnTo>
                <a:close/>
              </a:path>
              <a:path w="390525" h="212089">
                <a:moveTo>
                  <a:pt x="67563" y="0"/>
                </a:moveTo>
                <a:lnTo>
                  <a:pt x="27219" y="24056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68082" y="5415178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46391" y="5842000"/>
            <a:ext cx="53340" cy="375920"/>
          </a:xfrm>
          <a:custGeom>
            <a:avLst/>
            <a:gdLst/>
            <a:ahLst/>
            <a:cxnLst/>
            <a:rect l="l" t="t" r="r" b="b"/>
            <a:pathLst>
              <a:path w="53340" h="375920">
                <a:moveTo>
                  <a:pt x="53086" y="0"/>
                </a:moveTo>
                <a:lnTo>
                  <a:pt x="0" y="0"/>
                </a:lnTo>
                <a:lnTo>
                  <a:pt x="0" y="10160"/>
                </a:lnTo>
                <a:lnTo>
                  <a:pt x="32385" y="10160"/>
                </a:lnTo>
                <a:lnTo>
                  <a:pt x="32385" y="365760"/>
                </a:lnTo>
                <a:lnTo>
                  <a:pt x="0" y="365760"/>
                </a:lnTo>
                <a:lnTo>
                  <a:pt x="0" y="375920"/>
                </a:lnTo>
                <a:lnTo>
                  <a:pt x="53086" y="375920"/>
                </a:lnTo>
                <a:lnTo>
                  <a:pt x="53086" y="365760"/>
                </a:lnTo>
                <a:lnTo>
                  <a:pt x="53086" y="10160"/>
                </a:lnTo>
                <a:lnTo>
                  <a:pt x="53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7890" y="5892113"/>
            <a:ext cx="66040" cy="276225"/>
          </a:xfrm>
          <a:custGeom>
            <a:avLst/>
            <a:gdLst/>
            <a:ahLst/>
            <a:cxnLst/>
            <a:rect l="l" t="t" r="r" b="b"/>
            <a:pathLst>
              <a:path w="66040" h="276225">
                <a:moveTo>
                  <a:pt x="17272" y="0"/>
                </a:moveTo>
                <a:lnTo>
                  <a:pt x="0" y="0"/>
                </a:lnTo>
                <a:lnTo>
                  <a:pt x="0" y="276148"/>
                </a:lnTo>
                <a:lnTo>
                  <a:pt x="17272" y="276148"/>
                </a:lnTo>
                <a:lnTo>
                  <a:pt x="17272" y="0"/>
                </a:lnTo>
                <a:close/>
              </a:path>
              <a:path w="66040" h="276225">
                <a:moveTo>
                  <a:pt x="65786" y="0"/>
                </a:moveTo>
                <a:lnTo>
                  <a:pt x="48641" y="0"/>
                </a:lnTo>
                <a:lnTo>
                  <a:pt x="48641" y="276148"/>
                </a:lnTo>
                <a:lnTo>
                  <a:pt x="65786" y="276148"/>
                </a:lnTo>
                <a:lnTo>
                  <a:pt x="65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2191" y="5842000"/>
            <a:ext cx="151765" cy="375920"/>
          </a:xfrm>
          <a:custGeom>
            <a:avLst/>
            <a:gdLst/>
            <a:ahLst/>
            <a:cxnLst/>
            <a:rect l="l" t="t" r="r" b="b"/>
            <a:pathLst>
              <a:path w="151764" h="375920">
                <a:moveTo>
                  <a:pt x="53086" y="0"/>
                </a:moveTo>
                <a:lnTo>
                  <a:pt x="0" y="0"/>
                </a:lnTo>
                <a:lnTo>
                  <a:pt x="0" y="10160"/>
                </a:lnTo>
                <a:lnTo>
                  <a:pt x="0" y="365760"/>
                </a:lnTo>
                <a:lnTo>
                  <a:pt x="0" y="375920"/>
                </a:lnTo>
                <a:lnTo>
                  <a:pt x="53086" y="375920"/>
                </a:lnTo>
                <a:lnTo>
                  <a:pt x="53086" y="365760"/>
                </a:lnTo>
                <a:lnTo>
                  <a:pt x="20574" y="365760"/>
                </a:lnTo>
                <a:lnTo>
                  <a:pt x="20574" y="10160"/>
                </a:lnTo>
                <a:lnTo>
                  <a:pt x="53086" y="10160"/>
                </a:lnTo>
                <a:lnTo>
                  <a:pt x="53086" y="0"/>
                </a:lnTo>
                <a:close/>
              </a:path>
              <a:path w="151764" h="375920">
                <a:moveTo>
                  <a:pt x="103251" y="50114"/>
                </a:moveTo>
                <a:lnTo>
                  <a:pt x="85979" y="50114"/>
                </a:lnTo>
                <a:lnTo>
                  <a:pt x="85979" y="326263"/>
                </a:lnTo>
                <a:lnTo>
                  <a:pt x="103251" y="326263"/>
                </a:lnTo>
                <a:lnTo>
                  <a:pt x="103251" y="50114"/>
                </a:lnTo>
                <a:close/>
              </a:path>
              <a:path w="151764" h="375920">
                <a:moveTo>
                  <a:pt x="151765" y="50114"/>
                </a:moveTo>
                <a:lnTo>
                  <a:pt x="134620" y="50114"/>
                </a:lnTo>
                <a:lnTo>
                  <a:pt x="134620" y="326263"/>
                </a:lnTo>
                <a:lnTo>
                  <a:pt x="151765" y="326263"/>
                </a:lnTo>
                <a:lnTo>
                  <a:pt x="151765" y="50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47565" y="5288102"/>
            <a:ext cx="2144395" cy="91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604010" algn="l"/>
              </a:tabLst>
            </a:pPr>
            <a:r>
              <a:rPr sz="2700" baseline="10802" dirty="0">
                <a:latin typeface="Cambria Math"/>
                <a:cs typeface="Cambria Math"/>
              </a:rPr>
              <a:t>𝐿</a:t>
            </a:r>
            <a:r>
              <a:rPr sz="1300" dirty="0">
                <a:latin typeface="Cambria Math"/>
                <a:cs typeface="Cambria Math"/>
              </a:rPr>
              <a:t>𝑖𝑑𝑒𝑛,𝐹</a:t>
            </a:r>
            <a:r>
              <a:rPr sz="1300" spc="49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359" baseline="10802" dirty="0">
                <a:latin typeface="Cambria Math"/>
                <a:cs typeface="Cambria Math"/>
              </a:rPr>
              <a:t> </a:t>
            </a:r>
            <a:r>
              <a:rPr sz="2700" spc="52" baseline="10802" dirty="0">
                <a:latin typeface="Cambria Math"/>
                <a:cs typeface="Cambria Math"/>
              </a:rPr>
              <a:t>𝔼</a:t>
            </a:r>
            <a:r>
              <a:rPr sz="1300" spc="35" dirty="0">
                <a:latin typeface="Cambria Math"/>
                <a:cs typeface="Cambria Math"/>
              </a:rPr>
              <a:t>𝑥</a:t>
            </a:r>
            <a:r>
              <a:rPr sz="1575" spc="52" baseline="-13227" dirty="0">
                <a:latin typeface="Cambria Math"/>
                <a:cs typeface="Cambria Math"/>
              </a:rPr>
              <a:t>𝐹</a:t>
            </a:r>
            <a:r>
              <a:rPr sz="1575" baseline="-13227" dirty="0">
                <a:latin typeface="Cambria Math"/>
                <a:cs typeface="Cambria Math"/>
              </a:rPr>
              <a:t>	</a:t>
            </a: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𝑄2𝐹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3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tabLst>
                <a:tab pos="1623695" algn="l"/>
              </a:tabLst>
            </a:pPr>
            <a:r>
              <a:rPr sz="2700" spc="67" baseline="10802" dirty="0">
                <a:latin typeface="Cambria Math"/>
                <a:cs typeface="Cambria Math"/>
              </a:rPr>
              <a:t>𝐿</a:t>
            </a:r>
            <a:r>
              <a:rPr sz="1300" spc="45" dirty="0">
                <a:latin typeface="Cambria Math"/>
                <a:cs typeface="Cambria Math"/>
              </a:rPr>
              <a:t>𝑖𝑑𝑒𝑛,𝑄</a:t>
            </a:r>
            <a:r>
              <a:rPr sz="1300" spc="320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165" baseline="10802" dirty="0">
                <a:latin typeface="Cambria Math"/>
                <a:cs typeface="Cambria Math"/>
              </a:rPr>
              <a:t> </a:t>
            </a:r>
            <a:r>
              <a:rPr sz="2700" spc="60" baseline="10802" dirty="0">
                <a:latin typeface="Cambria Math"/>
                <a:cs typeface="Cambria Math"/>
              </a:rPr>
              <a:t>𝔼</a:t>
            </a:r>
            <a:r>
              <a:rPr sz="1300" spc="40" dirty="0">
                <a:latin typeface="Cambria Math"/>
                <a:cs typeface="Cambria Math"/>
              </a:rPr>
              <a:t>𝑥</a:t>
            </a:r>
            <a:r>
              <a:rPr sz="1575" spc="60" baseline="-13227" dirty="0">
                <a:latin typeface="Cambria Math"/>
                <a:cs typeface="Cambria Math"/>
              </a:rPr>
              <a:t>𝑄</a:t>
            </a:r>
            <a:r>
              <a:rPr sz="1575" baseline="-13227" dirty="0">
                <a:latin typeface="Cambria Math"/>
                <a:cs typeface="Cambria Math"/>
              </a:rPr>
              <a:t>	</a:t>
            </a: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𝐹2𝑄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61994" y="5892114"/>
            <a:ext cx="414655" cy="276225"/>
          </a:xfrm>
          <a:custGeom>
            <a:avLst/>
            <a:gdLst/>
            <a:ahLst/>
            <a:cxnLst/>
            <a:rect l="l" t="t" r="r" b="b"/>
            <a:pathLst>
              <a:path w="414654" h="276225">
                <a:moveTo>
                  <a:pt x="342005" y="0"/>
                </a:moveTo>
                <a:lnTo>
                  <a:pt x="339211" y="9156"/>
                </a:lnTo>
                <a:lnTo>
                  <a:pt x="351905" y="15733"/>
                </a:lnTo>
                <a:lnTo>
                  <a:pt x="362944" y="25311"/>
                </a:lnTo>
                <a:lnTo>
                  <a:pt x="386199" y="71571"/>
                </a:lnTo>
                <a:lnTo>
                  <a:pt x="393196" y="113933"/>
                </a:lnTo>
                <a:lnTo>
                  <a:pt x="394075" y="138188"/>
                </a:lnTo>
                <a:lnTo>
                  <a:pt x="393196" y="162391"/>
                </a:lnTo>
                <a:lnTo>
                  <a:pt x="386199" y="204672"/>
                </a:lnTo>
                <a:lnTo>
                  <a:pt x="362944" y="250856"/>
                </a:lnTo>
                <a:lnTo>
                  <a:pt x="339211" y="267004"/>
                </a:lnTo>
                <a:lnTo>
                  <a:pt x="342005" y="276148"/>
                </a:lnTo>
                <a:lnTo>
                  <a:pt x="385296" y="246037"/>
                </a:lnTo>
                <a:lnTo>
                  <a:pt x="403987" y="208690"/>
                </a:lnTo>
                <a:lnTo>
                  <a:pt x="413460" y="163370"/>
                </a:lnTo>
                <a:lnTo>
                  <a:pt x="414649" y="138074"/>
                </a:lnTo>
                <a:lnTo>
                  <a:pt x="413460" y="112778"/>
                </a:lnTo>
                <a:lnTo>
                  <a:pt x="403987" y="67458"/>
                </a:lnTo>
                <a:lnTo>
                  <a:pt x="385296" y="30118"/>
                </a:lnTo>
                <a:lnTo>
                  <a:pt x="358436" y="6400"/>
                </a:lnTo>
                <a:lnTo>
                  <a:pt x="342005" y="0"/>
                </a:lnTo>
                <a:close/>
              </a:path>
              <a:path w="414654" h="276225">
                <a:moveTo>
                  <a:pt x="72638" y="0"/>
                </a:moveTo>
                <a:lnTo>
                  <a:pt x="29347" y="30118"/>
                </a:lnTo>
                <a:lnTo>
                  <a:pt x="10656" y="67458"/>
                </a:lnTo>
                <a:lnTo>
                  <a:pt x="1183" y="112778"/>
                </a:lnTo>
                <a:lnTo>
                  <a:pt x="0" y="138188"/>
                </a:lnTo>
                <a:lnTo>
                  <a:pt x="1183" y="163370"/>
                </a:lnTo>
                <a:lnTo>
                  <a:pt x="10656" y="208690"/>
                </a:lnTo>
                <a:lnTo>
                  <a:pt x="29347" y="246037"/>
                </a:lnTo>
                <a:lnTo>
                  <a:pt x="72638" y="276148"/>
                </a:lnTo>
                <a:lnTo>
                  <a:pt x="75432" y="267004"/>
                </a:lnTo>
                <a:lnTo>
                  <a:pt x="62718" y="260425"/>
                </a:lnTo>
                <a:lnTo>
                  <a:pt x="51636" y="250856"/>
                </a:lnTo>
                <a:lnTo>
                  <a:pt x="28391" y="204672"/>
                </a:lnTo>
                <a:lnTo>
                  <a:pt x="21445" y="162391"/>
                </a:lnTo>
                <a:lnTo>
                  <a:pt x="20572" y="138074"/>
                </a:lnTo>
                <a:lnTo>
                  <a:pt x="21445" y="113933"/>
                </a:lnTo>
                <a:lnTo>
                  <a:pt x="28391" y="71571"/>
                </a:lnTo>
                <a:lnTo>
                  <a:pt x="51636" y="25311"/>
                </a:lnTo>
                <a:lnTo>
                  <a:pt x="75432" y="9156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66434" y="5240858"/>
            <a:ext cx="1004569" cy="91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endParaRPr sz="1950" baseline="-1495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800">
              <a:latin typeface="Cambria Math"/>
              <a:cs typeface="Cambria Math"/>
            </a:endParaRPr>
          </a:p>
          <a:p>
            <a:pPr marL="78105">
              <a:lnSpc>
                <a:spcPct val="100000"/>
              </a:lnSpc>
              <a:tabLst>
                <a:tab pos="480695" algn="l"/>
              </a:tabLst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24470" y="602935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391" y="826389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4485" algn="l"/>
              </a:tabLst>
            </a:pPr>
            <a:r>
              <a:rPr sz="1800" dirty="0">
                <a:latin typeface="Cambria Math"/>
                <a:cs typeface="Cambria Math"/>
              </a:rPr>
              <a:t>𝐿</a:t>
            </a:r>
            <a:r>
              <a:rPr sz="1950" baseline="-14957" dirty="0">
                <a:latin typeface="Cambria Math"/>
                <a:cs typeface="Cambria Math"/>
              </a:rPr>
              <a:t>𝐺</a:t>
            </a:r>
            <a:r>
              <a:rPr sz="1950" spc="532" baseline="-14957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717" y="863980"/>
            <a:ext cx="1621790" cy="276225"/>
          </a:xfrm>
          <a:custGeom>
            <a:avLst/>
            <a:gdLst/>
            <a:ahLst/>
            <a:cxnLst/>
            <a:rect l="l" t="t" r="r" b="b"/>
            <a:pathLst>
              <a:path w="1621789" h="276225">
                <a:moveTo>
                  <a:pt x="1549013" y="0"/>
                </a:moveTo>
                <a:lnTo>
                  <a:pt x="1546219" y="9271"/>
                </a:lnTo>
                <a:lnTo>
                  <a:pt x="1558913" y="15819"/>
                </a:lnTo>
                <a:lnTo>
                  <a:pt x="1569952" y="25368"/>
                </a:lnTo>
                <a:lnTo>
                  <a:pt x="1593187" y="71616"/>
                </a:lnTo>
                <a:lnTo>
                  <a:pt x="1600096" y="114010"/>
                </a:lnTo>
                <a:lnTo>
                  <a:pt x="1600956" y="138303"/>
                </a:lnTo>
                <a:lnTo>
                  <a:pt x="1600096" y="162446"/>
                </a:lnTo>
                <a:lnTo>
                  <a:pt x="1593187" y="204686"/>
                </a:lnTo>
                <a:lnTo>
                  <a:pt x="1569952" y="250920"/>
                </a:lnTo>
                <a:lnTo>
                  <a:pt x="1546219" y="267081"/>
                </a:lnTo>
                <a:lnTo>
                  <a:pt x="1549013" y="276225"/>
                </a:lnTo>
                <a:lnTo>
                  <a:pt x="1592304" y="246060"/>
                </a:lnTo>
                <a:lnTo>
                  <a:pt x="1610975" y="208702"/>
                </a:lnTo>
                <a:lnTo>
                  <a:pt x="1620361" y="163415"/>
                </a:lnTo>
                <a:lnTo>
                  <a:pt x="1621530" y="138176"/>
                </a:lnTo>
                <a:lnTo>
                  <a:pt x="1620361" y="112863"/>
                </a:lnTo>
                <a:lnTo>
                  <a:pt x="1610975" y="67524"/>
                </a:lnTo>
                <a:lnTo>
                  <a:pt x="1592304" y="30182"/>
                </a:lnTo>
                <a:lnTo>
                  <a:pt x="1565443" y="6457"/>
                </a:lnTo>
                <a:lnTo>
                  <a:pt x="1549013" y="0"/>
                </a:lnTo>
                <a:close/>
              </a:path>
              <a:path w="1621789" h="276225">
                <a:moveTo>
                  <a:pt x="72511" y="0"/>
                </a:moveTo>
                <a:lnTo>
                  <a:pt x="29219" y="30182"/>
                </a:lnTo>
                <a:lnTo>
                  <a:pt x="10549" y="67524"/>
                </a:lnTo>
                <a:lnTo>
                  <a:pt x="1162" y="112863"/>
                </a:lnTo>
                <a:lnTo>
                  <a:pt x="0" y="138303"/>
                </a:lnTo>
                <a:lnTo>
                  <a:pt x="1162" y="163415"/>
                </a:lnTo>
                <a:lnTo>
                  <a:pt x="10549" y="208702"/>
                </a:lnTo>
                <a:lnTo>
                  <a:pt x="29219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11" y="260512"/>
                </a:lnTo>
                <a:lnTo>
                  <a:pt x="51571" y="250920"/>
                </a:lnTo>
                <a:lnTo>
                  <a:pt x="28336" y="204686"/>
                </a:lnTo>
                <a:lnTo>
                  <a:pt x="21427" y="162446"/>
                </a:lnTo>
                <a:lnTo>
                  <a:pt x="20572" y="138176"/>
                </a:lnTo>
                <a:lnTo>
                  <a:pt x="21427" y="114010"/>
                </a:lnTo>
                <a:lnTo>
                  <a:pt x="28336" y="71616"/>
                </a:lnTo>
                <a:lnTo>
                  <a:pt x="51571" y="25368"/>
                </a:lnTo>
                <a:lnTo>
                  <a:pt x="75305" y="9271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7457" y="863980"/>
            <a:ext cx="1861185" cy="276225"/>
          </a:xfrm>
          <a:custGeom>
            <a:avLst/>
            <a:gdLst/>
            <a:ahLst/>
            <a:cxnLst/>
            <a:rect l="l" t="t" r="r" b="b"/>
            <a:pathLst>
              <a:path w="1861185" h="276225">
                <a:moveTo>
                  <a:pt x="1788281" y="0"/>
                </a:moveTo>
                <a:lnTo>
                  <a:pt x="1785487" y="9271"/>
                </a:lnTo>
                <a:lnTo>
                  <a:pt x="1798181" y="15819"/>
                </a:lnTo>
                <a:lnTo>
                  <a:pt x="1809220" y="25368"/>
                </a:lnTo>
                <a:lnTo>
                  <a:pt x="1832455" y="71616"/>
                </a:lnTo>
                <a:lnTo>
                  <a:pt x="1839364" y="114010"/>
                </a:lnTo>
                <a:lnTo>
                  <a:pt x="1840224" y="138303"/>
                </a:lnTo>
                <a:lnTo>
                  <a:pt x="1839364" y="162446"/>
                </a:lnTo>
                <a:lnTo>
                  <a:pt x="1832455" y="204686"/>
                </a:lnTo>
                <a:lnTo>
                  <a:pt x="1809220" y="250920"/>
                </a:lnTo>
                <a:lnTo>
                  <a:pt x="1785487" y="267081"/>
                </a:lnTo>
                <a:lnTo>
                  <a:pt x="1788281" y="276225"/>
                </a:lnTo>
                <a:lnTo>
                  <a:pt x="1831572" y="246060"/>
                </a:lnTo>
                <a:lnTo>
                  <a:pt x="1850243" y="208702"/>
                </a:lnTo>
                <a:lnTo>
                  <a:pt x="1859629" y="163415"/>
                </a:lnTo>
                <a:lnTo>
                  <a:pt x="1860798" y="138176"/>
                </a:lnTo>
                <a:lnTo>
                  <a:pt x="1859629" y="112863"/>
                </a:lnTo>
                <a:lnTo>
                  <a:pt x="1850243" y="67524"/>
                </a:lnTo>
                <a:lnTo>
                  <a:pt x="1831572" y="30182"/>
                </a:lnTo>
                <a:lnTo>
                  <a:pt x="1804711" y="6457"/>
                </a:lnTo>
                <a:lnTo>
                  <a:pt x="1788281" y="0"/>
                </a:lnTo>
                <a:close/>
              </a:path>
              <a:path w="1861185" h="276225">
                <a:moveTo>
                  <a:pt x="72511" y="0"/>
                </a:moveTo>
                <a:lnTo>
                  <a:pt x="29219" y="30182"/>
                </a:lnTo>
                <a:lnTo>
                  <a:pt x="10549" y="67524"/>
                </a:lnTo>
                <a:lnTo>
                  <a:pt x="1162" y="112863"/>
                </a:lnTo>
                <a:lnTo>
                  <a:pt x="0" y="138303"/>
                </a:lnTo>
                <a:lnTo>
                  <a:pt x="1162" y="163415"/>
                </a:lnTo>
                <a:lnTo>
                  <a:pt x="10549" y="208702"/>
                </a:lnTo>
                <a:lnTo>
                  <a:pt x="29219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11" y="260512"/>
                </a:lnTo>
                <a:lnTo>
                  <a:pt x="51571" y="250920"/>
                </a:lnTo>
                <a:lnTo>
                  <a:pt x="28336" y="204686"/>
                </a:lnTo>
                <a:lnTo>
                  <a:pt x="21427" y="162446"/>
                </a:lnTo>
                <a:lnTo>
                  <a:pt x="20572" y="138176"/>
                </a:lnTo>
                <a:lnTo>
                  <a:pt x="21427" y="114010"/>
                </a:lnTo>
                <a:lnTo>
                  <a:pt x="28336" y="71616"/>
                </a:lnTo>
                <a:lnTo>
                  <a:pt x="51571" y="25368"/>
                </a:lnTo>
                <a:lnTo>
                  <a:pt x="75305" y="9271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5" y="863980"/>
            <a:ext cx="2359660" cy="276225"/>
          </a:xfrm>
          <a:custGeom>
            <a:avLst/>
            <a:gdLst/>
            <a:ahLst/>
            <a:cxnLst/>
            <a:rect l="l" t="t" r="r" b="b"/>
            <a:pathLst>
              <a:path w="2359659" h="276225">
                <a:moveTo>
                  <a:pt x="2286629" y="0"/>
                </a:moveTo>
                <a:lnTo>
                  <a:pt x="2283835" y="9271"/>
                </a:lnTo>
                <a:lnTo>
                  <a:pt x="2296529" y="15819"/>
                </a:lnTo>
                <a:lnTo>
                  <a:pt x="2307568" y="25368"/>
                </a:lnTo>
                <a:lnTo>
                  <a:pt x="2330803" y="71616"/>
                </a:lnTo>
                <a:lnTo>
                  <a:pt x="2337712" y="114010"/>
                </a:lnTo>
                <a:lnTo>
                  <a:pt x="2338572" y="138303"/>
                </a:lnTo>
                <a:lnTo>
                  <a:pt x="2337712" y="162446"/>
                </a:lnTo>
                <a:lnTo>
                  <a:pt x="2330803" y="204686"/>
                </a:lnTo>
                <a:lnTo>
                  <a:pt x="2307568" y="250920"/>
                </a:lnTo>
                <a:lnTo>
                  <a:pt x="2283835" y="267081"/>
                </a:lnTo>
                <a:lnTo>
                  <a:pt x="2286629" y="276225"/>
                </a:lnTo>
                <a:lnTo>
                  <a:pt x="2329920" y="246060"/>
                </a:lnTo>
                <a:lnTo>
                  <a:pt x="2348591" y="208702"/>
                </a:lnTo>
                <a:lnTo>
                  <a:pt x="2357977" y="163415"/>
                </a:lnTo>
                <a:lnTo>
                  <a:pt x="2359146" y="138176"/>
                </a:lnTo>
                <a:lnTo>
                  <a:pt x="2357977" y="112863"/>
                </a:lnTo>
                <a:lnTo>
                  <a:pt x="2348591" y="67524"/>
                </a:lnTo>
                <a:lnTo>
                  <a:pt x="2329920" y="30182"/>
                </a:lnTo>
                <a:lnTo>
                  <a:pt x="2303059" y="6457"/>
                </a:lnTo>
                <a:lnTo>
                  <a:pt x="2286629" y="0"/>
                </a:lnTo>
                <a:close/>
              </a:path>
              <a:path w="2359659" h="276225">
                <a:moveTo>
                  <a:pt x="72511" y="0"/>
                </a:moveTo>
                <a:lnTo>
                  <a:pt x="29219" y="30182"/>
                </a:lnTo>
                <a:lnTo>
                  <a:pt x="10549" y="67524"/>
                </a:lnTo>
                <a:lnTo>
                  <a:pt x="1162" y="112863"/>
                </a:lnTo>
                <a:lnTo>
                  <a:pt x="0" y="138303"/>
                </a:lnTo>
                <a:lnTo>
                  <a:pt x="1162" y="163415"/>
                </a:lnTo>
                <a:lnTo>
                  <a:pt x="10549" y="208702"/>
                </a:lnTo>
                <a:lnTo>
                  <a:pt x="29219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11" y="260512"/>
                </a:lnTo>
                <a:lnTo>
                  <a:pt x="51571" y="250920"/>
                </a:lnTo>
                <a:lnTo>
                  <a:pt x="28336" y="204686"/>
                </a:lnTo>
                <a:lnTo>
                  <a:pt x="21427" y="162446"/>
                </a:lnTo>
                <a:lnTo>
                  <a:pt x="20572" y="138176"/>
                </a:lnTo>
                <a:lnTo>
                  <a:pt x="21427" y="114010"/>
                </a:lnTo>
                <a:lnTo>
                  <a:pt x="28336" y="71616"/>
                </a:lnTo>
                <a:lnTo>
                  <a:pt x="51571" y="25368"/>
                </a:lnTo>
                <a:lnTo>
                  <a:pt x="75305" y="9271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6032" y="873633"/>
            <a:ext cx="776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670685" algn="l"/>
                <a:tab pos="4402455" algn="l"/>
              </a:tabLst>
            </a:pPr>
            <a:r>
              <a:rPr sz="2700" baseline="10802" dirty="0">
                <a:latin typeface="Cambria Math"/>
                <a:cs typeface="Cambria Math"/>
              </a:rPr>
              <a:t>𝐿</a:t>
            </a:r>
            <a:r>
              <a:rPr sz="1300" dirty="0">
                <a:latin typeface="Cambria Math"/>
                <a:cs typeface="Cambria Math"/>
              </a:rPr>
              <a:t>𝑎𝑑𝑣,𝐹</a:t>
            </a:r>
            <a:r>
              <a:rPr sz="1300" spc="36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+</a:t>
            </a:r>
            <a:r>
              <a:rPr sz="2700" spc="172" baseline="10802" dirty="0">
                <a:latin typeface="Cambria Math"/>
                <a:cs typeface="Cambria Math"/>
              </a:rPr>
              <a:t> </a:t>
            </a:r>
            <a:r>
              <a:rPr sz="2700" spc="-15" baseline="10802" dirty="0">
                <a:latin typeface="Cambria Math"/>
                <a:cs typeface="Cambria Math"/>
              </a:rPr>
              <a:t>𝐿</a:t>
            </a:r>
            <a:r>
              <a:rPr sz="1300" spc="-10" dirty="0">
                <a:latin typeface="Cambria Math"/>
                <a:cs typeface="Cambria Math"/>
              </a:rPr>
              <a:t>𝑎𝑑𝑣,𝑄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2700" baseline="10802" dirty="0">
                <a:latin typeface="Cambria Math"/>
                <a:cs typeface="Cambria Math"/>
              </a:rPr>
              <a:t>+</a:t>
            </a:r>
            <a:r>
              <a:rPr sz="2700" spc="7" baseline="10802" dirty="0">
                <a:latin typeface="Cambria Math"/>
                <a:cs typeface="Cambria Math"/>
              </a:rPr>
              <a:t> </a:t>
            </a:r>
            <a:r>
              <a:rPr sz="2700" spc="82" baseline="10802" dirty="0">
                <a:latin typeface="Cambria Math"/>
                <a:cs typeface="Cambria Math"/>
              </a:rPr>
              <a:t>𝜆</a:t>
            </a:r>
            <a:r>
              <a:rPr sz="1300" spc="55" dirty="0">
                <a:latin typeface="Cambria Math"/>
                <a:cs typeface="Cambria Math"/>
              </a:rPr>
              <a:t>𝑐𝑦𝑐𝑙𝑒</a:t>
            </a:r>
            <a:r>
              <a:rPr sz="1300" spc="160" dirty="0">
                <a:latin typeface="Cambria Math"/>
                <a:cs typeface="Cambria Math"/>
              </a:rPr>
              <a:t>  </a:t>
            </a:r>
            <a:r>
              <a:rPr sz="2700" spc="75" baseline="10802" dirty="0">
                <a:latin typeface="Cambria Math"/>
                <a:cs typeface="Cambria Math"/>
              </a:rPr>
              <a:t>𝐿</a:t>
            </a:r>
            <a:r>
              <a:rPr sz="1300" spc="50" dirty="0">
                <a:latin typeface="Cambria Math"/>
                <a:cs typeface="Cambria Math"/>
              </a:rPr>
              <a:t>𝑐𝑦𝑐𝑙𝑒,𝐹</a:t>
            </a:r>
            <a:r>
              <a:rPr sz="1300" spc="23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+</a:t>
            </a:r>
            <a:r>
              <a:rPr sz="2700" spc="7" baseline="10802" dirty="0">
                <a:latin typeface="Cambria Math"/>
                <a:cs typeface="Cambria Math"/>
              </a:rPr>
              <a:t> </a:t>
            </a:r>
            <a:r>
              <a:rPr sz="2700" spc="60" baseline="10802" dirty="0">
                <a:latin typeface="Cambria Math"/>
                <a:cs typeface="Cambria Math"/>
              </a:rPr>
              <a:t>𝐿</a:t>
            </a:r>
            <a:r>
              <a:rPr sz="1300" spc="40" dirty="0">
                <a:latin typeface="Cambria Math"/>
                <a:cs typeface="Cambria Math"/>
              </a:rPr>
              <a:t>𝑐𝑦𝑐𝑙𝑒,𝑄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2700" baseline="10802" dirty="0">
                <a:latin typeface="Cambria Math"/>
                <a:cs typeface="Cambria Math"/>
              </a:rPr>
              <a:t>+</a:t>
            </a:r>
            <a:r>
              <a:rPr sz="2700" spc="30" baseline="10802" dirty="0">
                <a:latin typeface="Cambria Math"/>
                <a:cs typeface="Cambria Math"/>
              </a:rPr>
              <a:t> </a:t>
            </a:r>
            <a:r>
              <a:rPr sz="2700" spc="82" baseline="10802" dirty="0">
                <a:latin typeface="Cambria Math"/>
                <a:cs typeface="Cambria Math"/>
              </a:rPr>
              <a:t>𝜆</a:t>
            </a:r>
            <a:r>
              <a:rPr sz="1300" spc="55" dirty="0">
                <a:latin typeface="Cambria Math"/>
                <a:cs typeface="Cambria Math"/>
              </a:rPr>
              <a:t>𝑖𝑑𝑒𝑛𝑡𝑖𝑡𝑦</a:t>
            </a:r>
            <a:r>
              <a:rPr sz="1300" spc="185" dirty="0">
                <a:latin typeface="Cambria Math"/>
                <a:cs typeface="Cambria Math"/>
              </a:rPr>
              <a:t>  </a:t>
            </a:r>
            <a:r>
              <a:rPr sz="2700" spc="75" baseline="10802" dirty="0">
                <a:latin typeface="Cambria Math"/>
                <a:cs typeface="Cambria Math"/>
              </a:rPr>
              <a:t>𝐿</a:t>
            </a:r>
            <a:r>
              <a:rPr sz="1300" spc="50" dirty="0">
                <a:latin typeface="Cambria Math"/>
                <a:cs typeface="Cambria Math"/>
              </a:rPr>
              <a:t>𝑖𝑑𝑒𝑛𝑡𝑖𝑡𝑦,𝐹</a:t>
            </a:r>
            <a:r>
              <a:rPr sz="1300" spc="24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+</a:t>
            </a:r>
            <a:r>
              <a:rPr sz="2700" spc="7" baseline="10802" dirty="0">
                <a:latin typeface="Cambria Math"/>
                <a:cs typeface="Cambria Math"/>
              </a:rPr>
              <a:t> </a:t>
            </a:r>
            <a:r>
              <a:rPr sz="2700" spc="67" baseline="10802" dirty="0">
                <a:latin typeface="Cambria Math"/>
                <a:cs typeface="Cambria Math"/>
              </a:rPr>
              <a:t>𝐿</a:t>
            </a:r>
            <a:r>
              <a:rPr sz="1300" spc="45" dirty="0">
                <a:latin typeface="Cambria Math"/>
                <a:cs typeface="Cambria Math"/>
              </a:rPr>
              <a:t>𝑖𝑑𝑒𝑛𝑡𝑖𝑡𝑦,𝑄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903" y="1197863"/>
            <a:ext cx="7463790" cy="8216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75"/>
              </a:spcBef>
            </a:pP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225" baseline="10802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𝐿</a:t>
            </a:r>
            <a:r>
              <a:rPr sz="1300" dirty="0">
                <a:latin typeface="Cambria Math"/>
                <a:cs typeface="Cambria Math"/>
              </a:rPr>
              <a:t>𝑎𝑑𝑣</a:t>
            </a:r>
            <a:r>
              <a:rPr sz="1300" spc="24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+</a:t>
            </a:r>
            <a:r>
              <a:rPr sz="2700" spc="67" baseline="10802" dirty="0">
                <a:latin typeface="Cambria Math"/>
                <a:cs typeface="Cambria Math"/>
              </a:rPr>
              <a:t> </a:t>
            </a:r>
            <a:r>
              <a:rPr sz="2700" spc="89" baseline="10802" dirty="0">
                <a:latin typeface="Cambria Math"/>
                <a:cs typeface="Cambria Math"/>
              </a:rPr>
              <a:t>𝜆</a:t>
            </a:r>
            <a:r>
              <a:rPr sz="1300" spc="60" dirty="0">
                <a:latin typeface="Cambria Math"/>
                <a:cs typeface="Cambria Math"/>
              </a:rPr>
              <a:t>𝑐𝑦𝑐𝑙𝑒</a:t>
            </a:r>
            <a:r>
              <a:rPr sz="2700" spc="89" baseline="10802" dirty="0">
                <a:latin typeface="Cambria Math"/>
                <a:cs typeface="Cambria Math"/>
              </a:rPr>
              <a:t>𝐿</a:t>
            </a:r>
            <a:r>
              <a:rPr sz="1300" spc="60" dirty="0">
                <a:latin typeface="Cambria Math"/>
                <a:cs typeface="Cambria Math"/>
              </a:rPr>
              <a:t>𝑐𝑦𝑐𝑙𝑒</a:t>
            </a:r>
            <a:r>
              <a:rPr sz="1300" spc="254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+</a:t>
            </a:r>
            <a:r>
              <a:rPr sz="2700" spc="67" baseline="10802" dirty="0">
                <a:latin typeface="Cambria Math"/>
                <a:cs typeface="Cambria Math"/>
              </a:rPr>
              <a:t> </a:t>
            </a:r>
            <a:r>
              <a:rPr sz="2700" spc="82" baseline="10802" dirty="0">
                <a:latin typeface="Cambria Math"/>
                <a:cs typeface="Cambria Math"/>
              </a:rPr>
              <a:t>𝜆</a:t>
            </a:r>
            <a:r>
              <a:rPr sz="1300" spc="55" dirty="0">
                <a:latin typeface="Cambria Math"/>
                <a:cs typeface="Cambria Math"/>
              </a:rPr>
              <a:t>𝑖𝑑𝑒𝑛𝑡𝑖𝑡𝑦</a:t>
            </a:r>
            <a:r>
              <a:rPr sz="2700" spc="82" baseline="10802" dirty="0">
                <a:latin typeface="Cambria Math"/>
                <a:cs typeface="Cambria Math"/>
              </a:rPr>
              <a:t>𝐿</a:t>
            </a:r>
            <a:r>
              <a:rPr sz="1300" spc="55" dirty="0">
                <a:latin typeface="Cambria Math"/>
                <a:cs typeface="Cambria Math"/>
              </a:rPr>
              <a:t>𝑖𝑑𝑒𝑛𝑡𝑖𝑡𝑦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Arial"/>
                <a:cs typeface="Arial"/>
              </a:rPr>
              <a:t>where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𝜆</a:t>
            </a:r>
            <a:r>
              <a:rPr sz="1950" spc="89" baseline="-14957" dirty="0">
                <a:latin typeface="Cambria Math"/>
                <a:cs typeface="Cambria Math"/>
              </a:rPr>
              <a:t>𝑐𝑦𝑐𝑙𝑒</a:t>
            </a:r>
            <a:r>
              <a:rPr sz="1800" spc="60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𝜆</a:t>
            </a:r>
            <a:r>
              <a:rPr sz="1950" spc="82" baseline="-14957" dirty="0">
                <a:latin typeface="Cambria Math"/>
                <a:cs typeface="Cambria Math"/>
              </a:rPr>
              <a:t>𝑖𝑑𝑒𝑛𝑡𝑖𝑡𝑦</a:t>
            </a:r>
            <a:r>
              <a:rPr sz="1950" spc="41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weights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cycle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consistency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identity</a:t>
            </a:r>
            <a:r>
              <a:rPr sz="1800" spc="-20" dirty="0">
                <a:latin typeface="Arial"/>
                <a:cs typeface="Arial"/>
              </a:rPr>
              <a:t> 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3823" y="2379725"/>
            <a:ext cx="2921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𝐷</a:t>
            </a:r>
            <a:r>
              <a:rPr sz="1575" spc="67" baseline="-13227" dirty="0">
                <a:latin typeface="Cambria Math"/>
                <a:cs typeface="Cambria Math"/>
              </a:rPr>
              <a:t>𝐹</a:t>
            </a:r>
            <a:endParaRPr sz="1575" baseline="-1322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0802" y="2439035"/>
            <a:ext cx="486409" cy="15240"/>
          </a:xfrm>
          <a:custGeom>
            <a:avLst/>
            <a:gdLst/>
            <a:ahLst/>
            <a:cxnLst/>
            <a:rect l="l" t="t" r="r" b="b"/>
            <a:pathLst>
              <a:path w="486410" h="15239">
                <a:moveTo>
                  <a:pt x="486156" y="0"/>
                </a:moveTo>
                <a:lnTo>
                  <a:pt x="0" y="0"/>
                </a:lnTo>
                <a:lnTo>
                  <a:pt x="0" y="15239"/>
                </a:lnTo>
                <a:lnTo>
                  <a:pt x="486156" y="15239"/>
                </a:lnTo>
                <a:lnTo>
                  <a:pt x="486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5391" y="2164841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4485" algn="l"/>
                <a:tab pos="740410" algn="l"/>
              </a:tabLst>
            </a:pPr>
            <a:r>
              <a:rPr sz="2700" spc="-75" baseline="-26234" dirty="0">
                <a:latin typeface="Cambria Math"/>
                <a:cs typeface="Cambria Math"/>
              </a:rPr>
              <a:t>𝐿</a:t>
            </a:r>
            <a:r>
              <a:rPr sz="2700" baseline="-26234" dirty="0">
                <a:latin typeface="Cambria Math"/>
                <a:cs typeface="Cambria Math"/>
              </a:rPr>
              <a:t>	=</a:t>
            </a:r>
            <a:r>
              <a:rPr sz="2700" spc="157" baseline="-26234" dirty="0">
                <a:latin typeface="Cambria Math"/>
                <a:cs typeface="Cambria Math"/>
              </a:rPr>
              <a:t> </a:t>
            </a:r>
            <a:r>
              <a:rPr sz="1950" spc="104" baseline="12820" dirty="0">
                <a:latin typeface="Cambria Math"/>
                <a:cs typeface="Cambria Math"/>
              </a:rPr>
              <a:t>𝐿</a:t>
            </a:r>
            <a:r>
              <a:rPr sz="1050" spc="70" dirty="0">
                <a:latin typeface="Cambria Math"/>
                <a:cs typeface="Cambria Math"/>
              </a:rPr>
              <a:t>𝑎𝑑𝑣,𝐹</a:t>
            </a:r>
            <a:r>
              <a:rPr sz="1050" spc="335" dirty="0">
                <a:latin typeface="Cambria Math"/>
                <a:cs typeface="Cambria Math"/>
              </a:rPr>
              <a:t> </a:t>
            </a:r>
            <a:r>
              <a:rPr sz="2700" baseline="-26234" dirty="0">
                <a:latin typeface="Arial"/>
                <a:cs typeface="Arial"/>
              </a:rPr>
              <a:t>/</a:t>
            </a:r>
            <a:r>
              <a:rPr sz="2700" spc="-7" baseline="-26234" dirty="0">
                <a:latin typeface="Arial"/>
                <a:cs typeface="Arial"/>
              </a:rPr>
              <a:t> </a:t>
            </a:r>
            <a:r>
              <a:rPr sz="2700" spc="-75" baseline="-26234" dirty="0">
                <a:latin typeface="Cambria Math"/>
                <a:cs typeface="Cambria Math"/>
              </a:rPr>
              <a:t>𝐿</a:t>
            </a:r>
            <a:endParaRPr sz="2700" baseline="-26234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3055" y="2379725"/>
            <a:ext cx="303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50" dirty="0">
                <a:latin typeface="Cambria Math"/>
                <a:cs typeface="Cambria Math"/>
              </a:rPr>
              <a:t>𝐷</a:t>
            </a:r>
            <a:r>
              <a:rPr sz="1575" spc="75" baseline="-13227" dirty="0">
                <a:latin typeface="Cambria Math"/>
                <a:cs typeface="Cambria Math"/>
              </a:rPr>
              <a:t>𝑄</a:t>
            </a:r>
            <a:endParaRPr sz="1575" baseline="-1322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31922" y="2439035"/>
            <a:ext cx="497205" cy="15240"/>
          </a:xfrm>
          <a:custGeom>
            <a:avLst/>
            <a:gdLst/>
            <a:ahLst/>
            <a:cxnLst/>
            <a:rect l="l" t="t" r="r" b="b"/>
            <a:pathLst>
              <a:path w="497204" h="15239">
                <a:moveTo>
                  <a:pt x="496824" y="0"/>
                </a:moveTo>
                <a:lnTo>
                  <a:pt x="0" y="0"/>
                </a:lnTo>
                <a:lnTo>
                  <a:pt x="0" y="15239"/>
                </a:lnTo>
                <a:lnTo>
                  <a:pt x="496824" y="15239"/>
                </a:lnTo>
                <a:lnTo>
                  <a:pt x="496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59379" y="2218181"/>
            <a:ext cx="801370" cy="353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2415">
              <a:lnSpc>
                <a:spcPts val="980"/>
              </a:lnSpc>
              <a:spcBef>
                <a:spcPts val="120"/>
              </a:spcBef>
            </a:pPr>
            <a:r>
              <a:rPr sz="1950" spc="97" baseline="12820" dirty="0">
                <a:latin typeface="Cambria Math"/>
                <a:cs typeface="Cambria Math"/>
              </a:rPr>
              <a:t>𝐿</a:t>
            </a:r>
            <a:r>
              <a:rPr sz="1050" spc="65" dirty="0">
                <a:latin typeface="Cambria Math"/>
                <a:cs typeface="Cambria Math"/>
              </a:rPr>
              <a:t>𝑎𝑑𝑣,𝑄</a:t>
            </a:r>
            <a:endParaRPr sz="1050">
              <a:latin typeface="Cambria Math"/>
              <a:cs typeface="Cambria Math"/>
            </a:endParaRPr>
          </a:p>
          <a:p>
            <a:pPr marL="38100">
              <a:lnSpc>
                <a:spcPts val="1580"/>
              </a:lnSpc>
            </a:pP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1904" y="2446781"/>
            <a:ext cx="14700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59535" algn="l"/>
              </a:tabLst>
            </a:pPr>
            <a:r>
              <a:rPr sz="1300" spc="-50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791" y="2745485"/>
            <a:ext cx="66236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1800" spc="-25" dirty="0">
                <a:latin typeface="Arial"/>
                <a:cs typeface="Arial"/>
              </a:rPr>
              <a:t>You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optimize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generators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discriminators</a:t>
            </a:r>
            <a:r>
              <a:rPr sz="1800" spc="-10" dirty="0">
                <a:latin typeface="Arial"/>
                <a:cs typeface="Arial"/>
              </a:rPr>
              <a:t> alternately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942" y="3154259"/>
            <a:ext cx="5144410" cy="32893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0" y="28054"/>
            <a:ext cx="502805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2D75B6"/>
                </a:solidFill>
                <a:latin typeface="Arial"/>
                <a:cs typeface="Arial"/>
              </a:rPr>
              <a:t>Individual </a:t>
            </a:r>
            <a:r>
              <a:rPr sz="1400" dirty="0">
                <a:solidFill>
                  <a:srgbClr val="2D75B6"/>
                </a:solidFill>
                <a:latin typeface="Arial"/>
                <a:cs typeface="Arial"/>
              </a:rPr>
              <a:t>Project:</a:t>
            </a:r>
            <a:r>
              <a:rPr sz="1400" spc="-25" dirty="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lang="en-US" sz="1400" spc="-25" dirty="0">
                <a:solidFill>
                  <a:srgbClr val="2D75B6"/>
                </a:solidFill>
                <a:latin typeface="Arial"/>
                <a:cs typeface="Arial"/>
              </a:rPr>
              <a:t>Unsupervised </a:t>
            </a:r>
            <a:r>
              <a:rPr sz="1400" dirty="0">
                <a:solidFill>
                  <a:srgbClr val="2D75B6"/>
                </a:solidFill>
                <a:latin typeface="Arial"/>
                <a:cs typeface="Arial"/>
              </a:rPr>
              <a:t>CT</a:t>
            </a:r>
            <a:r>
              <a:rPr sz="1400" spc="-45" dirty="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D75B6"/>
                </a:solidFill>
                <a:latin typeface="Arial"/>
                <a:cs typeface="Arial"/>
              </a:rPr>
              <a:t>Denoising</a:t>
            </a:r>
            <a:r>
              <a:rPr sz="1400" spc="-40" dirty="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D75B6"/>
                </a:solidFill>
                <a:latin typeface="Arial"/>
                <a:cs typeface="Arial"/>
              </a:rPr>
              <a:t>with </a:t>
            </a:r>
            <a:r>
              <a:rPr sz="1400" spc="-10" dirty="0">
                <a:solidFill>
                  <a:srgbClr val="2D75B6"/>
                </a:solidFill>
                <a:latin typeface="Arial"/>
                <a:cs typeface="Arial"/>
              </a:rPr>
              <a:t>CycleGAN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143000"/>
            <a:ext cx="448500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Understand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task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denoising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Understand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CycleGAN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AAPM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dataset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Implement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CycleGAN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/>
                <a:cs typeface="Arial"/>
              </a:rPr>
              <a:t>Report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808" y="800100"/>
            <a:ext cx="5242560" cy="5468620"/>
            <a:chOff x="368808" y="800100"/>
            <a:chExt cx="5242560" cy="5468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4" y="800100"/>
              <a:ext cx="5213604" cy="54681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3286" y="1151381"/>
              <a:ext cx="5213985" cy="4265930"/>
            </a:xfrm>
            <a:custGeom>
              <a:avLst/>
              <a:gdLst/>
              <a:ahLst/>
              <a:cxnLst/>
              <a:rect l="l" t="t" r="r" b="b"/>
              <a:pathLst>
                <a:path w="5213985" h="4265930">
                  <a:moveTo>
                    <a:pt x="0" y="2173224"/>
                  </a:moveTo>
                  <a:lnTo>
                    <a:pt x="5213604" y="2173224"/>
                  </a:lnTo>
                  <a:lnTo>
                    <a:pt x="5213604" y="0"/>
                  </a:lnTo>
                  <a:lnTo>
                    <a:pt x="0" y="0"/>
                  </a:lnTo>
                  <a:lnTo>
                    <a:pt x="0" y="2173224"/>
                  </a:lnTo>
                  <a:close/>
                </a:path>
                <a:path w="5213985" h="4265930">
                  <a:moveTo>
                    <a:pt x="0" y="4265676"/>
                  </a:moveTo>
                  <a:lnTo>
                    <a:pt x="5213604" y="4265676"/>
                  </a:lnTo>
                  <a:lnTo>
                    <a:pt x="5213604" y="3272028"/>
                  </a:lnTo>
                  <a:lnTo>
                    <a:pt x="0" y="3272028"/>
                  </a:lnTo>
                  <a:lnTo>
                    <a:pt x="0" y="426567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Training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42634" y="2244979"/>
            <a:ext cx="4403090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Char char="•"/>
              <a:tabLst>
                <a:tab pos="299085" algn="l"/>
              </a:tabLst>
            </a:pPr>
            <a:r>
              <a:rPr sz="1800" spc="-25" dirty="0">
                <a:latin typeface="Arial"/>
                <a:cs typeface="Arial"/>
              </a:rPr>
              <a:t>You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complete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ts val="3240"/>
              </a:lnSpc>
              <a:spcBef>
                <a:spcPts val="285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Set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‘requires_grad’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discriminators </a:t>
            </a:r>
            <a:r>
              <a:rPr sz="1800" dirty="0">
                <a:latin typeface="Arial"/>
                <a:cs typeface="Arial"/>
              </a:rPr>
              <a:t>(use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‘set_requires_grad’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95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Outputs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Loss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generators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Loss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discriminators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10" dirty="0"/>
              <a:t> 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791" y="648716"/>
            <a:ext cx="6705600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Students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will: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</a:tabLst>
            </a:pPr>
            <a:r>
              <a:rPr sz="1800" b="1" spc="-10" dirty="0">
                <a:latin typeface="Arial"/>
                <a:cs typeface="Arial"/>
              </a:rPr>
              <a:t>Train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cycleGAN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denoising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</a:tabLst>
            </a:pPr>
            <a:r>
              <a:rPr sz="1800" b="1" spc="-10" dirty="0">
                <a:latin typeface="Arial"/>
                <a:cs typeface="Arial"/>
              </a:rPr>
              <a:t>Train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supervised learning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L1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loss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denoising: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8311" y="2137409"/>
            <a:ext cx="53340" cy="375920"/>
          </a:xfrm>
          <a:custGeom>
            <a:avLst/>
            <a:gdLst/>
            <a:ahLst/>
            <a:cxnLst/>
            <a:rect l="l" t="t" r="r" b="b"/>
            <a:pathLst>
              <a:path w="53340" h="375919">
                <a:moveTo>
                  <a:pt x="53213" y="0"/>
                </a:moveTo>
                <a:lnTo>
                  <a:pt x="0" y="0"/>
                </a:lnTo>
                <a:lnTo>
                  <a:pt x="0" y="10160"/>
                </a:lnTo>
                <a:lnTo>
                  <a:pt x="32512" y="10160"/>
                </a:lnTo>
                <a:lnTo>
                  <a:pt x="32512" y="365760"/>
                </a:lnTo>
                <a:lnTo>
                  <a:pt x="0" y="365760"/>
                </a:lnTo>
                <a:lnTo>
                  <a:pt x="0" y="375920"/>
                </a:lnTo>
                <a:lnTo>
                  <a:pt x="53213" y="375920"/>
                </a:lnTo>
                <a:lnTo>
                  <a:pt x="53213" y="365760"/>
                </a:lnTo>
                <a:lnTo>
                  <a:pt x="53213" y="10160"/>
                </a:lnTo>
                <a:lnTo>
                  <a:pt x="53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1731" y="2137409"/>
            <a:ext cx="151765" cy="375920"/>
          </a:xfrm>
          <a:custGeom>
            <a:avLst/>
            <a:gdLst/>
            <a:ahLst/>
            <a:cxnLst/>
            <a:rect l="l" t="t" r="r" b="b"/>
            <a:pathLst>
              <a:path w="151764" h="375919">
                <a:moveTo>
                  <a:pt x="53213" y="0"/>
                </a:moveTo>
                <a:lnTo>
                  <a:pt x="0" y="0"/>
                </a:lnTo>
                <a:lnTo>
                  <a:pt x="0" y="10160"/>
                </a:lnTo>
                <a:lnTo>
                  <a:pt x="0" y="365760"/>
                </a:lnTo>
                <a:lnTo>
                  <a:pt x="0" y="375920"/>
                </a:lnTo>
                <a:lnTo>
                  <a:pt x="53213" y="375920"/>
                </a:lnTo>
                <a:lnTo>
                  <a:pt x="53213" y="365760"/>
                </a:lnTo>
                <a:lnTo>
                  <a:pt x="20701" y="365760"/>
                </a:lnTo>
                <a:lnTo>
                  <a:pt x="20701" y="10160"/>
                </a:lnTo>
                <a:lnTo>
                  <a:pt x="53213" y="10160"/>
                </a:lnTo>
                <a:lnTo>
                  <a:pt x="53213" y="0"/>
                </a:lnTo>
                <a:close/>
              </a:path>
              <a:path w="151764" h="375919">
                <a:moveTo>
                  <a:pt x="103251" y="50038"/>
                </a:moveTo>
                <a:lnTo>
                  <a:pt x="86106" y="50038"/>
                </a:lnTo>
                <a:lnTo>
                  <a:pt x="86106" y="326136"/>
                </a:lnTo>
                <a:lnTo>
                  <a:pt x="103251" y="326136"/>
                </a:lnTo>
                <a:lnTo>
                  <a:pt x="103251" y="50038"/>
                </a:lnTo>
                <a:close/>
              </a:path>
              <a:path w="151764" h="375919">
                <a:moveTo>
                  <a:pt x="151765" y="50038"/>
                </a:moveTo>
                <a:lnTo>
                  <a:pt x="134620" y="50038"/>
                </a:lnTo>
                <a:lnTo>
                  <a:pt x="134620" y="326136"/>
                </a:lnTo>
                <a:lnTo>
                  <a:pt x="151765" y="326136"/>
                </a:lnTo>
                <a:lnTo>
                  <a:pt x="151765" y="50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8413" y="2187447"/>
            <a:ext cx="66040" cy="276225"/>
          </a:xfrm>
          <a:custGeom>
            <a:avLst/>
            <a:gdLst/>
            <a:ahLst/>
            <a:cxnLst/>
            <a:rect l="l" t="t" r="r" b="b"/>
            <a:pathLst>
              <a:path w="66040" h="276225">
                <a:moveTo>
                  <a:pt x="17145" y="0"/>
                </a:moveTo>
                <a:lnTo>
                  <a:pt x="0" y="0"/>
                </a:lnTo>
                <a:lnTo>
                  <a:pt x="0" y="276098"/>
                </a:lnTo>
                <a:lnTo>
                  <a:pt x="17145" y="276098"/>
                </a:lnTo>
                <a:lnTo>
                  <a:pt x="17145" y="0"/>
                </a:lnTo>
                <a:close/>
              </a:path>
              <a:path w="66040" h="276225">
                <a:moveTo>
                  <a:pt x="65659" y="0"/>
                </a:moveTo>
                <a:lnTo>
                  <a:pt x="48514" y="0"/>
                </a:lnTo>
                <a:lnTo>
                  <a:pt x="48514" y="276098"/>
                </a:lnTo>
                <a:lnTo>
                  <a:pt x="65659" y="276098"/>
                </a:lnTo>
                <a:lnTo>
                  <a:pt x="65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2709" y="2197353"/>
            <a:ext cx="250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98345" algn="l"/>
              </a:tabLst>
            </a:pPr>
            <a:r>
              <a:rPr sz="2700" spc="75" baseline="10802" dirty="0">
                <a:latin typeface="Cambria Math"/>
                <a:cs typeface="Cambria Math"/>
              </a:rPr>
              <a:t>𝐿</a:t>
            </a:r>
            <a:r>
              <a:rPr sz="1300" spc="50" dirty="0">
                <a:latin typeface="Cambria Math"/>
                <a:cs typeface="Cambria Math"/>
              </a:rPr>
              <a:t>𝑠𝑢𝑝𝑒𝑟𝑣𝑖𝑠𝑒𝑑</a:t>
            </a:r>
            <a:r>
              <a:rPr sz="1300" spc="310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172" baseline="10802" dirty="0">
                <a:latin typeface="Cambria Math"/>
                <a:cs typeface="Cambria Math"/>
              </a:rPr>
              <a:t> </a:t>
            </a:r>
            <a:r>
              <a:rPr sz="2700" spc="60" baseline="10802" dirty="0">
                <a:latin typeface="Cambria Math"/>
                <a:cs typeface="Cambria Math"/>
              </a:rPr>
              <a:t>𝔼</a:t>
            </a:r>
            <a:r>
              <a:rPr sz="1300" spc="40" dirty="0">
                <a:latin typeface="Cambria Math"/>
                <a:cs typeface="Cambria Math"/>
              </a:rPr>
              <a:t>𝑥</a:t>
            </a:r>
            <a:r>
              <a:rPr sz="1575" spc="60" baseline="-13227" dirty="0">
                <a:latin typeface="Cambria Math"/>
                <a:cs typeface="Cambria Math"/>
              </a:rPr>
              <a:t>𝑄</a:t>
            </a:r>
            <a:r>
              <a:rPr sz="1575" baseline="-13227" dirty="0">
                <a:latin typeface="Cambria Math"/>
                <a:cs typeface="Cambria Math"/>
              </a:rPr>
              <a:t>	</a:t>
            </a:r>
            <a:r>
              <a:rPr sz="2700" spc="-30" baseline="10802" dirty="0">
                <a:latin typeface="Cambria Math"/>
                <a:cs typeface="Cambria Math"/>
              </a:rPr>
              <a:t>𝐺</a:t>
            </a:r>
            <a:r>
              <a:rPr sz="1300" spc="-20" dirty="0">
                <a:latin typeface="Cambria Math"/>
                <a:cs typeface="Cambria Math"/>
              </a:rPr>
              <a:t>𝑄2𝐹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93185" y="2187448"/>
            <a:ext cx="414655" cy="276225"/>
          </a:xfrm>
          <a:custGeom>
            <a:avLst/>
            <a:gdLst/>
            <a:ahLst/>
            <a:cxnLst/>
            <a:rect l="l" t="t" r="r" b="b"/>
            <a:pathLst>
              <a:path w="414654" h="276225">
                <a:moveTo>
                  <a:pt x="342005" y="0"/>
                </a:moveTo>
                <a:lnTo>
                  <a:pt x="339211" y="9143"/>
                </a:lnTo>
                <a:lnTo>
                  <a:pt x="351905" y="15712"/>
                </a:lnTo>
                <a:lnTo>
                  <a:pt x="362944" y="25304"/>
                </a:lnTo>
                <a:lnTo>
                  <a:pt x="386179" y="71560"/>
                </a:lnTo>
                <a:lnTo>
                  <a:pt x="393088" y="113938"/>
                </a:lnTo>
                <a:lnTo>
                  <a:pt x="393948" y="138175"/>
                </a:lnTo>
                <a:lnTo>
                  <a:pt x="393088" y="162393"/>
                </a:lnTo>
                <a:lnTo>
                  <a:pt x="386179" y="204684"/>
                </a:lnTo>
                <a:lnTo>
                  <a:pt x="362944" y="250856"/>
                </a:lnTo>
                <a:lnTo>
                  <a:pt x="339211" y="266953"/>
                </a:lnTo>
                <a:lnTo>
                  <a:pt x="342005" y="276098"/>
                </a:lnTo>
                <a:lnTo>
                  <a:pt x="385296" y="246040"/>
                </a:lnTo>
                <a:lnTo>
                  <a:pt x="403967" y="208700"/>
                </a:lnTo>
                <a:lnTo>
                  <a:pt x="413353" y="163361"/>
                </a:lnTo>
                <a:lnTo>
                  <a:pt x="414522" y="138049"/>
                </a:lnTo>
                <a:lnTo>
                  <a:pt x="413353" y="112736"/>
                </a:lnTo>
                <a:lnTo>
                  <a:pt x="403967" y="67397"/>
                </a:lnTo>
                <a:lnTo>
                  <a:pt x="385296" y="30057"/>
                </a:lnTo>
                <a:lnTo>
                  <a:pt x="358435" y="6383"/>
                </a:lnTo>
                <a:lnTo>
                  <a:pt x="342005" y="0"/>
                </a:lnTo>
                <a:close/>
              </a:path>
              <a:path w="414654" h="276225">
                <a:moveTo>
                  <a:pt x="72511" y="0"/>
                </a:moveTo>
                <a:lnTo>
                  <a:pt x="29220" y="30057"/>
                </a:lnTo>
                <a:lnTo>
                  <a:pt x="10549" y="67397"/>
                </a:lnTo>
                <a:lnTo>
                  <a:pt x="1162" y="112736"/>
                </a:lnTo>
                <a:lnTo>
                  <a:pt x="0" y="138175"/>
                </a:lnTo>
                <a:lnTo>
                  <a:pt x="1162" y="163361"/>
                </a:lnTo>
                <a:lnTo>
                  <a:pt x="10549" y="208700"/>
                </a:lnTo>
                <a:lnTo>
                  <a:pt x="29220" y="246040"/>
                </a:lnTo>
                <a:lnTo>
                  <a:pt x="72511" y="276098"/>
                </a:lnTo>
                <a:lnTo>
                  <a:pt x="75305" y="266953"/>
                </a:lnTo>
                <a:lnTo>
                  <a:pt x="62611" y="260405"/>
                </a:lnTo>
                <a:lnTo>
                  <a:pt x="51572" y="250856"/>
                </a:lnTo>
                <a:lnTo>
                  <a:pt x="28336" y="204684"/>
                </a:lnTo>
                <a:lnTo>
                  <a:pt x="21427" y="162393"/>
                </a:lnTo>
                <a:lnTo>
                  <a:pt x="20572" y="138049"/>
                </a:lnTo>
                <a:lnTo>
                  <a:pt x="21427" y="113938"/>
                </a:lnTo>
                <a:lnTo>
                  <a:pt x="28336" y="71560"/>
                </a:lnTo>
                <a:lnTo>
                  <a:pt x="51572" y="25304"/>
                </a:lnTo>
                <a:lnTo>
                  <a:pt x="75305" y="9143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25310" y="2150109"/>
            <a:ext cx="95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2755" algn="l"/>
              </a:tabLst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𝑄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𝐹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4867" y="232384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100"/>
              </a:spcBef>
            </a:pPr>
            <a:r>
              <a:rPr dirty="0"/>
              <a:t>where</a:t>
            </a:r>
            <a:r>
              <a:rPr spc="25" dirty="0"/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𝐹</a:t>
            </a:r>
            <a:r>
              <a:rPr sz="1800" dirty="0"/>
              <a:t>,</a:t>
            </a:r>
            <a:r>
              <a:rPr sz="1800" spc="-20" dirty="0"/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𝑄</a:t>
            </a:r>
            <a:r>
              <a:rPr sz="1950" spc="442" baseline="-14957" dirty="0">
                <a:latin typeface="Cambria Math"/>
                <a:cs typeface="Cambria Math"/>
              </a:rPr>
              <a:t> </a:t>
            </a:r>
            <a:r>
              <a:rPr sz="1800" dirty="0"/>
              <a:t>are</a:t>
            </a:r>
            <a:r>
              <a:rPr sz="1800" spc="-30" dirty="0"/>
              <a:t> </a:t>
            </a:r>
            <a:r>
              <a:rPr sz="1800" dirty="0"/>
              <a:t>full</a:t>
            </a:r>
            <a:r>
              <a:rPr sz="1800" spc="-5" dirty="0"/>
              <a:t> </a:t>
            </a:r>
            <a:r>
              <a:rPr sz="1800" dirty="0"/>
              <a:t>dose</a:t>
            </a:r>
            <a:r>
              <a:rPr sz="1800" spc="-15" dirty="0"/>
              <a:t> </a:t>
            </a:r>
            <a:r>
              <a:rPr sz="1800" dirty="0"/>
              <a:t>CT</a:t>
            </a:r>
            <a:r>
              <a:rPr sz="1800" spc="-50" dirty="0"/>
              <a:t> </a:t>
            </a:r>
            <a:r>
              <a:rPr sz="1800" dirty="0"/>
              <a:t>image</a:t>
            </a:r>
            <a:r>
              <a:rPr sz="1800" spc="-15" dirty="0"/>
              <a:t> </a:t>
            </a:r>
            <a:r>
              <a:rPr sz="1800" dirty="0"/>
              <a:t>and</a:t>
            </a:r>
            <a:r>
              <a:rPr sz="1800" spc="-10" dirty="0"/>
              <a:t> </a:t>
            </a:r>
            <a:r>
              <a:rPr sz="1800" dirty="0"/>
              <a:t>corresponding</a:t>
            </a:r>
            <a:r>
              <a:rPr sz="1800" spc="15" dirty="0"/>
              <a:t> </a:t>
            </a:r>
            <a:r>
              <a:rPr sz="1800" dirty="0"/>
              <a:t>quarter</a:t>
            </a:r>
            <a:r>
              <a:rPr sz="1800" spc="-20" dirty="0"/>
              <a:t> </a:t>
            </a:r>
            <a:r>
              <a:rPr sz="1800" dirty="0"/>
              <a:t>dose</a:t>
            </a:r>
            <a:r>
              <a:rPr sz="1800" spc="-10" dirty="0"/>
              <a:t> </a:t>
            </a:r>
            <a:r>
              <a:rPr sz="1800" dirty="0"/>
              <a:t>CT</a:t>
            </a:r>
            <a:r>
              <a:rPr sz="1800" spc="-50" dirty="0"/>
              <a:t> </a:t>
            </a:r>
            <a:r>
              <a:rPr sz="1800" spc="-10" dirty="0"/>
              <a:t>image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00" dirty="0">
              <a:latin typeface="Cambria Math"/>
              <a:cs typeface="Cambria Math"/>
            </a:endParaRPr>
          </a:p>
          <a:p>
            <a:pPr marL="349885" indent="-286385">
              <a:lnSpc>
                <a:spcPct val="100000"/>
              </a:lnSpc>
              <a:buChar char="•"/>
              <a:tabLst>
                <a:tab pos="349885" algn="l"/>
              </a:tabLst>
            </a:pPr>
            <a:r>
              <a:rPr dirty="0"/>
              <a:t>Students</a:t>
            </a:r>
            <a:r>
              <a:rPr spc="-35" dirty="0"/>
              <a:t> </a:t>
            </a:r>
            <a:r>
              <a:rPr dirty="0"/>
              <a:t>will</a:t>
            </a:r>
            <a:r>
              <a:rPr spc="10" dirty="0"/>
              <a:t> </a:t>
            </a:r>
            <a:r>
              <a:rPr spc="-10" dirty="0"/>
              <a:t>submit:</a:t>
            </a:r>
          </a:p>
          <a:p>
            <a:pPr marL="8070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07085" algn="l"/>
              </a:tabLst>
            </a:pPr>
            <a:r>
              <a:rPr sz="1800" b="1" dirty="0">
                <a:latin typeface="Arial"/>
                <a:cs typeface="Arial"/>
              </a:rPr>
              <a:t>Executable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(with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proper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comments)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TAs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reproduce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results</a:t>
            </a:r>
            <a:endParaRPr sz="1800" dirty="0">
              <a:latin typeface="Arial"/>
              <a:cs typeface="Arial"/>
            </a:endParaRPr>
          </a:p>
          <a:p>
            <a:pPr marL="1264285" lvl="2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1264285" algn="l"/>
              </a:tabLst>
            </a:pPr>
            <a:r>
              <a:rPr sz="1800" dirty="0">
                <a:latin typeface="Arial"/>
                <a:cs typeface="Arial"/>
              </a:rPr>
              <a:t>Training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cycleGAN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supervised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 marL="1264285" lvl="2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1264285" algn="l"/>
              </a:tabLst>
            </a:pPr>
            <a:r>
              <a:rPr sz="1800" dirty="0">
                <a:latin typeface="Arial"/>
                <a:cs typeface="Arial"/>
              </a:rPr>
              <a:t>Evaluation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pre-</a:t>
            </a:r>
            <a:r>
              <a:rPr sz="1800" dirty="0">
                <a:latin typeface="Arial"/>
                <a:cs typeface="Arial"/>
              </a:rPr>
              <a:t>trained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weights</a:t>
            </a:r>
            <a:endParaRPr sz="1800" dirty="0">
              <a:latin typeface="Arial"/>
              <a:cs typeface="Arial"/>
            </a:endParaRPr>
          </a:p>
          <a:p>
            <a:pPr marL="8070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07085" algn="l"/>
              </a:tabLst>
            </a:pPr>
            <a:r>
              <a:rPr sz="1800" b="1" dirty="0">
                <a:latin typeface="Arial"/>
                <a:cs typeface="Arial"/>
              </a:rPr>
              <a:t>Report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methods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62000"/>
            <a:ext cx="12160809" cy="5024452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Char char="•"/>
              <a:tabLst>
                <a:tab pos="299085" algn="l"/>
              </a:tabLst>
            </a:pPr>
            <a:r>
              <a:rPr sz="1800" spc="-20" dirty="0">
                <a:latin typeface="Arial"/>
                <a:cs typeface="Arial"/>
              </a:rPr>
              <a:t>Your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report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include: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</a:tabLst>
            </a:pPr>
            <a:r>
              <a:rPr sz="1800" b="1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explanation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implementation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(code)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</a:tabLst>
            </a:pPr>
            <a:r>
              <a:rPr sz="1800" b="1" dirty="0">
                <a:latin typeface="Arial"/>
                <a:cs typeface="Arial"/>
              </a:rPr>
              <a:t>Loss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graph</a:t>
            </a:r>
            <a:endParaRPr sz="1800" dirty="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1213485" algn="l"/>
              </a:tabLst>
            </a:pPr>
            <a:r>
              <a:rPr sz="1800" dirty="0">
                <a:latin typeface="Arial"/>
                <a:cs typeface="Arial"/>
              </a:rPr>
              <a:t>Check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converged</a:t>
            </a:r>
            <a:r>
              <a:rPr sz="1800" spc="-10" dirty="0">
                <a:latin typeface="Arial"/>
                <a:cs typeface="Arial"/>
              </a:rPr>
              <a:t> stably.</a:t>
            </a:r>
            <a:endParaRPr sz="1800" dirty="0">
              <a:latin typeface="Arial"/>
              <a:cs typeface="Arial"/>
            </a:endParaRPr>
          </a:p>
          <a:p>
            <a:pPr marL="1213485" marR="5080" lvl="2" indent="-287020">
              <a:lnSpc>
                <a:spcPct val="150000"/>
              </a:lnSpc>
              <a:buChar char="•"/>
              <a:tabLst>
                <a:tab pos="1213485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reaches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equilibrium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adversarial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losses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reached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0.25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</a:tabLst>
            </a:pPr>
            <a:r>
              <a:rPr sz="1800" b="1" dirty="0">
                <a:latin typeface="Arial"/>
                <a:cs typeface="Arial"/>
              </a:rPr>
              <a:t>Qualitative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evaluation</a:t>
            </a:r>
            <a:endParaRPr sz="1800" dirty="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085"/>
              </a:spcBef>
              <a:buChar char="•"/>
              <a:tabLst>
                <a:tab pos="1213485" algn="l"/>
              </a:tabLst>
            </a:pPr>
            <a:r>
              <a:rPr sz="1800" dirty="0">
                <a:latin typeface="Arial"/>
                <a:cs typeface="Arial"/>
              </a:rPr>
              <a:t>Comparison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cycleGAN,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input,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ground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truth</a:t>
            </a:r>
            <a:endParaRPr sz="1800" dirty="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1213485" algn="l"/>
              </a:tabLst>
            </a:pPr>
            <a:r>
              <a:rPr sz="1800" dirty="0">
                <a:latin typeface="Arial"/>
                <a:cs typeface="Arial"/>
              </a:rPr>
              <a:t>Comparison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cycleGAN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supervised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</a:tabLst>
            </a:pPr>
            <a:r>
              <a:rPr sz="1800" b="1" dirty="0">
                <a:latin typeface="Arial"/>
                <a:cs typeface="Arial"/>
              </a:rPr>
              <a:t>Quantitative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evaluation</a:t>
            </a:r>
            <a:endParaRPr sz="1800" dirty="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1213485" algn="l"/>
              </a:tabLst>
            </a:pPr>
            <a:r>
              <a:rPr sz="1800" dirty="0">
                <a:latin typeface="Arial"/>
                <a:cs typeface="Arial"/>
              </a:rPr>
              <a:t>Peak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signal 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noise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ratio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(PSNR)</a:t>
            </a:r>
            <a:endParaRPr sz="1800" dirty="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1213485" algn="l"/>
              </a:tabLst>
            </a:pPr>
            <a:r>
              <a:rPr sz="1800" dirty="0">
                <a:latin typeface="Arial"/>
                <a:cs typeface="Arial"/>
              </a:rPr>
              <a:t>Structural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similarity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index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(SSIM)</a:t>
            </a:r>
            <a:endParaRPr sz="1800" dirty="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1213485" algn="l"/>
              </a:tabLst>
            </a:pPr>
            <a:r>
              <a:rPr sz="1800" dirty="0">
                <a:latin typeface="Arial"/>
                <a:cs typeface="Arial"/>
              </a:rPr>
              <a:t>Average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(input,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cycleGAN/supervised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learning</a:t>
            </a:r>
            <a:r>
              <a:rPr lang="en-US" altLang="ko-KR" sz="1800" spc="-10" dirty="0">
                <a:latin typeface="Arial"/>
                <a:cs typeface="Arial"/>
              </a:rPr>
              <a:t> w.r.t ground truth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10" dirty="0"/>
              <a:t> Report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6225" y="2590800"/>
            <a:ext cx="11887200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endParaRPr sz="2400" b="1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r>
              <a:rPr lang="en-US" sz="2400" b="1" dirty="0">
                <a:latin typeface="Arial"/>
                <a:cs typeface="Arial"/>
              </a:rPr>
              <a:t>Thank you</a:t>
            </a:r>
          </a:p>
          <a:p>
            <a:pPr marL="5715" algn="ctr">
              <a:lnSpc>
                <a:spcPct val="100000"/>
              </a:lnSpc>
            </a:pPr>
            <a:endParaRPr lang="en-US" altLang="ko-KR" sz="2400" b="1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endParaRPr lang="en-US" altLang="ko-KR" sz="2400" b="1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endParaRPr lang="en-US" altLang="ko-KR" sz="2400" b="1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endParaRPr lang="en-US" altLang="ko-KR" sz="2400" b="1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endParaRPr lang="en-US" altLang="ko-KR" sz="2400" b="1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r>
              <a:rPr lang="en-US" sz="2400" b="1" dirty="0">
                <a:latin typeface="Arial"/>
                <a:cs typeface="Arial"/>
              </a:rPr>
              <a:t>If you have any questions, contact me an email(</a:t>
            </a:r>
            <a:r>
              <a:rPr lang="en-US" sz="2400" b="1" dirty="0">
                <a:latin typeface="Arial"/>
                <a:cs typeface="Arial"/>
                <a:hlinkClick r:id="rId2"/>
              </a:rPr>
              <a:t>leedh7@kaist.ac.kr</a:t>
            </a:r>
            <a:r>
              <a:rPr lang="en-US" sz="2400" b="1" dirty="0">
                <a:latin typeface="Arial"/>
                <a:cs typeface="Arial"/>
              </a:rPr>
              <a:t>) 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28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10" dirty="0"/>
              <a:t> </a:t>
            </a:r>
            <a:r>
              <a:rPr dirty="0"/>
              <a:t>CT</a:t>
            </a:r>
            <a:r>
              <a:rPr spc="-10" dirty="0"/>
              <a:t> Denoising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1050036"/>
            <a:ext cx="2880360" cy="2880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10917" y="707516"/>
            <a:ext cx="127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Noisy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4631" y="1050036"/>
            <a:ext cx="2880360" cy="2880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60663" y="707516"/>
            <a:ext cx="1370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Clean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35879" y="1574291"/>
            <a:ext cx="1920239" cy="1831975"/>
            <a:chOff x="5135879" y="1574291"/>
            <a:chExt cx="1920239" cy="1831975"/>
          </a:xfrm>
        </p:grpSpPr>
        <p:sp>
          <p:nvSpPr>
            <p:cNvPr id="8" name="object 8"/>
            <p:cNvSpPr/>
            <p:nvPr/>
          </p:nvSpPr>
          <p:spPr>
            <a:xfrm>
              <a:off x="5141975" y="1580387"/>
              <a:ext cx="1908175" cy="1819910"/>
            </a:xfrm>
            <a:custGeom>
              <a:avLst/>
              <a:gdLst/>
              <a:ahLst/>
              <a:cxnLst/>
              <a:rect l="l" t="t" r="r" b="b"/>
              <a:pathLst>
                <a:path w="1908175" h="1819910">
                  <a:moveTo>
                    <a:pt x="1604772" y="0"/>
                  </a:moveTo>
                  <a:lnTo>
                    <a:pt x="303275" y="0"/>
                  </a:lnTo>
                  <a:lnTo>
                    <a:pt x="254078" y="3968"/>
                  </a:lnTo>
                  <a:lnTo>
                    <a:pt x="207410" y="15459"/>
                  </a:lnTo>
                  <a:lnTo>
                    <a:pt x="163895" y="33847"/>
                  </a:lnTo>
                  <a:lnTo>
                    <a:pt x="124157" y="58509"/>
                  </a:lnTo>
                  <a:lnTo>
                    <a:pt x="88820" y="88820"/>
                  </a:lnTo>
                  <a:lnTo>
                    <a:pt x="58509" y="124157"/>
                  </a:lnTo>
                  <a:lnTo>
                    <a:pt x="33847" y="163895"/>
                  </a:lnTo>
                  <a:lnTo>
                    <a:pt x="15459" y="207410"/>
                  </a:lnTo>
                  <a:lnTo>
                    <a:pt x="3968" y="254078"/>
                  </a:lnTo>
                  <a:lnTo>
                    <a:pt x="0" y="303275"/>
                  </a:lnTo>
                  <a:lnTo>
                    <a:pt x="0" y="1516379"/>
                  </a:lnTo>
                  <a:lnTo>
                    <a:pt x="3968" y="1565577"/>
                  </a:lnTo>
                  <a:lnTo>
                    <a:pt x="15459" y="1612245"/>
                  </a:lnTo>
                  <a:lnTo>
                    <a:pt x="33847" y="1655760"/>
                  </a:lnTo>
                  <a:lnTo>
                    <a:pt x="58509" y="1695498"/>
                  </a:lnTo>
                  <a:lnTo>
                    <a:pt x="88820" y="1730835"/>
                  </a:lnTo>
                  <a:lnTo>
                    <a:pt x="124157" y="1761146"/>
                  </a:lnTo>
                  <a:lnTo>
                    <a:pt x="163895" y="1785808"/>
                  </a:lnTo>
                  <a:lnTo>
                    <a:pt x="207410" y="1804196"/>
                  </a:lnTo>
                  <a:lnTo>
                    <a:pt x="254078" y="1815687"/>
                  </a:lnTo>
                  <a:lnTo>
                    <a:pt x="303275" y="1819656"/>
                  </a:lnTo>
                  <a:lnTo>
                    <a:pt x="1604772" y="1819656"/>
                  </a:lnTo>
                  <a:lnTo>
                    <a:pt x="1653969" y="1815687"/>
                  </a:lnTo>
                  <a:lnTo>
                    <a:pt x="1700637" y="1804196"/>
                  </a:lnTo>
                  <a:lnTo>
                    <a:pt x="1744152" y="1785808"/>
                  </a:lnTo>
                  <a:lnTo>
                    <a:pt x="1783890" y="1761146"/>
                  </a:lnTo>
                  <a:lnTo>
                    <a:pt x="1819227" y="1730835"/>
                  </a:lnTo>
                  <a:lnTo>
                    <a:pt x="1849538" y="1695498"/>
                  </a:lnTo>
                  <a:lnTo>
                    <a:pt x="1874200" y="1655760"/>
                  </a:lnTo>
                  <a:lnTo>
                    <a:pt x="1892588" y="1612245"/>
                  </a:lnTo>
                  <a:lnTo>
                    <a:pt x="1904079" y="1565577"/>
                  </a:lnTo>
                  <a:lnTo>
                    <a:pt x="1908048" y="1516379"/>
                  </a:lnTo>
                  <a:lnTo>
                    <a:pt x="1908048" y="303275"/>
                  </a:lnTo>
                  <a:lnTo>
                    <a:pt x="1904079" y="254078"/>
                  </a:lnTo>
                  <a:lnTo>
                    <a:pt x="1892588" y="207410"/>
                  </a:lnTo>
                  <a:lnTo>
                    <a:pt x="1874200" y="163895"/>
                  </a:lnTo>
                  <a:lnTo>
                    <a:pt x="1849538" y="124157"/>
                  </a:lnTo>
                  <a:lnTo>
                    <a:pt x="1819227" y="88820"/>
                  </a:lnTo>
                  <a:lnTo>
                    <a:pt x="1783890" y="58509"/>
                  </a:lnTo>
                  <a:lnTo>
                    <a:pt x="1744152" y="33847"/>
                  </a:lnTo>
                  <a:lnTo>
                    <a:pt x="1700637" y="15459"/>
                  </a:lnTo>
                  <a:lnTo>
                    <a:pt x="1653969" y="3968"/>
                  </a:lnTo>
                  <a:lnTo>
                    <a:pt x="1604772" y="0"/>
                  </a:lnTo>
                  <a:close/>
                </a:path>
              </a:pathLst>
            </a:custGeom>
            <a:solidFill>
              <a:srgbClr val="443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1975" y="1580387"/>
              <a:ext cx="1908175" cy="1819910"/>
            </a:xfrm>
            <a:custGeom>
              <a:avLst/>
              <a:gdLst/>
              <a:ahLst/>
              <a:cxnLst/>
              <a:rect l="l" t="t" r="r" b="b"/>
              <a:pathLst>
                <a:path w="1908175" h="1819910">
                  <a:moveTo>
                    <a:pt x="0" y="303275"/>
                  </a:moveTo>
                  <a:lnTo>
                    <a:pt x="3968" y="254078"/>
                  </a:lnTo>
                  <a:lnTo>
                    <a:pt x="15459" y="207410"/>
                  </a:lnTo>
                  <a:lnTo>
                    <a:pt x="33847" y="163895"/>
                  </a:lnTo>
                  <a:lnTo>
                    <a:pt x="58509" y="124157"/>
                  </a:lnTo>
                  <a:lnTo>
                    <a:pt x="88820" y="88820"/>
                  </a:lnTo>
                  <a:lnTo>
                    <a:pt x="124157" y="58509"/>
                  </a:lnTo>
                  <a:lnTo>
                    <a:pt x="163895" y="33847"/>
                  </a:lnTo>
                  <a:lnTo>
                    <a:pt x="207410" y="15459"/>
                  </a:lnTo>
                  <a:lnTo>
                    <a:pt x="254078" y="3968"/>
                  </a:lnTo>
                  <a:lnTo>
                    <a:pt x="303275" y="0"/>
                  </a:lnTo>
                  <a:lnTo>
                    <a:pt x="1604772" y="0"/>
                  </a:lnTo>
                  <a:lnTo>
                    <a:pt x="1653969" y="3968"/>
                  </a:lnTo>
                  <a:lnTo>
                    <a:pt x="1700637" y="15459"/>
                  </a:lnTo>
                  <a:lnTo>
                    <a:pt x="1744152" y="33847"/>
                  </a:lnTo>
                  <a:lnTo>
                    <a:pt x="1783890" y="58509"/>
                  </a:lnTo>
                  <a:lnTo>
                    <a:pt x="1819227" y="88820"/>
                  </a:lnTo>
                  <a:lnTo>
                    <a:pt x="1849538" y="124157"/>
                  </a:lnTo>
                  <a:lnTo>
                    <a:pt x="1874200" y="163895"/>
                  </a:lnTo>
                  <a:lnTo>
                    <a:pt x="1892588" y="207410"/>
                  </a:lnTo>
                  <a:lnTo>
                    <a:pt x="1904079" y="254078"/>
                  </a:lnTo>
                  <a:lnTo>
                    <a:pt x="1908048" y="303275"/>
                  </a:lnTo>
                  <a:lnTo>
                    <a:pt x="1908048" y="1516379"/>
                  </a:lnTo>
                  <a:lnTo>
                    <a:pt x="1904079" y="1565577"/>
                  </a:lnTo>
                  <a:lnTo>
                    <a:pt x="1892588" y="1612245"/>
                  </a:lnTo>
                  <a:lnTo>
                    <a:pt x="1874200" y="1655760"/>
                  </a:lnTo>
                  <a:lnTo>
                    <a:pt x="1849538" y="1695498"/>
                  </a:lnTo>
                  <a:lnTo>
                    <a:pt x="1819227" y="1730835"/>
                  </a:lnTo>
                  <a:lnTo>
                    <a:pt x="1783890" y="1761146"/>
                  </a:lnTo>
                  <a:lnTo>
                    <a:pt x="1744152" y="1785808"/>
                  </a:lnTo>
                  <a:lnTo>
                    <a:pt x="1700637" y="1804196"/>
                  </a:lnTo>
                  <a:lnTo>
                    <a:pt x="1653969" y="1815687"/>
                  </a:lnTo>
                  <a:lnTo>
                    <a:pt x="1604772" y="1819656"/>
                  </a:lnTo>
                  <a:lnTo>
                    <a:pt x="303275" y="1819656"/>
                  </a:lnTo>
                  <a:lnTo>
                    <a:pt x="254078" y="1815687"/>
                  </a:lnTo>
                  <a:lnTo>
                    <a:pt x="207410" y="1804196"/>
                  </a:lnTo>
                  <a:lnTo>
                    <a:pt x="163895" y="1785808"/>
                  </a:lnTo>
                  <a:lnTo>
                    <a:pt x="124157" y="1761146"/>
                  </a:lnTo>
                  <a:lnTo>
                    <a:pt x="88820" y="1730835"/>
                  </a:lnTo>
                  <a:lnTo>
                    <a:pt x="58509" y="1695498"/>
                  </a:lnTo>
                  <a:lnTo>
                    <a:pt x="33847" y="1655760"/>
                  </a:lnTo>
                  <a:lnTo>
                    <a:pt x="15459" y="1612245"/>
                  </a:lnTo>
                  <a:lnTo>
                    <a:pt x="3968" y="1565577"/>
                  </a:lnTo>
                  <a:lnTo>
                    <a:pt x="0" y="1516379"/>
                  </a:lnTo>
                  <a:lnTo>
                    <a:pt x="0" y="303275"/>
                  </a:lnTo>
                  <a:close/>
                </a:path>
              </a:pathLst>
            </a:custGeom>
            <a:ln w="12191">
              <a:solidFill>
                <a:srgbClr val="443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5711" y="1758695"/>
              <a:ext cx="1560576" cy="146303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233671" y="2240279"/>
            <a:ext cx="762000" cy="498475"/>
            <a:chOff x="4233671" y="2240279"/>
            <a:chExt cx="762000" cy="498475"/>
          </a:xfrm>
        </p:grpSpPr>
        <p:sp>
          <p:nvSpPr>
            <p:cNvPr id="12" name="object 12"/>
            <p:cNvSpPr/>
            <p:nvPr/>
          </p:nvSpPr>
          <p:spPr>
            <a:xfrm>
              <a:off x="4239767" y="2246375"/>
              <a:ext cx="749935" cy="486409"/>
            </a:xfrm>
            <a:custGeom>
              <a:avLst/>
              <a:gdLst/>
              <a:ahLst/>
              <a:cxnLst/>
              <a:rect l="l" t="t" r="r" b="b"/>
              <a:pathLst>
                <a:path w="749935" h="486410">
                  <a:moveTo>
                    <a:pt x="506730" y="0"/>
                  </a:moveTo>
                  <a:lnTo>
                    <a:pt x="506730" y="121538"/>
                  </a:lnTo>
                  <a:lnTo>
                    <a:pt x="0" y="121538"/>
                  </a:lnTo>
                  <a:lnTo>
                    <a:pt x="0" y="364616"/>
                  </a:lnTo>
                  <a:lnTo>
                    <a:pt x="506730" y="364616"/>
                  </a:lnTo>
                  <a:lnTo>
                    <a:pt x="506730" y="486156"/>
                  </a:lnTo>
                  <a:lnTo>
                    <a:pt x="749808" y="243077"/>
                  </a:lnTo>
                  <a:lnTo>
                    <a:pt x="50673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39767" y="2246375"/>
              <a:ext cx="749935" cy="486409"/>
            </a:xfrm>
            <a:custGeom>
              <a:avLst/>
              <a:gdLst/>
              <a:ahLst/>
              <a:cxnLst/>
              <a:rect l="l" t="t" r="r" b="b"/>
              <a:pathLst>
                <a:path w="749935" h="486410">
                  <a:moveTo>
                    <a:pt x="0" y="121538"/>
                  </a:moveTo>
                  <a:lnTo>
                    <a:pt x="506730" y="121538"/>
                  </a:lnTo>
                  <a:lnTo>
                    <a:pt x="506730" y="0"/>
                  </a:lnTo>
                  <a:lnTo>
                    <a:pt x="749808" y="243077"/>
                  </a:lnTo>
                  <a:lnTo>
                    <a:pt x="506730" y="486156"/>
                  </a:lnTo>
                  <a:lnTo>
                    <a:pt x="506730" y="364616"/>
                  </a:lnTo>
                  <a:lnTo>
                    <a:pt x="0" y="364616"/>
                  </a:lnTo>
                  <a:lnTo>
                    <a:pt x="0" y="121538"/>
                  </a:lnTo>
                  <a:close/>
                </a:path>
              </a:pathLst>
            </a:custGeom>
            <a:ln w="12191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56403" y="1237869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Neural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96328" y="2240279"/>
            <a:ext cx="762000" cy="498475"/>
            <a:chOff x="7196328" y="2240279"/>
            <a:chExt cx="762000" cy="498475"/>
          </a:xfrm>
        </p:grpSpPr>
        <p:sp>
          <p:nvSpPr>
            <p:cNvPr id="16" name="object 16"/>
            <p:cNvSpPr/>
            <p:nvPr/>
          </p:nvSpPr>
          <p:spPr>
            <a:xfrm>
              <a:off x="7202424" y="2246375"/>
              <a:ext cx="749935" cy="486409"/>
            </a:xfrm>
            <a:custGeom>
              <a:avLst/>
              <a:gdLst/>
              <a:ahLst/>
              <a:cxnLst/>
              <a:rect l="l" t="t" r="r" b="b"/>
              <a:pathLst>
                <a:path w="749934" h="486410">
                  <a:moveTo>
                    <a:pt x="506729" y="0"/>
                  </a:moveTo>
                  <a:lnTo>
                    <a:pt x="506729" y="121538"/>
                  </a:lnTo>
                  <a:lnTo>
                    <a:pt x="0" y="121538"/>
                  </a:lnTo>
                  <a:lnTo>
                    <a:pt x="0" y="364616"/>
                  </a:lnTo>
                  <a:lnTo>
                    <a:pt x="506729" y="364616"/>
                  </a:lnTo>
                  <a:lnTo>
                    <a:pt x="506729" y="486156"/>
                  </a:lnTo>
                  <a:lnTo>
                    <a:pt x="749807" y="243077"/>
                  </a:lnTo>
                  <a:lnTo>
                    <a:pt x="50672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02424" y="2246375"/>
              <a:ext cx="749935" cy="486409"/>
            </a:xfrm>
            <a:custGeom>
              <a:avLst/>
              <a:gdLst/>
              <a:ahLst/>
              <a:cxnLst/>
              <a:rect l="l" t="t" r="r" b="b"/>
              <a:pathLst>
                <a:path w="749934" h="486410">
                  <a:moveTo>
                    <a:pt x="0" y="121538"/>
                  </a:moveTo>
                  <a:lnTo>
                    <a:pt x="506729" y="121538"/>
                  </a:lnTo>
                  <a:lnTo>
                    <a:pt x="506729" y="0"/>
                  </a:lnTo>
                  <a:lnTo>
                    <a:pt x="749807" y="243077"/>
                  </a:lnTo>
                  <a:lnTo>
                    <a:pt x="506729" y="486156"/>
                  </a:lnTo>
                  <a:lnTo>
                    <a:pt x="506729" y="364616"/>
                  </a:lnTo>
                  <a:lnTo>
                    <a:pt x="0" y="364616"/>
                  </a:lnTo>
                  <a:lnTo>
                    <a:pt x="0" y="121538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81200" y="4749749"/>
            <a:ext cx="817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Denoising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recover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clean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noisy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input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image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416E3B-8A42-416C-A03A-49753AF30D1B}"/>
              </a:ext>
            </a:extLst>
          </p:cNvPr>
          <p:cNvSpPr txBox="1"/>
          <p:nvPr/>
        </p:nvSpPr>
        <p:spPr>
          <a:xfrm>
            <a:off x="1981200" y="4016303"/>
            <a:ext cx="13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Y = X + 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4609A7-D3F2-422F-889F-CF3D7ADCF437}"/>
              </a:ext>
            </a:extLst>
          </p:cNvPr>
          <p:cNvSpPr/>
          <p:nvPr/>
        </p:nvSpPr>
        <p:spPr>
          <a:xfrm>
            <a:off x="9375534" y="402160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10" dirty="0"/>
              <a:t> </a:t>
            </a:r>
            <a:r>
              <a:rPr dirty="0"/>
              <a:t>CT</a:t>
            </a:r>
            <a:r>
              <a:rPr spc="-10" dirty="0"/>
              <a:t> Denoising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116" y="4258436"/>
            <a:ext cx="86823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Reduce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radiation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level noise,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low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contrast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800" b="1" dirty="0">
                <a:latin typeface="Arial"/>
                <a:cs typeface="Arial"/>
              </a:rPr>
              <a:t>CT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denoising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remove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noise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800" b="1" dirty="0">
                <a:latin typeface="Arial"/>
                <a:cs typeface="Arial"/>
              </a:rPr>
              <a:t>Supervised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learning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low&amp;high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increase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radiation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dose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929" y="707516"/>
            <a:ext cx="108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Low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dose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1058" y="707516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High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dose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35879" y="1574291"/>
            <a:ext cx="1920239" cy="1831975"/>
            <a:chOff x="5135879" y="1574291"/>
            <a:chExt cx="1920239" cy="1831975"/>
          </a:xfrm>
        </p:grpSpPr>
        <p:sp>
          <p:nvSpPr>
            <p:cNvPr id="7" name="object 7"/>
            <p:cNvSpPr/>
            <p:nvPr/>
          </p:nvSpPr>
          <p:spPr>
            <a:xfrm>
              <a:off x="5141975" y="1580387"/>
              <a:ext cx="1908175" cy="1819910"/>
            </a:xfrm>
            <a:custGeom>
              <a:avLst/>
              <a:gdLst/>
              <a:ahLst/>
              <a:cxnLst/>
              <a:rect l="l" t="t" r="r" b="b"/>
              <a:pathLst>
                <a:path w="1908175" h="1819910">
                  <a:moveTo>
                    <a:pt x="1604772" y="0"/>
                  </a:moveTo>
                  <a:lnTo>
                    <a:pt x="303275" y="0"/>
                  </a:lnTo>
                  <a:lnTo>
                    <a:pt x="254078" y="3968"/>
                  </a:lnTo>
                  <a:lnTo>
                    <a:pt x="207410" y="15459"/>
                  </a:lnTo>
                  <a:lnTo>
                    <a:pt x="163895" y="33847"/>
                  </a:lnTo>
                  <a:lnTo>
                    <a:pt x="124157" y="58509"/>
                  </a:lnTo>
                  <a:lnTo>
                    <a:pt x="88820" y="88820"/>
                  </a:lnTo>
                  <a:lnTo>
                    <a:pt x="58509" y="124157"/>
                  </a:lnTo>
                  <a:lnTo>
                    <a:pt x="33847" y="163895"/>
                  </a:lnTo>
                  <a:lnTo>
                    <a:pt x="15459" y="207410"/>
                  </a:lnTo>
                  <a:lnTo>
                    <a:pt x="3968" y="254078"/>
                  </a:lnTo>
                  <a:lnTo>
                    <a:pt x="0" y="303275"/>
                  </a:lnTo>
                  <a:lnTo>
                    <a:pt x="0" y="1516379"/>
                  </a:lnTo>
                  <a:lnTo>
                    <a:pt x="3968" y="1565577"/>
                  </a:lnTo>
                  <a:lnTo>
                    <a:pt x="15459" y="1612245"/>
                  </a:lnTo>
                  <a:lnTo>
                    <a:pt x="33847" y="1655760"/>
                  </a:lnTo>
                  <a:lnTo>
                    <a:pt x="58509" y="1695498"/>
                  </a:lnTo>
                  <a:lnTo>
                    <a:pt x="88820" y="1730835"/>
                  </a:lnTo>
                  <a:lnTo>
                    <a:pt x="124157" y="1761146"/>
                  </a:lnTo>
                  <a:lnTo>
                    <a:pt x="163895" y="1785808"/>
                  </a:lnTo>
                  <a:lnTo>
                    <a:pt x="207410" y="1804196"/>
                  </a:lnTo>
                  <a:lnTo>
                    <a:pt x="254078" y="1815687"/>
                  </a:lnTo>
                  <a:lnTo>
                    <a:pt x="303275" y="1819656"/>
                  </a:lnTo>
                  <a:lnTo>
                    <a:pt x="1604772" y="1819656"/>
                  </a:lnTo>
                  <a:lnTo>
                    <a:pt x="1653969" y="1815687"/>
                  </a:lnTo>
                  <a:lnTo>
                    <a:pt x="1700637" y="1804196"/>
                  </a:lnTo>
                  <a:lnTo>
                    <a:pt x="1744152" y="1785808"/>
                  </a:lnTo>
                  <a:lnTo>
                    <a:pt x="1783890" y="1761146"/>
                  </a:lnTo>
                  <a:lnTo>
                    <a:pt x="1819227" y="1730835"/>
                  </a:lnTo>
                  <a:lnTo>
                    <a:pt x="1849538" y="1695498"/>
                  </a:lnTo>
                  <a:lnTo>
                    <a:pt x="1874200" y="1655760"/>
                  </a:lnTo>
                  <a:lnTo>
                    <a:pt x="1892588" y="1612245"/>
                  </a:lnTo>
                  <a:lnTo>
                    <a:pt x="1904079" y="1565577"/>
                  </a:lnTo>
                  <a:lnTo>
                    <a:pt x="1908048" y="1516379"/>
                  </a:lnTo>
                  <a:lnTo>
                    <a:pt x="1908048" y="303275"/>
                  </a:lnTo>
                  <a:lnTo>
                    <a:pt x="1904079" y="254078"/>
                  </a:lnTo>
                  <a:lnTo>
                    <a:pt x="1892588" y="207410"/>
                  </a:lnTo>
                  <a:lnTo>
                    <a:pt x="1874200" y="163895"/>
                  </a:lnTo>
                  <a:lnTo>
                    <a:pt x="1849538" y="124157"/>
                  </a:lnTo>
                  <a:lnTo>
                    <a:pt x="1819227" y="88820"/>
                  </a:lnTo>
                  <a:lnTo>
                    <a:pt x="1783890" y="58509"/>
                  </a:lnTo>
                  <a:lnTo>
                    <a:pt x="1744152" y="33847"/>
                  </a:lnTo>
                  <a:lnTo>
                    <a:pt x="1700637" y="15459"/>
                  </a:lnTo>
                  <a:lnTo>
                    <a:pt x="1653969" y="3968"/>
                  </a:lnTo>
                  <a:lnTo>
                    <a:pt x="1604772" y="0"/>
                  </a:lnTo>
                  <a:close/>
                </a:path>
              </a:pathLst>
            </a:custGeom>
            <a:solidFill>
              <a:srgbClr val="443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1975" y="1580387"/>
              <a:ext cx="1908175" cy="1819910"/>
            </a:xfrm>
            <a:custGeom>
              <a:avLst/>
              <a:gdLst/>
              <a:ahLst/>
              <a:cxnLst/>
              <a:rect l="l" t="t" r="r" b="b"/>
              <a:pathLst>
                <a:path w="1908175" h="1819910">
                  <a:moveTo>
                    <a:pt x="0" y="303275"/>
                  </a:moveTo>
                  <a:lnTo>
                    <a:pt x="3968" y="254078"/>
                  </a:lnTo>
                  <a:lnTo>
                    <a:pt x="15459" y="207410"/>
                  </a:lnTo>
                  <a:lnTo>
                    <a:pt x="33847" y="163895"/>
                  </a:lnTo>
                  <a:lnTo>
                    <a:pt x="58509" y="124157"/>
                  </a:lnTo>
                  <a:lnTo>
                    <a:pt x="88820" y="88820"/>
                  </a:lnTo>
                  <a:lnTo>
                    <a:pt x="124157" y="58509"/>
                  </a:lnTo>
                  <a:lnTo>
                    <a:pt x="163895" y="33847"/>
                  </a:lnTo>
                  <a:lnTo>
                    <a:pt x="207410" y="15459"/>
                  </a:lnTo>
                  <a:lnTo>
                    <a:pt x="254078" y="3968"/>
                  </a:lnTo>
                  <a:lnTo>
                    <a:pt x="303275" y="0"/>
                  </a:lnTo>
                  <a:lnTo>
                    <a:pt x="1604772" y="0"/>
                  </a:lnTo>
                  <a:lnTo>
                    <a:pt x="1653969" y="3968"/>
                  </a:lnTo>
                  <a:lnTo>
                    <a:pt x="1700637" y="15459"/>
                  </a:lnTo>
                  <a:lnTo>
                    <a:pt x="1744152" y="33847"/>
                  </a:lnTo>
                  <a:lnTo>
                    <a:pt x="1783890" y="58509"/>
                  </a:lnTo>
                  <a:lnTo>
                    <a:pt x="1819227" y="88820"/>
                  </a:lnTo>
                  <a:lnTo>
                    <a:pt x="1849538" y="124157"/>
                  </a:lnTo>
                  <a:lnTo>
                    <a:pt x="1874200" y="163895"/>
                  </a:lnTo>
                  <a:lnTo>
                    <a:pt x="1892588" y="207410"/>
                  </a:lnTo>
                  <a:lnTo>
                    <a:pt x="1904079" y="254078"/>
                  </a:lnTo>
                  <a:lnTo>
                    <a:pt x="1908048" y="303275"/>
                  </a:lnTo>
                  <a:lnTo>
                    <a:pt x="1908048" y="1516379"/>
                  </a:lnTo>
                  <a:lnTo>
                    <a:pt x="1904079" y="1565577"/>
                  </a:lnTo>
                  <a:lnTo>
                    <a:pt x="1892588" y="1612245"/>
                  </a:lnTo>
                  <a:lnTo>
                    <a:pt x="1874200" y="1655760"/>
                  </a:lnTo>
                  <a:lnTo>
                    <a:pt x="1849538" y="1695498"/>
                  </a:lnTo>
                  <a:lnTo>
                    <a:pt x="1819227" y="1730835"/>
                  </a:lnTo>
                  <a:lnTo>
                    <a:pt x="1783890" y="1761146"/>
                  </a:lnTo>
                  <a:lnTo>
                    <a:pt x="1744152" y="1785808"/>
                  </a:lnTo>
                  <a:lnTo>
                    <a:pt x="1700637" y="1804196"/>
                  </a:lnTo>
                  <a:lnTo>
                    <a:pt x="1653969" y="1815687"/>
                  </a:lnTo>
                  <a:lnTo>
                    <a:pt x="1604772" y="1819656"/>
                  </a:lnTo>
                  <a:lnTo>
                    <a:pt x="303275" y="1819656"/>
                  </a:lnTo>
                  <a:lnTo>
                    <a:pt x="254078" y="1815687"/>
                  </a:lnTo>
                  <a:lnTo>
                    <a:pt x="207410" y="1804196"/>
                  </a:lnTo>
                  <a:lnTo>
                    <a:pt x="163895" y="1785808"/>
                  </a:lnTo>
                  <a:lnTo>
                    <a:pt x="124157" y="1761146"/>
                  </a:lnTo>
                  <a:lnTo>
                    <a:pt x="88820" y="1730835"/>
                  </a:lnTo>
                  <a:lnTo>
                    <a:pt x="58509" y="1695498"/>
                  </a:lnTo>
                  <a:lnTo>
                    <a:pt x="33847" y="1655760"/>
                  </a:lnTo>
                  <a:lnTo>
                    <a:pt x="15459" y="1612245"/>
                  </a:lnTo>
                  <a:lnTo>
                    <a:pt x="3968" y="1565577"/>
                  </a:lnTo>
                  <a:lnTo>
                    <a:pt x="0" y="1516379"/>
                  </a:lnTo>
                  <a:lnTo>
                    <a:pt x="0" y="303275"/>
                  </a:lnTo>
                  <a:close/>
                </a:path>
              </a:pathLst>
            </a:custGeom>
            <a:ln w="12191">
              <a:solidFill>
                <a:srgbClr val="4439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5711" y="1758695"/>
              <a:ext cx="1560576" cy="14630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233671" y="2240279"/>
            <a:ext cx="762000" cy="498475"/>
            <a:chOff x="4233671" y="2240279"/>
            <a:chExt cx="762000" cy="498475"/>
          </a:xfrm>
        </p:grpSpPr>
        <p:sp>
          <p:nvSpPr>
            <p:cNvPr id="11" name="object 11"/>
            <p:cNvSpPr/>
            <p:nvPr/>
          </p:nvSpPr>
          <p:spPr>
            <a:xfrm>
              <a:off x="4239767" y="2246375"/>
              <a:ext cx="749935" cy="486409"/>
            </a:xfrm>
            <a:custGeom>
              <a:avLst/>
              <a:gdLst/>
              <a:ahLst/>
              <a:cxnLst/>
              <a:rect l="l" t="t" r="r" b="b"/>
              <a:pathLst>
                <a:path w="749935" h="486410">
                  <a:moveTo>
                    <a:pt x="506730" y="0"/>
                  </a:moveTo>
                  <a:lnTo>
                    <a:pt x="506730" y="121538"/>
                  </a:lnTo>
                  <a:lnTo>
                    <a:pt x="0" y="121538"/>
                  </a:lnTo>
                  <a:lnTo>
                    <a:pt x="0" y="364616"/>
                  </a:lnTo>
                  <a:lnTo>
                    <a:pt x="506730" y="364616"/>
                  </a:lnTo>
                  <a:lnTo>
                    <a:pt x="506730" y="486156"/>
                  </a:lnTo>
                  <a:lnTo>
                    <a:pt x="749808" y="243077"/>
                  </a:lnTo>
                  <a:lnTo>
                    <a:pt x="50673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9767" y="2246375"/>
              <a:ext cx="749935" cy="486409"/>
            </a:xfrm>
            <a:custGeom>
              <a:avLst/>
              <a:gdLst/>
              <a:ahLst/>
              <a:cxnLst/>
              <a:rect l="l" t="t" r="r" b="b"/>
              <a:pathLst>
                <a:path w="749935" h="486410">
                  <a:moveTo>
                    <a:pt x="0" y="121538"/>
                  </a:moveTo>
                  <a:lnTo>
                    <a:pt x="506730" y="121538"/>
                  </a:lnTo>
                  <a:lnTo>
                    <a:pt x="506730" y="0"/>
                  </a:lnTo>
                  <a:lnTo>
                    <a:pt x="749808" y="243077"/>
                  </a:lnTo>
                  <a:lnTo>
                    <a:pt x="506730" y="486156"/>
                  </a:lnTo>
                  <a:lnTo>
                    <a:pt x="506730" y="364616"/>
                  </a:lnTo>
                  <a:lnTo>
                    <a:pt x="0" y="364616"/>
                  </a:lnTo>
                  <a:lnTo>
                    <a:pt x="0" y="121538"/>
                  </a:lnTo>
                  <a:close/>
                </a:path>
              </a:pathLst>
            </a:custGeom>
            <a:ln w="12191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56403" y="1237869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Neural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6328" y="2240279"/>
            <a:ext cx="762000" cy="498475"/>
            <a:chOff x="7196328" y="2240279"/>
            <a:chExt cx="762000" cy="498475"/>
          </a:xfrm>
        </p:grpSpPr>
        <p:sp>
          <p:nvSpPr>
            <p:cNvPr id="15" name="object 15"/>
            <p:cNvSpPr/>
            <p:nvPr/>
          </p:nvSpPr>
          <p:spPr>
            <a:xfrm>
              <a:off x="7202424" y="2246375"/>
              <a:ext cx="749935" cy="486409"/>
            </a:xfrm>
            <a:custGeom>
              <a:avLst/>
              <a:gdLst/>
              <a:ahLst/>
              <a:cxnLst/>
              <a:rect l="l" t="t" r="r" b="b"/>
              <a:pathLst>
                <a:path w="749934" h="486410">
                  <a:moveTo>
                    <a:pt x="506729" y="0"/>
                  </a:moveTo>
                  <a:lnTo>
                    <a:pt x="506729" y="121538"/>
                  </a:lnTo>
                  <a:lnTo>
                    <a:pt x="0" y="121538"/>
                  </a:lnTo>
                  <a:lnTo>
                    <a:pt x="0" y="364616"/>
                  </a:lnTo>
                  <a:lnTo>
                    <a:pt x="506729" y="364616"/>
                  </a:lnTo>
                  <a:lnTo>
                    <a:pt x="506729" y="486156"/>
                  </a:lnTo>
                  <a:lnTo>
                    <a:pt x="749807" y="243077"/>
                  </a:lnTo>
                  <a:lnTo>
                    <a:pt x="50672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02424" y="2246375"/>
              <a:ext cx="749935" cy="486409"/>
            </a:xfrm>
            <a:custGeom>
              <a:avLst/>
              <a:gdLst/>
              <a:ahLst/>
              <a:cxnLst/>
              <a:rect l="l" t="t" r="r" b="b"/>
              <a:pathLst>
                <a:path w="749934" h="486410">
                  <a:moveTo>
                    <a:pt x="0" y="121538"/>
                  </a:moveTo>
                  <a:lnTo>
                    <a:pt x="506729" y="121538"/>
                  </a:lnTo>
                  <a:lnTo>
                    <a:pt x="506729" y="0"/>
                  </a:lnTo>
                  <a:lnTo>
                    <a:pt x="749807" y="243077"/>
                  </a:lnTo>
                  <a:lnTo>
                    <a:pt x="506729" y="486156"/>
                  </a:lnTo>
                  <a:lnTo>
                    <a:pt x="506729" y="364616"/>
                  </a:lnTo>
                  <a:lnTo>
                    <a:pt x="0" y="364616"/>
                  </a:lnTo>
                  <a:lnTo>
                    <a:pt x="0" y="121538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4631" y="1050036"/>
            <a:ext cx="2880360" cy="28803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008" y="1050036"/>
            <a:ext cx="2880360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10" dirty="0"/>
              <a:t> CycleGAN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36016" y="4258436"/>
                <a:ext cx="8983345" cy="14234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93065" indent="-342265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393065" algn="l"/>
                  </a:tabLst>
                </a:pPr>
                <a:r>
                  <a:rPr lang="en-US" sz="1800" b="1" dirty="0">
                    <a:solidFill>
                      <a:srgbClr val="FF0000"/>
                    </a:solidFill>
                    <a:latin typeface="Arial"/>
                    <a:cs typeface="Arial"/>
                  </a:rPr>
                  <a:t>Unpaired</a:t>
                </a:r>
                <a:r>
                  <a:rPr lang="en-US" sz="1800" b="1" spc="-4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800" spc="-10" dirty="0">
                    <a:latin typeface="Arial"/>
                    <a:cs typeface="Arial"/>
                  </a:rPr>
                  <a:t>image-to-</a:t>
                </a:r>
                <a:r>
                  <a:rPr lang="en-US" sz="1800" dirty="0">
                    <a:latin typeface="Arial"/>
                    <a:cs typeface="Arial"/>
                  </a:rPr>
                  <a:t>image</a:t>
                </a:r>
                <a:r>
                  <a:rPr lang="en-US" sz="1800" spc="-3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translation</a:t>
                </a:r>
                <a:r>
                  <a:rPr lang="en-US" sz="1800" spc="-4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using</a:t>
                </a:r>
                <a:r>
                  <a:rPr lang="en-US" sz="1800" spc="-35" dirty="0">
                    <a:latin typeface="Arial"/>
                    <a:cs typeface="Arial"/>
                  </a:rPr>
                  <a:t> </a:t>
                </a:r>
                <a:r>
                  <a:rPr lang="en-US" sz="1800" b="1" spc="-10" dirty="0">
                    <a:solidFill>
                      <a:srgbClr val="FF0000"/>
                    </a:solidFill>
                    <a:latin typeface="Arial"/>
                    <a:cs typeface="Arial"/>
                  </a:rPr>
                  <a:t>cycle-</a:t>
                </a:r>
                <a:r>
                  <a:rPr lang="en-US" sz="1800" b="1" dirty="0">
                    <a:solidFill>
                      <a:srgbClr val="FF0000"/>
                    </a:solidFill>
                    <a:latin typeface="Arial"/>
                    <a:cs typeface="Arial"/>
                  </a:rPr>
                  <a:t>consistent</a:t>
                </a:r>
                <a:r>
                  <a:rPr lang="en-US" sz="1800" b="1" spc="-2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800" b="1" dirty="0">
                    <a:solidFill>
                      <a:srgbClr val="FF0000"/>
                    </a:solidFill>
                    <a:latin typeface="Arial"/>
                    <a:cs typeface="Arial"/>
                  </a:rPr>
                  <a:t>adversarial </a:t>
                </a:r>
                <a:r>
                  <a:rPr lang="en-US" sz="1800" b="1" spc="-10" dirty="0">
                    <a:solidFill>
                      <a:srgbClr val="FF0000"/>
                    </a:solidFill>
                    <a:latin typeface="Arial"/>
                    <a:cs typeface="Arial"/>
                  </a:rPr>
                  <a:t>networks</a:t>
                </a:r>
                <a:endParaRPr lang="en-US" sz="18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90"/>
                  </a:spcBef>
                  <a:buFont typeface="Arial"/>
                  <a:buChar char="•"/>
                </a:pPr>
                <a:endParaRPr lang="en-US" sz="1800" dirty="0">
                  <a:latin typeface="Arial"/>
                  <a:cs typeface="Arial"/>
                </a:endParaRPr>
              </a:p>
              <a:p>
                <a:pPr marL="393065" indent="-342265">
                  <a:lnSpc>
                    <a:spcPct val="100000"/>
                  </a:lnSpc>
                  <a:buChar char="•"/>
                  <a:tabLst>
                    <a:tab pos="393065" algn="l"/>
                  </a:tabLst>
                </a:pPr>
                <a:r>
                  <a:rPr lang="en-US" sz="1800" dirty="0">
                    <a:latin typeface="Arial"/>
                    <a:cs typeface="Arial"/>
                  </a:rPr>
                  <a:t>Two</a:t>
                </a:r>
                <a:r>
                  <a:rPr lang="en-US" sz="1800" spc="-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generators</a:t>
                </a:r>
                <a:r>
                  <a:rPr lang="en-US" sz="1800" spc="-1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(</a:t>
                </a:r>
                <a:r>
                  <a:rPr lang="en-US" sz="1800" dirty="0">
                    <a:latin typeface="Cambria Math"/>
                    <a:cs typeface="Cambria Math"/>
                  </a:rPr>
                  <a:t>𝐺,</a:t>
                </a:r>
                <a:r>
                  <a:rPr lang="en-US" sz="1800" spc="-95" dirty="0">
                    <a:latin typeface="Cambria Math"/>
                    <a:cs typeface="Cambria Math"/>
                  </a:rPr>
                  <a:t> </a:t>
                </a:r>
                <a:r>
                  <a:rPr lang="en-US" sz="1800" dirty="0">
                    <a:latin typeface="Cambria Math"/>
                    <a:cs typeface="Cambria Math"/>
                  </a:rPr>
                  <a:t>𝐹</a:t>
                </a:r>
                <a:r>
                  <a:rPr lang="en-US" sz="1800" dirty="0">
                    <a:latin typeface="Arial"/>
                    <a:cs typeface="Arial"/>
                  </a:rPr>
                  <a:t>):</a:t>
                </a:r>
                <a:r>
                  <a:rPr lang="en-US" sz="1800" spc="45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translate</a:t>
                </a:r>
                <a:r>
                  <a:rPr lang="en-US" sz="1800" spc="-1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an</a:t>
                </a:r>
                <a:r>
                  <a:rPr lang="en-US" sz="1800" spc="-3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image</a:t>
                </a:r>
                <a:r>
                  <a:rPr lang="en-US" sz="1800" spc="-2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from</a:t>
                </a:r>
                <a:r>
                  <a:rPr lang="en-US" sz="1800" spc="-2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one</a:t>
                </a:r>
                <a:r>
                  <a:rPr lang="en-US" sz="1800" spc="-2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set</a:t>
                </a:r>
                <a:r>
                  <a:rPr lang="en-US" sz="1800" spc="-1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into</a:t>
                </a:r>
                <a:r>
                  <a:rPr lang="en-US" sz="1800" spc="-2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the</a:t>
                </a:r>
                <a:r>
                  <a:rPr lang="en-US" sz="1800" spc="-30" dirty="0">
                    <a:latin typeface="Arial"/>
                    <a:cs typeface="Arial"/>
                  </a:rPr>
                  <a:t> </a:t>
                </a:r>
                <a:r>
                  <a:rPr lang="en-US" sz="1800" spc="-10" dirty="0">
                    <a:latin typeface="Arial"/>
                    <a:cs typeface="Arial"/>
                  </a:rPr>
                  <a:t>other</a:t>
                </a:r>
                <a:endParaRPr lang="en-US" sz="18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90"/>
                  </a:spcBef>
                  <a:buFont typeface="Arial"/>
                  <a:buChar char="•"/>
                </a:pPr>
                <a:endParaRPr lang="en-US" sz="1800" dirty="0">
                  <a:latin typeface="Arial"/>
                  <a:cs typeface="Arial"/>
                </a:endParaRPr>
              </a:p>
              <a:p>
                <a:pPr marL="393065" indent="-342265">
                  <a:lnSpc>
                    <a:spcPct val="100000"/>
                  </a:lnSpc>
                  <a:buChar char="•"/>
                  <a:tabLst>
                    <a:tab pos="393065" algn="l"/>
                  </a:tabLst>
                </a:pPr>
                <a:r>
                  <a:rPr lang="en-US" sz="1800" dirty="0">
                    <a:latin typeface="Arial"/>
                    <a:cs typeface="Arial"/>
                  </a:rPr>
                  <a:t>Two</a:t>
                </a:r>
                <a:r>
                  <a:rPr lang="en-US" sz="1800" spc="-4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discriminators</a:t>
                </a:r>
                <a:r>
                  <a:rPr lang="en-US" sz="1800" spc="-3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(</a:t>
                </a:r>
                <a:r>
                  <a:rPr lang="en-US" sz="1800" dirty="0">
                    <a:latin typeface="Cambria Math"/>
                    <a:cs typeface="Cambria Math"/>
                  </a:rPr>
                  <a:t>𝐷</a:t>
                </a:r>
                <a:r>
                  <a:rPr lang="en-US" sz="1800" baseline="-20833" dirty="0">
                    <a:latin typeface="Cambria Math"/>
                    <a:cs typeface="Cambria Math"/>
                  </a:rPr>
                  <a:t>𝑋</a:t>
                </a:r>
                <a:r>
                  <a:rPr lang="en-US" sz="1800" dirty="0">
                    <a:latin typeface="Cambria Math"/>
                    <a:cs typeface="Cambria Math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ambria Math"/>
                          </a:rPr>
                          <m:t> </m:t>
                        </m:r>
                        <m:r>
                          <a:rPr lang="ko-KR" altLang="en-US" sz="18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1800" dirty="0">
                    <a:latin typeface="Arial"/>
                    <a:cs typeface="Arial"/>
                  </a:rPr>
                  <a:t>):</a:t>
                </a:r>
                <a:r>
                  <a:rPr lang="en-US" sz="1800" spc="-4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distinguish</a:t>
                </a:r>
                <a:r>
                  <a:rPr lang="en-US" sz="1800" spc="-2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real</a:t>
                </a:r>
                <a:r>
                  <a:rPr lang="en-US" sz="1800" spc="-40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image</a:t>
                </a:r>
                <a:r>
                  <a:rPr lang="en-US" sz="1800" spc="-3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and</a:t>
                </a:r>
                <a:r>
                  <a:rPr lang="en-US" sz="1800" spc="-3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generated</a:t>
                </a:r>
                <a:r>
                  <a:rPr lang="en-US" sz="1800" spc="-2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fake</a:t>
                </a:r>
                <a:r>
                  <a:rPr lang="en-US" sz="1800" spc="-55" dirty="0">
                    <a:latin typeface="Arial"/>
                    <a:cs typeface="Arial"/>
                  </a:rPr>
                  <a:t> </a:t>
                </a:r>
                <a:r>
                  <a:rPr lang="en-US" sz="1800" spc="-10" dirty="0">
                    <a:latin typeface="Arial"/>
                    <a:cs typeface="Arial"/>
                  </a:rPr>
                  <a:t>images</a:t>
                </a:r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16" y="4258436"/>
                <a:ext cx="8983345" cy="1423467"/>
              </a:xfrm>
              <a:prstGeom prst="rect">
                <a:avLst/>
              </a:prstGeom>
              <a:blipFill>
                <a:blip r:embed="rId2"/>
                <a:stretch>
                  <a:fillRect l="-950" t="-4721" r="-883" b="-9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296" y="749486"/>
            <a:ext cx="3622548" cy="32982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9111" y="1931064"/>
            <a:ext cx="5698513" cy="18667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75909" y="934974"/>
            <a:ext cx="4506595" cy="820419"/>
          </a:xfrm>
          <a:prstGeom prst="rect">
            <a:avLst/>
          </a:prstGeom>
          <a:ln w="19811">
            <a:solidFill>
              <a:srgbClr val="004B97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15"/>
              </a:spcBef>
            </a:pPr>
            <a:r>
              <a:rPr sz="1600" dirty="0">
                <a:latin typeface="Cambria Math"/>
                <a:cs typeface="Cambria Math"/>
              </a:rPr>
              <a:t>𝐺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horse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zebra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𝐹</a:t>
            </a:r>
            <a:r>
              <a:rPr sz="1600" dirty="0">
                <a:latin typeface="Arial"/>
                <a:cs typeface="Arial"/>
              </a:rPr>
              <a:t>: zebra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horse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Cambria Math"/>
                <a:cs typeface="Cambria Math"/>
              </a:rPr>
              <a:t>𝐷</a:t>
            </a:r>
            <a:r>
              <a:rPr sz="1725" baseline="-14492" dirty="0">
                <a:latin typeface="Cambria Math"/>
                <a:cs typeface="Cambria Math"/>
              </a:rPr>
              <a:t>𝑋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fake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horse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𝐷</a:t>
            </a:r>
            <a:r>
              <a:rPr sz="1725" baseline="-14492" dirty="0">
                <a:latin typeface="Cambria Math"/>
                <a:cs typeface="Cambria Math"/>
              </a:rPr>
              <a:t>𝑌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 fake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zebra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1170" y="6408826"/>
            <a:ext cx="5580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Zhu,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al.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“Unpaired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image-</a:t>
            </a:r>
            <a:r>
              <a:rPr sz="900" spc="-10" dirty="0">
                <a:latin typeface="Arial"/>
                <a:cs typeface="Arial"/>
              </a:rPr>
              <a:t>to-</a:t>
            </a:r>
            <a:r>
              <a:rPr sz="900" dirty="0">
                <a:latin typeface="Arial"/>
                <a:cs typeface="Arial"/>
              </a:rPr>
              <a:t>image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translation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cycle-consistent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adversarial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networks"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CVPR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2017.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3778" y="940054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[1]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10" dirty="0"/>
              <a:t> CycleGAN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116" y="4734305"/>
            <a:ext cx="90944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1800" b="1" dirty="0">
                <a:latin typeface="Arial"/>
                <a:cs typeface="Arial"/>
              </a:rPr>
              <a:t>CT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denoising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CycleGAN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↔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does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require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paired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1800" spc="-25" dirty="0">
                <a:latin typeface="Arial"/>
                <a:cs typeface="Arial"/>
              </a:rPr>
              <a:t>You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implement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CycleGAN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denoising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6577" y="6408826"/>
            <a:ext cx="651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Kang,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al.</a:t>
            </a:r>
            <a:r>
              <a:rPr sz="900" spc="-10" dirty="0">
                <a:latin typeface="Arial"/>
                <a:cs typeface="Arial"/>
              </a:rPr>
              <a:t> “Cycle-</a:t>
            </a:r>
            <a:r>
              <a:rPr sz="900" dirty="0">
                <a:latin typeface="Arial"/>
                <a:cs typeface="Arial"/>
              </a:rPr>
              <a:t>consistent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adversarial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denoising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network for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multiphase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coronary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CT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angiography"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Medical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physics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2019.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99" y="636318"/>
            <a:ext cx="6741494" cy="35696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29115" y="61696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[1]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object 17">
            <a:extLst>
              <a:ext uri="{FF2B5EF4-FFF2-40B4-BE49-F238E27FC236}">
                <a16:creationId xmlns:a16="http://schemas.microsoft.com/office/drawing/2014/main" id="{5189FF65-6F92-446D-82C8-F3B3DD0755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29" y="2362199"/>
            <a:ext cx="3565546" cy="380998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130" dirty="0"/>
              <a:t> </a:t>
            </a:r>
            <a:r>
              <a:rPr dirty="0"/>
              <a:t>AAPM</a:t>
            </a:r>
            <a:r>
              <a:rPr spc="-15" dirty="0"/>
              <a:t> </a:t>
            </a:r>
            <a:r>
              <a:rPr spc="-10" dirty="0"/>
              <a:t>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70A50-46FF-465C-B32D-7CA97F256747}"/>
              </a:ext>
            </a:extLst>
          </p:cNvPr>
          <p:cNvSpPr txBox="1"/>
          <p:nvPr/>
        </p:nvSpPr>
        <p:spPr>
          <a:xfrm>
            <a:off x="304800" y="72030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AAPM: American Association of Physicists in medicine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676FC-AF8F-453C-8041-5EDC6627D32B}"/>
              </a:ext>
            </a:extLst>
          </p:cNvPr>
          <p:cNvSpPr/>
          <p:nvPr/>
        </p:nvSpPr>
        <p:spPr>
          <a:xfrm>
            <a:off x="304800" y="1190558"/>
            <a:ext cx="496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</a:tabLst>
            </a:pPr>
            <a:r>
              <a:rPr lang="en-US" altLang="ko-KR" sz="1800" dirty="0">
                <a:latin typeface="Arial"/>
                <a:cs typeface="Arial"/>
              </a:rPr>
              <a:t>AAPM</a:t>
            </a:r>
            <a:r>
              <a:rPr lang="en-US" altLang="ko-KR" sz="1800" spc="-25" dirty="0">
                <a:latin typeface="Arial"/>
                <a:cs typeface="Arial"/>
              </a:rPr>
              <a:t> </a:t>
            </a:r>
            <a:r>
              <a:rPr lang="en-US" altLang="ko-KR" sz="1800" dirty="0">
                <a:latin typeface="Arial"/>
                <a:cs typeface="Arial"/>
              </a:rPr>
              <a:t>2016 Low</a:t>
            </a:r>
            <a:r>
              <a:rPr lang="en-US" altLang="ko-KR" sz="1800" spc="-15" dirty="0">
                <a:latin typeface="Arial"/>
                <a:cs typeface="Arial"/>
              </a:rPr>
              <a:t> </a:t>
            </a:r>
            <a:r>
              <a:rPr lang="en-US" altLang="ko-KR" sz="1800" dirty="0">
                <a:latin typeface="Arial"/>
                <a:cs typeface="Arial"/>
              </a:rPr>
              <a:t>Dose CT</a:t>
            </a:r>
            <a:r>
              <a:rPr lang="en-US" altLang="ko-KR" sz="1800" spc="-40" dirty="0">
                <a:latin typeface="Arial"/>
                <a:cs typeface="Arial"/>
              </a:rPr>
              <a:t> </a:t>
            </a:r>
            <a:r>
              <a:rPr lang="en-US" altLang="ko-KR" sz="1800" dirty="0">
                <a:latin typeface="Arial"/>
                <a:cs typeface="Arial"/>
              </a:rPr>
              <a:t>Grand</a:t>
            </a:r>
            <a:r>
              <a:rPr lang="en-US" altLang="ko-KR" sz="1800" spc="-20" dirty="0">
                <a:latin typeface="Arial"/>
                <a:cs typeface="Arial"/>
              </a:rPr>
              <a:t> </a:t>
            </a:r>
            <a:r>
              <a:rPr lang="en-US" altLang="ko-KR" sz="1800" spc="-10" dirty="0">
                <a:latin typeface="Arial"/>
                <a:cs typeface="Arial"/>
              </a:rPr>
              <a:t>Challenge</a:t>
            </a:r>
            <a:endParaRPr lang="en-US" altLang="ko-KR" sz="1800" dirty="0">
              <a:latin typeface="Arial"/>
              <a:cs typeface="Arial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6EA0AB-C0FC-4CE7-8133-D8B0E8F8D796}"/>
              </a:ext>
            </a:extLst>
          </p:cNvPr>
          <p:cNvSpPr/>
          <p:nvPr/>
        </p:nvSpPr>
        <p:spPr>
          <a:xfrm>
            <a:off x="342900" y="1722119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The CT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HU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-1024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+3071 and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of 512x512 = 262,144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one channel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B22BE3-EB99-4B3B-8953-0A0ED976A536}"/>
              </a:ext>
            </a:extLst>
          </p:cNvPr>
          <p:cNvCxnSpPr>
            <a:cxnSpLocks/>
          </p:cNvCxnSpPr>
          <p:nvPr/>
        </p:nvCxnSpPr>
        <p:spPr>
          <a:xfrm>
            <a:off x="3810000" y="2895600"/>
            <a:ext cx="1458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63DE6F-8173-41E7-8415-934DF621B172}"/>
              </a:ext>
            </a:extLst>
          </p:cNvPr>
          <p:cNvSpPr txBox="1"/>
          <p:nvPr/>
        </p:nvSpPr>
        <p:spPr>
          <a:xfrm>
            <a:off x="5410200" y="272393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Air: ~ -1000HU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EECDC142-8637-464F-B27C-5A1CF97BABC6}"/>
              </a:ext>
            </a:extLst>
          </p:cNvPr>
          <p:cNvSpPr/>
          <p:nvPr/>
        </p:nvSpPr>
        <p:spPr>
          <a:xfrm>
            <a:off x="8492677" y="4107985"/>
            <a:ext cx="1005840" cy="15240"/>
          </a:xfrm>
          <a:custGeom>
            <a:avLst/>
            <a:gdLst/>
            <a:ahLst/>
            <a:cxnLst/>
            <a:rect l="l" t="t" r="r" b="b"/>
            <a:pathLst>
              <a:path w="1005840" h="15239">
                <a:moveTo>
                  <a:pt x="1005840" y="0"/>
                </a:moveTo>
                <a:lnTo>
                  <a:pt x="0" y="0"/>
                </a:lnTo>
                <a:lnTo>
                  <a:pt x="0" y="15239"/>
                </a:lnTo>
                <a:lnTo>
                  <a:pt x="1005840" y="15239"/>
                </a:lnTo>
                <a:lnTo>
                  <a:pt x="1005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6EC4EA6A-3E81-48C2-91F1-1E1522BD15D6}"/>
              </a:ext>
            </a:extLst>
          </p:cNvPr>
          <p:cNvSpPr txBox="1"/>
          <p:nvPr/>
        </p:nvSpPr>
        <p:spPr>
          <a:xfrm>
            <a:off x="8566717" y="3900670"/>
            <a:ext cx="8534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142" baseline="10683" dirty="0">
                <a:latin typeface="Cambria Math"/>
                <a:cs typeface="Cambria Math"/>
              </a:rPr>
              <a:t>𝜇−𝜇</a:t>
            </a:r>
            <a:r>
              <a:rPr sz="1050" spc="95" dirty="0">
                <a:latin typeface="Cambria Math"/>
                <a:cs typeface="Cambria Math"/>
              </a:rPr>
              <a:t>𝑤𝑎𝑡𝑒𝑟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2F34EB68-7CDD-4332-B908-5D28A3F35029}"/>
              </a:ext>
            </a:extLst>
          </p:cNvPr>
          <p:cNvSpPr txBox="1"/>
          <p:nvPr/>
        </p:nvSpPr>
        <p:spPr>
          <a:xfrm>
            <a:off x="8455466" y="4152435"/>
            <a:ext cx="10756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142" baseline="12820" dirty="0">
                <a:latin typeface="Cambria Math"/>
                <a:cs typeface="Cambria Math"/>
              </a:rPr>
              <a:t>𝜇</a:t>
            </a:r>
            <a:r>
              <a:rPr sz="1050" spc="95" dirty="0">
                <a:latin typeface="Cambria Math"/>
                <a:cs typeface="Cambria Math"/>
              </a:rPr>
              <a:t>𝑤𝑎𝑡𝑒𝑟</a:t>
            </a:r>
            <a:r>
              <a:rPr sz="1950" spc="142" baseline="12820" dirty="0">
                <a:latin typeface="Cambria Math"/>
                <a:cs typeface="Cambria Math"/>
              </a:rPr>
              <a:t>−𝜇</a:t>
            </a:r>
            <a:r>
              <a:rPr sz="1050" spc="95" dirty="0">
                <a:latin typeface="Cambria Math"/>
                <a:cs typeface="Cambria Math"/>
              </a:rPr>
              <a:t>𝑎𝑖𝑟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400C8DF4-A54D-44F2-BEC8-8EA75D22E375}"/>
              </a:ext>
            </a:extLst>
          </p:cNvPr>
          <p:cNvSpPr/>
          <p:nvPr/>
        </p:nvSpPr>
        <p:spPr>
          <a:xfrm>
            <a:off x="10569889" y="4107985"/>
            <a:ext cx="746760" cy="15240"/>
          </a:xfrm>
          <a:custGeom>
            <a:avLst/>
            <a:gdLst/>
            <a:ahLst/>
            <a:cxnLst/>
            <a:rect l="l" t="t" r="r" b="b"/>
            <a:pathLst>
              <a:path w="746759" h="15239">
                <a:moveTo>
                  <a:pt x="746759" y="0"/>
                </a:moveTo>
                <a:lnTo>
                  <a:pt x="0" y="0"/>
                </a:lnTo>
                <a:lnTo>
                  <a:pt x="0" y="15239"/>
                </a:lnTo>
                <a:lnTo>
                  <a:pt x="746759" y="15239"/>
                </a:lnTo>
                <a:lnTo>
                  <a:pt x="746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FB9DD25D-DA64-40E8-B47B-2E816CCAFBBB}"/>
              </a:ext>
            </a:extLst>
          </p:cNvPr>
          <p:cNvSpPr txBox="1"/>
          <p:nvPr/>
        </p:nvSpPr>
        <p:spPr>
          <a:xfrm>
            <a:off x="10674282" y="4115858"/>
            <a:ext cx="5416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Cambria Math"/>
                <a:cs typeface="Cambria Math"/>
              </a:rPr>
              <a:t>0.0192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13386327-8731-406C-A815-BCB069D33E64}"/>
              </a:ext>
            </a:extLst>
          </p:cNvPr>
          <p:cNvSpPr txBox="1"/>
          <p:nvPr/>
        </p:nvSpPr>
        <p:spPr>
          <a:xfrm>
            <a:off x="7542335" y="3940598"/>
            <a:ext cx="459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4485" algn="l"/>
                <a:tab pos="2007235" algn="l"/>
              </a:tabLst>
            </a:pPr>
            <a:r>
              <a:rPr lang="ko-KR" altLang="en-US" sz="1800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𝐻𝑈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×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1000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950" baseline="44871" dirty="0">
                <a:latin typeface="Cambria Math"/>
                <a:cs typeface="Cambria Math"/>
              </a:rPr>
              <a:t>𝜇−0.0192</a:t>
            </a:r>
            <a:r>
              <a:rPr sz="1950" spc="195" baseline="4487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×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1000</a:t>
            </a:r>
            <a:endParaRPr sz="1800" dirty="0">
              <a:latin typeface="Cambria Math"/>
              <a:cs typeface="Cambria Math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E9D8C0-8E19-43E5-815E-2892FCE8493B}"/>
              </a:ext>
            </a:extLst>
          </p:cNvPr>
          <p:cNvCxnSpPr>
            <a:cxnSpLocks/>
          </p:cNvCxnSpPr>
          <p:nvPr/>
        </p:nvCxnSpPr>
        <p:spPr>
          <a:xfrm>
            <a:off x="3541820" y="3505200"/>
            <a:ext cx="172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37A9F0-F8B1-4D60-8A73-978316D156CC}"/>
              </a:ext>
            </a:extLst>
          </p:cNvPr>
          <p:cNvSpPr txBox="1"/>
          <p:nvPr/>
        </p:nvSpPr>
        <p:spPr>
          <a:xfrm>
            <a:off x="5410200" y="329871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Fat: -50HU ~ -100HU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7BF046-28D7-4477-A8E8-7F02E8A49339}"/>
              </a:ext>
            </a:extLst>
          </p:cNvPr>
          <p:cNvCxnSpPr>
            <a:cxnSpLocks/>
          </p:cNvCxnSpPr>
          <p:nvPr/>
        </p:nvCxnSpPr>
        <p:spPr>
          <a:xfrm>
            <a:off x="2373302" y="4811049"/>
            <a:ext cx="2895036" cy="2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F9716B6-E0CA-4601-92FC-D76AAB9FF26A}"/>
              </a:ext>
            </a:extLst>
          </p:cNvPr>
          <p:cNvSpPr txBox="1"/>
          <p:nvPr/>
        </p:nvSpPr>
        <p:spPr>
          <a:xfrm>
            <a:off x="5410200" y="465149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Bone: +200HU ~ +3000HU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E5F7B3-4420-4A7C-8A47-0BD08E0B63B3}"/>
              </a:ext>
            </a:extLst>
          </p:cNvPr>
          <p:cNvSpPr txBox="1"/>
          <p:nvPr/>
        </p:nvSpPr>
        <p:spPr>
          <a:xfrm>
            <a:off x="5410200" y="4002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Water: ~0HU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76B183AD-5A52-49A9-B55E-736044DAF7F5}"/>
              </a:ext>
            </a:extLst>
          </p:cNvPr>
          <p:cNvSpPr txBox="1"/>
          <p:nvPr/>
        </p:nvSpPr>
        <p:spPr>
          <a:xfrm>
            <a:off x="8531458" y="2592214"/>
            <a:ext cx="4351655" cy="428322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linear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attenuation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coefficient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</a:t>
            </a:r>
            <a:r>
              <a:rPr sz="1800" spc="-25" dirty="0">
                <a:latin typeface="Cambria Math"/>
                <a:cs typeface="Cambria Math"/>
              </a:rPr>
              <a:t>𝜇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7" name="object 7">
            <a:extLst>
              <a:ext uri="{FF2B5EF4-FFF2-40B4-BE49-F238E27FC236}">
                <a16:creationId xmlns:a16="http://schemas.microsoft.com/office/drawing/2014/main" id="{281A18E5-0BDC-408E-B288-3C8C61B366FF}"/>
              </a:ext>
            </a:extLst>
          </p:cNvPr>
          <p:cNvGrpSpPr/>
          <p:nvPr/>
        </p:nvGrpSpPr>
        <p:grpSpPr>
          <a:xfrm rot="5400000">
            <a:off x="9491173" y="3296787"/>
            <a:ext cx="700357" cy="381000"/>
            <a:chOff x="9771888" y="3276600"/>
            <a:chExt cx="763905" cy="498475"/>
          </a:xfrm>
        </p:grpSpPr>
        <p:sp>
          <p:nvSpPr>
            <p:cNvPr id="58" name="object 8">
              <a:extLst>
                <a:ext uri="{FF2B5EF4-FFF2-40B4-BE49-F238E27FC236}">
                  <a16:creationId xmlns:a16="http://schemas.microsoft.com/office/drawing/2014/main" id="{A7AEC594-99D6-4056-A664-EE01747C5CDD}"/>
                </a:ext>
              </a:extLst>
            </p:cNvPr>
            <p:cNvSpPr/>
            <p:nvPr/>
          </p:nvSpPr>
          <p:spPr>
            <a:xfrm>
              <a:off x="9777984" y="3282695"/>
              <a:ext cx="751840" cy="486409"/>
            </a:xfrm>
            <a:custGeom>
              <a:avLst/>
              <a:gdLst/>
              <a:ahLst/>
              <a:cxnLst/>
              <a:rect l="l" t="t" r="r" b="b"/>
              <a:pathLst>
                <a:path w="751840" h="486410">
                  <a:moveTo>
                    <a:pt x="508254" y="0"/>
                  </a:moveTo>
                  <a:lnTo>
                    <a:pt x="508254" y="121538"/>
                  </a:lnTo>
                  <a:lnTo>
                    <a:pt x="0" y="121538"/>
                  </a:lnTo>
                  <a:lnTo>
                    <a:pt x="0" y="364616"/>
                  </a:lnTo>
                  <a:lnTo>
                    <a:pt x="508254" y="364616"/>
                  </a:lnTo>
                  <a:lnTo>
                    <a:pt x="508254" y="486155"/>
                  </a:lnTo>
                  <a:lnTo>
                    <a:pt x="751332" y="243077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9AED6D37-2A20-496F-96BC-46FBAB4DC05B}"/>
                </a:ext>
              </a:extLst>
            </p:cNvPr>
            <p:cNvSpPr/>
            <p:nvPr/>
          </p:nvSpPr>
          <p:spPr>
            <a:xfrm>
              <a:off x="9777984" y="3282695"/>
              <a:ext cx="751840" cy="486409"/>
            </a:xfrm>
            <a:custGeom>
              <a:avLst/>
              <a:gdLst/>
              <a:ahLst/>
              <a:cxnLst/>
              <a:rect l="l" t="t" r="r" b="b"/>
              <a:pathLst>
                <a:path w="751840" h="486410">
                  <a:moveTo>
                    <a:pt x="0" y="121538"/>
                  </a:moveTo>
                  <a:lnTo>
                    <a:pt x="508254" y="121538"/>
                  </a:lnTo>
                  <a:lnTo>
                    <a:pt x="508254" y="0"/>
                  </a:lnTo>
                  <a:lnTo>
                    <a:pt x="751332" y="243077"/>
                  </a:lnTo>
                  <a:lnTo>
                    <a:pt x="508254" y="486155"/>
                  </a:lnTo>
                  <a:lnTo>
                    <a:pt x="508254" y="364616"/>
                  </a:lnTo>
                  <a:lnTo>
                    <a:pt x="0" y="364616"/>
                  </a:lnTo>
                  <a:lnTo>
                    <a:pt x="0" y="121538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809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130" dirty="0"/>
              <a:t> </a:t>
            </a:r>
            <a:r>
              <a:rPr dirty="0"/>
              <a:t>AAPM</a:t>
            </a:r>
            <a:r>
              <a:rPr spc="-15" dirty="0"/>
              <a:t> </a:t>
            </a:r>
            <a:r>
              <a:rPr spc="-1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439" y="874152"/>
            <a:ext cx="5884545" cy="2389757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AAPM</a:t>
            </a:r>
            <a:r>
              <a:rPr sz="1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dataset</a:t>
            </a:r>
            <a:r>
              <a:rPr sz="1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(Google</a:t>
            </a: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Drive</a:t>
            </a:r>
            <a:r>
              <a:rPr sz="1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link)</a:t>
            </a:r>
            <a:endParaRPr lang="en-US" altLang="ko-KR" sz="1800" u="sng" spc="-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lang="en-US" sz="1800" dirty="0">
                <a:latin typeface="Arial"/>
                <a:cs typeface="Arial"/>
              </a:rPr>
              <a:t>https://drive.google.com/drive/folders/1Fj-TVxLXqeULdbDhH5Hu5TEhRbJyY8rr?usp=sharing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AAPM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2016 Low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 CT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Challenge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Training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lang="en-US" altLang="ko-KR" sz="1800" dirty="0">
                <a:latin typeface="Arial"/>
                <a:cs typeface="Arial"/>
              </a:rPr>
              <a:t>3839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full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quarter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(paired)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</a:tabLst>
            </a:pPr>
            <a:r>
              <a:rPr sz="1800" spc="-35" dirty="0">
                <a:latin typeface="Arial"/>
                <a:cs typeface="Arial"/>
              </a:rPr>
              <a:t>Test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lang="en-US" altLang="ko-KR" spc="-20" dirty="0">
                <a:latin typeface="Arial"/>
                <a:cs typeface="Arial"/>
              </a:rPr>
              <a:t>421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quarter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(paired)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3" y="5461519"/>
            <a:ext cx="408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Make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shortcut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Google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Drive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50570" y="687036"/>
            <a:ext cx="3377208" cy="2936747"/>
            <a:chOff x="7747992" y="1388363"/>
            <a:chExt cx="3896995" cy="40678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7992" y="1438655"/>
              <a:ext cx="3881651" cy="40172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74657" y="1402841"/>
              <a:ext cx="2555875" cy="1839595"/>
            </a:xfrm>
            <a:custGeom>
              <a:avLst/>
              <a:gdLst/>
              <a:ahLst/>
              <a:cxnLst/>
              <a:rect l="l" t="t" r="r" b="b"/>
              <a:pathLst>
                <a:path w="2555875" h="1839595">
                  <a:moveTo>
                    <a:pt x="1266444" y="295655"/>
                  </a:moveTo>
                  <a:lnTo>
                    <a:pt x="1469136" y="295655"/>
                  </a:lnTo>
                  <a:lnTo>
                    <a:pt x="1469136" y="0"/>
                  </a:lnTo>
                  <a:lnTo>
                    <a:pt x="1266444" y="0"/>
                  </a:lnTo>
                  <a:lnTo>
                    <a:pt x="1266444" y="295655"/>
                  </a:lnTo>
                  <a:close/>
                </a:path>
                <a:path w="2555875" h="1839595">
                  <a:moveTo>
                    <a:pt x="0" y="1839467"/>
                  </a:moveTo>
                  <a:lnTo>
                    <a:pt x="2555748" y="1839467"/>
                  </a:lnTo>
                  <a:lnTo>
                    <a:pt x="2555748" y="1542288"/>
                  </a:lnTo>
                  <a:lnTo>
                    <a:pt x="0" y="1542288"/>
                  </a:lnTo>
                  <a:lnTo>
                    <a:pt x="0" y="183946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95792" y="416600"/>
            <a:ext cx="7716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Arial"/>
                <a:cs typeface="Arial"/>
              </a:rPr>
              <a:t>(1)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9400" y="1763380"/>
            <a:ext cx="533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Arial"/>
                <a:cs typeface="Arial"/>
              </a:rPr>
              <a:t>(2)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1662" y="3803406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7688" y="3646179"/>
            <a:ext cx="3209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140" algn="l"/>
                <a:tab pos="2283460" algn="l"/>
              </a:tabLst>
            </a:pPr>
            <a:r>
              <a:rPr sz="1800" spc="-20" dirty="0">
                <a:latin typeface="Arial"/>
                <a:cs typeface="Arial"/>
              </a:rPr>
              <a:t>AAPM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train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full_dose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2737" y="4488951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9058" y="4066803"/>
            <a:ext cx="1369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quarter_dose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9058" y="4488951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full_dose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9058" y="4906020"/>
            <a:ext cx="1369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quarter_dose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2830" y="3803406"/>
            <a:ext cx="201295" cy="843280"/>
          </a:xfrm>
          <a:custGeom>
            <a:avLst/>
            <a:gdLst/>
            <a:ahLst/>
            <a:cxnLst/>
            <a:rect l="l" t="t" r="r" b="b"/>
            <a:pathLst>
              <a:path w="201294" h="843279">
                <a:moveTo>
                  <a:pt x="0" y="0"/>
                </a:moveTo>
                <a:lnTo>
                  <a:pt x="0" y="843152"/>
                </a:lnTo>
                <a:lnTo>
                  <a:pt x="201294" y="84315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367981" y="3797310"/>
            <a:ext cx="408940" cy="433705"/>
            <a:chOff x="2830067" y="3041904"/>
            <a:chExt cx="408940" cy="433705"/>
          </a:xfrm>
        </p:grpSpPr>
        <p:sp>
          <p:nvSpPr>
            <p:cNvPr id="18" name="object 18"/>
            <p:cNvSpPr/>
            <p:nvPr/>
          </p:nvSpPr>
          <p:spPr>
            <a:xfrm>
              <a:off x="2830067" y="3048000"/>
              <a:ext cx="403225" cy="0"/>
            </a:xfrm>
            <a:custGeom>
              <a:avLst/>
              <a:gdLst/>
              <a:ahLst/>
              <a:cxnLst/>
              <a:rect l="l" t="t" r="r" b="b"/>
              <a:pathLst>
                <a:path w="403225">
                  <a:moveTo>
                    <a:pt x="0" y="0"/>
                  </a:moveTo>
                  <a:lnTo>
                    <a:pt x="40271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1235" y="3048000"/>
              <a:ext cx="201295" cy="421640"/>
            </a:xfrm>
            <a:custGeom>
              <a:avLst/>
              <a:gdLst/>
              <a:ahLst/>
              <a:cxnLst/>
              <a:rect l="l" t="t" r="r" b="b"/>
              <a:pathLst>
                <a:path w="201294" h="421639">
                  <a:moveTo>
                    <a:pt x="0" y="0"/>
                  </a:moveTo>
                  <a:lnTo>
                    <a:pt x="0" y="421259"/>
                  </a:lnTo>
                  <a:lnTo>
                    <a:pt x="201294" y="42125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290258" y="4638558"/>
            <a:ext cx="485140" cy="429895"/>
            <a:chOff x="2752344" y="3883152"/>
            <a:chExt cx="485140" cy="429895"/>
          </a:xfrm>
        </p:grpSpPr>
        <p:sp>
          <p:nvSpPr>
            <p:cNvPr id="21" name="object 21"/>
            <p:cNvSpPr/>
            <p:nvPr/>
          </p:nvSpPr>
          <p:spPr>
            <a:xfrm>
              <a:off x="2752344" y="389077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67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91612" y="3889248"/>
              <a:ext cx="240029" cy="417830"/>
            </a:xfrm>
            <a:custGeom>
              <a:avLst/>
              <a:gdLst/>
              <a:ahLst/>
              <a:cxnLst/>
              <a:rect l="l" t="t" r="r" b="b"/>
              <a:pathLst>
                <a:path w="240030" h="417829">
                  <a:moveTo>
                    <a:pt x="0" y="0"/>
                  </a:moveTo>
                  <a:lnTo>
                    <a:pt x="0" y="417575"/>
                  </a:lnTo>
                  <a:lnTo>
                    <a:pt x="239775" y="41757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90735" y="3499876"/>
            <a:ext cx="1781810" cy="170624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dirty="0">
                <a:latin typeface="Arial"/>
                <a:cs typeface="Arial"/>
              </a:rPr>
              <a:t>1.npy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~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altLang="ko-KR" sz="1800" spc="-10" dirty="0">
                <a:latin typeface="Arial"/>
                <a:cs typeface="Arial"/>
              </a:rPr>
              <a:t>3839</a:t>
            </a:r>
            <a:r>
              <a:rPr sz="1800" spc="-10" dirty="0">
                <a:latin typeface="Arial"/>
                <a:cs typeface="Arial"/>
              </a:rPr>
              <a:t>.npy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latin typeface="Arial"/>
                <a:cs typeface="Arial"/>
              </a:rPr>
              <a:t>1.npy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~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altLang="ko-KR" spc="-10" dirty="0">
                <a:latin typeface="Arial"/>
                <a:cs typeface="Arial"/>
              </a:rPr>
              <a:t>3839</a:t>
            </a:r>
            <a:r>
              <a:rPr sz="1800" spc="-10" dirty="0">
                <a:latin typeface="Arial"/>
                <a:cs typeface="Arial"/>
              </a:rPr>
              <a:t>.npy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dirty="0">
                <a:latin typeface="Arial"/>
                <a:cs typeface="Arial"/>
              </a:rPr>
              <a:t>1.npy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~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altLang="ko-KR" spc="-10" dirty="0">
                <a:latin typeface="Arial"/>
                <a:cs typeface="Arial"/>
              </a:rPr>
              <a:t>421</a:t>
            </a:r>
            <a:r>
              <a:rPr sz="1800" spc="-10" dirty="0">
                <a:latin typeface="Arial"/>
                <a:cs typeface="Arial"/>
              </a:rPr>
              <a:t>.npy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dirty="0">
                <a:latin typeface="Arial"/>
                <a:cs typeface="Arial"/>
              </a:rPr>
              <a:t>1.npy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~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altLang="ko-KR" spc="-10" dirty="0">
                <a:latin typeface="Arial"/>
                <a:cs typeface="Arial"/>
              </a:rPr>
              <a:t>421</a:t>
            </a:r>
            <a:r>
              <a:rPr sz="1800" spc="-10" dirty="0">
                <a:latin typeface="Arial"/>
                <a:cs typeface="Arial"/>
              </a:rPr>
              <a:t>.npy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78266" y="3803406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4129" y="422402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8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78266" y="4646177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4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14129" y="506222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8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55565" y="723344"/>
            <a:ext cx="93805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AAPM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2626734-D4B6-4C4E-9423-8EABD004B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759" y="3904487"/>
            <a:ext cx="4985673" cy="24615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0016" y="938783"/>
            <a:ext cx="4381500" cy="4733925"/>
            <a:chOff x="890016" y="938783"/>
            <a:chExt cx="4381500" cy="4733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32" y="938783"/>
              <a:ext cx="4352544" cy="4733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4494" y="1661921"/>
              <a:ext cx="4352925" cy="1286510"/>
            </a:xfrm>
            <a:custGeom>
              <a:avLst/>
              <a:gdLst/>
              <a:ahLst/>
              <a:cxnLst/>
              <a:rect l="l" t="t" r="r" b="b"/>
              <a:pathLst>
                <a:path w="4352925" h="1286510">
                  <a:moveTo>
                    <a:pt x="0" y="1286255"/>
                  </a:moveTo>
                  <a:lnTo>
                    <a:pt x="4352544" y="1286255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286255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40" dirty="0"/>
              <a:t> </a:t>
            </a:r>
            <a:r>
              <a:rPr dirty="0"/>
              <a:t>CycleGAN</a:t>
            </a:r>
            <a:r>
              <a:rPr spc="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Dataloader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47486" y="1527174"/>
            <a:ext cx="435165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Default: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linear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attenuation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coefficient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</a:t>
            </a:r>
            <a:r>
              <a:rPr sz="1800" spc="-25" dirty="0">
                <a:latin typeface="Cambria Math"/>
                <a:cs typeface="Cambria Math"/>
              </a:rPr>
              <a:t>𝜇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change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Hounsfield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unit</a:t>
            </a:r>
            <a:r>
              <a:rPr sz="1800" spc="-20" dirty="0">
                <a:latin typeface="Arial"/>
                <a:cs typeface="Arial"/>
              </a:rPr>
              <a:t> (HU)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9628" y="2778379"/>
            <a:ext cx="1005840" cy="15240"/>
          </a:xfrm>
          <a:custGeom>
            <a:avLst/>
            <a:gdLst/>
            <a:ahLst/>
            <a:cxnLst/>
            <a:rect l="l" t="t" r="r" b="b"/>
            <a:pathLst>
              <a:path w="1005840" h="15239">
                <a:moveTo>
                  <a:pt x="1005840" y="0"/>
                </a:moveTo>
                <a:lnTo>
                  <a:pt x="0" y="0"/>
                </a:lnTo>
                <a:lnTo>
                  <a:pt x="0" y="15239"/>
                </a:lnTo>
                <a:lnTo>
                  <a:pt x="1005840" y="15239"/>
                </a:lnTo>
                <a:lnTo>
                  <a:pt x="1005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03668" y="2571064"/>
            <a:ext cx="8534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142" baseline="10683" dirty="0">
                <a:latin typeface="Cambria Math"/>
                <a:cs typeface="Cambria Math"/>
              </a:rPr>
              <a:t>𝜇−𝜇</a:t>
            </a:r>
            <a:r>
              <a:rPr sz="1050" spc="95" dirty="0">
                <a:latin typeface="Cambria Math"/>
                <a:cs typeface="Cambria Math"/>
              </a:rPr>
              <a:t>𝑤𝑎𝑡𝑒𝑟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2417" y="2822829"/>
            <a:ext cx="10756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142" baseline="12820" dirty="0">
                <a:latin typeface="Cambria Math"/>
                <a:cs typeface="Cambria Math"/>
              </a:rPr>
              <a:t>𝜇</a:t>
            </a:r>
            <a:r>
              <a:rPr sz="1050" spc="95" dirty="0">
                <a:latin typeface="Cambria Math"/>
                <a:cs typeface="Cambria Math"/>
              </a:rPr>
              <a:t>𝑤𝑎𝑡𝑒𝑟</a:t>
            </a:r>
            <a:r>
              <a:rPr sz="1950" spc="142" baseline="12820" dirty="0">
                <a:latin typeface="Cambria Math"/>
                <a:cs typeface="Cambria Math"/>
              </a:rPr>
              <a:t>−𝜇</a:t>
            </a:r>
            <a:r>
              <a:rPr sz="1050" spc="95" dirty="0">
                <a:latin typeface="Cambria Math"/>
                <a:cs typeface="Cambria Math"/>
              </a:rPr>
              <a:t>𝑎𝑖𝑟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6840" y="2778379"/>
            <a:ext cx="746760" cy="15240"/>
          </a:xfrm>
          <a:custGeom>
            <a:avLst/>
            <a:gdLst/>
            <a:ahLst/>
            <a:cxnLst/>
            <a:rect l="l" t="t" r="r" b="b"/>
            <a:pathLst>
              <a:path w="746759" h="15239">
                <a:moveTo>
                  <a:pt x="746759" y="0"/>
                </a:moveTo>
                <a:lnTo>
                  <a:pt x="0" y="0"/>
                </a:lnTo>
                <a:lnTo>
                  <a:pt x="0" y="15239"/>
                </a:lnTo>
                <a:lnTo>
                  <a:pt x="746759" y="15239"/>
                </a:lnTo>
                <a:lnTo>
                  <a:pt x="746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11233" y="2786252"/>
            <a:ext cx="5416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Cambria Math"/>
                <a:cs typeface="Cambria Math"/>
              </a:rPr>
              <a:t>0.0192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9286" y="2610992"/>
            <a:ext cx="459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4485" algn="l"/>
                <a:tab pos="2007235" algn="l"/>
              </a:tabLst>
            </a:pPr>
            <a:r>
              <a:rPr sz="1800" spc="-50" dirty="0">
                <a:latin typeface="Cambria Math"/>
                <a:cs typeface="Cambria Math"/>
              </a:rPr>
              <a:t>-</a:t>
            </a:r>
            <a:r>
              <a:rPr sz="1800" dirty="0">
                <a:latin typeface="Cambria Math"/>
                <a:cs typeface="Cambria Math"/>
              </a:rPr>
              <a:t>	𝐻𝑈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×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1000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950" baseline="44871" dirty="0">
                <a:latin typeface="Cambria Math"/>
                <a:cs typeface="Cambria Math"/>
              </a:rPr>
              <a:t>𝜇−0.0192</a:t>
            </a:r>
            <a:r>
              <a:rPr sz="1950" spc="195" baseline="4487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×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1000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1253</Words>
  <Application>Microsoft Office PowerPoint</Application>
  <PresentationFormat>와이드스크린</PresentationFormat>
  <Paragraphs>225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Malgun Gothic</vt:lpstr>
      <vt:lpstr>Arial</vt:lpstr>
      <vt:lpstr>Cambria Math</vt:lpstr>
      <vt:lpstr>Times New Roman</vt:lpstr>
      <vt:lpstr>Wingdings</vt:lpstr>
      <vt:lpstr>Office Theme</vt:lpstr>
      <vt:lpstr>PowerPoint 프레젠테이션</vt:lpstr>
      <vt:lpstr>Goal of the project</vt:lpstr>
      <vt:lpstr>1. CT Denoising</vt:lpstr>
      <vt:lpstr>1. CT Denoising</vt:lpstr>
      <vt:lpstr>2. CycleGAN</vt:lpstr>
      <vt:lpstr>2. CycleGAN</vt:lpstr>
      <vt:lpstr>3. AAPM dataset</vt:lpstr>
      <vt:lpstr>3. AAPM dataset</vt:lpstr>
      <vt:lpstr>4. Implement CycleGAN – Dataloader</vt:lpstr>
      <vt:lpstr>4. Implement CycleGAN – Dataloader</vt:lpstr>
      <vt:lpstr>4. Implement CycleGAN – Dataloader</vt:lpstr>
      <vt:lpstr>4. Implement CycleGAN – Generator</vt:lpstr>
      <vt:lpstr>4. Implement CycleGAN – Discriminator</vt:lpstr>
      <vt:lpstr>4. Implement CycleGAN – Losses</vt:lpstr>
      <vt:lpstr>4. Implement CycleGAN – Losses</vt:lpstr>
      <vt:lpstr>4. Implement CycleGAN – Losses</vt:lpstr>
      <vt:lpstr>4. Implement CycleGAN – Losses</vt:lpstr>
      <vt:lpstr>4. Implement CycleGAN – Losses</vt:lpstr>
      <vt:lpstr>4. Implement CycleGAN – Training</vt:lpstr>
      <vt:lpstr>4. Implement CycleGAN – Training</vt:lpstr>
      <vt:lpstr>5. Report</vt:lpstr>
      <vt:lpstr>5. Report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[BiS800]Project2_cycleGAN</dc:title>
  <dc:creator>정형진</dc:creator>
  <cp:lastModifiedBy>LeeDH</cp:lastModifiedBy>
  <cp:revision>16</cp:revision>
  <dcterms:created xsi:type="dcterms:W3CDTF">2024-03-02T03:04:13Z</dcterms:created>
  <dcterms:modified xsi:type="dcterms:W3CDTF">2024-03-06T06:24:24Z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2024-03-02T00:00:00Z</vt:filetime>
  </property>
  <property fmtid="{D5CDD505-2E9C-101B-9397-08002B2CF9AE}" pid="5" name="Producer">
    <vt:lpwstr>Microsoft® PowerPoint® 2019</vt:lpwstr>
  </property>
</Properties>
</file>