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71" r:id="rId5"/>
    <p:sldId id="269" r:id="rId6"/>
    <p:sldId id="270" r:id="rId7"/>
    <p:sldId id="272" r:id="rId8"/>
    <p:sldId id="265" r:id="rId9"/>
    <p:sldId id="273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>
        <p:scale>
          <a:sx n="120" d="100"/>
          <a:sy n="120" d="100"/>
        </p:scale>
        <p:origin x="246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78BB-F5A8-4453-91AD-3C7E19567FD7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96C38-7A5A-40AC-A2BB-79A39E0CE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48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78BB-F5A8-4453-91AD-3C7E19567FD7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96C38-7A5A-40AC-A2BB-79A39E0CE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407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78BB-F5A8-4453-91AD-3C7E19567FD7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96C38-7A5A-40AC-A2BB-79A39E0CE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201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78BB-F5A8-4453-91AD-3C7E19567FD7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96C38-7A5A-40AC-A2BB-79A39E0CE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79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78BB-F5A8-4453-91AD-3C7E19567FD7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96C38-7A5A-40AC-A2BB-79A39E0CE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385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78BB-F5A8-4453-91AD-3C7E19567FD7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96C38-7A5A-40AC-A2BB-79A39E0CE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62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78BB-F5A8-4453-91AD-3C7E19567FD7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96C38-7A5A-40AC-A2BB-79A39E0CE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473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78BB-F5A8-4453-91AD-3C7E19567FD7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96C38-7A5A-40AC-A2BB-79A39E0CE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72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78BB-F5A8-4453-91AD-3C7E19567FD7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96C38-7A5A-40AC-A2BB-79A39E0CE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494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78BB-F5A8-4453-91AD-3C7E19567FD7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96C38-7A5A-40AC-A2BB-79A39E0CE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59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78BB-F5A8-4453-91AD-3C7E19567FD7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96C38-7A5A-40AC-A2BB-79A39E0CE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45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A78BB-F5A8-4453-91AD-3C7E19567FD7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96C38-7A5A-40AC-A2BB-79A39E0CE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822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334780"/>
            <a:ext cx="3656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전태현 오수현 배범수</a:t>
            </a:r>
            <a:endParaRPr lang="ko-KR" altLang="en-US" sz="2800" dirty="0">
              <a:ln>
                <a:solidFill>
                  <a:srgbClr val="FFC000">
                    <a:alpha val="0"/>
                  </a:srgb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6672054" y="1296660"/>
            <a:ext cx="4083490" cy="4083490"/>
          </a:xfrm>
          <a:prstGeom prst="ellipse">
            <a:avLst/>
          </a:prstGeom>
          <a:solidFill>
            <a:schemeClr val="accent4">
              <a:alpha val="58000"/>
            </a:schemeClr>
          </a:solidFill>
          <a:ln>
            <a:solidFill>
              <a:schemeClr val="accent4">
                <a:shade val="50000"/>
                <a:alpha val="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 smtClean="0">
                <a:ln w="0">
                  <a:solidFill>
                    <a:srgbClr val="FFC000">
                      <a:alpha val="0"/>
                    </a:srgb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피자</a:t>
            </a:r>
            <a:r>
              <a:rPr lang="en-US" altLang="ko-KR" sz="5400" dirty="0" smtClean="0">
                <a:ln w="0">
                  <a:solidFill>
                    <a:srgbClr val="FFC000">
                      <a:alpha val="0"/>
                    </a:srgb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r>
              <a:rPr lang="ko-KR" altLang="en-US" sz="5400" dirty="0" smtClean="0">
                <a:ln w="0">
                  <a:solidFill>
                    <a:srgbClr val="FFC000">
                      <a:alpha val="0"/>
                    </a:srgb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조</a:t>
            </a:r>
            <a:endParaRPr lang="en-US" altLang="ko-KR" sz="5400" dirty="0" smtClean="0">
              <a:ln w="0">
                <a:solidFill>
                  <a:srgbClr val="FFC000">
                    <a:alpha val="0"/>
                  </a:srgb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dirty="0" smtClean="0">
                <a:ln w="0">
                  <a:solidFill>
                    <a:srgbClr val="FFC000">
                      <a:alpha val="0"/>
                    </a:srgb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피자 주문 시스템</a:t>
            </a:r>
            <a:endParaRPr lang="ko-KR" altLang="en-US" dirty="0">
              <a:ln w="0">
                <a:solidFill>
                  <a:srgbClr val="FFC000">
                    <a:alpha val="0"/>
                  </a:srgb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398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62473"/>
          </a:xfrm>
          <a:prstGeom prst="rect">
            <a:avLst/>
          </a:prstGeom>
          <a:solidFill>
            <a:schemeClr val="accent4">
              <a:alpha val="51000"/>
            </a:schemeClr>
          </a:solidFill>
          <a:ln>
            <a:solidFill>
              <a:srgbClr val="FFC000">
                <a:alpha val="0"/>
              </a:srgb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 smtClean="0">
                <a:ln w="0">
                  <a:solidFill>
                    <a:srgbClr val="FFC000">
                      <a:alpha val="0"/>
                    </a:srgb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3600" dirty="0" smtClean="0">
                <a:ln w="0">
                  <a:solidFill>
                    <a:srgbClr val="FFC000">
                      <a:alpha val="0"/>
                    </a:srgb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내용</a:t>
            </a:r>
            <a:endParaRPr lang="en-US" altLang="ko-KR" sz="3600" dirty="0" smtClean="0">
              <a:ln w="0">
                <a:solidFill>
                  <a:srgbClr val="FFC000">
                    <a:alpha val="0"/>
                  </a:srgb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941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98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62473"/>
          </a:xfrm>
          <a:prstGeom prst="rect">
            <a:avLst/>
          </a:prstGeom>
          <a:solidFill>
            <a:schemeClr val="accent4">
              <a:alpha val="51000"/>
            </a:schemeClr>
          </a:solidFill>
          <a:ln>
            <a:solidFill>
              <a:srgbClr val="FFC000">
                <a:alpha val="0"/>
              </a:srgb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 smtClean="0">
                <a:ln w="0">
                  <a:solidFill>
                    <a:srgbClr val="FFC000">
                      <a:alpha val="0"/>
                    </a:srgb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sz="3600" dirty="0" smtClean="0">
                <a:ln w="0">
                  <a:solidFill>
                    <a:srgbClr val="FFC000">
                      <a:alpha val="0"/>
                    </a:srgb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보완해야 할 사항</a:t>
            </a:r>
            <a:endParaRPr lang="en-US" altLang="ko-KR" sz="3600" dirty="0" smtClean="0">
              <a:ln w="0">
                <a:solidFill>
                  <a:srgbClr val="FFC000">
                    <a:alpha val="0"/>
                  </a:srgb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495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62473"/>
          </a:xfrm>
          <a:prstGeom prst="rect">
            <a:avLst/>
          </a:prstGeom>
          <a:solidFill>
            <a:schemeClr val="accent4">
              <a:alpha val="51000"/>
            </a:schemeClr>
          </a:solidFill>
          <a:ln>
            <a:solidFill>
              <a:srgbClr val="FFC000">
                <a:alpha val="0"/>
              </a:srgb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 smtClean="0">
                <a:ln w="0">
                  <a:solidFill>
                    <a:srgbClr val="FFC000">
                      <a:alpha val="0"/>
                    </a:srgb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Contents (</a:t>
            </a:r>
            <a:r>
              <a:rPr lang="ko-KR" altLang="en-US" sz="3600" dirty="0" smtClean="0">
                <a:ln w="0">
                  <a:solidFill>
                    <a:srgbClr val="FFC000">
                      <a:alpha val="0"/>
                    </a:srgb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임시</a:t>
            </a:r>
            <a:r>
              <a:rPr lang="en-US" altLang="ko-KR" sz="3600" dirty="0" smtClean="0">
                <a:ln w="0">
                  <a:solidFill>
                    <a:srgbClr val="FFC000">
                      <a:alpha val="0"/>
                    </a:srgb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6681" y="1331613"/>
            <a:ext cx="504392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4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프로젝트 개요</a:t>
            </a:r>
            <a:endParaRPr lang="en-US" altLang="ko-KR" sz="2400" dirty="0">
              <a:ln>
                <a:solidFill>
                  <a:srgbClr val="FFC000">
                    <a:alpha val="0"/>
                  </a:srgbClr>
                </a:solidFill>
              </a:ln>
              <a:latin typeface="+mj-ea"/>
              <a:ea typeface="+mj-ea"/>
            </a:endParaRPr>
          </a:p>
          <a:p>
            <a:pPr marL="971550" lvl="1" indent="-514350">
              <a:buAutoNum type="arabicParenBoth"/>
            </a:pPr>
            <a:r>
              <a:rPr lang="ko-KR" altLang="en-US" sz="24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프로젝트 명칭 및 기간 </a:t>
            </a:r>
            <a:endParaRPr lang="en-US" altLang="ko-KR" sz="2400" dirty="0" smtClean="0">
              <a:ln>
                <a:solidFill>
                  <a:srgbClr val="FFC000">
                    <a:alpha val="0"/>
                  </a:srgbClr>
                </a:solidFill>
              </a:ln>
              <a:latin typeface="+mj-ea"/>
              <a:ea typeface="+mj-ea"/>
            </a:endParaRPr>
          </a:p>
          <a:p>
            <a:pPr marL="971550" lvl="1" indent="-514350">
              <a:buAutoNum type="arabicParenBoth"/>
            </a:pPr>
            <a:r>
              <a:rPr lang="ko-KR" altLang="en-US" sz="24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프로젝트 목적</a:t>
            </a:r>
            <a:endParaRPr lang="en-US" altLang="ko-KR" sz="2400" dirty="0" smtClean="0">
              <a:ln>
                <a:solidFill>
                  <a:srgbClr val="FFC000">
                    <a:alpha val="0"/>
                  </a:srgbClr>
                </a:solidFill>
              </a:ln>
              <a:latin typeface="+mj-ea"/>
              <a:ea typeface="+mj-ea"/>
            </a:endParaRPr>
          </a:p>
          <a:p>
            <a:pPr marL="971550" lvl="1" indent="-514350">
              <a:buAutoNum type="arabicParenBoth"/>
            </a:pPr>
            <a:r>
              <a:rPr lang="ko-KR" altLang="en-US" sz="24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개발 환경</a:t>
            </a:r>
            <a:endParaRPr lang="en-US" altLang="ko-KR" sz="2400" dirty="0" smtClean="0">
              <a:ln>
                <a:solidFill>
                  <a:srgbClr val="FFC000">
                    <a:alpha val="0"/>
                  </a:srgbClr>
                </a:solidFill>
              </a:ln>
              <a:latin typeface="+mj-ea"/>
              <a:ea typeface="+mj-ea"/>
            </a:endParaRPr>
          </a:p>
          <a:p>
            <a:r>
              <a:rPr lang="en-US" altLang="ko-KR" sz="24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2. </a:t>
            </a:r>
            <a:r>
              <a:rPr lang="ko-KR" altLang="en-US" sz="24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설계 사양서</a:t>
            </a:r>
            <a:endParaRPr lang="en-US" altLang="ko-KR" sz="2400" dirty="0" smtClean="0">
              <a:ln>
                <a:solidFill>
                  <a:srgbClr val="FFC000">
                    <a:alpha val="0"/>
                  </a:srgbClr>
                </a:solidFill>
              </a:ln>
              <a:latin typeface="+mj-ea"/>
              <a:ea typeface="+mj-ea"/>
            </a:endParaRPr>
          </a:p>
          <a:p>
            <a:pPr marL="971550" lvl="1" indent="-514350">
              <a:buAutoNum type="arabicParenBoth"/>
            </a:pPr>
            <a:r>
              <a:rPr lang="en-US" altLang="ko-KR" sz="24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ERD</a:t>
            </a:r>
            <a:r>
              <a:rPr lang="ko-KR" altLang="en-US" sz="24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 </a:t>
            </a:r>
            <a:endParaRPr lang="en-US" altLang="ko-KR" sz="2400" dirty="0" smtClean="0">
              <a:ln>
                <a:solidFill>
                  <a:srgbClr val="FFC000">
                    <a:alpha val="0"/>
                  </a:srgbClr>
                </a:solidFill>
              </a:ln>
              <a:latin typeface="+mj-ea"/>
              <a:ea typeface="+mj-ea"/>
            </a:endParaRPr>
          </a:p>
          <a:p>
            <a:pPr marL="971550" lvl="1" indent="-514350">
              <a:buAutoNum type="arabicParenBoth"/>
            </a:pPr>
            <a:r>
              <a:rPr lang="ko-KR" altLang="en-US" sz="2400" dirty="0" err="1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네이밍</a:t>
            </a:r>
            <a:r>
              <a:rPr lang="ko-KR" altLang="en-US" sz="24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 구조</a:t>
            </a:r>
            <a:endParaRPr lang="en-US" altLang="ko-KR" sz="2400" dirty="0" smtClean="0">
              <a:ln>
                <a:solidFill>
                  <a:srgbClr val="FFC000">
                    <a:alpha val="0"/>
                  </a:srgbClr>
                </a:solidFill>
              </a:ln>
              <a:latin typeface="+mj-ea"/>
              <a:ea typeface="+mj-ea"/>
            </a:endParaRPr>
          </a:p>
          <a:p>
            <a:pPr marL="971550" lvl="1" indent="-514350">
              <a:buAutoNum type="arabicParenBoth"/>
            </a:pPr>
            <a:r>
              <a:rPr lang="ko-KR" altLang="en-US" sz="24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테이블 구조</a:t>
            </a:r>
            <a:endParaRPr lang="en-US" altLang="ko-KR" sz="2400" dirty="0" smtClean="0">
              <a:ln>
                <a:solidFill>
                  <a:srgbClr val="FFC000">
                    <a:alpha val="0"/>
                  </a:srgbClr>
                </a:solidFill>
              </a:ln>
              <a:latin typeface="+mj-ea"/>
              <a:ea typeface="+mj-ea"/>
            </a:endParaRPr>
          </a:p>
          <a:p>
            <a:r>
              <a:rPr lang="en-US" altLang="ko-KR" sz="24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3. </a:t>
            </a:r>
            <a:r>
              <a:rPr lang="ko-KR" altLang="en-US" sz="24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프로젝트 내용</a:t>
            </a:r>
            <a:endParaRPr lang="en-US" altLang="ko-KR" sz="2400" dirty="0" smtClean="0">
              <a:ln>
                <a:solidFill>
                  <a:srgbClr val="FFC000">
                    <a:alpha val="0"/>
                  </a:srgbClr>
                </a:solidFill>
              </a:ln>
              <a:latin typeface="+mj-ea"/>
              <a:ea typeface="+mj-ea"/>
            </a:endParaRPr>
          </a:p>
          <a:p>
            <a:pPr marL="971550" lvl="1" indent="-514350">
              <a:buAutoNum type="arabicParenBoth"/>
            </a:pPr>
            <a:r>
              <a:rPr lang="ko-KR" altLang="en-US" sz="24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주요 기능</a:t>
            </a:r>
            <a:endParaRPr lang="en-US" altLang="ko-KR" sz="2400" dirty="0" smtClean="0">
              <a:ln>
                <a:solidFill>
                  <a:srgbClr val="FFC000">
                    <a:alpha val="0"/>
                  </a:srgbClr>
                </a:solidFill>
              </a:ln>
              <a:latin typeface="+mj-ea"/>
              <a:ea typeface="+mj-ea"/>
            </a:endParaRPr>
          </a:p>
          <a:p>
            <a:pPr marL="971550" lvl="1" indent="-514350">
              <a:buAutoNum type="arabicParenBoth"/>
            </a:pPr>
            <a:r>
              <a:rPr lang="ko-KR" altLang="en-US" sz="24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주요 화면</a:t>
            </a:r>
            <a:endParaRPr lang="en-US" altLang="ko-KR" sz="2400" dirty="0" smtClean="0">
              <a:ln>
                <a:solidFill>
                  <a:srgbClr val="FFC000">
                    <a:alpha val="0"/>
                  </a:srgbClr>
                </a:solidFill>
              </a:ln>
              <a:latin typeface="+mj-ea"/>
              <a:ea typeface="+mj-ea"/>
            </a:endParaRPr>
          </a:p>
          <a:p>
            <a:r>
              <a:rPr lang="en-US" altLang="ko-KR" sz="2400" dirty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4</a:t>
            </a:r>
            <a:r>
              <a:rPr lang="en-US" altLang="ko-KR" sz="24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. </a:t>
            </a:r>
            <a:r>
              <a:rPr lang="ko-KR" altLang="en-US" sz="24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보완해야 할 사항</a:t>
            </a:r>
            <a:endParaRPr lang="en-US" altLang="ko-KR" sz="2400" dirty="0" smtClean="0">
              <a:ln>
                <a:solidFill>
                  <a:srgbClr val="FFC000">
                    <a:alpha val="0"/>
                  </a:srgbClr>
                </a:solidFill>
              </a:ln>
              <a:latin typeface="+mj-ea"/>
              <a:ea typeface="+mj-ea"/>
            </a:endParaRPr>
          </a:p>
          <a:p>
            <a:r>
              <a:rPr lang="en-US" altLang="ko-KR" sz="24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5. </a:t>
            </a:r>
            <a:r>
              <a:rPr lang="ko-KR" altLang="en-US" sz="24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프로젝트 후기</a:t>
            </a:r>
            <a:endParaRPr lang="en-US" altLang="ko-KR" sz="2400" dirty="0" smtClean="0">
              <a:ln>
                <a:solidFill>
                  <a:srgbClr val="FFC000">
                    <a:alpha val="0"/>
                  </a:srgbClr>
                </a:solidFill>
              </a:ln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3404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62473"/>
          </a:xfrm>
          <a:prstGeom prst="rect">
            <a:avLst/>
          </a:prstGeom>
          <a:solidFill>
            <a:schemeClr val="accent4">
              <a:alpha val="51000"/>
            </a:schemeClr>
          </a:solidFill>
          <a:ln>
            <a:solidFill>
              <a:srgbClr val="FFC000">
                <a:alpha val="0"/>
              </a:srgb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 smtClean="0">
                <a:ln w="0">
                  <a:solidFill>
                    <a:srgbClr val="FFC000">
                      <a:alpha val="0"/>
                    </a:srgb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3200" dirty="0" smtClean="0">
                <a:ln w="0">
                  <a:solidFill>
                    <a:srgbClr val="FFC000">
                      <a:alpha val="0"/>
                    </a:srgb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개요</a:t>
            </a:r>
            <a:endParaRPr lang="en-US" altLang="ko-KR" sz="3200" dirty="0" smtClean="0">
              <a:ln w="0">
                <a:solidFill>
                  <a:srgbClr val="FFC000">
                    <a:alpha val="0"/>
                  </a:srgb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05060" y="1887715"/>
            <a:ext cx="522331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Pizza8zzo </a:t>
            </a:r>
            <a:r>
              <a:rPr lang="en-US" altLang="ko-KR" sz="3200" b="1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3200" b="1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피자</a:t>
            </a:r>
            <a:r>
              <a:rPr lang="en-US" altLang="ko-KR" sz="3200" b="1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r>
              <a:rPr lang="ko-KR" altLang="en-US" sz="3200" b="1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조</a:t>
            </a:r>
            <a:r>
              <a:rPr lang="en-US" altLang="ko-KR" sz="3200" b="1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n-US" altLang="ko-KR" dirty="0" smtClean="0">
              <a:ln>
                <a:solidFill>
                  <a:srgbClr val="FFC000">
                    <a:alpha val="0"/>
                  </a:srgbClr>
                </a:solidFill>
              </a:ln>
              <a:latin typeface="+mj-ea"/>
              <a:ea typeface="+mj-ea"/>
            </a:endParaRP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피자 주문 시스템</a:t>
            </a:r>
            <a:endParaRPr lang="en-US" altLang="ko-KR" sz="2000" dirty="0" smtClean="0">
              <a:ln>
                <a:solidFill>
                  <a:srgbClr val="FFC000">
                    <a:alpha val="0"/>
                  </a:srgbClr>
                </a:solidFill>
              </a:ln>
              <a:latin typeface="+mj-ea"/>
              <a:ea typeface="+mj-ea"/>
            </a:endParaRP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로그인 시스템</a:t>
            </a:r>
            <a:r>
              <a:rPr lang="en-US" altLang="ko-KR" sz="20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(</a:t>
            </a:r>
            <a:r>
              <a:rPr lang="ko-KR" altLang="en-US" sz="20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회원가입</a:t>
            </a:r>
            <a:r>
              <a:rPr lang="en-US" altLang="ko-KR" sz="20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)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고객센터</a:t>
            </a:r>
            <a:r>
              <a:rPr lang="en-US" altLang="ko-KR" sz="20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(Q&amp;A)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endParaRPr lang="en-US" altLang="ko-KR" sz="1600" dirty="0">
              <a:ln>
                <a:solidFill>
                  <a:srgbClr val="FFC000">
                    <a:alpha val="0"/>
                  </a:srgbClr>
                </a:solidFill>
              </a:ln>
              <a:latin typeface="+mj-ea"/>
              <a:ea typeface="+mj-ea"/>
            </a:endParaRP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ko-KR" altLang="en-US" sz="2000" b="1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프로젝트 기간</a:t>
            </a:r>
            <a:r>
              <a:rPr lang="en-US" altLang="ko-KR" sz="2000" b="1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: </a:t>
            </a:r>
            <a:r>
              <a:rPr lang="en-US" altLang="ko-KR" sz="20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25</a:t>
            </a:r>
            <a:r>
              <a:rPr lang="ko-KR" altLang="en-US" sz="20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일</a:t>
            </a:r>
            <a:endParaRPr lang="en-US" altLang="ko-KR" sz="2000" dirty="0">
              <a:ln>
                <a:solidFill>
                  <a:srgbClr val="FFC000">
                    <a:alpha val="0"/>
                  </a:srgbClr>
                </a:solidFill>
              </a:ln>
              <a:latin typeface="+mj-ea"/>
              <a:ea typeface="+mj-ea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2020.07.08 ~ 07.31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endParaRPr lang="en-US" altLang="ko-KR" sz="1600" dirty="0" smtClean="0">
              <a:ln>
                <a:solidFill>
                  <a:srgbClr val="FFC000">
                    <a:alpha val="0"/>
                  </a:srgbClr>
                </a:solidFill>
              </a:ln>
              <a:latin typeface="+mj-ea"/>
              <a:ea typeface="+mj-ea"/>
            </a:endParaRP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ko-KR" altLang="en-US" sz="2000" b="1" dirty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</a:rPr>
              <a:t>프로젝트 </a:t>
            </a:r>
            <a:r>
              <a:rPr lang="ko-KR" altLang="en-US" sz="2000" b="1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</a:rPr>
              <a:t>목표</a:t>
            </a:r>
            <a:endParaRPr lang="en-US" altLang="ko-KR" sz="2000" b="1" dirty="0" smtClean="0">
              <a:ln>
                <a:solidFill>
                  <a:srgbClr val="FFC000">
                    <a:alpha val="0"/>
                  </a:srgbClr>
                </a:solidFill>
              </a:ln>
              <a:latin typeface="+mj-ea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ko-KR" altLang="en-US" dirty="0" err="1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</a:rPr>
              <a:t>반응형</a:t>
            </a:r>
            <a:r>
              <a:rPr lang="ko-KR" altLang="en-US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</a:rPr>
              <a:t> 웹 페이지 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ko-KR" altLang="en-US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</a:rPr>
              <a:t>수업에서 배운 내용 활용</a:t>
            </a:r>
          </a:p>
          <a:p>
            <a:pPr lvl="2"/>
            <a:r>
              <a:rPr lang="en-US" altLang="ko-KR" sz="1050" i="1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</a:rPr>
              <a:t>(</a:t>
            </a:r>
            <a:r>
              <a:rPr lang="ko-KR" altLang="en-US" sz="1050" i="1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</a:rPr>
              <a:t>로그인 및 게시판 화면구현</a:t>
            </a:r>
            <a:r>
              <a:rPr lang="en-US" altLang="ko-KR" sz="1050" i="1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</a:rPr>
              <a:t>, </a:t>
            </a:r>
            <a:r>
              <a:rPr lang="ko-KR" altLang="en-US" sz="1050" i="1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</a:rPr>
              <a:t>랜덤번호 </a:t>
            </a:r>
            <a:r>
              <a:rPr lang="ko-KR" altLang="en-US" sz="1050" i="1" dirty="0" err="1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</a:rPr>
              <a:t>추출기</a:t>
            </a:r>
            <a:r>
              <a:rPr lang="ko-KR" altLang="en-US" sz="1050" i="1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</a:rPr>
              <a:t> 등</a:t>
            </a:r>
            <a:r>
              <a:rPr lang="en-US" altLang="ko-KR" sz="1050" i="1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2541" y="909337"/>
            <a:ext cx="5043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b="1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프로젝트 명칭 및 기간</a:t>
            </a:r>
            <a:endParaRPr lang="en-US" altLang="ko-KR" sz="2400" b="1" dirty="0" smtClean="0">
              <a:ln>
                <a:solidFill>
                  <a:srgbClr val="FFC000">
                    <a:alpha val="0"/>
                  </a:srgbClr>
                </a:solidFill>
              </a:ln>
              <a:latin typeface="+mj-ea"/>
              <a:ea typeface="+mj-ea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89107"/>
            <a:ext cx="6612556" cy="403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9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62473"/>
          </a:xfrm>
          <a:prstGeom prst="rect">
            <a:avLst/>
          </a:prstGeom>
          <a:solidFill>
            <a:schemeClr val="accent4">
              <a:alpha val="51000"/>
            </a:schemeClr>
          </a:solidFill>
          <a:ln>
            <a:solidFill>
              <a:srgbClr val="FFC000">
                <a:alpha val="0"/>
              </a:srgb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 smtClean="0">
                <a:ln w="0">
                  <a:solidFill>
                    <a:srgbClr val="FFC000">
                      <a:alpha val="0"/>
                    </a:srgb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3200" dirty="0" smtClean="0">
                <a:ln w="0">
                  <a:solidFill>
                    <a:srgbClr val="FFC000">
                      <a:alpha val="0"/>
                    </a:srgb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개요</a:t>
            </a:r>
            <a:endParaRPr lang="en-US" altLang="ko-KR" sz="3200" dirty="0" smtClean="0">
              <a:ln w="0">
                <a:solidFill>
                  <a:srgbClr val="FFC000">
                    <a:alpha val="0"/>
                  </a:srgb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2541" y="909337"/>
            <a:ext cx="5043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b="1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목표 구현 기능</a:t>
            </a:r>
            <a:endParaRPr lang="en-US" altLang="ko-KR" sz="2400" b="1" dirty="0" smtClean="0">
              <a:ln>
                <a:solidFill>
                  <a:srgbClr val="FFC000">
                    <a:alpha val="0"/>
                  </a:srgbClr>
                </a:solidFill>
              </a:ln>
              <a:latin typeface="+mj-ea"/>
              <a:ea typeface="+mj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248422" y="2313275"/>
            <a:ext cx="10384148" cy="3306936"/>
            <a:chOff x="759690" y="2029496"/>
            <a:chExt cx="10384148" cy="3306936"/>
          </a:xfrm>
        </p:grpSpPr>
        <p:sp>
          <p:nvSpPr>
            <p:cNvPr id="7" name="직사각형 6"/>
            <p:cNvSpPr/>
            <p:nvPr/>
          </p:nvSpPr>
          <p:spPr>
            <a:xfrm>
              <a:off x="759691" y="3159593"/>
              <a:ext cx="1432317" cy="662473"/>
            </a:xfrm>
            <a:prstGeom prst="rect">
              <a:avLst/>
            </a:prstGeom>
            <a:solidFill>
              <a:schemeClr val="accent4">
                <a:alpha val="51000"/>
              </a:schemeClr>
            </a:solidFill>
            <a:ln>
              <a:solidFill>
                <a:srgbClr val="FFC000">
                  <a:alpha val="0"/>
                </a:srgb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ln w="0">
                    <a:solidFill>
                      <a:srgbClr val="FFC000">
                        <a:alpha val="0"/>
                      </a:srgbClr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로그인</a:t>
              </a:r>
              <a:endParaRPr lang="en-US" altLang="ko-KR" sz="2000" dirty="0" smtClean="0">
                <a:ln w="0">
                  <a:solidFill>
                    <a:srgbClr val="FFC000">
                      <a:alpha val="0"/>
                    </a:srgb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59690" y="2032974"/>
              <a:ext cx="1432317" cy="662473"/>
            </a:xfrm>
            <a:prstGeom prst="rect">
              <a:avLst/>
            </a:prstGeom>
            <a:solidFill>
              <a:schemeClr val="accent4">
                <a:alpha val="51000"/>
              </a:schemeClr>
            </a:solidFill>
            <a:ln>
              <a:solidFill>
                <a:srgbClr val="FFC000">
                  <a:alpha val="0"/>
                </a:srgb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ln w="0">
                    <a:solidFill>
                      <a:srgbClr val="FFC000">
                        <a:alpha val="0"/>
                      </a:srgbClr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회원가입</a:t>
              </a:r>
              <a:endParaRPr lang="en-US" altLang="ko-KR" sz="2000" dirty="0" smtClean="0">
                <a:ln w="0">
                  <a:solidFill>
                    <a:srgbClr val="FFC000">
                      <a:alpha val="0"/>
                    </a:srgb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274616" y="3171876"/>
              <a:ext cx="2321347" cy="662473"/>
            </a:xfrm>
            <a:prstGeom prst="rect">
              <a:avLst/>
            </a:prstGeom>
            <a:solidFill>
              <a:schemeClr val="accent4">
                <a:alpha val="51000"/>
              </a:schemeClr>
            </a:solidFill>
            <a:ln>
              <a:solidFill>
                <a:srgbClr val="FFC000">
                  <a:alpha val="0"/>
                </a:srgb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ln w="0">
                    <a:solidFill>
                      <a:srgbClr val="FFC000">
                        <a:alpha val="0"/>
                      </a:srgbClr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메인 메뉴</a:t>
              </a:r>
              <a:endParaRPr lang="en-US" altLang="ko-KR" sz="2000" dirty="0" smtClean="0">
                <a:ln w="0">
                  <a:solidFill>
                    <a:srgbClr val="FFC000">
                      <a:alpha val="0"/>
                    </a:srgb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59690" y="4382325"/>
              <a:ext cx="1432317" cy="662473"/>
            </a:xfrm>
            <a:prstGeom prst="rect">
              <a:avLst/>
            </a:prstGeom>
            <a:solidFill>
              <a:schemeClr val="accent4">
                <a:alpha val="51000"/>
              </a:schemeClr>
            </a:solidFill>
            <a:ln>
              <a:solidFill>
                <a:srgbClr val="FFC000">
                  <a:alpha val="0"/>
                </a:srgb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 smtClean="0">
                  <a:ln w="0">
                    <a:solidFill>
                      <a:srgbClr val="FFC000">
                        <a:alpha val="0"/>
                      </a:srgbClr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상단바</a:t>
              </a:r>
              <a:endParaRPr lang="en-US" altLang="ko-KR" sz="2000" dirty="0" smtClean="0">
                <a:ln w="0">
                  <a:solidFill>
                    <a:srgbClr val="FFC000">
                      <a:alpha val="0"/>
                    </a:srgb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556226" y="4395305"/>
              <a:ext cx="1432317" cy="662473"/>
            </a:xfrm>
            <a:prstGeom prst="rect">
              <a:avLst/>
            </a:prstGeom>
            <a:solidFill>
              <a:schemeClr val="accent4">
                <a:alpha val="51000"/>
              </a:schemeClr>
            </a:solidFill>
            <a:ln>
              <a:solidFill>
                <a:srgbClr val="FFC000">
                  <a:alpha val="0"/>
                </a:srgb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ln w="0">
                    <a:solidFill>
                      <a:srgbClr val="FFC000">
                        <a:alpha val="0"/>
                      </a:srgbClr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피자선택</a:t>
              </a:r>
              <a:endParaRPr lang="en-US" altLang="ko-KR" sz="2000" dirty="0" smtClean="0">
                <a:ln w="0">
                  <a:solidFill>
                    <a:srgbClr val="FFC000">
                      <a:alpha val="0"/>
                    </a:srgb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556225" y="3159592"/>
              <a:ext cx="1432317" cy="662473"/>
            </a:xfrm>
            <a:prstGeom prst="rect">
              <a:avLst/>
            </a:prstGeom>
            <a:solidFill>
              <a:schemeClr val="accent4">
                <a:alpha val="51000"/>
              </a:schemeClr>
            </a:solidFill>
            <a:ln>
              <a:solidFill>
                <a:srgbClr val="FFC000">
                  <a:alpha val="0"/>
                </a:srgb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ln w="0">
                    <a:solidFill>
                      <a:srgbClr val="FFC000">
                        <a:alpha val="0"/>
                      </a:srgbClr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주문</a:t>
              </a:r>
              <a:endParaRPr lang="en-US" altLang="ko-KR" sz="2000" dirty="0" smtClean="0">
                <a:ln w="0">
                  <a:solidFill>
                    <a:srgbClr val="FFC000">
                      <a:alpha val="0"/>
                    </a:srgb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274616" y="4382325"/>
              <a:ext cx="2321347" cy="662473"/>
            </a:xfrm>
            <a:prstGeom prst="rect">
              <a:avLst/>
            </a:prstGeom>
            <a:solidFill>
              <a:schemeClr val="accent4">
                <a:alpha val="51000"/>
              </a:schemeClr>
            </a:solidFill>
            <a:ln>
              <a:solidFill>
                <a:srgbClr val="FFC000">
                  <a:alpha val="0"/>
                </a:srgb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ln w="0">
                    <a:solidFill>
                      <a:srgbClr val="FFC000">
                        <a:alpha val="0"/>
                      </a:srgbClr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Q&amp;A(</a:t>
              </a:r>
              <a:r>
                <a:rPr lang="ko-KR" altLang="en-US" sz="2000" dirty="0" smtClean="0">
                  <a:ln w="0">
                    <a:solidFill>
                      <a:srgbClr val="FFC000">
                        <a:alpha val="0"/>
                      </a:srgbClr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게시판</a:t>
              </a:r>
              <a:r>
                <a:rPr lang="en-US" altLang="ko-KR" sz="2000" dirty="0" smtClean="0">
                  <a:ln w="0">
                    <a:solidFill>
                      <a:srgbClr val="FFC000">
                        <a:alpha val="0"/>
                      </a:srgbClr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)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556224" y="2029496"/>
              <a:ext cx="1432317" cy="662473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solidFill>
                <a:srgbClr val="FFC000">
                  <a:alpha val="0"/>
                </a:srgb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ln w="0">
                    <a:solidFill>
                      <a:srgbClr val="FFC000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장바구니</a:t>
              </a:r>
              <a:endParaRPr lang="en-US" altLang="ko-KR" sz="2000" dirty="0" smtClean="0">
                <a:ln w="0">
                  <a:solidFill>
                    <a:srgbClr val="FFC000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3597" y="3827455"/>
              <a:ext cx="26766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ko-KR" altLang="en-US" sz="1400" dirty="0" smtClean="0">
                  <a:ln>
                    <a:solidFill>
                      <a:srgbClr val="FFC000">
                        <a:alpha val="0"/>
                      </a:srgbClr>
                    </a:solidFill>
                  </a:ln>
                  <a:latin typeface="+mj-ea"/>
                  <a:ea typeface="+mj-ea"/>
                </a:rPr>
                <a:t>로그인 필터</a:t>
              </a:r>
              <a:endParaRPr lang="en-US" altLang="ko-KR" sz="14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263929" y="4382325"/>
              <a:ext cx="232353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ko-KR" altLang="en-US" sz="1400" dirty="0" smtClean="0">
                  <a:ln>
                    <a:solidFill>
                      <a:srgbClr val="FFC000">
                        <a:alpha val="0"/>
                      </a:srgbClr>
                    </a:solidFill>
                  </a:ln>
                  <a:latin typeface="+mj-ea"/>
                  <a:ea typeface="+mj-ea"/>
                </a:rPr>
                <a:t>피자 </a:t>
              </a:r>
              <a:r>
                <a:rPr lang="ko-KR" altLang="en-US" sz="1400" dirty="0" err="1" smtClean="0">
                  <a:ln>
                    <a:solidFill>
                      <a:srgbClr val="FFC000">
                        <a:alpha val="0"/>
                      </a:srgbClr>
                    </a:solidFill>
                  </a:ln>
                  <a:latin typeface="+mj-ea"/>
                  <a:ea typeface="+mj-ea"/>
                </a:rPr>
                <a:t>토핑</a:t>
              </a:r>
              <a:r>
                <a:rPr lang="ko-KR" altLang="en-US" sz="1400" dirty="0" smtClean="0">
                  <a:ln>
                    <a:solidFill>
                      <a:srgbClr val="FFC000">
                        <a:alpha val="0"/>
                      </a:srgbClr>
                    </a:solidFill>
                  </a:ln>
                  <a:latin typeface="+mj-ea"/>
                  <a:ea typeface="+mj-ea"/>
                </a:rPr>
                <a:t> 선택</a:t>
              </a:r>
              <a:endParaRPr lang="en-US" altLang="ko-KR" sz="14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endParaRPr>
            </a:p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ko-KR" altLang="en-US" sz="1400" dirty="0" smtClean="0">
                  <a:ln>
                    <a:solidFill>
                      <a:srgbClr val="FFC000">
                        <a:alpha val="0"/>
                      </a:srgbClr>
                    </a:solidFill>
                  </a:ln>
                  <a:latin typeface="+mj-ea"/>
                  <a:ea typeface="+mj-ea"/>
                </a:rPr>
                <a:t>사이드메뉴 선택</a:t>
              </a:r>
              <a:endParaRPr lang="en-US" altLang="ko-KR" sz="14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endParaRPr>
            </a:p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ko-KR" altLang="en-US" sz="1400" dirty="0" smtClean="0">
                  <a:ln>
                    <a:solidFill>
                      <a:srgbClr val="FFC000">
                        <a:alpha val="0"/>
                      </a:srgbClr>
                    </a:solidFill>
                  </a:ln>
                  <a:latin typeface="+mj-ea"/>
                  <a:ea typeface="+mj-ea"/>
                </a:rPr>
                <a:t>음료 선택</a:t>
              </a:r>
              <a:endParaRPr lang="en-US" altLang="ko-KR" sz="14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endParaRPr>
            </a:p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ko-KR" altLang="en-US" sz="1400" dirty="0" err="1" smtClean="0">
                  <a:ln>
                    <a:solidFill>
                      <a:srgbClr val="FFC000">
                        <a:alpha val="0"/>
                      </a:srgbClr>
                    </a:solidFill>
                  </a:ln>
                  <a:latin typeface="+mj-ea"/>
                  <a:ea typeface="+mj-ea"/>
                </a:rPr>
                <a:t>주문표</a:t>
              </a:r>
              <a:r>
                <a:rPr lang="ko-KR" altLang="en-US" sz="1400" dirty="0" smtClean="0">
                  <a:ln>
                    <a:solidFill>
                      <a:srgbClr val="FFC000">
                        <a:alpha val="0"/>
                      </a:srgbClr>
                    </a:solidFill>
                  </a:ln>
                  <a:latin typeface="+mj-ea"/>
                  <a:ea typeface="+mj-ea"/>
                </a:rPr>
                <a:t> 작성</a:t>
              </a:r>
              <a:r>
                <a:rPr lang="en-US" altLang="ko-KR" sz="1400" dirty="0" smtClean="0">
                  <a:ln>
                    <a:solidFill>
                      <a:srgbClr val="FFC000">
                        <a:alpha val="0"/>
                      </a:srgbClr>
                    </a:solidFill>
                  </a:ln>
                  <a:latin typeface="+mj-ea"/>
                  <a:ea typeface="+mj-ea"/>
                </a:rPr>
                <a:t>(</a:t>
              </a:r>
              <a:r>
                <a:rPr lang="ko-KR" altLang="en-US" sz="1400" dirty="0" smtClean="0">
                  <a:ln>
                    <a:solidFill>
                      <a:srgbClr val="FFC000">
                        <a:alpha val="0"/>
                      </a:srgbClr>
                    </a:solidFill>
                  </a:ln>
                  <a:latin typeface="+mj-ea"/>
                  <a:ea typeface="+mj-ea"/>
                </a:rPr>
                <a:t>쿼리 저장</a:t>
              </a:r>
              <a:r>
                <a:rPr lang="en-US" altLang="ko-KR" sz="1400" dirty="0" smtClean="0">
                  <a:ln>
                    <a:solidFill>
                      <a:srgbClr val="FFC000">
                        <a:alpha val="0"/>
                      </a:srgbClr>
                    </a:solidFill>
                  </a:ln>
                  <a:latin typeface="+mj-ea"/>
                  <a:ea typeface="+mj-ea"/>
                </a:rPr>
                <a:t>)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263929" y="3134552"/>
              <a:ext cx="28799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ko-KR" altLang="en-US" sz="1400" dirty="0" smtClean="0">
                  <a:ln>
                    <a:solidFill>
                      <a:srgbClr val="FFC000">
                        <a:alpha val="0"/>
                      </a:srgbClr>
                    </a:solidFill>
                  </a:ln>
                  <a:latin typeface="+mj-ea"/>
                  <a:ea typeface="+mj-ea"/>
                </a:rPr>
                <a:t>주문 조회</a:t>
              </a:r>
              <a:endParaRPr lang="en-US" altLang="ko-KR" sz="14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endParaRPr>
            </a:p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ko-KR" altLang="en-US" sz="1400" dirty="0" smtClean="0">
                  <a:ln>
                    <a:solidFill>
                      <a:srgbClr val="FFC000">
                        <a:alpha val="0"/>
                      </a:srgbClr>
                    </a:solidFill>
                  </a:ln>
                  <a:latin typeface="+mj-ea"/>
                  <a:ea typeface="+mj-ea"/>
                </a:rPr>
                <a:t>주문 수정</a:t>
              </a:r>
              <a:endParaRPr lang="en-US" altLang="ko-KR" sz="14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endParaRPr>
            </a:p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ko-KR" altLang="en-US" sz="1400" dirty="0" smtClean="0">
                  <a:ln>
                    <a:solidFill>
                      <a:srgbClr val="FFC000">
                        <a:alpha val="0"/>
                      </a:srgbClr>
                    </a:solidFill>
                  </a:ln>
                  <a:latin typeface="+mj-ea"/>
                  <a:ea typeface="+mj-ea"/>
                </a:rPr>
                <a:t>결제</a:t>
              </a:r>
              <a:endParaRPr lang="en-US" altLang="ko-KR" sz="14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endParaRPr>
            </a:p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ko-KR" altLang="en-US" sz="1400" dirty="0" smtClean="0">
                  <a:ln>
                    <a:solidFill>
                      <a:srgbClr val="FFC000">
                        <a:alpha val="0"/>
                      </a:srgbClr>
                    </a:solidFill>
                  </a:ln>
                  <a:latin typeface="+mj-ea"/>
                  <a:ea typeface="+mj-ea"/>
                </a:rPr>
                <a:t>최종 주문 반영</a:t>
              </a:r>
              <a:r>
                <a:rPr lang="en-US" altLang="ko-KR" sz="1400" dirty="0" smtClean="0">
                  <a:ln>
                    <a:solidFill>
                      <a:srgbClr val="FFC000">
                        <a:alpha val="0"/>
                      </a:srgbClr>
                    </a:solidFill>
                  </a:ln>
                  <a:latin typeface="+mj-ea"/>
                  <a:ea typeface="+mj-ea"/>
                </a:rPr>
                <a:t>(</a:t>
              </a:r>
              <a:r>
                <a:rPr lang="ko-KR" altLang="en-US" sz="1400" dirty="0" err="1" smtClean="0">
                  <a:ln>
                    <a:solidFill>
                      <a:srgbClr val="FFC000">
                        <a:alpha val="0"/>
                      </a:srgbClr>
                    </a:solidFill>
                  </a:ln>
                  <a:latin typeface="+mj-ea"/>
                  <a:ea typeface="+mj-ea"/>
                </a:rPr>
                <a:t>커밋</a:t>
              </a:r>
              <a:r>
                <a:rPr lang="en-US" altLang="ko-KR" sz="1400" dirty="0" smtClean="0">
                  <a:ln>
                    <a:solidFill>
                      <a:srgbClr val="FFC000">
                        <a:alpha val="0"/>
                      </a:srgbClr>
                    </a:solidFill>
                  </a:ln>
                  <a:latin typeface="+mj-ea"/>
                  <a:ea typeface="+mj-ea"/>
                </a:rPr>
                <a:t>,</a:t>
              </a:r>
              <a:r>
                <a:rPr lang="ko-KR" altLang="en-US" sz="1400" dirty="0" smtClean="0">
                  <a:ln>
                    <a:solidFill>
                      <a:srgbClr val="FFC000">
                        <a:alpha val="0"/>
                      </a:srgbClr>
                    </a:solidFill>
                  </a:ln>
                  <a:latin typeface="+mj-ea"/>
                  <a:ea typeface="+mj-ea"/>
                </a:rPr>
                <a:t> </a:t>
              </a:r>
              <a:r>
                <a:rPr lang="en-US" altLang="ko-KR" sz="1400" dirty="0" smtClean="0">
                  <a:ln>
                    <a:solidFill>
                      <a:srgbClr val="FFC000">
                        <a:alpha val="0"/>
                      </a:srgbClr>
                    </a:solidFill>
                  </a:ln>
                  <a:latin typeface="+mj-ea"/>
                  <a:ea typeface="+mj-ea"/>
                </a:rPr>
                <a:t>DB)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274615" y="2029496"/>
              <a:ext cx="2321348" cy="662473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solidFill>
                <a:srgbClr val="FFC000">
                  <a:alpha val="0"/>
                </a:srgb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ln w="0">
                    <a:solidFill>
                      <a:srgbClr val="FFC000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관리자</a:t>
              </a:r>
              <a:r>
                <a:rPr lang="ko-KR" altLang="en-US" sz="2000" dirty="0" smtClean="0">
                  <a:ln w="0">
                    <a:solidFill>
                      <a:srgbClr val="FFC000">
                        <a:alpha val="0"/>
                      </a:srgbClr>
                    </a:solidFill>
                  </a:ln>
                  <a:solidFill>
                    <a:schemeClr val="bg2">
                      <a:lumMod val="9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2000" dirty="0" smtClean="0">
                  <a:ln w="0">
                    <a:solidFill>
                      <a:srgbClr val="FFC000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메뉴</a:t>
              </a:r>
              <a:endParaRPr lang="en-US" altLang="ko-KR" sz="2000" dirty="0" smtClean="0">
                <a:ln w="0">
                  <a:solidFill>
                    <a:srgbClr val="FFC000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9166526" y="676876"/>
            <a:ext cx="3238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※ </a:t>
            </a:r>
            <a:r>
              <a:rPr lang="ko-KR" altLang="en-US" sz="14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반투명 메뉴는 구상단계에서 멈춤 </a:t>
            </a:r>
            <a:endParaRPr lang="en-US" altLang="ko-KR" sz="1400" dirty="0" smtClean="0">
              <a:ln>
                <a:solidFill>
                  <a:srgbClr val="FFC000">
                    <a:alpha val="0"/>
                  </a:srgbClr>
                </a:solidFill>
              </a:ln>
              <a:latin typeface="+mj-ea"/>
              <a:ea typeface="+mj-ea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2680739" y="3648056"/>
            <a:ext cx="1100831" cy="203021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 rot="5400000">
            <a:off x="4511276" y="4274453"/>
            <a:ext cx="627486" cy="198003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 rot="2002367">
            <a:off x="5905578" y="4290107"/>
            <a:ext cx="1374480" cy="22048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화살표 25"/>
          <p:cNvSpPr/>
          <p:nvPr/>
        </p:nvSpPr>
        <p:spPr>
          <a:xfrm rot="16200000">
            <a:off x="7447371" y="4293462"/>
            <a:ext cx="627486" cy="198003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 rot="5400000">
            <a:off x="1709055" y="3114055"/>
            <a:ext cx="462236" cy="18562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763347" y="5341557"/>
            <a:ext cx="28799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게시판 목록 구현</a:t>
            </a:r>
            <a:endParaRPr lang="en-US" altLang="ko-KR" sz="1400" dirty="0" smtClean="0">
              <a:ln>
                <a:solidFill>
                  <a:srgbClr val="FFC000">
                    <a:alpha val="0"/>
                  </a:srgbClr>
                </a:solidFill>
              </a:ln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새 글 작성</a:t>
            </a:r>
            <a:endParaRPr lang="en-US" altLang="ko-KR" sz="1400" dirty="0" smtClean="0">
              <a:ln>
                <a:solidFill>
                  <a:srgbClr val="FFC000">
                    <a:alpha val="0"/>
                  </a:srgbClr>
                </a:solidFill>
              </a:ln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1400" dirty="0" err="1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게시글</a:t>
            </a:r>
            <a:r>
              <a:rPr lang="ko-KR" altLang="en-US" sz="14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 조회</a:t>
            </a:r>
            <a:endParaRPr lang="en-US" altLang="ko-KR" sz="1400" dirty="0" smtClean="0">
              <a:ln>
                <a:solidFill>
                  <a:srgbClr val="FFC000">
                    <a:alpha val="0"/>
                  </a:srgbClr>
                </a:solidFill>
              </a:ln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1400" dirty="0" err="1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답글</a:t>
            </a:r>
            <a:r>
              <a:rPr lang="ko-KR" altLang="en-US" sz="14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 혹은 </a:t>
            </a:r>
            <a:r>
              <a:rPr lang="ko-KR" altLang="en-US" sz="1400" dirty="0" err="1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댓글</a:t>
            </a:r>
            <a:r>
              <a:rPr lang="ko-KR" altLang="en-US" sz="14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 작성 기능</a:t>
            </a:r>
            <a:endParaRPr lang="en-US" altLang="ko-KR" sz="1400" dirty="0" smtClean="0">
              <a:ln>
                <a:solidFill>
                  <a:srgbClr val="FFC000">
                    <a:alpha val="0"/>
                  </a:srgbClr>
                </a:solidFill>
              </a:ln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0837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62473"/>
          </a:xfrm>
          <a:prstGeom prst="rect">
            <a:avLst/>
          </a:prstGeom>
          <a:solidFill>
            <a:schemeClr val="accent4">
              <a:alpha val="51000"/>
            </a:schemeClr>
          </a:solidFill>
          <a:ln>
            <a:solidFill>
              <a:srgbClr val="FFC000">
                <a:alpha val="0"/>
              </a:srgb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 smtClean="0">
                <a:ln w="0">
                  <a:solidFill>
                    <a:srgbClr val="FFC000">
                      <a:alpha val="0"/>
                    </a:srgb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3200" dirty="0" smtClean="0">
                <a:ln w="0">
                  <a:solidFill>
                    <a:srgbClr val="FFC000">
                      <a:alpha val="0"/>
                    </a:srgb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개요</a:t>
            </a:r>
            <a:endParaRPr lang="en-US" altLang="ko-KR" sz="3200" dirty="0" smtClean="0">
              <a:ln w="0">
                <a:solidFill>
                  <a:srgbClr val="FFC000">
                    <a:alpha val="0"/>
                  </a:srgb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716703"/>
              </p:ext>
            </p:extLst>
          </p:nvPr>
        </p:nvGraphicFramePr>
        <p:xfrm>
          <a:off x="332541" y="1617867"/>
          <a:ext cx="8252672" cy="49543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031584"/>
                <a:gridCol w="1031584"/>
                <a:gridCol w="1031584"/>
                <a:gridCol w="1031584"/>
                <a:gridCol w="1094900"/>
                <a:gridCol w="968268"/>
                <a:gridCol w="1031584"/>
                <a:gridCol w="1031584"/>
              </a:tblGrid>
              <a:tr h="3213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400" b="1" dirty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화</a:t>
                      </a:r>
                      <a:endParaRPr lang="ko-KR" altLang="en-US" sz="1400" b="1" dirty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수</a:t>
                      </a:r>
                      <a:endParaRPr lang="ko-KR" altLang="en-US" sz="1400" b="1" dirty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목</a:t>
                      </a:r>
                      <a:endParaRPr lang="ko-KR" altLang="en-US" sz="1400" b="1" dirty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금</a:t>
                      </a:r>
                      <a:endParaRPr lang="ko-KR" altLang="en-US" sz="1400" b="1" dirty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토</a:t>
                      </a:r>
                      <a:endParaRPr lang="ko-KR" altLang="en-US" sz="1400" b="1" dirty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400" b="1" dirty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1400" b="1" dirty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15824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  <a:p>
                      <a:pPr latinLnBrk="1"/>
                      <a:r>
                        <a:rPr lang="ko-KR" altLang="en-US" sz="105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프로젝트 계획</a:t>
                      </a:r>
                      <a:endParaRPr lang="en-US" altLang="ko-KR" sz="1050" dirty="0" smtClean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5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레이아웃 설계</a:t>
                      </a:r>
                      <a:endParaRPr lang="en-US" altLang="ko-KR" sz="1050" dirty="0" smtClean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5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역할분배</a:t>
                      </a:r>
                      <a:endParaRPr lang="en-US" altLang="ko-KR" sz="1050" dirty="0" smtClean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50" dirty="0" smtClean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400" dirty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  <a:p>
                      <a:pPr latinLnBrk="1"/>
                      <a:r>
                        <a:rPr lang="ko-KR" altLang="en-US" sz="105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화면 레이아웃</a:t>
                      </a:r>
                      <a:r>
                        <a:rPr lang="en-US" altLang="ko-KR" sz="1050" baseline="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80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HTML)</a:t>
                      </a:r>
                    </a:p>
                    <a:p>
                      <a:pPr latinLnBrk="1"/>
                      <a:r>
                        <a:rPr lang="en-US" altLang="ko-KR" sz="105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en-US" altLang="ko-KR" sz="1050" baseline="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50" baseline="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설계</a:t>
                      </a:r>
                      <a:endParaRPr lang="en-US" altLang="ko-KR" sz="1050" baseline="0" dirty="0" smtClean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50" baseline="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메뉴 화면제작</a:t>
                      </a:r>
                      <a:endParaRPr lang="ko-KR" altLang="en-US" sz="1050" dirty="0" smtClean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400" dirty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  <a:p>
                      <a:pPr latinLnBrk="1"/>
                      <a:r>
                        <a:rPr lang="ko-KR" altLang="en-US" sz="105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피드백 및</a:t>
                      </a:r>
                      <a:endParaRPr lang="en-US" altLang="ko-KR" sz="1050" dirty="0" smtClean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5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방향성 수정</a:t>
                      </a:r>
                      <a:endParaRPr lang="en-US" altLang="ko-KR" sz="1050" dirty="0" smtClean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5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JSP</a:t>
                      </a:r>
                      <a:r>
                        <a:rPr lang="ko-KR" altLang="en-US" sz="105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 출력</a:t>
                      </a:r>
                      <a:endParaRPr lang="ko-KR" altLang="en-US" sz="1050" dirty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400" dirty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400" dirty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레이아웃</a:t>
                      </a:r>
                      <a:endParaRPr lang="en-US" altLang="ko-KR" sz="1050" dirty="0" smtClean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5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페이지구성</a:t>
                      </a:r>
                      <a:r>
                        <a:rPr lang="en-US" altLang="ko-KR" sz="105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(HTML)</a:t>
                      </a:r>
                    </a:p>
                    <a:p>
                      <a:pPr latinLnBrk="1"/>
                      <a:r>
                        <a:rPr lang="en-US" altLang="ko-KR" sz="105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en-US" altLang="ko-KR" sz="1050" baseline="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50" baseline="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메뉴</a:t>
                      </a:r>
                      <a:endParaRPr lang="en-US" altLang="ko-KR" sz="1050" baseline="0" dirty="0" smtClean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50" baseline="0" dirty="0" smtClean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50" baseline="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변수이름 통일 </a:t>
                      </a:r>
                      <a:endParaRPr lang="ko-KR" altLang="en-US" sz="1050" dirty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158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400" dirty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400" dirty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400" dirty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1400" dirty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  <a:p>
                      <a:pPr latinLnBrk="1"/>
                      <a:r>
                        <a:rPr lang="en-US" altLang="ko-KR" sz="1100" b="1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100" b="1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차 완성</a:t>
                      </a:r>
                      <a:endParaRPr lang="en-US" altLang="ko-KR" sz="1100" b="1" dirty="0" smtClean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1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(DB/</a:t>
                      </a:r>
                      <a:r>
                        <a:rPr lang="en-US" altLang="ko-KR" sz="800" b="1" baseline="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 Servlet /</a:t>
                      </a:r>
                      <a:r>
                        <a:rPr lang="ko-KR" altLang="en-US" sz="800" b="1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1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JSP)</a:t>
                      </a:r>
                    </a:p>
                    <a:p>
                      <a:pPr latinLnBrk="1"/>
                      <a:r>
                        <a:rPr lang="en-US" altLang="ko-KR" sz="800" b="1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기획서</a:t>
                      </a:r>
                      <a:r>
                        <a:rPr lang="en-US" altLang="ko-KR" sz="800" b="1" baseline="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1" baseline="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제작</a:t>
                      </a:r>
                      <a:r>
                        <a:rPr lang="en-US" altLang="ko-KR" sz="800" b="1" baseline="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b="1" dirty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1400" dirty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sz="1400" dirty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50" baseline="0" dirty="0" smtClean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50" baseline="0" dirty="0" smtClean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158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400" dirty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400" dirty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sz="1400" dirty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  <a:p>
                      <a:pPr latinLnBrk="1"/>
                      <a:r>
                        <a:rPr lang="en-US" altLang="ko-KR" sz="1100" b="1" baseline="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100" b="1" baseline="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차 </a:t>
                      </a:r>
                      <a:r>
                        <a:rPr lang="ko-KR" altLang="en-US" sz="1100" b="1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완성</a:t>
                      </a:r>
                      <a:endParaRPr lang="en-US" altLang="ko-KR" sz="1100" b="1" dirty="0" smtClean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1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(1</a:t>
                      </a:r>
                      <a:r>
                        <a:rPr lang="ko-KR" altLang="en-US" sz="800" b="1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차 보완 </a:t>
                      </a:r>
                      <a:r>
                        <a:rPr lang="en-US" altLang="ko-KR" sz="800" b="1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1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 스프링</a:t>
                      </a:r>
                      <a:r>
                        <a:rPr lang="en-US" altLang="ko-KR" sz="800" b="1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b="1" dirty="0" smtClean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400" dirty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400" dirty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sz="1400" dirty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158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  <a:p>
                      <a:pPr latinLnBrk="1"/>
                      <a:r>
                        <a:rPr lang="ko-KR" altLang="en-US" sz="1100" b="1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최종 완성</a:t>
                      </a:r>
                      <a:endParaRPr lang="en-US" altLang="ko-KR" sz="1100" b="1" dirty="0" smtClean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(HTML/CSS/JS)</a:t>
                      </a:r>
                    </a:p>
                    <a:p>
                      <a:pPr latinLnBrk="1"/>
                      <a:r>
                        <a:rPr lang="en-US" altLang="ko-KR" sz="80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(PPT)</a:t>
                      </a:r>
                      <a:endParaRPr lang="ko-KR" altLang="en-US" sz="800" dirty="0" smtClean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400" dirty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  <a:p>
                      <a:pPr latinLnBrk="1"/>
                      <a:r>
                        <a:rPr lang="ko-KR" altLang="en-US" sz="105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발표준비</a:t>
                      </a:r>
                      <a:endParaRPr lang="en-US" altLang="ko-KR" sz="1050" dirty="0" smtClean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대본</a:t>
                      </a:r>
                      <a:r>
                        <a:rPr lang="en-US" altLang="ko-KR" sz="80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800" baseline="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PPT</a:t>
                      </a:r>
                      <a:r>
                        <a:rPr lang="ko-KR" altLang="en-US" sz="80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 보완</a:t>
                      </a:r>
                      <a:endParaRPr lang="en-US" altLang="ko-KR" sz="800" dirty="0" smtClean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제출자료</a:t>
                      </a:r>
                      <a:r>
                        <a:rPr lang="ko-KR" altLang="en-US" sz="800" baseline="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800" baseline="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장</a:t>
                      </a:r>
                      <a:endParaRPr lang="ko-KR" altLang="en-US" sz="800" dirty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sz="1400" dirty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  <a:p>
                      <a:pPr latinLnBrk="1"/>
                      <a:r>
                        <a:rPr lang="ko-KR" altLang="en-US" sz="1400" b="1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</a:rPr>
                        <a:t>발표회</a:t>
                      </a:r>
                      <a:endParaRPr lang="ko-KR" altLang="en-US" sz="1400" b="1" dirty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2541" y="909337"/>
            <a:ext cx="5043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b="1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프로젝트 계획 일정</a:t>
            </a:r>
            <a:endParaRPr lang="en-US" altLang="ko-KR" sz="2400" b="1" dirty="0" smtClean="0">
              <a:ln>
                <a:solidFill>
                  <a:srgbClr val="FFC000">
                    <a:alpha val="0"/>
                  </a:srgbClr>
                </a:solidFill>
              </a:ln>
              <a:latin typeface="+mj-ea"/>
              <a:ea typeface="+mj-e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32547" y="3998784"/>
            <a:ext cx="6226633" cy="2411640"/>
            <a:chOff x="332547" y="3998784"/>
            <a:chExt cx="6226633" cy="2411640"/>
          </a:xfrm>
        </p:grpSpPr>
        <p:sp>
          <p:nvSpPr>
            <p:cNvPr id="2" name="직사각형 1"/>
            <p:cNvSpPr/>
            <p:nvPr/>
          </p:nvSpPr>
          <p:spPr>
            <a:xfrm>
              <a:off x="332547" y="3998784"/>
              <a:ext cx="5221230" cy="9625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2547" y="5129341"/>
              <a:ext cx="5221230" cy="9625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366787" y="6308023"/>
              <a:ext cx="3118586" cy="1024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53777" y="4504467"/>
              <a:ext cx="100540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정보처리기사실기</a:t>
              </a:r>
              <a:endParaRPr lang="ko-KR" alt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9134373" y="1569741"/>
            <a:ext cx="2646043" cy="4954340"/>
            <a:chOff x="9134373" y="1569741"/>
            <a:chExt cx="2646043" cy="4954340"/>
          </a:xfrm>
        </p:grpSpPr>
        <p:sp>
          <p:nvSpPr>
            <p:cNvPr id="12" name="직사각형 11"/>
            <p:cNvSpPr/>
            <p:nvPr/>
          </p:nvSpPr>
          <p:spPr>
            <a:xfrm>
              <a:off x="9134375" y="1569741"/>
              <a:ext cx="2646041" cy="153921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ko-KR" altLang="en-US" sz="16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전태현</a:t>
              </a:r>
              <a:endPara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endParaRPr lang="en-US" altLang="ko-KR" sz="1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1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조장 </a:t>
              </a:r>
              <a:r>
                <a:rPr lang="en-US" altLang="ko-KR" sz="1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 </a:t>
              </a:r>
              <a:r>
                <a:rPr lang="ko-KR" altLang="en-US" sz="1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기획서 초안 작성 </a:t>
              </a:r>
              <a:endParaRPr lang="en-US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ERD</a:t>
              </a:r>
              <a:r>
                <a:rPr lang="ko-KR" altLang="en-US" sz="1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작성</a:t>
              </a:r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sz="1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 DB </a:t>
              </a:r>
              <a:r>
                <a:rPr lang="ko-KR" altLang="en-US" sz="1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테이블 생성</a:t>
              </a:r>
              <a:endParaRPr lang="en-US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en-US" altLang="ko-KR" sz="1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JSP/Servlet</a:t>
              </a:r>
            </a:p>
            <a:p>
              <a:pPr algn="ctr"/>
              <a:endPara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en-US" altLang="ko-KR" sz="1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ORDER</a:t>
              </a:r>
              <a:r>
                <a:rPr lang="ko-KR" altLang="en-US" sz="1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구축</a:t>
              </a:r>
              <a:endPara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134374" y="3277301"/>
              <a:ext cx="2646041" cy="153921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ko-KR" altLang="en-US" sz="16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오수현</a:t>
              </a:r>
              <a:endPara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endParaRPr lang="en-US" altLang="ko-KR" sz="1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en-US" altLang="ko-KR" sz="1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PPT / </a:t>
              </a:r>
              <a:r>
                <a:rPr lang="ko-KR" altLang="en-US" sz="1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기획서 작성 </a:t>
              </a:r>
              <a:endParaRPr lang="en-US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en-US" altLang="ko-KR" sz="1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ERD</a:t>
              </a:r>
              <a:r>
                <a:rPr lang="ko-KR" altLang="en-US" sz="1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작성 </a:t>
              </a:r>
              <a:r>
                <a:rPr lang="en-US" altLang="ko-KR" sz="1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 AWS DB </a:t>
              </a:r>
              <a:r>
                <a:rPr lang="ko-KR" altLang="en-US" sz="1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구축 및 연동</a:t>
              </a:r>
              <a:endParaRPr lang="en-US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1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화면 레이아웃 설계</a:t>
              </a:r>
              <a:r>
                <a:rPr lang="en-US" altLang="ko-KR" sz="1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(PPT)</a:t>
              </a:r>
            </a:p>
            <a:p>
              <a:pPr algn="ctr"/>
              <a:endPara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en-US" altLang="ko-KR" sz="1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BBS</a:t>
              </a:r>
              <a:r>
                <a:rPr lang="ko-KR" altLang="en-US" sz="1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구축</a:t>
              </a:r>
              <a:endPara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9134373" y="4984862"/>
              <a:ext cx="2646041" cy="153921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ko-KR" altLang="en-US" sz="16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배범수</a:t>
              </a:r>
              <a:endPara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endParaRPr lang="en-US" altLang="ko-KR" sz="1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1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화면 레이아웃 설계</a:t>
              </a:r>
              <a:r>
                <a:rPr lang="en-US" altLang="ko-KR" sz="1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(HTML)</a:t>
              </a:r>
            </a:p>
            <a:p>
              <a:pPr algn="ctr"/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ERD</a:t>
              </a:r>
              <a:r>
                <a:rPr lang="ko-KR" altLang="en-US" sz="1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작성</a:t>
              </a:r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sz="1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 DB </a:t>
              </a:r>
              <a:r>
                <a:rPr lang="ko-KR" altLang="en-US" sz="1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테이블 생성</a:t>
              </a:r>
              <a:endPara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endParaRPr lang="en-US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endPara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en-US" altLang="ko-KR" sz="1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Login/Join </a:t>
              </a:r>
              <a:r>
                <a:rPr lang="ko-KR" altLang="en-US" sz="1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구축</a:t>
              </a:r>
              <a:endParaRPr lang="en-US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608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62473"/>
          </a:xfrm>
          <a:prstGeom prst="rect">
            <a:avLst/>
          </a:prstGeom>
          <a:solidFill>
            <a:schemeClr val="accent4">
              <a:alpha val="51000"/>
            </a:schemeClr>
          </a:solidFill>
          <a:ln>
            <a:solidFill>
              <a:srgbClr val="FFC000">
                <a:alpha val="0"/>
              </a:srgb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 smtClean="0">
                <a:ln w="0">
                  <a:solidFill>
                    <a:srgbClr val="FFC000">
                      <a:alpha val="0"/>
                    </a:srgb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3200" dirty="0" smtClean="0">
                <a:ln w="0">
                  <a:solidFill>
                    <a:srgbClr val="FFC000">
                      <a:alpha val="0"/>
                    </a:srgb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개요</a:t>
            </a:r>
            <a:endParaRPr lang="en-US" altLang="ko-KR" sz="3200" dirty="0" smtClean="0">
              <a:ln w="0">
                <a:solidFill>
                  <a:srgbClr val="FFC000">
                    <a:alpha val="0"/>
                  </a:srgb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633" y="662473"/>
            <a:ext cx="9908734" cy="618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79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62473"/>
          </a:xfrm>
          <a:prstGeom prst="rect">
            <a:avLst/>
          </a:prstGeom>
          <a:solidFill>
            <a:schemeClr val="accent4">
              <a:alpha val="51000"/>
            </a:schemeClr>
          </a:solidFill>
          <a:ln>
            <a:solidFill>
              <a:srgbClr val="FFC000">
                <a:alpha val="0"/>
              </a:srgb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 smtClean="0">
                <a:ln w="0">
                  <a:solidFill>
                    <a:srgbClr val="FFC000">
                      <a:alpha val="0"/>
                    </a:srgb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3200" dirty="0" smtClean="0">
                <a:ln w="0">
                  <a:solidFill>
                    <a:srgbClr val="FFC000">
                      <a:alpha val="0"/>
                    </a:srgb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개요</a:t>
            </a:r>
            <a:endParaRPr lang="en-US" altLang="ko-KR" sz="3200" dirty="0" smtClean="0">
              <a:ln w="0">
                <a:solidFill>
                  <a:srgbClr val="FFC000">
                    <a:alpha val="0"/>
                  </a:srgb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2541" y="909337"/>
            <a:ext cx="5043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b="1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개발 환경 </a:t>
            </a:r>
            <a:r>
              <a:rPr lang="en-US" altLang="ko-KR" sz="2400" b="1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/ </a:t>
            </a:r>
            <a:r>
              <a:rPr lang="ko-KR" altLang="en-US" sz="2400" b="1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필요 기술 </a:t>
            </a:r>
            <a:endParaRPr lang="en-US" altLang="ko-KR" sz="2400" b="1" dirty="0" smtClean="0">
              <a:ln>
                <a:solidFill>
                  <a:srgbClr val="FFC000">
                    <a:alpha val="0"/>
                  </a:srgbClr>
                </a:solidFill>
              </a:ln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9162" y="1512413"/>
            <a:ext cx="28799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DB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JSP/Servlet(Dao)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Spring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Html/JS</a:t>
            </a:r>
          </a:p>
        </p:txBody>
      </p:sp>
    </p:spTree>
    <p:extLst>
      <p:ext uri="{BB962C8B-B14F-4D97-AF65-F5344CB8AC3E}">
        <p14:creationId xmlns:p14="http://schemas.microsoft.com/office/powerpoint/2010/main" val="176427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62473"/>
          </a:xfrm>
          <a:prstGeom prst="rect">
            <a:avLst/>
          </a:prstGeom>
          <a:solidFill>
            <a:schemeClr val="accent4">
              <a:alpha val="51000"/>
            </a:schemeClr>
          </a:solidFill>
          <a:ln>
            <a:solidFill>
              <a:srgbClr val="FFC000">
                <a:alpha val="0"/>
              </a:srgb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 smtClean="0">
                <a:ln w="0">
                  <a:solidFill>
                    <a:srgbClr val="FFC000">
                      <a:alpha val="0"/>
                    </a:srgb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3600" dirty="0" smtClean="0">
                <a:ln w="0">
                  <a:solidFill>
                    <a:srgbClr val="FFC000">
                      <a:alpha val="0"/>
                    </a:srgb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설계 사양서</a:t>
            </a:r>
            <a:endParaRPr lang="en-US" altLang="ko-KR" sz="3600" dirty="0" smtClean="0">
              <a:ln w="0">
                <a:solidFill>
                  <a:srgbClr val="FFC000">
                    <a:alpha val="0"/>
                  </a:srgb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541" y="909337"/>
            <a:ext cx="5043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b="1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테이블 구조</a:t>
            </a:r>
            <a:endParaRPr lang="en-US" altLang="ko-KR" sz="2400" b="1" dirty="0" smtClean="0">
              <a:ln>
                <a:solidFill>
                  <a:srgbClr val="FFC000">
                    <a:alpha val="0"/>
                  </a:srgbClr>
                </a:solidFill>
              </a:ln>
              <a:latin typeface="+mj-ea"/>
              <a:ea typeface="+mj-ea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6465694" y="1623895"/>
            <a:ext cx="4013596" cy="1355196"/>
            <a:chOff x="440794" y="1539554"/>
            <a:chExt cx="3463710" cy="106862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5614" y="1847331"/>
              <a:ext cx="3458890" cy="760848"/>
            </a:xfrm>
            <a:prstGeom prst="rect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</p:pic>
        <p:sp>
          <p:nvSpPr>
            <p:cNvPr id="15" name="TextBox 14"/>
            <p:cNvSpPr txBox="1"/>
            <p:nvPr/>
          </p:nvSpPr>
          <p:spPr>
            <a:xfrm>
              <a:off x="440794" y="1539554"/>
              <a:ext cx="256119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b="1" i="1" dirty="0" smtClean="0">
                  <a:ln>
                    <a:solidFill>
                      <a:srgbClr val="FFC000">
                        <a:alpha val="0"/>
                      </a:srgbClr>
                    </a:solidFill>
                  </a:ln>
                  <a:latin typeface="+mj-ea"/>
                  <a:ea typeface="+mj-ea"/>
                </a:rPr>
                <a:t>List(</a:t>
              </a:r>
              <a:r>
                <a:rPr lang="ko-KR" altLang="en-US" sz="1400" b="1" i="1" dirty="0" smtClean="0">
                  <a:ln>
                    <a:solidFill>
                      <a:srgbClr val="FFC000">
                        <a:alpha val="0"/>
                      </a:srgbClr>
                    </a:solidFill>
                  </a:ln>
                  <a:latin typeface="+mj-ea"/>
                  <a:ea typeface="+mj-ea"/>
                </a:rPr>
                <a:t>구매목록</a:t>
              </a:r>
              <a:r>
                <a:rPr lang="en-US" altLang="ko-KR" sz="1400" b="1" i="1" dirty="0" smtClean="0">
                  <a:ln>
                    <a:solidFill>
                      <a:srgbClr val="FFC000">
                        <a:alpha val="0"/>
                      </a:srgbClr>
                    </a:solidFill>
                  </a:ln>
                  <a:latin typeface="+mj-ea"/>
                  <a:ea typeface="+mj-ea"/>
                </a:rPr>
                <a:t>)</a:t>
              </a:r>
              <a:endParaRPr lang="en-US" altLang="ko-KR" sz="1400" b="1" i="1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7405921" y="5391612"/>
            <a:ext cx="4051780" cy="1143058"/>
            <a:chOff x="407841" y="4340305"/>
            <a:chExt cx="3496663" cy="901346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842" y="4648082"/>
              <a:ext cx="3496662" cy="593569"/>
            </a:xfrm>
            <a:prstGeom prst="rect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</p:pic>
        <p:sp>
          <p:nvSpPr>
            <p:cNvPr id="16" name="TextBox 15"/>
            <p:cNvSpPr txBox="1"/>
            <p:nvPr/>
          </p:nvSpPr>
          <p:spPr>
            <a:xfrm>
              <a:off x="407841" y="4340305"/>
              <a:ext cx="256119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b="1" i="1" dirty="0" smtClean="0">
                  <a:ln>
                    <a:solidFill>
                      <a:srgbClr val="FFC000">
                        <a:alpha val="0"/>
                      </a:srgbClr>
                    </a:solidFill>
                  </a:ln>
                  <a:latin typeface="+mj-ea"/>
                  <a:ea typeface="+mj-ea"/>
                </a:rPr>
                <a:t>Menu(</a:t>
              </a:r>
              <a:r>
                <a:rPr lang="ko-KR" altLang="en-US" sz="1400" b="1" i="1" dirty="0" smtClean="0">
                  <a:ln>
                    <a:solidFill>
                      <a:srgbClr val="FFC000">
                        <a:alpha val="0"/>
                      </a:srgbClr>
                    </a:solidFill>
                  </a:ln>
                  <a:latin typeface="+mj-ea"/>
                  <a:ea typeface="+mj-ea"/>
                </a:rPr>
                <a:t>메뉴목록</a:t>
              </a:r>
              <a:r>
                <a:rPr lang="en-US" altLang="ko-KR" sz="1400" b="1" i="1" dirty="0" smtClean="0">
                  <a:ln>
                    <a:solidFill>
                      <a:srgbClr val="FFC000">
                        <a:alpha val="0"/>
                      </a:srgbClr>
                    </a:solidFill>
                  </a:ln>
                  <a:latin typeface="+mj-ea"/>
                  <a:ea typeface="+mj-ea"/>
                </a:rPr>
                <a:t>)</a:t>
              </a:r>
              <a:endParaRPr lang="en-US" altLang="ko-KR" sz="1400" b="1" i="1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50596" y="1648260"/>
            <a:ext cx="3948609" cy="1238863"/>
            <a:chOff x="4385441" y="1539554"/>
            <a:chExt cx="3407627" cy="97689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98931" y="1847331"/>
              <a:ext cx="3394137" cy="669115"/>
            </a:xfrm>
            <a:prstGeom prst="rect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4385441" y="1539554"/>
              <a:ext cx="256119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b="1" i="1" dirty="0" smtClean="0">
                  <a:ln>
                    <a:solidFill>
                      <a:srgbClr val="FFC000">
                        <a:alpha val="0"/>
                      </a:srgbClr>
                    </a:solidFill>
                  </a:ln>
                  <a:latin typeface="+mj-ea"/>
                  <a:ea typeface="+mj-ea"/>
                </a:rPr>
                <a:t>Member</a:t>
              </a:r>
              <a:r>
                <a:rPr lang="en-US" altLang="ko-KR" sz="1400" b="1" i="1" dirty="0" smtClean="0">
                  <a:ln>
                    <a:solidFill>
                      <a:srgbClr val="FFC000">
                        <a:alpha val="0"/>
                      </a:srgbClr>
                    </a:solidFill>
                  </a:ln>
                  <a:latin typeface="+mj-ea"/>
                  <a:ea typeface="+mj-ea"/>
                </a:rPr>
                <a:t>(</a:t>
              </a:r>
              <a:r>
                <a:rPr lang="ko-KR" altLang="en-US" sz="1400" b="1" i="1" dirty="0" smtClean="0">
                  <a:ln>
                    <a:solidFill>
                      <a:srgbClr val="FFC000">
                        <a:alpha val="0"/>
                      </a:srgbClr>
                    </a:solidFill>
                  </a:ln>
                  <a:latin typeface="+mj-ea"/>
                  <a:ea typeface="+mj-ea"/>
                </a:rPr>
                <a:t>회원목록</a:t>
              </a:r>
              <a:r>
                <a:rPr lang="en-US" altLang="ko-KR" sz="1400" b="1" i="1" dirty="0" smtClean="0">
                  <a:ln>
                    <a:solidFill>
                      <a:srgbClr val="FFC000">
                        <a:alpha val="0"/>
                      </a:srgbClr>
                    </a:solidFill>
                  </a:ln>
                  <a:latin typeface="+mj-ea"/>
                  <a:ea typeface="+mj-ea"/>
                </a:rPr>
                <a:t>)</a:t>
              </a:r>
              <a:endParaRPr lang="en-US" altLang="ko-KR" sz="1400" b="1" i="1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515047" y="3553352"/>
            <a:ext cx="3964243" cy="1512590"/>
            <a:chOff x="4385440" y="4340304"/>
            <a:chExt cx="3421119" cy="1192736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85441" y="4648082"/>
              <a:ext cx="3421118" cy="884958"/>
            </a:xfrm>
            <a:prstGeom prst="rect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</p:pic>
        <p:sp>
          <p:nvSpPr>
            <p:cNvPr id="18" name="TextBox 17"/>
            <p:cNvSpPr txBox="1"/>
            <p:nvPr/>
          </p:nvSpPr>
          <p:spPr>
            <a:xfrm>
              <a:off x="4385440" y="4340304"/>
              <a:ext cx="256119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b="1" i="1" dirty="0" smtClean="0">
                  <a:ln>
                    <a:solidFill>
                      <a:srgbClr val="FFC000">
                        <a:alpha val="0"/>
                      </a:srgbClr>
                    </a:solidFill>
                  </a:ln>
                  <a:latin typeface="+mj-ea"/>
                  <a:ea typeface="+mj-ea"/>
                </a:rPr>
                <a:t>Order(</a:t>
              </a:r>
              <a:r>
                <a:rPr lang="ko-KR" altLang="en-US" sz="1400" b="1" i="1" dirty="0" smtClean="0">
                  <a:ln>
                    <a:solidFill>
                      <a:srgbClr val="FFC000">
                        <a:alpha val="0"/>
                      </a:srgbClr>
                    </a:solidFill>
                  </a:ln>
                  <a:latin typeface="+mj-ea"/>
                  <a:ea typeface="+mj-ea"/>
                </a:rPr>
                <a:t>주문목록</a:t>
              </a:r>
              <a:r>
                <a:rPr lang="en-US" altLang="ko-KR" sz="1400" b="1" i="1" dirty="0" smtClean="0">
                  <a:ln>
                    <a:solidFill>
                      <a:srgbClr val="FFC000">
                        <a:alpha val="0"/>
                      </a:srgbClr>
                    </a:solidFill>
                  </a:ln>
                  <a:latin typeface="+mj-ea"/>
                  <a:ea typeface="+mj-ea"/>
                </a:rPr>
                <a:t>)</a:t>
              </a:r>
              <a:endParaRPr lang="en-US" altLang="ko-KR" sz="1400" b="1" i="1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50596" y="3259524"/>
            <a:ext cx="3932977" cy="1279923"/>
            <a:chOff x="8522078" y="1539553"/>
            <a:chExt cx="3394137" cy="100926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22078" y="1847331"/>
              <a:ext cx="3394137" cy="701491"/>
            </a:xfrm>
            <a:prstGeom prst="rect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</p:pic>
        <p:sp>
          <p:nvSpPr>
            <p:cNvPr id="19" name="TextBox 18"/>
            <p:cNvSpPr txBox="1"/>
            <p:nvPr/>
          </p:nvSpPr>
          <p:spPr>
            <a:xfrm>
              <a:off x="8522078" y="1539553"/>
              <a:ext cx="256119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b="1" i="1" dirty="0" smtClean="0">
                  <a:ln>
                    <a:solidFill>
                      <a:srgbClr val="FFC000">
                        <a:alpha val="0"/>
                      </a:srgbClr>
                    </a:solidFill>
                  </a:ln>
                  <a:latin typeface="+mj-ea"/>
                  <a:ea typeface="+mj-ea"/>
                </a:rPr>
                <a:t>BBS(</a:t>
              </a:r>
              <a:r>
                <a:rPr lang="ko-KR" altLang="en-US" sz="1400" b="1" i="1" dirty="0" smtClean="0">
                  <a:ln>
                    <a:solidFill>
                      <a:srgbClr val="FFC000">
                        <a:alpha val="0"/>
                      </a:srgbClr>
                    </a:solidFill>
                  </a:ln>
                  <a:latin typeface="+mj-ea"/>
                  <a:ea typeface="+mj-ea"/>
                </a:rPr>
                <a:t>게시판</a:t>
              </a:r>
              <a:r>
                <a:rPr lang="en-US" altLang="ko-KR" sz="1400" b="1" i="1" dirty="0" smtClean="0">
                  <a:ln>
                    <a:solidFill>
                      <a:srgbClr val="FFC000">
                        <a:alpha val="0"/>
                      </a:srgbClr>
                    </a:solidFill>
                  </a:ln>
                  <a:latin typeface="+mj-ea"/>
                  <a:ea typeface="+mj-ea"/>
                </a:rPr>
                <a:t>)</a:t>
              </a:r>
              <a:endParaRPr lang="en-US" altLang="ko-KR" sz="1400" b="1" i="1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550596" y="4870786"/>
            <a:ext cx="3970496" cy="1232023"/>
            <a:chOff x="8522077" y="4340303"/>
            <a:chExt cx="3426515" cy="971498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522078" y="4648082"/>
              <a:ext cx="3426514" cy="663719"/>
            </a:xfrm>
            <a:prstGeom prst="rect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</p:pic>
        <p:sp>
          <p:nvSpPr>
            <p:cNvPr id="20" name="TextBox 19"/>
            <p:cNvSpPr txBox="1"/>
            <p:nvPr/>
          </p:nvSpPr>
          <p:spPr>
            <a:xfrm>
              <a:off x="8522077" y="4340303"/>
              <a:ext cx="256119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b="1" i="1" dirty="0" smtClean="0">
                  <a:ln>
                    <a:solidFill>
                      <a:srgbClr val="FFC000">
                        <a:alpha val="0"/>
                      </a:srgbClr>
                    </a:solidFill>
                  </a:ln>
                  <a:latin typeface="+mj-ea"/>
                  <a:ea typeface="+mj-ea"/>
                </a:rPr>
                <a:t>RP</a:t>
              </a:r>
              <a:r>
                <a:rPr lang="en-US" altLang="ko-KR" sz="1400" b="1" i="1" dirty="0" smtClean="0">
                  <a:ln>
                    <a:solidFill>
                      <a:srgbClr val="FFC000">
                        <a:alpha val="0"/>
                      </a:srgbClr>
                    </a:solidFill>
                  </a:ln>
                  <a:latin typeface="+mj-ea"/>
                  <a:ea typeface="+mj-ea"/>
                </a:rPr>
                <a:t>(</a:t>
              </a:r>
              <a:r>
                <a:rPr lang="ko-KR" altLang="en-US" sz="1400" b="1" i="1" dirty="0" err="1" smtClean="0">
                  <a:ln>
                    <a:solidFill>
                      <a:srgbClr val="FFC000">
                        <a:alpha val="0"/>
                      </a:srgbClr>
                    </a:solidFill>
                  </a:ln>
                  <a:latin typeface="+mj-ea"/>
                  <a:ea typeface="+mj-ea"/>
                </a:rPr>
                <a:t>댓글</a:t>
              </a:r>
              <a:r>
                <a:rPr lang="en-US" altLang="ko-KR" sz="1400" b="1" i="1" dirty="0" smtClean="0">
                  <a:ln>
                    <a:solidFill>
                      <a:srgbClr val="FFC000">
                        <a:alpha val="0"/>
                      </a:srgbClr>
                    </a:solidFill>
                  </a:ln>
                  <a:latin typeface="+mj-ea"/>
                  <a:ea typeface="+mj-ea"/>
                </a:rPr>
                <a:t>)</a:t>
              </a:r>
              <a:endParaRPr lang="en-US" altLang="ko-KR" sz="1400" b="1" i="1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endParaRPr>
            </a:p>
          </p:txBody>
        </p:sp>
      </p:grpSp>
      <p:cxnSp>
        <p:nvCxnSpPr>
          <p:cNvPr id="30" name="직선 화살표 연결선 29"/>
          <p:cNvCxnSpPr>
            <a:stCxn id="2" idx="2"/>
          </p:cNvCxnSpPr>
          <p:nvPr/>
        </p:nvCxnSpPr>
        <p:spPr>
          <a:xfrm flipH="1">
            <a:off x="2504661" y="4539447"/>
            <a:ext cx="12424" cy="721652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5" idx="2"/>
            <a:endCxn id="2" idx="0"/>
          </p:cNvCxnSpPr>
          <p:nvPr/>
        </p:nvCxnSpPr>
        <p:spPr>
          <a:xfrm flipH="1">
            <a:off x="2517085" y="2887123"/>
            <a:ext cx="15632" cy="762715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4521092" y="2887123"/>
            <a:ext cx="1993955" cy="1056542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5" idx="3"/>
            <a:endCxn id="4" idx="1"/>
          </p:cNvCxnSpPr>
          <p:nvPr/>
        </p:nvCxnSpPr>
        <p:spPr>
          <a:xfrm>
            <a:off x="4499205" y="2462848"/>
            <a:ext cx="1972074" cy="33802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4" idx="2"/>
          </p:cNvCxnSpPr>
          <p:nvPr/>
        </p:nvCxnSpPr>
        <p:spPr>
          <a:xfrm flipH="1">
            <a:off x="8475284" y="2979091"/>
            <a:ext cx="1" cy="947674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9431811" y="5065942"/>
            <a:ext cx="0" cy="715983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 flipV="1">
            <a:off x="10479290" y="2979091"/>
            <a:ext cx="978411" cy="2802834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94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62473"/>
          </a:xfrm>
          <a:prstGeom prst="rect">
            <a:avLst/>
          </a:prstGeom>
          <a:solidFill>
            <a:schemeClr val="accent4">
              <a:alpha val="51000"/>
            </a:schemeClr>
          </a:solidFill>
          <a:ln>
            <a:solidFill>
              <a:srgbClr val="FFC000">
                <a:alpha val="0"/>
              </a:srgb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 smtClean="0">
                <a:ln w="0">
                  <a:solidFill>
                    <a:srgbClr val="FFC000">
                      <a:alpha val="0"/>
                    </a:srgb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3600" dirty="0" smtClean="0">
                <a:ln w="0">
                  <a:solidFill>
                    <a:srgbClr val="FFC000">
                      <a:alpha val="0"/>
                    </a:srgb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설계 사양서</a:t>
            </a:r>
            <a:endParaRPr lang="en-US" altLang="ko-KR" sz="3600" dirty="0" smtClean="0">
              <a:ln w="0">
                <a:solidFill>
                  <a:srgbClr val="FFC000">
                    <a:alpha val="0"/>
                  </a:srgb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541" y="909337"/>
            <a:ext cx="5043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b="1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예상 레이아웃</a:t>
            </a:r>
            <a:endParaRPr lang="en-US" altLang="ko-KR" sz="2400" b="1" dirty="0" smtClean="0">
              <a:ln>
                <a:solidFill>
                  <a:srgbClr val="FFC000">
                    <a:alpha val="0"/>
                  </a:srgbClr>
                </a:solidFill>
              </a:ln>
              <a:latin typeface="+mj-ea"/>
              <a:ea typeface="+mj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52" y="1371002"/>
            <a:ext cx="7857302" cy="538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4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393</Words>
  <Application>Microsoft Office PowerPoint</Application>
  <PresentationFormat>와이드스크린</PresentationFormat>
  <Paragraphs>158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HY헤드라인M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</dc:title>
  <dc:creator>Windows 사용자</dc:creator>
  <cp:lastModifiedBy>Windows 사용자</cp:lastModifiedBy>
  <cp:revision>33</cp:revision>
  <dcterms:created xsi:type="dcterms:W3CDTF">2020-07-08T05:15:03Z</dcterms:created>
  <dcterms:modified xsi:type="dcterms:W3CDTF">2020-07-13T08:46:50Z</dcterms:modified>
</cp:coreProperties>
</file>