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5" r:id="rId7"/>
    <p:sldId id="266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6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2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0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87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2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4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9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4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9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8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9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535378" y="1112255"/>
            <a:ext cx="6866313" cy="4164677"/>
            <a:chOff x="2593567" y="488801"/>
            <a:chExt cx="6866313" cy="4164677"/>
          </a:xfrm>
        </p:grpSpPr>
        <p:grpSp>
          <p:nvGrpSpPr>
            <p:cNvPr id="22" name="그룹 21"/>
            <p:cNvGrpSpPr/>
            <p:nvPr/>
          </p:nvGrpSpPr>
          <p:grpSpPr>
            <a:xfrm>
              <a:off x="2593567" y="488801"/>
              <a:ext cx="6866313" cy="4164677"/>
              <a:chOff x="2593567" y="488801"/>
              <a:chExt cx="6866313" cy="4164677"/>
            </a:xfrm>
          </p:grpSpPr>
          <p:cxnSp>
            <p:nvCxnSpPr>
              <p:cNvPr id="15" name="직선 화살표 연결선 14"/>
              <p:cNvCxnSpPr>
                <a:stCxn id="10" idx="0"/>
                <a:endCxn id="5" idx="2"/>
              </p:cNvCxnSpPr>
              <p:nvPr/>
            </p:nvCxnSpPr>
            <p:spPr>
              <a:xfrm flipH="1" flipV="1">
                <a:off x="6026727" y="2169622"/>
                <a:ext cx="1800397" cy="80303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직사각형 3"/>
              <p:cNvSpPr/>
              <p:nvPr/>
            </p:nvSpPr>
            <p:spPr>
              <a:xfrm>
                <a:off x="2593567" y="488801"/>
                <a:ext cx="6866313" cy="41646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42163" y="889462"/>
                <a:ext cx="2369127" cy="1280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941914" y="758657"/>
                <a:ext cx="108481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Class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63242" y="1076910"/>
                <a:ext cx="17165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execute() - template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46863" y="1652995"/>
                <a:ext cx="19493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call() – abstract method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115193" y="2972659"/>
                <a:ext cx="2369127" cy="1280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642560" y="2972659"/>
                <a:ext cx="2369127" cy="1280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83923" y="3474239"/>
                <a:ext cx="12524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Call() – logic1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11290" y="3474239"/>
                <a:ext cx="12524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Call() – logic2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직선 화살표 연결선 13"/>
              <p:cNvCxnSpPr>
                <a:stCxn id="9" idx="0"/>
                <a:endCxn id="5" idx="2"/>
              </p:cNvCxnSpPr>
              <p:nvPr/>
            </p:nvCxnSpPr>
            <p:spPr>
              <a:xfrm flipV="1">
                <a:off x="4299757" y="2169622"/>
                <a:ext cx="1726970" cy="80303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5" idx="1"/>
                <a:endCxn id="5" idx="3"/>
              </p:cNvCxnSpPr>
              <p:nvPr/>
            </p:nvCxnSpPr>
            <p:spPr>
              <a:xfrm>
                <a:off x="4842163" y="1529542"/>
                <a:ext cx="236912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618607" y="739044"/>
              <a:ext cx="10681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 logging</a:t>
              </a:r>
            </a:p>
            <a:p>
              <a:endPara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200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call()</a:t>
              </a:r>
              <a:endParaRPr lang="en-US" altLang="ko-KR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 logging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561460" y="677316"/>
              <a:ext cx="1108715" cy="1139117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/>
            <p:cNvCxnSpPr>
              <a:endCxn id="24" idx="1"/>
            </p:cNvCxnSpPr>
            <p:nvPr/>
          </p:nvCxnSpPr>
          <p:spPr>
            <a:xfrm>
              <a:off x="7091276" y="1246874"/>
              <a:ext cx="4701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74320" y="182880"/>
            <a:ext cx="268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 pattern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013" y="6079969"/>
            <a:ext cx="584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그냥 완성체를 하나 만들어서 사용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단점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class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상속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3190" y="182880"/>
            <a:ext cx="2002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정리</a:t>
            </a:r>
            <a:r>
              <a:rPr lang="en-US" altLang="ko-KR" sz="1000" b="1" dirty="0" smtClean="0"/>
              <a:t>: </a:t>
            </a:r>
            <a:r>
              <a:rPr lang="ko-KR" altLang="en-US" sz="1000" b="1" dirty="0" err="1" smtClean="0"/>
              <a:t>이태혁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강의 김영한 스프링 </a:t>
            </a:r>
            <a:r>
              <a:rPr lang="en-US" altLang="ko-KR" sz="1000" b="1" dirty="0" smtClean="0"/>
              <a:t>advanced)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1898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182880"/>
            <a:ext cx="792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(Runtime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의존관계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결론적으로 얘기하자면 아래와 같다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30531" y="1130532"/>
            <a:ext cx="9642764" cy="1213658"/>
            <a:chOff x="1496291" y="1296786"/>
            <a:chExt cx="9642764" cy="121365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96291" y="1296786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029200" y="1296786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Proxy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562109" y="1296786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ealSubject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3" idx="3"/>
            </p:cNvCxnSpPr>
            <p:nvPr/>
          </p:nvCxnSpPr>
          <p:spPr>
            <a:xfrm>
              <a:off x="4073237" y="1903615"/>
              <a:ext cx="955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7606146" y="1903615"/>
              <a:ext cx="955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3657407" y="1402075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7182002" y="1402074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3261167" y="4678727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5630987" y="5055525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42604" y="3973488"/>
            <a:ext cx="10870277" cy="1216426"/>
            <a:chOff x="742604" y="3973488"/>
            <a:chExt cx="10870277" cy="121642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742604" y="3976256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275513" y="4114802"/>
              <a:ext cx="1620983" cy="9365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Proxy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9035935" y="3973488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ealSubject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17" idx="3"/>
            </p:cNvCxnSpPr>
            <p:nvPr/>
          </p:nvCxnSpPr>
          <p:spPr>
            <a:xfrm>
              <a:off x="3319550" y="4583085"/>
              <a:ext cx="955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8079972" y="4580317"/>
              <a:ext cx="955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6438208" y="4112034"/>
              <a:ext cx="1620983" cy="9365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Proxy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19" idx="3"/>
              <a:endCxn id="25" idx="1"/>
            </p:cNvCxnSpPr>
            <p:nvPr/>
          </p:nvCxnSpPr>
          <p:spPr>
            <a:xfrm flipV="1">
              <a:off x="5896496" y="4580317"/>
              <a:ext cx="541712" cy="2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8021589" y="4644881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85750" y="5804964"/>
            <a:ext cx="562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Client, Target</a:t>
            </a:r>
            <a:r>
              <a:rPr lang="ko-KR" altLang="en-US" sz="1200" dirty="0" smtClean="0"/>
              <a:t>은 전혀 건들지않고 </a:t>
            </a:r>
            <a:r>
              <a:rPr lang="en-US" altLang="ko-KR" sz="1200" dirty="0" smtClean="0"/>
              <a:t>Proxy</a:t>
            </a:r>
            <a:r>
              <a:rPr lang="ko-KR" altLang="en-US" sz="1200" dirty="0" smtClean="0"/>
              <a:t>만 </a:t>
            </a:r>
            <a:r>
              <a:rPr lang="en-US" altLang="ko-KR" sz="1200" dirty="0" smtClean="0"/>
              <a:t>chain</a:t>
            </a:r>
            <a:r>
              <a:rPr lang="ko-KR" altLang="en-US" sz="1200" dirty="0" smtClean="0"/>
              <a:t>으로 계속 넣어서 </a:t>
            </a:r>
            <a:r>
              <a:rPr lang="ko-KR" altLang="en-US" sz="1200" dirty="0" err="1" smtClean="0"/>
              <a:t>꾸밀수</a:t>
            </a:r>
            <a:r>
              <a:rPr lang="ko-KR" altLang="en-US" sz="1200" dirty="0" smtClean="0"/>
              <a:t>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812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0637" y="1023013"/>
            <a:ext cx="3909583" cy="2132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0387" y="892209"/>
            <a:ext cx="156695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(Template)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238604" y="3945247"/>
            <a:ext cx="2369127" cy="1280160"/>
            <a:chOff x="6933506" y="3895371"/>
            <a:chExt cx="2369127" cy="1280160"/>
          </a:xfrm>
        </p:grpSpPr>
        <p:sp>
          <p:nvSpPr>
            <p:cNvPr id="10" name="직사각형 9"/>
            <p:cNvSpPr/>
            <p:nvPr/>
          </p:nvSpPr>
          <p:spPr>
            <a:xfrm>
              <a:off x="6933506" y="3895371"/>
              <a:ext cx="2369127" cy="128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02236" y="4396951"/>
              <a:ext cx="12524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Call() – logic2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07526" y="1504378"/>
            <a:ext cx="25673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logging</a:t>
            </a: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- call() (Interface)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logging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320" y="182880"/>
            <a:ext cx="268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Pattern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04755" y="1300032"/>
            <a:ext cx="2369127" cy="1445246"/>
            <a:chOff x="5998668" y="1313755"/>
            <a:chExt cx="2369127" cy="1445246"/>
          </a:xfrm>
        </p:grpSpPr>
        <p:sp>
          <p:nvSpPr>
            <p:cNvPr id="9" name="직사각형 8"/>
            <p:cNvSpPr/>
            <p:nvPr/>
          </p:nvSpPr>
          <p:spPr>
            <a:xfrm>
              <a:off x="5998668" y="1478841"/>
              <a:ext cx="2369127" cy="128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327868" y="1934255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- call</a:t>
              </a:r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en-US" altLang="ko-K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9292" y="1313755"/>
              <a:ext cx="1566951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85112" y="3945247"/>
            <a:ext cx="2369127" cy="1280160"/>
            <a:chOff x="4280014" y="3895371"/>
            <a:chExt cx="2369127" cy="1280160"/>
          </a:xfrm>
        </p:grpSpPr>
        <p:sp>
          <p:nvSpPr>
            <p:cNvPr id="11" name="TextBox 10"/>
            <p:cNvSpPr txBox="1"/>
            <p:nvPr/>
          </p:nvSpPr>
          <p:spPr>
            <a:xfrm>
              <a:off x="4838350" y="4396951"/>
              <a:ext cx="12524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Call() – logic1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280014" y="3895371"/>
              <a:ext cx="2369127" cy="128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화살표 연결선 19"/>
          <p:cNvCxnSpPr>
            <a:stCxn id="5" idx="3"/>
            <a:endCxn id="9" idx="1"/>
          </p:cNvCxnSpPr>
          <p:nvPr/>
        </p:nvCxnSpPr>
        <p:spPr>
          <a:xfrm>
            <a:off x="4850220" y="2089155"/>
            <a:ext cx="2054535" cy="1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7" idx="0"/>
            <a:endCxn id="9" idx="2"/>
          </p:cNvCxnSpPr>
          <p:nvPr/>
        </p:nvCxnSpPr>
        <p:spPr>
          <a:xfrm rot="5400000" flipH="1" flipV="1">
            <a:off x="6829513" y="2685442"/>
            <a:ext cx="1199969" cy="1319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0" idx="0"/>
            <a:endCxn id="9" idx="2"/>
          </p:cNvCxnSpPr>
          <p:nvPr/>
        </p:nvCxnSpPr>
        <p:spPr>
          <a:xfrm rot="16200000" flipV="1">
            <a:off x="8156260" y="2678338"/>
            <a:ext cx="1199969" cy="1333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8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74320" y="182880"/>
            <a:ext cx="9692641" cy="6574603"/>
            <a:chOff x="274320" y="182880"/>
            <a:chExt cx="9692641" cy="6574603"/>
          </a:xfrm>
        </p:grpSpPr>
        <p:sp>
          <p:nvSpPr>
            <p:cNvPr id="36" name="TextBox 35"/>
            <p:cNvSpPr txBox="1"/>
            <p:nvPr/>
          </p:nvSpPr>
          <p:spPr>
            <a:xfrm>
              <a:off x="1147156" y="1264573"/>
              <a:ext cx="2521691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void execute(){</a:t>
              </a: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274320" y="182880"/>
              <a:ext cx="9692641" cy="6574603"/>
              <a:chOff x="274320" y="182880"/>
              <a:chExt cx="9692641" cy="657460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0637" y="1023013"/>
                <a:ext cx="4044226" cy="46628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0387" y="892209"/>
                <a:ext cx="1566951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(Template)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6529646" y="4108734"/>
                <a:ext cx="2369127" cy="1280160"/>
                <a:chOff x="7340830" y="4180064"/>
                <a:chExt cx="2369127" cy="128016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7340830" y="4180064"/>
                  <a:ext cx="2369127" cy="1280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909560" y="4681644"/>
                  <a:ext cx="125245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Call() – logic2</a:t>
                  </a:r>
                  <a:endPara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1421676" y="1772439"/>
                <a:ext cx="25673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logging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74320" y="182880"/>
                <a:ext cx="26850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Pattern (ContextV1) 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421676" y="2489785"/>
                <a:ext cx="2567343" cy="17854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529647" y="1499021"/>
                <a:ext cx="2369127" cy="1280160"/>
                <a:chOff x="4687338" y="4180064"/>
                <a:chExt cx="2369127" cy="128016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245674" y="4681644"/>
                  <a:ext cx="125245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Call() – logic1</a:t>
                  </a:r>
                  <a:endPara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4687338" y="4180064"/>
                  <a:ext cx="2369127" cy="1280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" name="직사각형 3"/>
              <p:cNvSpPr/>
              <p:nvPr/>
            </p:nvSpPr>
            <p:spPr>
              <a:xfrm>
                <a:off x="1421676" y="4554179"/>
                <a:ext cx="10663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logging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531418" y="2911736"/>
                <a:ext cx="22317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- call() (Interface)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82733" y="5927465"/>
                <a:ext cx="24036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(Strategy strategy){</a:t>
                </a:r>
              </a:p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this.strategy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strategy;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31418" y="2311538"/>
                <a:ext cx="1566951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&lt;&lt;Interface&gt;&gt;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꺾인 연결선 21"/>
              <p:cNvCxnSpPr>
                <a:stCxn id="27" idx="1"/>
                <a:endCxn id="9" idx="3"/>
              </p:cNvCxnSpPr>
              <p:nvPr/>
            </p:nvCxnSpPr>
            <p:spPr>
              <a:xfrm rot="10800000" flipV="1">
                <a:off x="3989019" y="2139101"/>
                <a:ext cx="2540628" cy="1243430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453611" y="1023013"/>
                <a:ext cx="3513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straegy1 = new StrategyLogic1();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53611" y="3753747"/>
                <a:ext cx="3513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straegy1 = new StrategyLogic2();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꺾인 연결선 27"/>
              <p:cNvCxnSpPr>
                <a:stCxn id="10" idx="1"/>
                <a:endCxn id="9" idx="3"/>
              </p:cNvCxnSpPr>
              <p:nvPr/>
            </p:nvCxnSpPr>
            <p:spPr>
              <a:xfrm rot="10800000">
                <a:off x="3989020" y="3382532"/>
                <a:ext cx="2540627" cy="1366283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직사각형 28"/>
              <p:cNvSpPr/>
              <p:nvPr/>
            </p:nvSpPr>
            <p:spPr>
              <a:xfrm>
                <a:off x="4196651" y="3159706"/>
                <a:ext cx="722893" cy="3834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생성자</a:t>
                </a:r>
                <a:endParaRPr lang="ko-KR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243176" y="2844862"/>
                <a:ext cx="5403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smtClean="0"/>
                  <a:t>주입</a:t>
                </a:r>
                <a:endParaRPr lang="ko-KR" altLang="en-US" sz="1000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3394315" y="5894487"/>
                <a:ext cx="2327563" cy="86299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꺾인 연결선 32"/>
              <p:cNvCxnSpPr>
                <a:stCxn id="31" idx="0"/>
                <a:endCxn id="29" idx="2"/>
              </p:cNvCxnSpPr>
              <p:nvPr/>
            </p:nvCxnSpPr>
            <p:spPr>
              <a:xfrm rot="5400000" flipH="1" flipV="1">
                <a:off x="3382441" y="4718831"/>
                <a:ext cx="2351312" cy="1"/>
              </a:xfrm>
              <a:prstGeom prst="bentConnector3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24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74320" y="182880"/>
            <a:ext cx="9692641" cy="6160200"/>
            <a:chOff x="274320" y="182880"/>
            <a:chExt cx="9692641" cy="6160200"/>
          </a:xfrm>
        </p:grpSpPr>
        <p:sp>
          <p:nvSpPr>
            <p:cNvPr id="36" name="TextBox 35"/>
            <p:cNvSpPr txBox="1"/>
            <p:nvPr/>
          </p:nvSpPr>
          <p:spPr>
            <a:xfrm>
              <a:off x="1147156" y="1264573"/>
              <a:ext cx="3266902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void execute(</a:t>
              </a:r>
              <a:r>
                <a:rPr lang="en-US" altLang="ko-KR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strategy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274320" y="182880"/>
              <a:ext cx="9692641" cy="6160200"/>
              <a:chOff x="274320" y="182880"/>
              <a:chExt cx="9692641" cy="61602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0637" y="1023013"/>
                <a:ext cx="4044226" cy="46628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0387" y="892209"/>
                <a:ext cx="1566951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(Template)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6529646" y="4108734"/>
                <a:ext cx="2369127" cy="1280160"/>
                <a:chOff x="7340830" y="4180064"/>
                <a:chExt cx="2369127" cy="128016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7340830" y="4180064"/>
                  <a:ext cx="2369127" cy="1280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909560" y="4681644"/>
                  <a:ext cx="125245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Call() – logic2</a:t>
                  </a:r>
                  <a:endPara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1421676" y="1772439"/>
                <a:ext cx="25673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logging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74320" y="182880"/>
                <a:ext cx="45091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Pattern (ContextV2) –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템플릿 </a:t>
                </a: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콜백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패턴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421676" y="2489785"/>
                <a:ext cx="2567343" cy="17854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529647" y="1499021"/>
                <a:ext cx="2369127" cy="1280160"/>
                <a:chOff x="4687338" y="4180064"/>
                <a:chExt cx="2369127" cy="128016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245674" y="4681644"/>
                  <a:ext cx="125245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Call() – logic1</a:t>
                  </a:r>
                  <a:endPara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4687338" y="4180064"/>
                  <a:ext cx="2369127" cy="1280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" name="직사각형 3"/>
              <p:cNvSpPr/>
              <p:nvPr/>
            </p:nvSpPr>
            <p:spPr>
              <a:xfrm>
                <a:off x="1421676" y="4554179"/>
                <a:ext cx="10663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logging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531418" y="2911736"/>
                <a:ext cx="22317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- call() (Interface)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49482" y="5981180"/>
                <a:ext cx="240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contextV2.execut(strategy1)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31418" y="2311538"/>
                <a:ext cx="1566951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&lt;&lt;Interface&gt;&gt;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꺾인 연결선 21"/>
              <p:cNvCxnSpPr>
                <a:stCxn id="27" idx="1"/>
                <a:endCxn id="9" idx="3"/>
              </p:cNvCxnSpPr>
              <p:nvPr/>
            </p:nvCxnSpPr>
            <p:spPr>
              <a:xfrm rot="10800000" flipV="1">
                <a:off x="3989019" y="2139101"/>
                <a:ext cx="2540628" cy="1243430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453611" y="1023013"/>
                <a:ext cx="3513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straegy1 = new StrategyLogic1();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53611" y="3753747"/>
                <a:ext cx="3513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straegy1 = new StrategyLogic2();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꺾인 연결선 27"/>
              <p:cNvCxnSpPr>
                <a:stCxn id="10" idx="1"/>
                <a:endCxn id="9" idx="3"/>
              </p:cNvCxnSpPr>
              <p:nvPr/>
            </p:nvCxnSpPr>
            <p:spPr>
              <a:xfrm rot="10800000">
                <a:off x="3989020" y="3382532"/>
                <a:ext cx="2540627" cy="1366283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직사각형 28"/>
              <p:cNvSpPr/>
              <p:nvPr/>
            </p:nvSpPr>
            <p:spPr>
              <a:xfrm>
                <a:off x="4196651" y="3159706"/>
                <a:ext cx="722893" cy="3834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</a:t>
                </a:r>
                <a:endParaRPr lang="ko-KR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243176" y="2844862"/>
                <a:ext cx="5403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smtClean="0"/>
                  <a:t>주입</a:t>
                </a:r>
                <a:endParaRPr lang="ko-KR" altLang="en-US" sz="1000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3391594" y="5958199"/>
                <a:ext cx="2327563" cy="38488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꺾인 연결선 32"/>
              <p:cNvCxnSpPr>
                <a:stCxn id="31" idx="0"/>
                <a:endCxn id="29" idx="2"/>
              </p:cNvCxnSpPr>
              <p:nvPr/>
            </p:nvCxnSpPr>
            <p:spPr>
              <a:xfrm rot="5400000" flipH="1" flipV="1">
                <a:off x="3349225" y="4749326"/>
                <a:ext cx="2415024" cy="2722"/>
              </a:xfrm>
              <a:prstGeom prst="bentConnector3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596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182880"/>
            <a:ext cx="450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(Class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의존관계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338350" y="1521230"/>
            <a:ext cx="2576946" cy="1213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15346" y="4289368"/>
            <a:ext cx="2576946" cy="1213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Proxy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667404" y="4289368"/>
            <a:ext cx="2576946" cy="1213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RealSubject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921731" y="1521230"/>
            <a:ext cx="2576946" cy="1213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3" idx="3"/>
            <a:endCxn id="37" idx="1"/>
          </p:cNvCxnSpPr>
          <p:nvPr/>
        </p:nvCxnSpPr>
        <p:spPr>
          <a:xfrm>
            <a:off x="3915296" y="2128059"/>
            <a:ext cx="3006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2" idx="0"/>
            <a:endCxn id="37" idx="2"/>
          </p:cNvCxnSpPr>
          <p:nvPr/>
        </p:nvCxnSpPr>
        <p:spPr>
          <a:xfrm flipV="1">
            <a:off x="6303819" y="2734888"/>
            <a:ext cx="1906385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0"/>
            <a:endCxn id="37" idx="2"/>
          </p:cNvCxnSpPr>
          <p:nvPr/>
        </p:nvCxnSpPr>
        <p:spPr>
          <a:xfrm flipH="1" flipV="1">
            <a:off x="8210204" y="2734888"/>
            <a:ext cx="1745673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1659" y="6095497"/>
            <a:ext cx="9127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Client, Proxy, </a:t>
            </a:r>
            <a:r>
              <a:rPr lang="en-US" altLang="ko-KR" sz="1600" dirty="0" err="1" smtClean="0"/>
              <a:t>RealSubject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모두 한 인터페이스를 바라본다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9240982" y="3204148"/>
            <a:ext cx="2482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</a:p>
          <a:p>
            <a:pPr algn="ctr"/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객체이므로 구현만 해주면 된다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4343" y="1252264"/>
            <a:ext cx="222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  <a:b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(Interface</a:t>
            </a:r>
            <a:r>
              <a:rPr lang="ko-KR" alt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만 </a:t>
            </a:r>
            <a:r>
              <a:rPr lang="ko-KR" altLang="en-US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주입받아</a:t>
            </a:r>
            <a:r>
              <a:rPr lang="ko-KR" alt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ko-KR" alt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바라보게 된다</a:t>
            </a:r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7724" y="3003855"/>
            <a:ext cx="439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 operation – Proxy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역할을 위한 것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기능을 </a:t>
            </a:r>
            <a:r>
              <a:rPr lang="ko-KR" alt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구현해줌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캐싱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기능 등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</a:t>
            </a:r>
            <a:b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(Real Subject (target)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받아와야 한다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기능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8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182880"/>
            <a:ext cx="450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관계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90205" y="521434"/>
            <a:ext cx="10666610" cy="5943395"/>
            <a:chOff x="590205" y="521434"/>
            <a:chExt cx="10666610" cy="5943395"/>
          </a:xfrm>
        </p:grpSpPr>
        <p:sp>
          <p:nvSpPr>
            <p:cNvPr id="30" name="직사각형 29"/>
            <p:cNvSpPr/>
            <p:nvPr/>
          </p:nvSpPr>
          <p:spPr>
            <a:xfrm>
              <a:off x="5203768" y="1890559"/>
              <a:ext cx="2593571" cy="3840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90205" y="1890561"/>
              <a:ext cx="2576946" cy="22610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857403" y="721489"/>
              <a:ext cx="3230879" cy="5743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679869" y="1211686"/>
              <a:ext cx="2576946" cy="34968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54826" y="2656567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33999" y="521434"/>
              <a:ext cx="7506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Proxy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4827" y="1705893"/>
              <a:ext cx="7793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448990" y="3364199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1339" y="3060934"/>
              <a:ext cx="1320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Injection (target)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4826" y="2379568"/>
              <a:ext cx="822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Injection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94716" y="1211686"/>
              <a:ext cx="1097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Implements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012155" y="966062"/>
              <a:ext cx="13831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/>
                <a:t>RealSubject</a:t>
              </a:r>
              <a:endParaRPr lang="ko-KR" altLang="en-US" dirty="0"/>
            </a:p>
          </p:txBody>
        </p:sp>
        <p:cxnSp>
          <p:nvCxnSpPr>
            <p:cNvPr id="24" name="꺾인 연결선 23"/>
            <p:cNvCxnSpPr>
              <a:stCxn id="32" idx="1"/>
              <a:endCxn id="37" idx="3"/>
            </p:cNvCxnSpPr>
            <p:nvPr/>
          </p:nvCxnSpPr>
          <p:spPr>
            <a:xfrm rot="10800000">
              <a:off x="2902529" y="3021091"/>
              <a:ext cx="1954874" cy="5720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4" idx="1"/>
              <a:endCxn id="29" idx="3"/>
            </p:cNvCxnSpPr>
            <p:nvPr/>
          </p:nvCxnSpPr>
          <p:spPr>
            <a:xfrm rot="10800000" flipV="1">
              <a:off x="7496693" y="2960131"/>
              <a:ext cx="1183176" cy="768592"/>
            </a:xfrm>
            <a:prstGeom prst="bentConnector3">
              <a:avLst>
                <a:gd name="adj1" fmla="val 3594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모서리가 둥근 직사각형 42"/>
            <p:cNvSpPr/>
            <p:nvPr/>
          </p:nvSpPr>
          <p:spPr>
            <a:xfrm>
              <a:off x="8987440" y="2569042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33166" y="2190848"/>
              <a:ext cx="1097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Implements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63146" y="3385614"/>
              <a:ext cx="1496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실제 </a:t>
              </a:r>
              <a:r>
                <a:rPr lang="ko-KR" altLang="en-US" sz="1200" b="1" dirty="0" err="1" smtClean="0"/>
                <a:t>로직을</a:t>
              </a:r>
              <a:r>
                <a:rPr lang="ko-KR" altLang="en-US" sz="1200" b="1" dirty="0" smtClean="0"/>
                <a:t> 구현</a:t>
              </a:r>
              <a:endParaRPr lang="ko-KR" altLang="en-US" sz="1200" b="1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448990" y="1589880"/>
              <a:ext cx="2047703" cy="7290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29594" y="2370910"/>
              <a:ext cx="2123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Proxy </a:t>
              </a:r>
              <a:r>
                <a:rPr lang="ko-KR" altLang="en-US" sz="1000" b="1" dirty="0" smtClean="0"/>
                <a:t>부가기능 등의 </a:t>
              </a:r>
              <a:r>
                <a:rPr lang="ko-KR" altLang="en-US" sz="1000" b="1" dirty="0" err="1" smtClean="0"/>
                <a:t>로직을</a:t>
              </a:r>
              <a:r>
                <a:rPr lang="ko-KR" altLang="en-US" sz="1000" b="1" dirty="0" smtClean="0"/>
                <a:t> 구현</a:t>
              </a:r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11339" y="5783024"/>
              <a:ext cx="2061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Target Logic</a:t>
              </a:r>
              <a:r>
                <a:rPr lang="ko-KR" altLang="en-US" sz="1200" b="1" dirty="0" smtClean="0"/>
                <a:t>을 감싸서 </a:t>
              </a:r>
              <a:r>
                <a:rPr lang="en-US" altLang="ko-KR" sz="1200" b="1" dirty="0" smtClean="0"/>
                <a:t>Proxy</a:t>
              </a:r>
              <a:r>
                <a:rPr lang="ko-KR" altLang="en-US" sz="1200" b="1" dirty="0" smtClean="0"/>
                <a:t>기능을 추가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91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90062"/>
            <a:ext cx="612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동적관계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인터페이스가 있는 곳</a:t>
            </a:r>
            <a:endParaRPr lang="en-US" altLang="ko-KR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90205" y="521434"/>
            <a:ext cx="10666610" cy="5943395"/>
            <a:chOff x="590205" y="521434"/>
            <a:chExt cx="10666610" cy="5943395"/>
          </a:xfrm>
        </p:grpSpPr>
        <p:sp>
          <p:nvSpPr>
            <p:cNvPr id="30" name="직사각형 29"/>
            <p:cNvSpPr/>
            <p:nvPr/>
          </p:nvSpPr>
          <p:spPr>
            <a:xfrm>
              <a:off x="5203768" y="1890559"/>
              <a:ext cx="2593571" cy="384048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90205" y="1890561"/>
              <a:ext cx="2576946" cy="22610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857403" y="721489"/>
              <a:ext cx="3230879" cy="5743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679869" y="1211686"/>
              <a:ext cx="2576946" cy="34968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54826" y="2656567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33999" y="521434"/>
              <a:ext cx="7506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Proxy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4827" y="1705893"/>
              <a:ext cx="7793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448990" y="3364199"/>
              <a:ext cx="2047703" cy="7290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1339" y="3060934"/>
              <a:ext cx="1320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Injection (target)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4826" y="2379568"/>
              <a:ext cx="822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Injection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94716" y="1211686"/>
              <a:ext cx="1928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Implements (</a:t>
              </a:r>
              <a:r>
                <a:rPr lang="en-US" altLang="ko-KR" sz="1200" dirty="0" smtClean="0"/>
                <a:t>operations()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012155" y="966062"/>
              <a:ext cx="13831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/>
                <a:t>RealSubject</a:t>
              </a:r>
              <a:endParaRPr lang="ko-KR" altLang="en-US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8987440" y="2569042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33166" y="2190848"/>
              <a:ext cx="2001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Implements </a:t>
              </a:r>
              <a:r>
                <a:rPr lang="en-US" altLang="ko-KR" sz="1200" dirty="0">
                  <a:solidFill>
                    <a:srgbClr val="FF0000"/>
                  </a:solidFill>
                </a:rPr>
                <a:t>(</a:t>
              </a:r>
              <a:r>
                <a:rPr lang="en-US" altLang="ko-KR" sz="1200" dirty="0"/>
                <a:t>operations</a:t>
              </a:r>
              <a:r>
                <a:rPr lang="en-US" altLang="ko-KR" sz="1200" dirty="0" smtClean="0"/>
                <a:t>()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63146" y="3385614"/>
              <a:ext cx="1496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실제 </a:t>
              </a:r>
              <a:r>
                <a:rPr lang="ko-KR" altLang="en-US" sz="1200" b="1" dirty="0" err="1" smtClean="0"/>
                <a:t>로직을</a:t>
              </a:r>
              <a:r>
                <a:rPr lang="ko-KR" altLang="en-US" sz="1200" b="1" dirty="0" smtClean="0"/>
                <a:t> 구현</a:t>
              </a:r>
              <a:endParaRPr lang="ko-KR" altLang="en-US" sz="1200" b="1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448990" y="1589880"/>
              <a:ext cx="2047703" cy="7290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29594" y="2370910"/>
              <a:ext cx="2123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Proxy </a:t>
              </a:r>
              <a:r>
                <a:rPr lang="ko-KR" altLang="en-US" sz="1000" b="1" dirty="0" smtClean="0"/>
                <a:t>부가기능 등의 </a:t>
              </a:r>
              <a:r>
                <a:rPr lang="ko-KR" altLang="en-US" sz="1000" b="1" dirty="0" err="1" smtClean="0"/>
                <a:t>로직을</a:t>
              </a:r>
              <a:r>
                <a:rPr lang="ko-KR" altLang="en-US" sz="1000" b="1" dirty="0" smtClean="0"/>
                <a:t> 구현</a:t>
              </a:r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11339" y="5783024"/>
              <a:ext cx="2061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주입된 </a:t>
              </a:r>
              <a:r>
                <a:rPr lang="en-US" altLang="ko-KR" sz="1200" b="1" dirty="0" smtClean="0"/>
                <a:t>Target Logic</a:t>
              </a:r>
              <a:r>
                <a:rPr lang="ko-KR" altLang="en-US" sz="1200" b="1" dirty="0" smtClean="0"/>
                <a:t>을 감싸서 </a:t>
              </a:r>
              <a:r>
                <a:rPr lang="en-US" altLang="ko-KR" sz="1200" b="1" dirty="0" smtClean="0"/>
                <a:t>Proxy</a:t>
              </a:r>
              <a:r>
                <a:rPr lang="ko-KR" altLang="en-US" sz="1200" b="1" dirty="0" smtClean="0"/>
                <a:t>기능을 추가</a:t>
              </a:r>
              <a:endParaRPr lang="ko-KR" altLang="en-US" sz="1200" b="1" dirty="0"/>
            </a:p>
          </p:txBody>
        </p:sp>
      </p:grpSp>
      <p:cxnSp>
        <p:nvCxnSpPr>
          <p:cNvPr id="27" name="꺾인 연결선 26"/>
          <p:cNvCxnSpPr>
            <a:stCxn id="3" idx="3"/>
            <a:endCxn id="35" idx="1"/>
          </p:cNvCxnSpPr>
          <p:nvPr/>
        </p:nvCxnSpPr>
        <p:spPr>
          <a:xfrm flipV="1">
            <a:off x="3167151" y="1350186"/>
            <a:ext cx="2327565" cy="1670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160400" y="3440981"/>
            <a:ext cx="143655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Proxy (</a:t>
            </a:r>
            <a:r>
              <a:rPr lang="ko-KR" altLang="en-US" sz="1200" dirty="0" smtClean="0"/>
              <a:t>객체 주입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520846" y="3039682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cxnSp>
        <p:nvCxnSpPr>
          <p:cNvPr id="38" name="꺾인 연결선 37"/>
          <p:cNvCxnSpPr>
            <a:stCxn id="29" idx="3"/>
            <a:endCxn id="44" idx="1"/>
          </p:cNvCxnSpPr>
          <p:nvPr/>
        </p:nvCxnSpPr>
        <p:spPr>
          <a:xfrm flipV="1">
            <a:off x="7496693" y="2329348"/>
            <a:ext cx="1536473" cy="1399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607139" y="3462145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25671" y="2745881"/>
            <a:ext cx="594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ko-KR" altLang="en-US" sz="11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82276" y="4145229"/>
            <a:ext cx="143655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RealSubject</a:t>
            </a:r>
            <a:r>
              <a:rPr lang="en-US" altLang="ko-KR" sz="1200" dirty="0" smtClean="0"/>
              <a:t> 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객체 주입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473882" y="2656567"/>
            <a:ext cx="9006" cy="279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2109" y="5352137"/>
            <a:ext cx="2492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위의 패턴으로 </a:t>
            </a:r>
            <a:r>
              <a:rPr lang="ko-KR" altLang="en-US" sz="1100" b="1" smtClean="0"/>
              <a:t>색칠한 부분에서 </a:t>
            </a:r>
            <a:r>
              <a:rPr lang="ko-KR" altLang="en-US" sz="1100" b="1" dirty="0" smtClean="0"/>
              <a:t>새로운 </a:t>
            </a:r>
            <a:r>
              <a:rPr lang="en-US" altLang="ko-KR" sz="1100" b="1" dirty="0" smtClean="0"/>
              <a:t>Proxy</a:t>
            </a:r>
            <a:r>
              <a:rPr lang="ko-KR" altLang="en-US" sz="1100" b="1" dirty="0" smtClean="0"/>
              <a:t>기능을 </a:t>
            </a:r>
            <a:r>
              <a:rPr lang="ko-KR" altLang="en-US" sz="1100" b="1" dirty="0" err="1" smtClean="0"/>
              <a:t>추가할수</a:t>
            </a:r>
            <a:r>
              <a:rPr lang="ko-KR" altLang="en-US" sz="1100" b="1" dirty="0" smtClean="0"/>
              <a:t> 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2589" y="5871236"/>
            <a:ext cx="355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Client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Wrapping</a:t>
            </a:r>
            <a:r>
              <a:rPr lang="ko-KR" altLang="en-US" sz="1200" dirty="0" smtClean="0"/>
              <a:t>된 기능을 </a:t>
            </a:r>
            <a:r>
              <a:rPr lang="ko-KR" altLang="en-US" sz="1200" dirty="0" err="1" smtClean="0"/>
              <a:t>사용할수</a:t>
            </a:r>
            <a:r>
              <a:rPr lang="ko-KR" altLang="en-US" sz="1200" dirty="0" smtClean="0"/>
              <a:t> 있게 </a:t>
            </a:r>
            <a:r>
              <a:rPr lang="en-US" altLang="ko-KR" sz="1200" dirty="0" smtClean="0"/>
              <a:t>Proxy</a:t>
            </a:r>
            <a:r>
              <a:rPr lang="ko-KR" altLang="en-US" sz="1200" dirty="0" smtClean="0"/>
              <a:t>에서 구현하고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실제 객체의 기능을 </a:t>
            </a:r>
            <a:r>
              <a:rPr lang="ko-KR" altLang="en-US" sz="1200" dirty="0" err="1" smtClean="0"/>
              <a:t>가져올수있게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Injection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948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90062"/>
            <a:ext cx="612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동적관계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구체 클래스만 있는 곳</a:t>
            </a:r>
            <a:endParaRPr lang="en-US" altLang="ko-KR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90205" y="552045"/>
            <a:ext cx="10666610" cy="5912784"/>
            <a:chOff x="590205" y="552045"/>
            <a:chExt cx="10666610" cy="5912784"/>
          </a:xfrm>
        </p:grpSpPr>
        <p:sp>
          <p:nvSpPr>
            <p:cNvPr id="42" name="직사각형 41"/>
            <p:cNvSpPr/>
            <p:nvPr/>
          </p:nvSpPr>
          <p:spPr>
            <a:xfrm>
              <a:off x="5203768" y="1890559"/>
              <a:ext cx="2593571" cy="384048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90205" y="1890561"/>
              <a:ext cx="2576946" cy="22610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857403" y="721489"/>
              <a:ext cx="3230879" cy="5743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679869" y="1211686"/>
              <a:ext cx="2576946" cy="34968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80344" y="2787326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Implementation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46715" y="552045"/>
              <a:ext cx="245225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smtClean="0"/>
                <a:t>Proxy </a:t>
              </a:r>
              <a:r>
                <a:rPr lang="en-US" altLang="ko-KR" sz="1400" dirty="0" smtClean="0">
                  <a:solidFill>
                    <a:schemeClr val="accent5"/>
                  </a:solidFill>
                </a:rPr>
                <a:t>extends</a:t>
              </a:r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RealSubject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4827" y="1705893"/>
              <a:ext cx="7793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01929" y="2194902"/>
              <a:ext cx="2021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Injection </a:t>
              </a:r>
            </a:p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(</a:t>
              </a:r>
              <a:r>
                <a:rPr lang="en-US" altLang="ko-KR" sz="1200" b="1" dirty="0" err="1" smtClean="0"/>
                <a:t>RealSubject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/>
                <a:t>realSubject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012155" y="966062"/>
              <a:ext cx="13831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/>
                <a:t>RealSubject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86970" y="1631969"/>
              <a:ext cx="1066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operations()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20196" y="2015042"/>
              <a:ext cx="1727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구현되어 있는 </a:t>
              </a:r>
              <a:r>
                <a:rPr lang="ko-KR" altLang="en-US" sz="1200" b="1" dirty="0" err="1" smtClean="0"/>
                <a:t>로직</a:t>
              </a:r>
              <a:endParaRPr lang="ko-KR" altLang="en-US" sz="12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55717" y="3590222"/>
              <a:ext cx="1436553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/>
                <a:t>Proxy (</a:t>
              </a:r>
              <a:r>
                <a:rPr lang="ko-KR" altLang="en-US" sz="1200" dirty="0" smtClean="0"/>
                <a:t>객체 주입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21135" y="1068627"/>
              <a:ext cx="31671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* Proxy</a:t>
              </a:r>
              <a:r>
                <a:rPr lang="ko-KR" altLang="en-US" sz="1200" b="1" dirty="0" smtClean="0"/>
                <a:t>객체는 </a:t>
              </a:r>
              <a:r>
                <a:rPr lang="en-US" altLang="ko-KR" sz="1200" b="1" dirty="0" err="1" smtClean="0"/>
                <a:t>RealSubject</a:t>
              </a:r>
              <a:r>
                <a:rPr lang="ko-KR" altLang="en-US" sz="1200" b="1" dirty="0" smtClean="0"/>
                <a:t>를 상속받아 </a:t>
              </a:r>
              <a:r>
                <a:rPr lang="ko-KR" altLang="en-US" sz="1200" b="1" dirty="0" err="1" smtClean="0"/>
                <a:t>부모객체가</a:t>
              </a:r>
              <a:r>
                <a:rPr lang="ko-KR" altLang="en-US" sz="1200" b="1" dirty="0" smtClean="0"/>
                <a:t> </a:t>
              </a:r>
              <a:r>
                <a:rPr lang="en-US" altLang="ko-KR" sz="1200" b="1" dirty="0" err="1" smtClean="0"/>
                <a:t>RealSubject</a:t>
              </a:r>
              <a:r>
                <a:rPr lang="ko-KR" altLang="en-US" sz="1200" b="1" dirty="0" smtClean="0"/>
                <a:t>가 됨으로써 </a:t>
              </a:r>
              <a:r>
                <a:rPr lang="en-US" altLang="ko-KR" sz="1200" b="1" dirty="0" smtClean="0"/>
                <a:t>Client</a:t>
              </a:r>
              <a:r>
                <a:rPr lang="ko-KR" altLang="en-US" sz="1200" b="1" dirty="0" smtClean="0"/>
                <a:t>에 </a:t>
              </a:r>
              <a:r>
                <a:rPr lang="ko-KR" altLang="en-US" sz="1200" b="1" dirty="0" err="1" smtClean="0"/>
                <a:t>주입할수</a:t>
              </a:r>
              <a:r>
                <a:rPr lang="ko-KR" altLang="en-US" sz="1200" b="1" dirty="0" smtClean="0"/>
                <a:t> 있게 된다 </a:t>
              </a:r>
              <a:r>
                <a:rPr lang="en-US" altLang="ko-KR" sz="1200" b="1" dirty="0" smtClean="0"/>
                <a:t>(</a:t>
              </a:r>
              <a:r>
                <a:rPr lang="ko-KR" altLang="en-US" sz="1200" b="1" dirty="0" err="1" smtClean="0"/>
                <a:t>다형성</a:t>
              </a:r>
              <a:r>
                <a:rPr lang="ko-KR" altLang="en-US" sz="1200" b="1" dirty="0" smtClean="0"/>
                <a:t> 이용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513117" y="3464175"/>
              <a:ext cx="18710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 err="1" smtClean="0"/>
                <a:t>realSubject.operations</a:t>
              </a:r>
              <a:r>
                <a:rPr lang="en-US" altLang="ko-KR" sz="1100" b="1" dirty="0" smtClean="0"/>
                <a:t>();</a:t>
              </a:r>
              <a:endParaRPr lang="ko-KR" altLang="en-US" sz="1100" b="1" dirty="0"/>
            </a:p>
          </p:txBody>
        </p:sp>
        <p:cxnSp>
          <p:nvCxnSpPr>
            <p:cNvPr id="7" name="꺾인 연결선 6"/>
            <p:cNvCxnSpPr>
              <a:stCxn id="32" idx="3"/>
              <a:endCxn id="22" idx="1"/>
            </p:cNvCxnSpPr>
            <p:nvPr/>
          </p:nvCxnSpPr>
          <p:spPr>
            <a:xfrm flipV="1">
              <a:off x="8088282" y="1150728"/>
              <a:ext cx="923873" cy="2442431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218519" y="673376"/>
              <a:ext cx="868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/>
                  </a:solidFill>
                </a:rPr>
                <a:t>extends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07922" y="2680759"/>
              <a:ext cx="195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Logging start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07922" y="4049435"/>
              <a:ext cx="195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Logging end</a:t>
              </a:r>
              <a:endParaRPr lang="ko-KR" altLang="en-US" dirty="0"/>
            </a:p>
          </p:txBody>
        </p:sp>
        <p:cxnSp>
          <p:nvCxnSpPr>
            <p:cNvPr id="12" name="꺾인 연결선 11"/>
            <p:cNvCxnSpPr>
              <a:stCxn id="3" idx="3"/>
              <a:endCxn id="32" idx="1"/>
            </p:cNvCxnSpPr>
            <p:nvPr/>
          </p:nvCxnSpPr>
          <p:spPr>
            <a:xfrm>
              <a:off x="3167151" y="3021092"/>
              <a:ext cx="1690252" cy="5720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73087" y="2425734"/>
              <a:ext cx="134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Dependency Injection</a:t>
              </a:r>
              <a:endParaRPr lang="ko-KR" altLang="en-US" sz="12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69776" y="5823858"/>
              <a:ext cx="2061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상속받은 </a:t>
              </a:r>
              <a:r>
                <a:rPr lang="en-US" altLang="ko-KR" sz="1200" b="1" dirty="0" smtClean="0"/>
                <a:t>Target Logic</a:t>
              </a:r>
              <a:r>
                <a:rPr lang="ko-KR" altLang="en-US" sz="1200" b="1" dirty="0" smtClean="0"/>
                <a:t>을 감싸서 </a:t>
              </a:r>
              <a:r>
                <a:rPr lang="en-US" altLang="ko-KR" sz="1200" b="1" dirty="0" smtClean="0"/>
                <a:t>Proxy</a:t>
              </a:r>
              <a:r>
                <a:rPr lang="ko-KR" altLang="en-US" sz="1200" b="1" dirty="0" smtClean="0"/>
                <a:t>기능을 추가</a:t>
              </a:r>
              <a:endParaRPr lang="ko-KR" altLang="en-US" sz="1200" b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8790" y="528598"/>
            <a:ext cx="430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상속받은 부모의 기능을 사용하지 않는다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아래 그림처럼 </a:t>
            </a:r>
            <a:r>
              <a:rPr lang="ko-KR" altLang="en-US" sz="1000" dirty="0" err="1" smtClean="0"/>
              <a:t>생각할수</a:t>
            </a:r>
            <a:r>
              <a:rPr lang="ko-KR" altLang="en-US" sz="1000" dirty="0" smtClean="0"/>
              <a:t> 있으나 디자인패턴에서 이렇게 사용하지는 않는다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9363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90062"/>
            <a:ext cx="612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동적관계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구체 클래스만 있는 곳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03768" y="1890559"/>
            <a:ext cx="2593571" cy="384048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90205" y="1890561"/>
            <a:ext cx="2576946" cy="22610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57403" y="721489"/>
            <a:ext cx="3230879" cy="57433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679869" y="1211686"/>
            <a:ext cx="2576946" cy="34968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4826" y="2656567"/>
            <a:ext cx="2047703" cy="7290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en-US" altLang="ko-KR" sz="1400" dirty="0" smtClean="0">
                <a:solidFill>
                  <a:schemeClr val="tx1"/>
                </a:solidFill>
              </a:rPr>
              <a:t>Implementation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Subject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827" y="1705893"/>
            <a:ext cx="7793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48990" y="3364199"/>
            <a:ext cx="2047703" cy="7290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&lt;Implementation&gt;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Subject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1339" y="3060934"/>
            <a:ext cx="132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Injection (target)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4826" y="2379568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Injection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12155" y="966062"/>
            <a:ext cx="1383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err="1"/>
              <a:t>RealSubject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26651" y="2146597"/>
            <a:ext cx="2123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Proxy </a:t>
            </a:r>
            <a:r>
              <a:rPr lang="ko-KR" altLang="en-US" sz="1000" b="1" dirty="0" smtClean="0"/>
              <a:t>부가기능 등의 </a:t>
            </a:r>
            <a:r>
              <a:rPr lang="ko-KR" altLang="en-US" sz="1000" b="1" dirty="0" err="1" smtClean="0"/>
              <a:t>로직을</a:t>
            </a:r>
            <a:r>
              <a:rPr lang="ko-KR" altLang="en-US" sz="1000" b="1" dirty="0" smtClean="0"/>
              <a:t> 구현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11339" y="5783024"/>
            <a:ext cx="206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주입된 </a:t>
            </a:r>
            <a:r>
              <a:rPr lang="en-US" altLang="ko-KR" sz="1200" b="1" dirty="0" smtClean="0"/>
              <a:t>Target Logic</a:t>
            </a:r>
            <a:r>
              <a:rPr lang="ko-KR" altLang="en-US" sz="1200" b="1" dirty="0" smtClean="0"/>
              <a:t>을 감싸서 </a:t>
            </a:r>
            <a:r>
              <a:rPr lang="en-US" altLang="ko-KR" sz="1200" b="1" dirty="0" smtClean="0"/>
              <a:t>Proxy</a:t>
            </a:r>
            <a:r>
              <a:rPr lang="ko-KR" altLang="en-US" sz="1200" b="1" dirty="0" smtClean="0"/>
              <a:t>기능을 추가</a:t>
            </a:r>
            <a:endParaRPr lang="ko-KR" altLang="en-US" sz="1200" b="1" dirty="0"/>
          </a:p>
        </p:txBody>
      </p:sp>
      <p:cxnSp>
        <p:nvCxnSpPr>
          <p:cNvPr id="27" name="꺾인 연결선 26"/>
          <p:cNvCxnSpPr>
            <a:stCxn id="3" idx="3"/>
            <a:endCxn id="32" idx="1"/>
          </p:cNvCxnSpPr>
          <p:nvPr/>
        </p:nvCxnSpPr>
        <p:spPr>
          <a:xfrm>
            <a:off x="3167151" y="3021092"/>
            <a:ext cx="1690252" cy="5720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160400" y="3440981"/>
            <a:ext cx="143655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Proxy (</a:t>
            </a:r>
            <a:r>
              <a:rPr lang="ko-KR" altLang="en-US" sz="1200" dirty="0" smtClean="0"/>
              <a:t>객체 주입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8" name="꺾인 연결선 37"/>
          <p:cNvCxnSpPr>
            <a:stCxn id="29" idx="3"/>
            <a:endCxn id="44" idx="1"/>
          </p:cNvCxnSpPr>
          <p:nvPr/>
        </p:nvCxnSpPr>
        <p:spPr>
          <a:xfrm flipV="1">
            <a:off x="7496693" y="2329348"/>
            <a:ext cx="1536473" cy="1399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607139" y="3462145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41" name="직사각형 40"/>
          <p:cNvSpPr/>
          <p:nvPr/>
        </p:nvSpPr>
        <p:spPr>
          <a:xfrm>
            <a:off x="5782276" y="4145229"/>
            <a:ext cx="143655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RealSubject</a:t>
            </a:r>
            <a:r>
              <a:rPr lang="en-US" altLang="ko-KR" sz="1200" dirty="0" smtClean="0"/>
              <a:t> 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객체 주입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352109" y="5352137"/>
            <a:ext cx="2492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위의 패턴으로 </a:t>
            </a:r>
            <a:r>
              <a:rPr lang="ko-KR" altLang="en-US" sz="1100" b="1" smtClean="0"/>
              <a:t>색칠한 부분에서 </a:t>
            </a:r>
            <a:r>
              <a:rPr lang="ko-KR" altLang="en-US" sz="1100" b="1" dirty="0" smtClean="0"/>
              <a:t>새로운 </a:t>
            </a:r>
            <a:r>
              <a:rPr lang="en-US" altLang="ko-KR" sz="1100" b="1" dirty="0" smtClean="0"/>
              <a:t>Proxy</a:t>
            </a:r>
            <a:r>
              <a:rPr lang="ko-KR" altLang="en-US" sz="1100" b="1" dirty="0" smtClean="0"/>
              <a:t>기능을 </a:t>
            </a:r>
            <a:r>
              <a:rPr lang="ko-KR" altLang="en-US" sz="1100" b="1" dirty="0" err="1" smtClean="0"/>
              <a:t>추가할수</a:t>
            </a:r>
            <a:r>
              <a:rPr lang="ko-KR" altLang="en-US" sz="1100" b="1" dirty="0" smtClean="0"/>
              <a:t> 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6389" y="6280163"/>
            <a:ext cx="481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상속받은 기능을 직접 사용하지 않고 </a:t>
            </a:r>
            <a:r>
              <a:rPr lang="ko-KR" altLang="en-US" sz="1200" dirty="0" err="1" smtClean="0"/>
              <a:t>다형성을</a:t>
            </a:r>
            <a:r>
              <a:rPr lang="ko-KR" altLang="en-US" sz="1200" dirty="0" smtClean="0"/>
              <a:t> 이용하기 위해서만 상속받는다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실제 </a:t>
            </a:r>
            <a:r>
              <a:rPr lang="en-US" altLang="ko-KR" sz="1200" dirty="0" smtClean="0"/>
              <a:t>target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Injection</a:t>
            </a:r>
            <a:r>
              <a:rPr lang="ko-KR" altLang="en-US" sz="1200" dirty="0" smtClean="0"/>
              <a:t>받아서 사용한다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패턴을 맞춘다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9135" y="521434"/>
            <a:ext cx="400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인터페이스기반의 패턴과 똑같이 구현체 클래스도 만든다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5246715" y="552045"/>
            <a:ext cx="245225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Proxy </a:t>
            </a:r>
            <a:r>
              <a:rPr lang="en-US" altLang="ko-KR" sz="1400" dirty="0" smtClean="0">
                <a:solidFill>
                  <a:schemeClr val="accent5"/>
                </a:solidFill>
              </a:rPr>
              <a:t>extends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RealSubject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091426" y="2539361"/>
            <a:ext cx="106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operations()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24652" y="2922434"/>
            <a:ext cx="172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구현되어 있는 </a:t>
            </a:r>
            <a:r>
              <a:rPr lang="ko-KR" altLang="en-US" sz="1200" b="1" dirty="0" err="1" smtClean="0"/>
              <a:t>로직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73087" y="2425734"/>
            <a:ext cx="134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Dependency Injection</a:t>
            </a:r>
            <a:endParaRPr lang="ko-KR" alt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921135" y="1068627"/>
            <a:ext cx="316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* Proxy</a:t>
            </a:r>
            <a:r>
              <a:rPr lang="ko-KR" altLang="en-US" sz="1200" b="1" dirty="0" smtClean="0"/>
              <a:t>객체는 </a:t>
            </a:r>
            <a:r>
              <a:rPr lang="en-US" altLang="ko-KR" sz="1200" b="1" dirty="0" err="1" smtClean="0"/>
              <a:t>RealSubject</a:t>
            </a:r>
            <a:r>
              <a:rPr lang="ko-KR" altLang="en-US" sz="1200" b="1" dirty="0" smtClean="0"/>
              <a:t>를 상속받아 </a:t>
            </a:r>
            <a:r>
              <a:rPr lang="ko-KR" altLang="en-US" sz="1200" b="1" dirty="0" err="1" smtClean="0"/>
              <a:t>부모객체가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RealSubject</a:t>
            </a:r>
            <a:r>
              <a:rPr lang="ko-KR" altLang="en-US" sz="1200" b="1" dirty="0" smtClean="0"/>
              <a:t>가 됨으로써 </a:t>
            </a:r>
            <a:r>
              <a:rPr lang="en-US" altLang="ko-KR" sz="1200" b="1" dirty="0" smtClean="0"/>
              <a:t>Client</a:t>
            </a:r>
            <a:r>
              <a:rPr lang="ko-KR" altLang="en-US" sz="1200" b="1" dirty="0" smtClean="0"/>
              <a:t>에 </a:t>
            </a:r>
            <a:r>
              <a:rPr lang="ko-KR" altLang="en-US" sz="1200" b="1" dirty="0" err="1" smtClean="0"/>
              <a:t>주입할수</a:t>
            </a:r>
            <a:r>
              <a:rPr lang="ko-KR" altLang="en-US" sz="1200" b="1" dirty="0" smtClean="0"/>
              <a:t> 있게 된다 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다형성</a:t>
            </a:r>
            <a:r>
              <a:rPr lang="ko-KR" altLang="en-US" sz="1200" b="1" dirty="0" smtClean="0"/>
              <a:t> 이용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447157" y="2444801"/>
            <a:ext cx="1953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Logging start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447157" y="4930544"/>
            <a:ext cx="1953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Logging end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316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649</Words>
  <Application>Microsoft Office PowerPoint</Application>
  <PresentationFormat>와이드스크린</PresentationFormat>
  <Paragraphs>206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113</cp:revision>
  <dcterms:created xsi:type="dcterms:W3CDTF">2023-05-23T14:41:56Z</dcterms:created>
  <dcterms:modified xsi:type="dcterms:W3CDTF">2023-06-01T04:24:06Z</dcterms:modified>
</cp:coreProperties>
</file>