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2" r:id="rId5"/>
    <p:sldId id="263" r:id="rId6"/>
    <p:sldId id="261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343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9657-5A8A-4F08-9E20-F97174D0D1A5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FBFB-06DD-4E8C-ACFB-00E7DB449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97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9657-5A8A-4F08-9E20-F97174D0D1A5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FBFB-06DD-4E8C-ACFB-00E7DB449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7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9657-5A8A-4F08-9E20-F97174D0D1A5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FBFB-06DD-4E8C-ACFB-00E7DB449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10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9657-5A8A-4F08-9E20-F97174D0D1A5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FBFB-06DD-4E8C-ACFB-00E7DB449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35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9657-5A8A-4F08-9E20-F97174D0D1A5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FBFB-06DD-4E8C-ACFB-00E7DB449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9657-5A8A-4F08-9E20-F97174D0D1A5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FBFB-06DD-4E8C-ACFB-00E7DB449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4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9657-5A8A-4F08-9E20-F97174D0D1A5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FBFB-06DD-4E8C-ACFB-00E7DB449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1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9657-5A8A-4F08-9E20-F97174D0D1A5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FBFB-06DD-4E8C-ACFB-00E7DB449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2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9657-5A8A-4F08-9E20-F97174D0D1A5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FBFB-06DD-4E8C-ACFB-00E7DB449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0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9657-5A8A-4F08-9E20-F97174D0D1A5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FBFB-06DD-4E8C-ACFB-00E7DB449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8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19657-5A8A-4F08-9E20-F97174D0D1A5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FBFB-06DD-4E8C-ACFB-00E7DB449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5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19657-5A8A-4F08-9E20-F97174D0D1A5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FBFB-06DD-4E8C-ACFB-00E7DB449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12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oi.apache.org/components/slideshow/xslf-cookbook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oi.apache.org/components/slideshow/xslf-cookbook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562709"/>
            <a:ext cx="6409592" cy="7121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/>
              <a:t>      PPT Makers Sample</a:t>
            </a:r>
            <a:endParaRPr lang="ko-KR" altLang="en-US" sz="2400" dirty="0"/>
          </a:p>
        </p:txBody>
      </p:sp>
      <p:sp>
        <p:nvSpPr>
          <p:cNvPr id="26" name="직사각형 25"/>
          <p:cNvSpPr/>
          <p:nvPr/>
        </p:nvSpPr>
        <p:spPr>
          <a:xfrm>
            <a:off x="0" y="6427177"/>
            <a:ext cx="12192000" cy="4308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(0)</a:t>
            </a:r>
            <a:endParaRPr lang="ko-KR" altLang="en-US" sz="1400" b="1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52" y="2762333"/>
            <a:ext cx="4638095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2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2303" y="1803066"/>
            <a:ext cx="3511272" cy="3291304"/>
            <a:chOff x="470388" y="1296815"/>
            <a:chExt cx="3511272" cy="3291304"/>
          </a:xfrm>
        </p:grpSpPr>
        <p:sp>
          <p:nvSpPr>
            <p:cNvPr id="5" name="TextBox 4"/>
            <p:cNvSpPr txBox="1"/>
            <p:nvPr/>
          </p:nvSpPr>
          <p:spPr>
            <a:xfrm>
              <a:off x="470388" y="1296815"/>
              <a:ext cx="33310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 Package – directory structure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385" y="1816344"/>
              <a:ext cx="3343275" cy="2771775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4772023" y="1284483"/>
            <a:ext cx="2116017" cy="2283280"/>
            <a:chOff x="4998319" y="2178087"/>
            <a:chExt cx="2116017" cy="2283280"/>
          </a:xfrm>
        </p:grpSpPr>
        <p:sp>
          <p:nvSpPr>
            <p:cNvPr id="8" name="직사각형 7"/>
            <p:cNvSpPr/>
            <p:nvPr/>
          </p:nvSpPr>
          <p:spPr>
            <a:xfrm>
              <a:off x="4998319" y="2178087"/>
              <a:ext cx="2116017" cy="780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MakePPT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016115" y="3794982"/>
              <a:ext cx="2098221" cy="6663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MakeFunctions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9" idx="0"/>
              <a:endCxn id="8" idx="2"/>
            </p:cNvCxnSpPr>
            <p:nvPr/>
          </p:nvCxnSpPr>
          <p:spPr>
            <a:xfrm flipH="1" flipV="1">
              <a:off x="6056328" y="2958493"/>
              <a:ext cx="0" cy="836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129128" y="3185536"/>
              <a:ext cx="748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상속</a:t>
              </a:r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151835" y="2950664"/>
            <a:ext cx="3882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설명</a:t>
            </a:r>
            <a:r>
              <a:rPr lang="en-US" altLang="ko-KR" sz="1400" b="1" dirty="0" smtClean="0"/>
              <a:t>) </a:t>
            </a:r>
            <a:r>
              <a:rPr lang="en-US" altLang="ko-KR" sz="1400" dirty="0" smtClean="0"/>
              <a:t>PPT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만들수</a:t>
            </a:r>
            <a:r>
              <a:rPr lang="ko-KR" altLang="en-US" sz="1400" dirty="0" smtClean="0"/>
              <a:t> 있는 기능들을 </a:t>
            </a:r>
            <a:r>
              <a:rPr lang="en-US" altLang="ko-KR" sz="1400" dirty="0" smtClean="0"/>
              <a:t>method</a:t>
            </a:r>
            <a:r>
              <a:rPr lang="ko-KR" altLang="en-US" sz="1400" dirty="0" smtClean="0"/>
              <a:t>단위로 </a:t>
            </a:r>
            <a:r>
              <a:rPr lang="ko-KR" altLang="en-US" sz="1400" dirty="0" err="1" smtClean="0"/>
              <a:t>정의해놓은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Class</a:t>
            </a:r>
            <a:r>
              <a:rPr lang="ko-KR" altLang="en-US" sz="1400" dirty="0" smtClean="0"/>
              <a:t>파일입니다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0" y="6427177"/>
            <a:ext cx="12192000" cy="4308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(1)</a:t>
            </a:r>
            <a:endParaRPr lang="ko-KR" altLang="en-US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0" y="205885"/>
            <a:ext cx="6409592" cy="463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PPT Maker Sample Package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구성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51835" y="1403451"/>
            <a:ext cx="470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설명</a:t>
            </a:r>
            <a:r>
              <a:rPr lang="en-US" altLang="ko-KR" sz="1400" b="1" dirty="0" smtClean="0"/>
              <a:t>) </a:t>
            </a:r>
            <a:r>
              <a:rPr lang="en-US" altLang="ko-KR" sz="1400" dirty="0" err="1" smtClean="0"/>
              <a:t>MakeFunctions</a:t>
            </a:r>
            <a:r>
              <a:rPr lang="ko-KR" altLang="en-US" sz="1400" dirty="0" smtClean="0"/>
              <a:t>에서 정의되어 있는 </a:t>
            </a:r>
            <a:r>
              <a:rPr lang="en-US" altLang="ko-KR" sz="1400" dirty="0" smtClean="0"/>
              <a:t>PPT</a:t>
            </a:r>
            <a:r>
              <a:rPr lang="ko-KR" altLang="en-US" sz="1400" dirty="0" smtClean="0"/>
              <a:t>구성 기능들로 내가 원하는 </a:t>
            </a:r>
            <a:r>
              <a:rPr lang="en-US" altLang="ko-KR" sz="1400" dirty="0" smtClean="0"/>
              <a:t>PPT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만들수</a:t>
            </a:r>
            <a:r>
              <a:rPr lang="ko-KR" altLang="en-US" sz="1400" dirty="0" smtClean="0"/>
              <a:t> 있는 공간입니다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4822684" y="4647876"/>
            <a:ext cx="2098221" cy="666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ImageProperties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22684" y="5476218"/>
            <a:ext cx="2098221" cy="666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TableProperties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715606" y="4544006"/>
            <a:ext cx="2312378" cy="1670538"/>
          </a:xfrm>
          <a:prstGeom prst="roundRect">
            <a:avLst>
              <a:gd name="adj" fmla="val 4035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151835" y="4790187"/>
            <a:ext cx="4128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설명</a:t>
            </a:r>
            <a:r>
              <a:rPr lang="en-US" altLang="ko-KR" sz="1400" b="1" dirty="0" smtClean="0"/>
              <a:t>) </a:t>
            </a:r>
            <a:r>
              <a:rPr lang="en-US" altLang="ko-KR" sz="1400" dirty="0" smtClean="0"/>
              <a:t>Table, Image</a:t>
            </a:r>
            <a:r>
              <a:rPr lang="ko-KR" altLang="en-US" sz="1400" dirty="0" smtClean="0"/>
              <a:t>기능을 </a:t>
            </a:r>
            <a:r>
              <a:rPr lang="ko-KR" altLang="en-US" sz="1400" dirty="0" err="1" smtClean="0"/>
              <a:t>정의할때</a:t>
            </a:r>
            <a:r>
              <a:rPr lang="ko-KR" altLang="en-US" sz="1400" dirty="0" smtClean="0"/>
              <a:t> 사용될 속성들을 </a:t>
            </a:r>
            <a:r>
              <a:rPr lang="ko-KR" altLang="en-US" sz="1400" dirty="0" err="1" smtClean="0"/>
              <a:t>정의해놓은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Object Literal </a:t>
            </a:r>
            <a:r>
              <a:rPr lang="ko-KR" altLang="en-US" sz="1400" dirty="0" smtClean="0"/>
              <a:t>파일입니다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086957" y="819515"/>
            <a:ext cx="4018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1) PPT</a:t>
            </a:r>
            <a:r>
              <a:rPr lang="ko-KR" altLang="en-US" sz="1400" b="1" dirty="0" smtClean="0"/>
              <a:t>를 </a:t>
            </a:r>
            <a:r>
              <a:rPr lang="ko-KR" altLang="en-US" sz="1400" b="1" dirty="0" err="1" smtClean="0"/>
              <a:t>만들수</a:t>
            </a:r>
            <a:r>
              <a:rPr lang="ko-KR" altLang="en-US" sz="1400" b="1" dirty="0" smtClean="0"/>
              <a:t> 있는 기능 정의</a:t>
            </a:r>
            <a:endParaRPr lang="ko-KR" altLang="en-US" sz="1400" b="1" dirty="0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4086956" y="3833451"/>
            <a:ext cx="7835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86957" y="4001479"/>
            <a:ext cx="2941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2) PPT</a:t>
            </a:r>
            <a:r>
              <a:rPr lang="ko-KR" altLang="en-US" sz="1400" b="1" dirty="0" smtClean="0"/>
              <a:t>기능에 필요한 속성 정의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498554" y="5432582"/>
            <a:ext cx="318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5"/>
                </a:solidFill>
              </a:rPr>
              <a:t> ex</a:t>
            </a:r>
            <a:r>
              <a:rPr lang="en-US" altLang="ko-KR" sz="1200" dirty="0" smtClean="0"/>
              <a:t>) image position, width, height, </a:t>
            </a:r>
            <a:r>
              <a:rPr lang="en-US" altLang="ko-KR" sz="1200" dirty="0" err="1" smtClean="0"/>
              <a:t>imgUrl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TablePostition</a:t>
            </a:r>
            <a:r>
              <a:rPr lang="en-US" altLang="ko-KR" sz="1200" dirty="0" smtClean="0"/>
              <a:t>, Column names </a:t>
            </a:r>
            <a:r>
              <a:rPr lang="en-US" altLang="ko-KR" sz="1200" dirty="0" err="1" smtClean="0"/>
              <a:t>etc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364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0" y="749406"/>
            <a:ext cx="12192000" cy="5602005"/>
            <a:chOff x="0" y="749406"/>
            <a:chExt cx="12192000" cy="5602005"/>
          </a:xfrm>
        </p:grpSpPr>
        <p:grpSp>
          <p:nvGrpSpPr>
            <p:cNvPr id="21" name="그룹 20"/>
            <p:cNvGrpSpPr/>
            <p:nvPr/>
          </p:nvGrpSpPr>
          <p:grpSpPr>
            <a:xfrm>
              <a:off x="0" y="968224"/>
              <a:ext cx="12192000" cy="5383187"/>
              <a:chOff x="0" y="968224"/>
              <a:chExt cx="12192000" cy="5383187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0" y="968224"/>
                <a:ext cx="12192000" cy="5160014"/>
                <a:chOff x="169986" y="968224"/>
                <a:chExt cx="12192000" cy="5160014"/>
              </a:xfrm>
            </p:grpSpPr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986" y="968224"/>
                  <a:ext cx="8375675" cy="5160014"/>
                </a:xfrm>
                <a:prstGeom prst="rect">
                  <a:avLst/>
                </a:prstGeom>
              </p:spPr>
            </p:pic>
            <p:sp>
              <p:nvSpPr>
                <p:cNvPr id="6" name="직사각형 5"/>
                <p:cNvSpPr/>
                <p:nvPr/>
              </p:nvSpPr>
              <p:spPr>
                <a:xfrm>
                  <a:off x="8343900" y="968224"/>
                  <a:ext cx="4018086" cy="5160014"/>
                </a:xfrm>
                <a:prstGeom prst="rect">
                  <a:avLst/>
                </a:prstGeom>
                <a:solidFill>
                  <a:srgbClr val="1E1F22"/>
                </a:solidFill>
                <a:ln>
                  <a:solidFill>
                    <a:srgbClr val="1E1F2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" name="직사각형 18"/>
              <p:cNvSpPr/>
              <p:nvPr/>
            </p:nvSpPr>
            <p:spPr>
              <a:xfrm>
                <a:off x="0" y="6128237"/>
                <a:ext cx="12192000" cy="223174"/>
              </a:xfrm>
              <a:prstGeom prst="rect">
                <a:avLst/>
              </a:prstGeom>
              <a:solidFill>
                <a:srgbClr val="1E1F22"/>
              </a:solidFill>
              <a:ln>
                <a:solidFill>
                  <a:srgbClr val="1E1F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0" y="749406"/>
              <a:ext cx="12192000" cy="223174"/>
            </a:xfrm>
            <a:prstGeom prst="rect">
              <a:avLst/>
            </a:prstGeom>
            <a:solidFill>
              <a:srgbClr val="1E1F22"/>
            </a:solidFill>
            <a:ln>
              <a:solidFill>
                <a:srgbClr val="1E1F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0" y="6427177"/>
            <a:ext cx="12192000" cy="4308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(2)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0" y="205885"/>
            <a:ext cx="6409592" cy="463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PPT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Maker </a:t>
            </a:r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MakePPT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(Flow)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4977" y="1151791"/>
            <a:ext cx="4589585" cy="4220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029200" y="1266092"/>
            <a:ext cx="879231" cy="211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4976" y="1700281"/>
            <a:ext cx="7990511" cy="227384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4976" y="4100581"/>
            <a:ext cx="5767755" cy="124242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409592" y="4444570"/>
            <a:ext cx="4572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Image</a:t>
            </a:r>
            <a:r>
              <a:rPr lang="ko-KR" altLang="en-US" sz="1400" dirty="0" smtClean="0">
                <a:solidFill>
                  <a:schemeClr val="bg1"/>
                </a:solidFill>
              </a:rPr>
              <a:t>를 불러와서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어떤 </a:t>
            </a:r>
            <a:r>
              <a:rPr lang="en-US" altLang="ko-KR" sz="1400" dirty="0" smtClean="0">
                <a:solidFill>
                  <a:schemeClr val="bg1"/>
                </a:solidFill>
              </a:rPr>
              <a:t>Slide</a:t>
            </a:r>
            <a:r>
              <a:rPr lang="ko-KR" altLang="en-US" sz="1400" dirty="0" smtClean="0">
                <a:solidFill>
                  <a:schemeClr val="bg1"/>
                </a:solidFill>
              </a:rPr>
              <a:t>에 어떤 </a:t>
            </a:r>
            <a:r>
              <a:rPr lang="en-US" altLang="ko-KR" sz="1400" dirty="0" smtClean="0">
                <a:solidFill>
                  <a:schemeClr val="bg1"/>
                </a:solidFill>
              </a:rPr>
              <a:t>Position</a:t>
            </a:r>
            <a:r>
              <a:rPr lang="ko-KR" altLang="en-US" sz="1400" dirty="0" smtClean="0">
                <a:solidFill>
                  <a:schemeClr val="bg1"/>
                </a:solidFill>
              </a:rPr>
              <a:t>에 이미지를 삽입할지 결정하고 이미지 삽입 수행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4976" y="5494543"/>
            <a:ext cx="4363451" cy="7094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409592" y="5529251"/>
            <a:ext cx="4572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여태까지 작업했던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ppt</a:t>
            </a:r>
            <a:r>
              <a:rPr lang="ko-KR" altLang="en-US" sz="1400" dirty="0" smtClean="0">
                <a:solidFill>
                  <a:schemeClr val="bg1"/>
                </a:solidFill>
              </a:rPr>
              <a:t>를 파일로 저장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11429" y="1966505"/>
            <a:ext cx="3815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Table</a:t>
            </a:r>
            <a:r>
              <a:rPr lang="ko-KR" altLang="en-US" sz="1400" dirty="0" smtClean="0">
                <a:solidFill>
                  <a:schemeClr val="bg1"/>
                </a:solidFill>
              </a:rPr>
              <a:t>을 정의하고 </a:t>
            </a:r>
            <a:r>
              <a:rPr lang="en-US" altLang="ko-KR" sz="1400" dirty="0" smtClean="0">
                <a:solidFill>
                  <a:schemeClr val="bg1"/>
                </a:solidFill>
              </a:rPr>
              <a:t>data</a:t>
            </a:r>
            <a:r>
              <a:rPr lang="ko-KR" altLang="en-US" sz="1400" dirty="0" smtClean="0">
                <a:solidFill>
                  <a:schemeClr val="bg1"/>
                </a:solidFill>
              </a:rPr>
              <a:t>를 </a:t>
            </a:r>
            <a:r>
              <a:rPr lang="en-US" altLang="ko-KR" sz="1400" dirty="0" smtClean="0">
                <a:solidFill>
                  <a:schemeClr val="bg1"/>
                </a:solidFill>
              </a:rPr>
              <a:t>mapping</a:t>
            </a:r>
            <a:r>
              <a:rPr lang="ko-KR" altLang="en-US" sz="1400" dirty="0" smtClean="0">
                <a:solidFill>
                  <a:schemeClr val="bg1"/>
                </a:solidFill>
              </a:rPr>
              <a:t>하는 부분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57897" y="2367470"/>
            <a:ext cx="3685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Table</a:t>
            </a:r>
            <a:r>
              <a:rPr lang="ko-KR" altLang="en-US" sz="1400" dirty="0" smtClean="0">
                <a:solidFill>
                  <a:schemeClr val="bg1"/>
                </a:solidFill>
              </a:rPr>
              <a:t>을 정의하는 속성들 </a:t>
            </a:r>
            <a:r>
              <a:rPr lang="en-US" altLang="ko-KR" sz="1400" dirty="0" smtClean="0">
                <a:solidFill>
                  <a:schemeClr val="bg1"/>
                </a:solidFill>
              </a:rPr>
              <a:t>Border Line, Position</a:t>
            </a:r>
            <a:r>
              <a:rPr lang="ko-KR" altLang="en-US" sz="1400" dirty="0" smtClean="0">
                <a:solidFill>
                  <a:schemeClr val="bg1"/>
                </a:solidFill>
              </a:rPr>
              <a:t>등을 정의해서 </a:t>
            </a:r>
            <a:r>
              <a:rPr lang="en-US" altLang="ko-KR" sz="1400" dirty="0" smtClean="0">
                <a:solidFill>
                  <a:schemeClr val="bg1"/>
                </a:solidFill>
              </a:rPr>
              <a:t>property</a:t>
            </a:r>
            <a:r>
              <a:rPr lang="ko-KR" altLang="en-US" sz="1400" dirty="0" smtClean="0">
                <a:solidFill>
                  <a:schemeClr val="bg1"/>
                </a:solidFill>
              </a:rPr>
              <a:t>객체로 저장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22731" y="1072662"/>
            <a:ext cx="6040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</a:rPr>
              <a:t>ppt</a:t>
            </a:r>
            <a:r>
              <a:rPr lang="en-US" altLang="ko-KR" sz="1400" dirty="0" smtClean="0">
                <a:solidFill>
                  <a:schemeClr val="bg1"/>
                </a:solidFill>
              </a:rPr>
              <a:t> Slide Instance</a:t>
            </a:r>
            <a:r>
              <a:rPr lang="ko-KR" altLang="en-US" sz="1400" dirty="0" smtClean="0">
                <a:solidFill>
                  <a:schemeClr val="bg1"/>
                </a:solidFill>
              </a:rPr>
              <a:t>를 생성 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XMLSlideShow</a:t>
            </a:r>
            <a:r>
              <a:rPr lang="en-US" altLang="ko-KR" sz="1400" dirty="0" smtClean="0">
                <a:solidFill>
                  <a:schemeClr val="bg1"/>
                </a:solidFill>
              </a:rPr>
              <a:t> – </a:t>
            </a:r>
            <a:r>
              <a:rPr lang="ko-KR" altLang="en-US" sz="1400" dirty="0" smtClean="0">
                <a:solidFill>
                  <a:schemeClr val="bg1"/>
                </a:solidFill>
              </a:rPr>
              <a:t>객체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54615" y="1371600"/>
            <a:ext cx="5776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*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templateUrl</a:t>
            </a:r>
            <a:r>
              <a:rPr lang="ko-KR" altLang="en-US" sz="1200" dirty="0" smtClean="0">
                <a:solidFill>
                  <a:schemeClr val="bg1"/>
                </a:solidFill>
              </a:rPr>
              <a:t>이 </a:t>
            </a:r>
            <a:r>
              <a:rPr lang="en-US" altLang="ko-KR" sz="1200" dirty="0" smtClean="0">
                <a:solidFill>
                  <a:schemeClr val="bg1"/>
                </a:solidFill>
              </a:rPr>
              <a:t>“”</a:t>
            </a:r>
            <a:r>
              <a:rPr lang="ko-KR" altLang="en-US" sz="1200" dirty="0" smtClean="0">
                <a:solidFill>
                  <a:schemeClr val="bg1"/>
                </a:solidFill>
              </a:rPr>
              <a:t>이면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ppt</a:t>
            </a:r>
            <a:r>
              <a:rPr lang="ko-KR" altLang="en-US" sz="1200" dirty="0" smtClean="0">
                <a:solidFill>
                  <a:schemeClr val="bg1"/>
                </a:solidFill>
              </a:rPr>
              <a:t>파일을 새로 생성 이외에는 </a:t>
            </a:r>
            <a:r>
              <a:rPr lang="en-US" altLang="ko-KR" sz="1200" dirty="0" smtClean="0">
                <a:solidFill>
                  <a:schemeClr val="bg1"/>
                </a:solidFill>
              </a:rPr>
              <a:t>template</a:t>
            </a:r>
            <a:r>
              <a:rPr lang="ko-KR" altLang="en-US" sz="1200" dirty="0" smtClean="0">
                <a:solidFill>
                  <a:schemeClr val="bg1"/>
                </a:solidFill>
              </a:rPr>
              <a:t>가져다 사용 가능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95149" y="2909810"/>
            <a:ext cx="3685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Table</a:t>
            </a:r>
            <a:r>
              <a:rPr lang="ko-KR" altLang="en-US" sz="1400" dirty="0" smtClean="0">
                <a:solidFill>
                  <a:schemeClr val="bg1"/>
                </a:solidFill>
              </a:rPr>
              <a:t>을 만들고 기존 데이터가 있다면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데이터를 가져와 </a:t>
            </a:r>
            <a:r>
              <a:rPr lang="en-US" altLang="ko-KR" sz="1400" dirty="0" smtClean="0">
                <a:solidFill>
                  <a:schemeClr val="bg1"/>
                </a:solidFill>
              </a:rPr>
              <a:t>Mapping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0" y="749406"/>
            <a:ext cx="12192000" cy="5602005"/>
            <a:chOff x="0" y="749406"/>
            <a:chExt cx="12192000" cy="5602005"/>
          </a:xfrm>
        </p:grpSpPr>
        <p:grpSp>
          <p:nvGrpSpPr>
            <p:cNvPr id="21" name="그룹 20"/>
            <p:cNvGrpSpPr/>
            <p:nvPr/>
          </p:nvGrpSpPr>
          <p:grpSpPr>
            <a:xfrm>
              <a:off x="0" y="968224"/>
              <a:ext cx="12192000" cy="5383187"/>
              <a:chOff x="0" y="968224"/>
              <a:chExt cx="12192000" cy="5383187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0" y="968224"/>
                <a:ext cx="12192000" cy="5160014"/>
                <a:chOff x="169986" y="968224"/>
                <a:chExt cx="12192000" cy="5160014"/>
              </a:xfrm>
            </p:grpSpPr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986" y="968224"/>
                  <a:ext cx="8375675" cy="5160014"/>
                </a:xfrm>
                <a:prstGeom prst="rect">
                  <a:avLst/>
                </a:prstGeom>
              </p:spPr>
            </p:pic>
            <p:sp>
              <p:nvSpPr>
                <p:cNvPr id="6" name="직사각형 5"/>
                <p:cNvSpPr/>
                <p:nvPr/>
              </p:nvSpPr>
              <p:spPr>
                <a:xfrm>
                  <a:off x="8343900" y="968224"/>
                  <a:ext cx="4018086" cy="5160014"/>
                </a:xfrm>
                <a:prstGeom prst="rect">
                  <a:avLst/>
                </a:prstGeom>
                <a:solidFill>
                  <a:srgbClr val="1E1F22"/>
                </a:solidFill>
                <a:ln>
                  <a:solidFill>
                    <a:srgbClr val="1E1F2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" name="직사각형 18"/>
              <p:cNvSpPr/>
              <p:nvPr/>
            </p:nvSpPr>
            <p:spPr>
              <a:xfrm>
                <a:off x="0" y="6128237"/>
                <a:ext cx="12192000" cy="223174"/>
              </a:xfrm>
              <a:prstGeom prst="rect">
                <a:avLst/>
              </a:prstGeom>
              <a:solidFill>
                <a:srgbClr val="1E1F22"/>
              </a:solidFill>
              <a:ln>
                <a:solidFill>
                  <a:srgbClr val="1E1F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0" y="749406"/>
              <a:ext cx="12192000" cy="223174"/>
            </a:xfrm>
            <a:prstGeom prst="rect">
              <a:avLst/>
            </a:prstGeom>
            <a:solidFill>
              <a:srgbClr val="1E1F22"/>
            </a:solidFill>
            <a:ln>
              <a:solidFill>
                <a:srgbClr val="1E1F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0" y="6427177"/>
            <a:ext cx="12192000" cy="4308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(3)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0" y="205885"/>
            <a:ext cx="6409592" cy="463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PPT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Maker </a:t>
            </a:r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MakePPT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(Detail)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4977" y="1151791"/>
            <a:ext cx="4589585" cy="4220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029200" y="1266092"/>
            <a:ext cx="879231" cy="211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4976" y="1700281"/>
            <a:ext cx="7990511" cy="227384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4976" y="4100581"/>
            <a:ext cx="5767755" cy="124242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4976" y="5494543"/>
            <a:ext cx="4363451" cy="7094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277707" y="5343409"/>
            <a:ext cx="5753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 앞서 만들었던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powerpoint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객체인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ppt</a:t>
            </a:r>
            <a:r>
              <a:rPr lang="ko-KR" altLang="en-US" sz="1400" dirty="0" smtClean="0">
                <a:solidFill>
                  <a:schemeClr val="bg1"/>
                </a:solidFill>
              </a:rPr>
              <a:t>를 계속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가지고다니면서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Table</a:t>
            </a:r>
            <a:r>
              <a:rPr lang="ko-KR" altLang="en-US" sz="1400" dirty="0" smtClean="0">
                <a:solidFill>
                  <a:schemeClr val="bg1"/>
                </a:solidFill>
              </a:rPr>
              <a:t>작업이나 이미지 작업을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하는것을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확인하실수</a:t>
            </a:r>
            <a:r>
              <a:rPr lang="ko-KR" altLang="en-US" sz="1400" dirty="0" smtClean="0">
                <a:solidFill>
                  <a:schemeClr val="bg1"/>
                </a:solidFill>
              </a:rPr>
              <a:t> 있습니다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769578" y="3165231"/>
            <a:ext cx="342899" cy="228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85385" y="1354016"/>
            <a:ext cx="342899" cy="228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967547" y="4989632"/>
            <a:ext cx="342899" cy="228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7478" y="5899639"/>
            <a:ext cx="342899" cy="228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구부러진 연결선 12"/>
          <p:cNvCxnSpPr>
            <a:stCxn id="27" idx="3"/>
            <a:endCxn id="26" idx="0"/>
          </p:cNvCxnSpPr>
          <p:nvPr/>
        </p:nvCxnSpPr>
        <p:spPr>
          <a:xfrm>
            <a:off x="1428284" y="1468316"/>
            <a:ext cx="7726165" cy="3875093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stCxn id="4" idx="3"/>
            <a:endCxn id="26" idx="0"/>
          </p:cNvCxnSpPr>
          <p:nvPr/>
        </p:nvCxnSpPr>
        <p:spPr>
          <a:xfrm>
            <a:off x="3112477" y="3279531"/>
            <a:ext cx="6041972" cy="2063878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>
            <a:stCxn id="28" idx="3"/>
            <a:endCxn id="26" idx="0"/>
          </p:cNvCxnSpPr>
          <p:nvPr/>
        </p:nvCxnSpPr>
        <p:spPr>
          <a:xfrm>
            <a:off x="2310446" y="5103932"/>
            <a:ext cx="6844003" cy="239477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stCxn id="29" idx="3"/>
            <a:endCxn id="26" idx="0"/>
          </p:cNvCxnSpPr>
          <p:nvPr/>
        </p:nvCxnSpPr>
        <p:spPr>
          <a:xfrm flipV="1">
            <a:off x="1170377" y="5343409"/>
            <a:ext cx="7984072" cy="670530"/>
          </a:xfrm>
          <a:prstGeom prst="curvedConnector4">
            <a:avLst>
              <a:gd name="adj1" fmla="val 31984"/>
              <a:gd name="adj2" fmla="val 134092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6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749406"/>
            <a:ext cx="12192000" cy="5602005"/>
            <a:chOff x="0" y="749406"/>
            <a:chExt cx="12192000" cy="5602005"/>
          </a:xfrm>
        </p:grpSpPr>
        <p:grpSp>
          <p:nvGrpSpPr>
            <p:cNvPr id="21" name="그룹 20"/>
            <p:cNvGrpSpPr/>
            <p:nvPr/>
          </p:nvGrpSpPr>
          <p:grpSpPr>
            <a:xfrm>
              <a:off x="0" y="968224"/>
              <a:ext cx="12192000" cy="5383187"/>
              <a:chOff x="0" y="968224"/>
              <a:chExt cx="12192000" cy="5383187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0" y="968224"/>
                <a:ext cx="12192000" cy="5160014"/>
                <a:chOff x="169986" y="968224"/>
                <a:chExt cx="12192000" cy="5160014"/>
              </a:xfrm>
            </p:grpSpPr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986" y="968224"/>
                  <a:ext cx="8375675" cy="5160014"/>
                </a:xfrm>
                <a:prstGeom prst="rect">
                  <a:avLst/>
                </a:prstGeom>
              </p:spPr>
            </p:pic>
            <p:sp>
              <p:nvSpPr>
                <p:cNvPr id="6" name="직사각형 5"/>
                <p:cNvSpPr/>
                <p:nvPr/>
              </p:nvSpPr>
              <p:spPr>
                <a:xfrm>
                  <a:off x="8343900" y="968224"/>
                  <a:ext cx="4018086" cy="5160014"/>
                </a:xfrm>
                <a:prstGeom prst="rect">
                  <a:avLst/>
                </a:prstGeom>
                <a:solidFill>
                  <a:srgbClr val="1E1F22"/>
                </a:solidFill>
                <a:ln>
                  <a:solidFill>
                    <a:srgbClr val="1E1F2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" name="직사각형 18"/>
              <p:cNvSpPr/>
              <p:nvPr/>
            </p:nvSpPr>
            <p:spPr>
              <a:xfrm>
                <a:off x="0" y="6128237"/>
                <a:ext cx="12192000" cy="223174"/>
              </a:xfrm>
              <a:prstGeom prst="rect">
                <a:avLst/>
              </a:prstGeom>
              <a:solidFill>
                <a:srgbClr val="1E1F22"/>
              </a:solidFill>
              <a:ln>
                <a:solidFill>
                  <a:srgbClr val="1E1F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0" y="749406"/>
              <a:ext cx="12192000" cy="223174"/>
            </a:xfrm>
            <a:prstGeom prst="rect">
              <a:avLst/>
            </a:prstGeom>
            <a:solidFill>
              <a:srgbClr val="1E1F22"/>
            </a:solidFill>
            <a:ln>
              <a:solidFill>
                <a:srgbClr val="1E1F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0" y="6427177"/>
            <a:ext cx="12192000" cy="4308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(4)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0" y="205885"/>
            <a:ext cx="6409592" cy="463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PPT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Maker </a:t>
            </a:r>
            <a:r>
              <a:rPr lang="en-US" altLang="ko-K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MakePPT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(Detail)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4977" y="1151791"/>
            <a:ext cx="4589585" cy="4220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029200" y="1266092"/>
            <a:ext cx="879231" cy="211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22732" y="1004052"/>
            <a:ext cx="5196254" cy="276999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bg1"/>
                </a:solidFill>
              </a:rPr>
              <a:t>getSlideInstance</a:t>
            </a:r>
            <a:r>
              <a:rPr lang="en-US" altLang="ko-KR" sz="1200" dirty="0" smtClean="0">
                <a:solidFill>
                  <a:schemeClr val="bg1"/>
                </a:solidFill>
              </a:rPr>
              <a:t>( {</a:t>
            </a:r>
            <a:r>
              <a:rPr lang="ko-KR" altLang="en-US" sz="1200" dirty="0" smtClean="0">
                <a:solidFill>
                  <a:schemeClr val="bg1"/>
                </a:solidFill>
              </a:rPr>
              <a:t>기존 양식 또는 </a:t>
            </a:r>
            <a:r>
              <a:rPr lang="en-US" altLang="ko-KR" sz="1200" dirty="0" smtClean="0">
                <a:solidFill>
                  <a:schemeClr val="bg1"/>
                </a:solidFill>
              </a:rPr>
              <a:t>“”</a:t>
            </a:r>
            <a:r>
              <a:rPr lang="ko-KR" altLang="en-US" sz="1200" dirty="0" smtClean="0">
                <a:solidFill>
                  <a:schemeClr val="bg1"/>
                </a:solidFill>
              </a:rPr>
              <a:t>면 새로 생성</a:t>
            </a:r>
            <a:r>
              <a:rPr lang="en-US" altLang="ko-KR" sz="1200" dirty="0" smtClean="0">
                <a:solidFill>
                  <a:schemeClr val="bg1"/>
                </a:solidFill>
              </a:rPr>
              <a:t>}, </a:t>
            </a:r>
            <a:r>
              <a:rPr lang="ko-KR" altLang="en-US" sz="1200" dirty="0" smtClean="0">
                <a:solidFill>
                  <a:schemeClr val="bg1"/>
                </a:solidFill>
              </a:rPr>
              <a:t>처음 만들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ppt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장수</a:t>
            </a:r>
            <a:r>
              <a:rPr lang="en-US" altLang="ko-KR" sz="1200" dirty="0" smtClean="0">
                <a:solidFill>
                  <a:schemeClr val="bg1"/>
                </a:solidFill>
              </a:rPr>
              <a:t> 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4976" y="1700281"/>
            <a:ext cx="7990511" cy="227384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4976" y="4100581"/>
            <a:ext cx="5767755" cy="124242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4976" y="5494543"/>
            <a:ext cx="4363451" cy="7094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022730" y="1338608"/>
            <a:ext cx="5776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- </a:t>
            </a:r>
            <a:r>
              <a:rPr lang="ko-KR" altLang="en-US" sz="1200" dirty="0" smtClean="0">
                <a:solidFill>
                  <a:schemeClr val="bg1"/>
                </a:solidFill>
              </a:rPr>
              <a:t>여기서는 </a:t>
            </a:r>
            <a:r>
              <a:rPr lang="en-US" altLang="ko-KR" sz="1200" dirty="0" smtClean="0">
                <a:solidFill>
                  <a:schemeClr val="bg1"/>
                </a:solidFill>
              </a:rPr>
              <a:t>20page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장표에</a:t>
            </a:r>
            <a:r>
              <a:rPr lang="ko-KR" altLang="en-US" sz="1200" dirty="0" smtClean="0">
                <a:solidFill>
                  <a:schemeClr val="bg1"/>
                </a:solidFill>
              </a:rPr>
              <a:t> 기존 </a:t>
            </a:r>
            <a:r>
              <a:rPr lang="en-US" altLang="ko-KR" sz="1200" dirty="0" smtClean="0">
                <a:solidFill>
                  <a:schemeClr val="bg1"/>
                </a:solidFill>
              </a:rPr>
              <a:t>template</a:t>
            </a:r>
            <a:r>
              <a:rPr lang="ko-KR" altLang="en-US" sz="1200" dirty="0" smtClean="0">
                <a:solidFill>
                  <a:schemeClr val="bg1"/>
                </a:solidFill>
              </a:rPr>
              <a:t>을 가져다 쓰지 않겠다 가 됩니다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769578" y="3165231"/>
            <a:ext cx="342899" cy="228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85385" y="1354016"/>
            <a:ext cx="342899" cy="228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967547" y="4989632"/>
            <a:ext cx="342899" cy="228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7478" y="5899639"/>
            <a:ext cx="342899" cy="228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633116" y="1792208"/>
            <a:ext cx="3115642" cy="461665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bg1"/>
                </a:solidFill>
              </a:rPr>
              <a:t>createTableTargetPpt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(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내가 정의한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table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속성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  </a:t>
            </a:r>
            <a:r>
              <a:rPr lang="en-US" altLang="ko-KR" sz="1200" b="1" dirty="0" err="1" smtClean="0">
                <a:solidFill>
                  <a:schemeClr val="bg1"/>
                </a:solidFill>
              </a:rPr>
              <a:t>ppt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객체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내가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table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을 작업할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slide 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45487" y="2375537"/>
            <a:ext cx="3912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 내가 몇 번째 슬라이드에 정의한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table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을 만들것인지를 입력하면 됩니다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651" y="2999999"/>
            <a:ext cx="3168626" cy="461665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mappingTable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ppt</a:t>
            </a:r>
            <a:r>
              <a:rPr lang="ko-KR" altLang="en-US" sz="1200" dirty="0" smtClean="0">
                <a:solidFill>
                  <a:schemeClr val="bg1"/>
                </a:solidFill>
              </a:rPr>
              <a:t>객체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내가 작업할 </a:t>
            </a:r>
            <a:r>
              <a:rPr lang="en-US" altLang="ko-KR" sz="1200" dirty="0" smtClean="0">
                <a:solidFill>
                  <a:schemeClr val="bg1"/>
                </a:solidFill>
              </a:rPr>
              <a:t>slide, mapping</a:t>
            </a:r>
            <a:r>
              <a:rPr lang="ko-KR" altLang="en-US" sz="1200" dirty="0" smtClean="0">
                <a:solidFill>
                  <a:schemeClr val="bg1"/>
                </a:solidFill>
              </a:rPr>
              <a:t>할 </a:t>
            </a:r>
            <a:r>
              <a:rPr lang="en-US" altLang="ko-KR" sz="1200" dirty="0" smtClean="0">
                <a:solidFill>
                  <a:schemeClr val="bg1"/>
                </a:solidFill>
              </a:rPr>
              <a:t>data)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55037" y="3597132"/>
            <a:ext cx="3519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mapping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하고싶은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data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를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table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에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mapping</a:t>
            </a:r>
            <a:r>
              <a:rPr lang="ko-KR" altLang="en-US" sz="1200" b="1" dirty="0">
                <a:solidFill>
                  <a:schemeClr val="bg1"/>
                </a:solidFill>
              </a:rPr>
              <a:t>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56728" y="4862684"/>
            <a:ext cx="5571392" cy="276999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putImage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내가 정의한 이미지 속성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ppt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객체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내가 작업할 </a:t>
            </a:r>
            <a:r>
              <a:rPr lang="en-US" altLang="ko-KR" sz="1200" dirty="0" smtClean="0">
                <a:solidFill>
                  <a:schemeClr val="bg1"/>
                </a:solidFill>
              </a:rPr>
              <a:t>Slide page Index)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4976" y="1911137"/>
            <a:ext cx="7990511" cy="953394"/>
          </a:xfrm>
          <a:prstGeom prst="roundRect">
            <a:avLst>
              <a:gd name="adj" fmla="val 9289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90661" y="1771621"/>
            <a:ext cx="1753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Table </a:t>
            </a:r>
            <a:r>
              <a:rPr lang="ko-KR" altLang="en-US" sz="1400" dirty="0" smtClean="0">
                <a:solidFill>
                  <a:schemeClr val="bg1"/>
                </a:solidFill>
              </a:rPr>
              <a:t>속성 정의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72789" y="4632697"/>
            <a:ext cx="5749942" cy="400894"/>
          </a:xfrm>
          <a:prstGeom prst="roundRect">
            <a:avLst>
              <a:gd name="adj" fmla="val 9289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618427" y="4427638"/>
            <a:ext cx="1352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</a:rPr>
              <a:t>Img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속성 정의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52919" y="4251919"/>
            <a:ext cx="3519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 삽입할 이미지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URL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99549" y="5844200"/>
            <a:ext cx="3016924" cy="276999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saveFile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ppt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객체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저장할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pptx</a:t>
            </a:r>
            <a:r>
              <a:rPr lang="ko-KR" altLang="en-US" sz="1200" dirty="0" smtClean="0">
                <a:solidFill>
                  <a:schemeClr val="bg1"/>
                </a:solidFill>
              </a:rPr>
              <a:t>파일 위치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33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427177"/>
            <a:ext cx="12192000" cy="4308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(5)</a:t>
            </a:r>
            <a:endParaRPr lang="ko-KR" altLang="en-US" sz="1400" b="1" dirty="0"/>
          </a:p>
        </p:txBody>
      </p:sp>
      <p:sp>
        <p:nvSpPr>
          <p:cNvPr id="3" name="직사각형 2"/>
          <p:cNvSpPr/>
          <p:nvPr/>
        </p:nvSpPr>
        <p:spPr>
          <a:xfrm>
            <a:off x="0" y="205885"/>
            <a:ext cx="6409592" cy="463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PPT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Maker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MakeFunctions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(Detail)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238" y="844062"/>
            <a:ext cx="1131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MakePPT</a:t>
            </a:r>
            <a:r>
              <a:rPr lang="ko-KR" altLang="en-US" dirty="0" smtClean="0"/>
              <a:t>에서 정의한 기능들은 </a:t>
            </a:r>
            <a:r>
              <a:rPr lang="en-US" altLang="ko-KR" b="1" dirty="0" smtClean="0"/>
              <a:t>POI Library</a:t>
            </a:r>
            <a:r>
              <a:rPr lang="ko-KR" altLang="en-US" dirty="0" smtClean="0"/>
              <a:t>를 통해 만든 기능들입니다 </a:t>
            </a:r>
            <a:r>
              <a:rPr lang="en-US" altLang="ko-KR" dirty="0" smtClean="0"/>
              <a:t>(Custom </a:t>
            </a:r>
            <a:r>
              <a:rPr lang="ko-KR" altLang="en-US" dirty="0" smtClean="0"/>
              <a:t>기능들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891274" y="1584663"/>
            <a:ext cx="9302261" cy="2556262"/>
            <a:chOff x="530789" y="1575871"/>
            <a:chExt cx="9302261" cy="2556262"/>
          </a:xfrm>
        </p:grpSpPr>
        <p:sp>
          <p:nvSpPr>
            <p:cNvPr id="16" name="Rectangle 1"/>
            <p:cNvSpPr>
              <a:spLocks noChangeArrowheads="1"/>
            </p:cNvSpPr>
            <p:nvPr/>
          </p:nvSpPr>
          <p:spPr bwMode="auto">
            <a:xfrm>
              <a:off x="530789" y="2130298"/>
              <a:ext cx="9302261" cy="3385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600" b="0" i="0" u="none" strike="noStrike" cap="none" normalizeH="0" baseline="0" dirty="0" err="1" smtClean="0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/>
                  <a:ea typeface="JetBrains Mono"/>
                </a:rPr>
                <a:t>createTableTargetPpt</a:t>
              </a:r>
              <a:r>
                <a:rPr kumimoji="0" lang="ko-KR" altLang="ko-KR" sz="1600" b="0" i="0" u="none" strike="noStrike" cap="none" normalizeH="0" baseline="0" dirty="0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1600" b="0" i="0" u="none" strike="noStrike" cap="none" normalizeH="0" baseline="0" dirty="0" err="1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TableProperties</a:t>
              </a:r>
              <a:r>
                <a:rPr kumimoji="0" lang="ko-KR" altLang="ko-KR" sz="1600" b="0" i="0" u="none" strike="noStrike" cap="none" normalizeH="0" baseline="0" dirty="0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600" b="0" i="0" u="none" strike="noStrike" cap="none" normalizeH="0" baseline="0" dirty="0" err="1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tableProps</a:t>
              </a:r>
              <a:r>
                <a:rPr kumimoji="0" lang="ko-KR" altLang="ko-KR" sz="1600" b="0" i="0" u="none" strike="noStrike" cap="none" normalizeH="0" baseline="0" dirty="0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1600" b="0" i="0" u="none" strike="noStrike" cap="none" normalizeH="0" baseline="0" dirty="0" err="1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XMLSlideShow</a:t>
              </a:r>
              <a:r>
                <a:rPr kumimoji="0" lang="ko-KR" altLang="ko-KR" sz="1600" b="0" i="0" u="none" strike="noStrike" cap="none" normalizeH="0" baseline="0" dirty="0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600" b="0" i="0" u="none" strike="noStrike" cap="none" normalizeH="0" baseline="0" dirty="0" err="1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pptInstance</a:t>
              </a:r>
              <a:r>
                <a:rPr kumimoji="0" lang="ko-KR" altLang="ko-KR" sz="1600" b="0" i="0" u="none" strike="noStrike" cap="none" normalizeH="0" baseline="0" dirty="0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1600" b="0" i="0" u="none" strike="noStrike" cap="none" normalizeH="0" baseline="0" dirty="0" err="1" smtClean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int</a:t>
              </a:r>
              <a:r>
                <a:rPr kumimoji="0" lang="ko-KR" altLang="ko-KR" sz="1600" b="0" i="0" u="none" strike="noStrike" cap="none" normalizeH="0" baseline="0" dirty="0" smtClean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600" b="0" i="0" u="none" strike="noStrike" cap="none" normalizeH="0" baseline="0" dirty="0" err="1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pageIndex</a:t>
              </a:r>
              <a:r>
                <a:rPr kumimoji="0" lang="ko-KR" altLang="ko-KR" sz="1600" b="0" i="0" u="none" strike="noStrike" cap="none" normalizeH="0" baseline="0" dirty="0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endPara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2"/>
            <p:cNvSpPr>
              <a:spLocks noChangeArrowheads="1"/>
            </p:cNvSpPr>
            <p:nvPr/>
          </p:nvSpPr>
          <p:spPr bwMode="auto">
            <a:xfrm>
              <a:off x="530789" y="1575871"/>
              <a:ext cx="5540299" cy="3385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600" b="0" i="0" u="none" strike="noStrike" cap="none" normalizeH="0" baseline="0" smtClean="0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/>
                  <a:ea typeface="JetBrains Mono"/>
                </a:rPr>
                <a:t>getSlideInstance</a:t>
              </a:r>
              <a:r>
                <a:rPr kumimoji="0" lang="ko-KR" altLang="ko-KR" sz="1600" b="0" i="0" u="none" strike="noStrike" cap="none" normalizeH="0" baseline="0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(String templatePath, </a:t>
              </a:r>
              <a:r>
                <a:rPr kumimoji="0" lang="ko-KR" altLang="ko-KR" sz="1600" b="0" i="0" u="none" strike="noStrike" cap="none" normalizeH="0" baseline="0" smtClean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int </a:t>
              </a:r>
              <a:r>
                <a:rPr kumimoji="0" lang="ko-KR" altLang="ko-KR" sz="1600" b="0" i="0" u="none" strike="noStrike" cap="none" normalizeH="0" baseline="0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addPageNum)</a:t>
              </a:r>
              <a:endParaRPr kumimoji="0" lang="ko-KR" altLang="ko-KR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530789" y="2684725"/>
              <a:ext cx="7334059" cy="3385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600" b="0" i="0" u="none" strike="noStrike" cap="none" normalizeH="0" baseline="0" dirty="0" err="1" smtClean="0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/>
                  <a:ea typeface="JetBrains Mono"/>
                </a:rPr>
                <a:t>mappingTable</a:t>
              </a:r>
              <a:r>
                <a:rPr kumimoji="0" lang="ko-KR" altLang="ko-KR" sz="1600" b="0" i="0" u="none" strike="noStrike" cap="none" normalizeH="0" baseline="0" dirty="0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1600" b="0" i="0" u="none" strike="noStrike" cap="none" normalizeH="0" baseline="0" dirty="0" err="1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XMLSlideShow</a:t>
              </a:r>
              <a:r>
                <a:rPr kumimoji="0" lang="ko-KR" altLang="ko-KR" sz="1600" b="0" i="0" u="none" strike="noStrike" cap="none" normalizeH="0" baseline="0" dirty="0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600" b="0" i="0" u="none" strike="noStrike" cap="none" normalizeH="0" baseline="0" dirty="0" err="1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pptInstance</a:t>
              </a:r>
              <a:r>
                <a:rPr kumimoji="0" lang="ko-KR" altLang="ko-KR" sz="1600" b="0" i="0" u="none" strike="noStrike" cap="none" normalizeH="0" baseline="0" dirty="0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1600" b="0" i="0" u="none" strike="noStrike" cap="none" normalizeH="0" baseline="0" dirty="0" err="1" smtClean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int</a:t>
              </a:r>
              <a:r>
                <a:rPr kumimoji="0" lang="ko-KR" altLang="ko-KR" sz="1600" b="0" i="0" u="none" strike="noStrike" cap="none" normalizeH="0" baseline="0" dirty="0" smtClean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1600" b="0" i="0" u="none" strike="noStrike" cap="none" normalizeH="0" baseline="0" dirty="0" err="1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pageIndex</a:t>
              </a:r>
              <a:r>
                <a:rPr kumimoji="0" lang="ko-KR" altLang="ko-KR" sz="1600" b="0" i="0" u="none" strike="noStrike" cap="none" normalizeH="0" baseline="0" dirty="0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1600" b="0" i="0" u="none" strike="noStrike" cap="none" normalizeH="0" baseline="0" dirty="0" err="1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String</a:t>
              </a:r>
              <a:r>
                <a:rPr kumimoji="0" lang="ko-KR" altLang="ko-KR" sz="1600" b="0" i="0" u="none" strike="noStrike" cap="none" normalizeH="0" baseline="0" dirty="0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[][] </a:t>
              </a:r>
              <a:r>
                <a:rPr kumimoji="0" lang="ko-KR" altLang="ko-KR" sz="1600" b="0" i="0" u="none" strike="noStrike" cap="none" normalizeH="0" baseline="0" dirty="0" err="1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data</a:t>
              </a:r>
              <a:r>
                <a:rPr kumimoji="0" lang="ko-KR" altLang="ko-KR" sz="1600" b="0" i="0" u="none" strike="noStrike" cap="none" normalizeH="0" baseline="0" dirty="0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endPara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530789" y="3239152"/>
              <a:ext cx="7141699" cy="3385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600" b="0" i="0" u="none" strike="noStrike" cap="none" normalizeH="0" baseline="0" smtClean="0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/>
                  <a:ea typeface="JetBrains Mono"/>
                </a:rPr>
                <a:t>putImage</a:t>
              </a:r>
              <a:r>
                <a:rPr kumimoji="0" lang="ko-KR" altLang="ko-KR" sz="1600" b="0" i="0" u="none" strike="noStrike" cap="none" normalizeH="0" baseline="0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(ImageProperties imgProps, XMLSlideShow ppt, </a:t>
              </a:r>
              <a:r>
                <a:rPr kumimoji="0" lang="ko-KR" altLang="ko-KR" sz="1600" b="0" i="0" u="none" strike="noStrike" cap="none" normalizeH="0" baseline="0" smtClean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int </a:t>
              </a:r>
              <a:r>
                <a:rPr kumimoji="0" lang="ko-KR" altLang="ko-KR" sz="1600" b="0" i="0" u="none" strike="noStrike" cap="none" normalizeH="0" baseline="0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pageIndex)</a:t>
              </a:r>
              <a:endParaRPr kumimoji="0" lang="ko-KR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530789" y="3793579"/>
              <a:ext cx="4536819" cy="3385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600" b="0" i="0" u="none" strike="noStrike" cap="none" normalizeH="0" baseline="0" smtClean="0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/>
                  <a:ea typeface="JetBrains Mono"/>
                </a:rPr>
                <a:t>saveFile</a:t>
              </a:r>
              <a:r>
                <a:rPr kumimoji="0" lang="ko-KR" altLang="ko-KR" sz="1600" b="0" i="0" u="none" strike="noStrike" cap="none" normalizeH="0" baseline="0" smtClean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(XMLSlideShow ppt, String savePath)</a:t>
              </a:r>
              <a:endParaRPr kumimoji="0" lang="ko-KR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30823" y="4423834"/>
            <a:ext cx="874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위의 기능들을 정의하고 기능 단위로 갖다 써서 </a:t>
            </a:r>
            <a:r>
              <a:rPr lang="en-US" altLang="ko-KR" dirty="0" smtClean="0"/>
              <a:t>PPT</a:t>
            </a:r>
            <a:r>
              <a:rPr lang="ko-KR" altLang="en-US" dirty="0" smtClean="0"/>
              <a:t>를 만드는 형식을 생각했습니다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591300" y="605785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 smtClean="0">
                <a:hlinkClick r:id="rId2"/>
              </a:rPr>
              <a:t>https://poi.apache.org/components/slideshow/xslf-cookbook.html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4162875" y="6073246"/>
            <a:ext cx="25304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(Apache poi </a:t>
            </a:r>
            <a:r>
              <a:rPr lang="ko-KR" altLang="en-US" sz="1200" dirty="0" err="1" smtClean="0"/>
              <a:t>공식문서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Reference) 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41837" y="5065878"/>
            <a:ext cx="10137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POI</a:t>
            </a:r>
            <a:r>
              <a:rPr lang="ko-KR" altLang="en-US" sz="1400" dirty="0" smtClean="0"/>
              <a:t>자체가 워낙 변수가 많기때문에 한 가지 기능을 일반화하기 힘들기도 하고 자칫 잘못하면 같은 기능인데 사소한 부분만 다르게 하기 위해 여러 </a:t>
            </a:r>
            <a:r>
              <a:rPr lang="en-US" altLang="ko-KR" sz="1400" dirty="0" smtClean="0"/>
              <a:t>method</a:t>
            </a:r>
            <a:r>
              <a:rPr lang="ko-KR" altLang="en-US" sz="1400" dirty="0" smtClean="0"/>
              <a:t>로 </a:t>
            </a:r>
            <a:r>
              <a:rPr lang="ko-KR" altLang="en-US" sz="1400" dirty="0" err="1" smtClean="0"/>
              <a:t>나뉠수</a:t>
            </a:r>
            <a:r>
              <a:rPr lang="ko-KR" altLang="en-US" sz="1400" dirty="0" smtClean="0"/>
              <a:t> 있으므로 잘 정의해야 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637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97" y="921751"/>
            <a:ext cx="6387789" cy="385506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6427177"/>
            <a:ext cx="12192000" cy="4308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(6)</a:t>
            </a:r>
            <a:endParaRPr lang="ko-KR" altLang="en-US" sz="1400" b="1" dirty="0"/>
          </a:p>
        </p:txBody>
      </p:sp>
      <p:sp>
        <p:nvSpPr>
          <p:cNvPr id="4" name="직사각형 3"/>
          <p:cNvSpPr/>
          <p:nvPr/>
        </p:nvSpPr>
        <p:spPr>
          <a:xfrm>
            <a:off x="0" y="205885"/>
            <a:ext cx="6409592" cy="463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PPT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Maker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MakeFunctions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(Detail)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707" y="1184803"/>
            <a:ext cx="3267075" cy="3028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8879" y="4860001"/>
            <a:ext cx="5439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MakeFunctions</a:t>
            </a:r>
            <a:r>
              <a:rPr lang="en-US" altLang="ko-KR" sz="1600" dirty="0" smtClean="0"/>
              <a:t> – </a:t>
            </a:r>
            <a:r>
              <a:rPr lang="ko-KR" altLang="en-US" sz="1600" dirty="0" smtClean="0"/>
              <a:t>주석으로 일부분 설명을 해놓았습니다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291562" y="4506058"/>
            <a:ext cx="4657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Properties </a:t>
            </a:r>
            <a:r>
              <a:rPr lang="ko-KR" altLang="en-US" sz="1400" dirty="0" smtClean="0"/>
              <a:t>또한 위에 어떠한 값들이 들어가면 되는지 일부분 설명해 놓았습니다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16522" y="5505088"/>
            <a:ext cx="11517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POI</a:t>
            </a:r>
            <a:r>
              <a:rPr lang="ko-KR" altLang="en-US" sz="1400" dirty="0" smtClean="0"/>
              <a:t>를 이용해서 일반적인 기능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일반화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</a:t>
            </a:r>
            <a:r>
              <a:rPr lang="ko-KR" altLang="en-US" sz="1400" dirty="0" err="1" smtClean="0"/>
              <a:t>뽑아내다보면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Error</a:t>
            </a:r>
            <a:r>
              <a:rPr lang="ko-KR" altLang="en-US" sz="1400" dirty="0" smtClean="0"/>
              <a:t>처리가 많이 필요할 것으로 보입니다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또한 제가 정의한 기능들이 </a:t>
            </a:r>
            <a:r>
              <a:rPr lang="en-US" altLang="ko-KR" sz="1400" dirty="0" smtClean="0"/>
              <a:t>POI</a:t>
            </a:r>
            <a:r>
              <a:rPr lang="ko-KR" altLang="en-US" sz="1400" dirty="0" smtClean="0"/>
              <a:t>의 전부가 아니기때문에 </a:t>
            </a:r>
            <a:r>
              <a:rPr lang="ko-KR" altLang="en-US" sz="1400" dirty="0" err="1" smtClean="0"/>
              <a:t>개발시</a:t>
            </a:r>
            <a:r>
              <a:rPr lang="ko-KR" altLang="en-US" sz="1400" dirty="0" smtClean="0"/>
              <a:t> </a:t>
            </a:r>
            <a:r>
              <a:rPr lang="ko-KR" altLang="en-US" sz="1400" dirty="0" smtClean="0">
                <a:hlinkClick r:id="rId4"/>
              </a:rPr>
              <a:t>공식문서</a:t>
            </a:r>
            <a:r>
              <a:rPr lang="ko-KR" altLang="en-US" sz="1400" dirty="0" smtClean="0"/>
              <a:t>를 확인해야합니다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17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27177"/>
            <a:ext cx="12192000" cy="4308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(7)</a:t>
            </a:r>
            <a:endParaRPr lang="ko-KR" altLang="en-US" sz="1400" b="1" dirty="0"/>
          </a:p>
        </p:txBody>
      </p:sp>
      <p:sp>
        <p:nvSpPr>
          <p:cNvPr id="4" name="직사각형 3"/>
          <p:cNvSpPr/>
          <p:nvPr/>
        </p:nvSpPr>
        <p:spPr>
          <a:xfrm>
            <a:off x="0" y="205885"/>
            <a:ext cx="6409592" cy="463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POI Library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객체 설명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4" y="836778"/>
            <a:ext cx="1124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MakeFunctions</a:t>
            </a:r>
            <a:r>
              <a:rPr lang="ko-KR" altLang="en-US" sz="1400" dirty="0" smtClean="0"/>
              <a:t>를 참고해보시면 </a:t>
            </a:r>
            <a:r>
              <a:rPr lang="en-US" altLang="ko-KR" sz="1400" dirty="0" err="1" smtClean="0"/>
              <a:t>XMLSlideShow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XSLFSlide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등을 </a:t>
            </a:r>
            <a:r>
              <a:rPr lang="ko-KR" altLang="en-US" sz="1400" dirty="0" err="1" smtClean="0"/>
              <a:t>확인하실수</a:t>
            </a:r>
            <a:r>
              <a:rPr lang="ko-KR" altLang="en-US" sz="1400" dirty="0" smtClean="0"/>
              <a:t> 있을 겁니다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부분에 대해 조감도를 보도록 하겠습니다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799721" y="1687435"/>
            <a:ext cx="15311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err="1">
                <a:solidFill>
                  <a:srgbClr val="C00000"/>
                </a:solidFill>
              </a:rPr>
              <a:t>XMLSlideShow</a:t>
            </a:r>
            <a:endParaRPr lang="ko-KR" altLang="en-US" sz="1500" b="1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83998" y="3483272"/>
            <a:ext cx="385143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err="1" smtClean="0">
                <a:solidFill>
                  <a:srgbClr val="C00000"/>
                </a:solidFill>
              </a:rPr>
              <a:t>XSLFTable</a:t>
            </a:r>
            <a:r>
              <a:rPr lang="en-US" altLang="ko-KR" sz="1500" b="1" dirty="0" smtClean="0"/>
              <a:t> </a:t>
            </a:r>
            <a:r>
              <a:rPr lang="en-US" altLang="ko-KR" sz="1500" b="1" dirty="0" err="1" smtClean="0"/>
              <a:t>pptTable</a:t>
            </a:r>
            <a:r>
              <a:rPr lang="en-US" altLang="ko-KR" sz="1500" b="1" dirty="0" smtClean="0"/>
              <a:t>= </a:t>
            </a:r>
            <a:r>
              <a:rPr lang="en-US" altLang="ko-KR" sz="1500" b="1" dirty="0" err="1" smtClean="0"/>
              <a:t>slide.createTable</a:t>
            </a:r>
            <a:r>
              <a:rPr lang="en-US" altLang="ko-KR" sz="1500" b="1" dirty="0" smtClean="0"/>
              <a:t>();</a:t>
            </a:r>
            <a:endParaRPr lang="ko-KR" altLang="en-US" sz="1500" b="1" dirty="0"/>
          </a:p>
        </p:txBody>
      </p:sp>
      <p:sp>
        <p:nvSpPr>
          <p:cNvPr id="9" name="직사각형 8"/>
          <p:cNvSpPr/>
          <p:nvPr/>
        </p:nvSpPr>
        <p:spPr>
          <a:xfrm>
            <a:off x="1198305" y="2168549"/>
            <a:ext cx="48963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smtClean="0">
                <a:solidFill>
                  <a:srgbClr val="C00000"/>
                </a:solidFill>
              </a:rPr>
              <a:t>List&lt;</a:t>
            </a:r>
            <a:r>
              <a:rPr lang="en-US" altLang="ko-KR" sz="1500" b="1" dirty="0" err="1" smtClean="0">
                <a:solidFill>
                  <a:srgbClr val="C00000"/>
                </a:solidFill>
              </a:rPr>
              <a:t>XSLFSlide</a:t>
            </a:r>
            <a:r>
              <a:rPr lang="en-US" altLang="ko-KR" sz="1500" b="1" dirty="0" smtClean="0">
                <a:solidFill>
                  <a:srgbClr val="C00000"/>
                </a:solidFill>
              </a:rPr>
              <a:t>&gt; </a:t>
            </a:r>
            <a:r>
              <a:rPr lang="en-US" altLang="ko-KR" sz="1500" b="1" dirty="0" smtClean="0"/>
              <a:t>slides = </a:t>
            </a:r>
            <a:r>
              <a:rPr lang="en-US" altLang="ko-KR" sz="1500" b="1" dirty="0" err="1" smtClean="0"/>
              <a:t>XMLSlideShow.getSlides</a:t>
            </a:r>
            <a:r>
              <a:rPr lang="en-US" altLang="ko-KR" sz="1500" b="1" dirty="0" smtClean="0"/>
              <a:t>();</a:t>
            </a:r>
            <a:endParaRPr lang="ko-KR" altLang="en-US" sz="1500" b="1" dirty="0"/>
          </a:p>
        </p:txBody>
      </p:sp>
      <p:sp>
        <p:nvSpPr>
          <p:cNvPr id="10" name="직사각형 9"/>
          <p:cNvSpPr/>
          <p:nvPr/>
        </p:nvSpPr>
        <p:spPr>
          <a:xfrm>
            <a:off x="1198305" y="2513084"/>
            <a:ext cx="38366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err="1" smtClean="0">
                <a:solidFill>
                  <a:srgbClr val="C00000"/>
                </a:solidFill>
              </a:rPr>
              <a:t>XSLFSlide</a:t>
            </a:r>
            <a:r>
              <a:rPr lang="en-US" altLang="ko-KR" sz="1500" b="1" dirty="0" smtClean="0"/>
              <a:t> slide = </a:t>
            </a:r>
            <a:r>
              <a:rPr lang="en-US" altLang="ko-KR" sz="1500" b="1" dirty="0" err="1" smtClean="0"/>
              <a:t>Slides.get</a:t>
            </a:r>
            <a:r>
              <a:rPr lang="en-US" altLang="ko-KR" sz="1500" b="1" dirty="0" smtClean="0"/>
              <a:t>(</a:t>
            </a:r>
            <a:r>
              <a:rPr lang="en-US" altLang="ko-KR" sz="1500" b="1" dirty="0" err="1" smtClean="0"/>
              <a:t>pageIndex</a:t>
            </a:r>
            <a:r>
              <a:rPr lang="en-US" altLang="ko-KR" sz="1500" b="1" dirty="0" smtClean="0"/>
              <a:t>);</a:t>
            </a:r>
            <a:endParaRPr lang="ko-KR" altLang="en-US" sz="1500" b="1" dirty="0"/>
          </a:p>
        </p:txBody>
      </p:sp>
      <p:sp>
        <p:nvSpPr>
          <p:cNvPr id="11" name="직사각형 10"/>
          <p:cNvSpPr/>
          <p:nvPr/>
        </p:nvSpPr>
        <p:spPr>
          <a:xfrm>
            <a:off x="2330909" y="4335536"/>
            <a:ext cx="44391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err="1" smtClean="0">
                <a:solidFill>
                  <a:srgbClr val="C00000"/>
                </a:solidFill>
              </a:rPr>
              <a:t>XSLFTableRow</a:t>
            </a:r>
            <a:r>
              <a:rPr lang="en-US" altLang="ko-KR" sz="1500" b="1" dirty="0" smtClean="0"/>
              <a:t> </a:t>
            </a:r>
            <a:r>
              <a:rPr lang="en-US" altLang="ko-KR" sz="1500" b="1" dirty="0" err="1" smtClean="0"/>
              <a:t>tableRow</a:t>
            </a:r>
            <a:r>
              <a:rPr lang="en-US" altLang="ko-KR" sz="1500" b="1" dirty="0" smtClean="0"/>
              <a:t>= </a:t>
            </a:r>
            <a:r>
              <a:rPr lang="en-US" altLang="ko-KR" sz="1500" b="1" dirty="0" err="1" smtClean="0"/>
              <a:t>pptTable.addRow</a:t>
            </a:r>
            <a:r>
              <a:rPr lang="en-US" altLang="ko-KR" sz="1500" b="1" dirty="0" smtClean="0"/>
              <a:t>();</a:t>
            </a:r>
            <a:r>
              <a:rPr lang="en-US" altLang="ko-KR" sz="1500" b="1" dirty="0" smtClean="0"/>
              <a:t> </a:t>
            </a:r>
            <a:endParaRPr lang="ko-KR" altLang="en-US" sz="1500" b="1" dirty="0"/>
          </a:p>
        </p:txBody>
      </p:sp>
      <p:sp>
        <p:nvSpPr>
          <p:cNvPr id="12" name="직사각형 11"/>
          <p:cNvSpPr/>
          <p:nvPr/>
        </p:nvSpPr>
        <p:spPr>
          <a:xfrm>
            <a:off x="1852044" y="5305388"/>
            <a:ext cx="487518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 err="1" smtClean="0">
                <a:solidFill>
                  <a:srgbClr val="C00000"/>
                </a:solidFill>
              </a:rPr>
              <a:t>XSLFPictureShape</a:t>
            </a:r>
            <a:r>
              <a:rPr lang="en-US" altLang="ko-KR" sz="1500" b="1" dirty="0" smtClean="0"/>
              <a:t> picture = </a:t>
            </a:r>
            <a:r>
              <a:rPr lang="en-US" altLang="ko-KR" sz="1500" b="1" dirty="0" err="1" smtClean="0"/>
              <a:t>slide.createPicture</a:t>
            </a:r>
            <a:r>
              <a:rPr lang="en-US" altLang="ko-KR" sz="1500" b="1" dirty="0" smtClean="0"/>
              <a:t>(</a:t>
            </a:r>
            <a:r>
              <a:rPr lang="en-US" altLang="ko-KR" sz="1500" b="1" dirty="0" err="1" smtClean="0"/>
              <a:t>pd</a:t>
            </a:r>
            <a:r>
              <a:rPr lang="en-US" altLang="ko-KR" sz="1500" b="1" dirty="0" smtClean="0"/>
              <a:t>);</a:t>
            </a:r>
            <a:endParaRPr lang="ko-KR" altLang="en-US" sz="1500" b="1" dirty="0"/>
          </a:p>
        </p:txBody>
      </p:sp>
      <p:sp>
        <p:nvSpPr>
          <p:cNvPr id="13" name="직사각형 12"/>
          <p:cNvSpPr/>
          <p:nvPr/>
        </p:nvSpPr>
        <p:spPr>
          <a:xfrm>
            <a:off x="439614" y="1450730"/>
            <a:ext cx="11104686" cy="4791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20970" y="1237509"/>
            <a:ext cx="102235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/>
              <a:t>PPT </a:t>
            </a:r>
            <a:r>
              <a:rPr lang="ko-KR" altLang="en-US" sz="1400" b="1" dirty="0" smtClean="0"/>
              <a:t>객체</a:t>
            </a:r>
            <a:endParaRPr lang="ko-KR" altLang="en-US" sz="1400" b="1" dirty="0"/>
          </a:p>
        </p:txBody>
      </p:sp>
      <p:sp>
        <p:nvSpPr>
          <p:cNvPr id="15" name="직사각형 14"/>
          <p:cNvSpPr/>
          <p:nvPr/>
        </p:nvSpPr>
        <p:spPr>
          <a:xfrm>
            <a:off x="1040042" y="2056767"/>
            <a:ext cx="9915173" cy="40275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/>
          </a:p>
        </p:txBody>
      </p:sp>
      <p:sp>
        <p:nvSpPr>
          <p:cNvPr id="16" name="TextBox 15"/>
          <p:cNvSpPr txBox="1"/>
          <p:nvPr/>
        </p:nvSpPr>
        <p:spPr>
          <a:xfrm>
            <a:off x="8062547" y="1924398"/>
            <a:ext cx="26289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PPT </a:t>
            </a:r>
            <a:r>
              <a:rPr lang="ko-KR" altLang="en-US" sz="1400" b="1" dirty="0" smtClean="0"/>
              <a:t>객체 안에 여러 슬라이드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1565316" y="3026619"/>
            <a:ext cx="7314916" cy="29252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/>
          </a:p>
        </p:txBody>
      </p:sp>
      <p:sp>
        <p:nvSpPr>
          <p:cNvPr id="17" name="TextBox 16"/>
          <p:cNvSpPr txBox="1"/>
          <p:nvPr/>
        </p:nvSpPr>
        <p:spPr>
          <a:xfrm>
            <a:off x="6201021" y="2872731"/>
            <a:ext cx="252974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여러 </a:t>
            </a:r>
            <a:r>
              <a:rPr lang="ko-KR" altLang="en-US" sz="1400" b="1" dirty="0" err="1" smtClean="0"/>
              <a:t>슬라이드중</a:t>
            </a:r>
            <a:r>
              <a:rPr lang="ko-KR" altLang="en-US" sz="1400" b="1" dirty="0" smtClean="0"/>
              <a:t> 특정 페이지</a:t>
            </a:r>
            <a:endParaRPr lang="ko-KR" altLang="en-US" sz="1400" b="1" dirty="0"/>
          </a:p>
        </p:txBody>
      </p:sp>
      <p:sp>
        <p:nvSpPr>
          <p:cNvPr id="19" name="직사각형 18"/>
          <p:cNvSpPr/>
          <p:nvPr/>
        </p:nvSpPr>
        <p:spPr>
          <a:xfrm>
            <a:off x="7025802" y="3174377"/>
            <a:ext cx="8801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err="1">
                <a:solidFill>
                  <a:srgbClr val="C00000"/>
                </a:solidFill>
              </a:rPr>
              <a:t>XSLFSlide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8730762" y="2252832"/>
            <a:ext cx="14059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List&lt;</a:t>
            </a:r>
            <a:r>
              <a:rPr lang="en-US" altLang="ko-KR" sz="1200" b="1" dirty="0" err="1">
                <a:solidFill>
                  <a:srgbClr val="C00000"/>
                </a:solidFill>
              </a:rPr>
              <a:t>XSLFSlide</a:t>
            </a:r>
            <a:r>
              <a:rPr lang="en-US" altLang="ko-KR" sz="1200" b="1" dirty="0">
                <a:solidFill>
                  <a:srgbClr val="C00000"/>
                </a:solidFill>
              </a:rPr>
              <a:t>&gt; 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1858392" y="3403495"/>
            <a:ext cx="5167409" cy="15148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/>
          </a:p>
        </p:txBody>
      </p:sp>
      <p:sp>
        <p:nvSpPr>
          <p:cNvPr id="22" name="직사각형 21"/>
          <p:cNvSpPr/>
          <p:nvPr/>
        </p:nvSpPr>
        <p:spPr>
          <a:xfrm>
            <a:off x="2330909" y="4106350"/>
            <a:ext cx="4439100" cy="713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/>
          </a:p>
        </p:txBody>
      </p:sp>
      <p:sp>
        <p:nvSpPr>
          <p:cNvPr id="23" name="TextBox 22"/>
          <p:cNvSpPr txBox="1"/>
          <p:nvPr/>
        </p:nvSpPr>
        <p:spPr>
          <a:xfrm>
            <a:off x="1967451" y="3152411"/>
            <a:ext cx="252974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특정 슬라이드안의 </a:t>
            </a:r>
            <a:r>
              <a:rPr lang="en-US" altLang="ko-KR" sz="1400" b="1" dirty="0" smtClean="0"/>
              <a:t>Table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16240" y="3904744"/>
            <a:ext cx="252974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해당 테이블 내의 </a:t>
            </a:r>
            <a:r>
              <a:rPr lang="en-US" altLang="ko-KR" sz="1400" b="1" dirty="0" smtClean="0"/>
              <a:t>Row</a:t>
            </a:r>
            <a:endParaRPr lang="ko-KR" altLang="en-US" sz="1400" b="1" dirty="0"/>
          </a:p>
        </p:txBody>
      </p:sp>
      <p:sp>
        <p:nvSpPr>
          <p:cNvPr id="27" name="직사각형 26"/>
          <p:cNvSpPr/>
          <p:nvPr/>
        </p:nvSpPr>
        <p:spPr>
          <a:xfrm>
            <a:off x="1858392" y="5108672"/>
            <a:ext cx="5167409" cy="6811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/>
          </a:p>
        </p:txBody>
      </p:sp>
      <p:sp>
        <p:nvSpPr>
          <p:cNvPr id="28" name="TextBox 27"/>
          <p:cNvSpPr txBox="1"/>
          <p:nvPr/>
        </p:nvSpPr>
        <p:spPr>
          <a:xfrm>
            <a:off x="1963127" y="4983343"/>
            <a:ext cx="252974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특정 슬라이드안의 그림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6903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27177"/>
            <a:ext cx="12192000" cy="4308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(8)</a:t>
            </a:r>
            <a:endParaRPr lang="ko-KR" altLang="en-US" sz="1400" b="1" dirty="0"/>
          </a:p>
        </p:txBody>
      </p:sp>
      <p:sp>
        <p:nvSpPr>
          <p:cNvPr id="4" name="직사각형 3"/>
          <p:cNvSpPr/>
          <p:nvPr/>
        </p:nvSpPr>
        <p:spPr>
          <a:xfrm>
            <a:off x="0" y="205885"/>
            <a:ext cx="6409592" cy="4634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PPT Makers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구조 예상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429" y="1039001"/>
            <a:ext cx="1124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앞선 그림은 </a:t>
            </a:r>
            <a:r>
              <a:rPr lang="en-US" altLang="ko-KR" sz="1400" dirty="0" smtClean="0"/>
              <a:t>POI</a:t>
            </a:r>
            <a:r>
              <a:rPr lang="ko-KR" altLang="en-US" sz="1400" dirty="0" smtClean="0"/>
              <a:t>의 구조를 최대한 직관적으로 나타내고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39614" y="1531855"/>
            <a:ext cx="11585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poi</a:t>
            </a:r>
            <a:r>
              <a:rPr lang="ko-KR" altLang="en-US" sz="1400" dirty="0" smtClean="0"/>
              <a:t>에서는 가장 큰 객체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pptx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지칭하는 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XMLSlideShow</a:t>
            </a:r>
            <a:r>
              <a:rPr lang="ko-KR" altLang="en-US" sz="1400" dirty="0" smtClean="0"/>
              <a:t>가 있으며 그 내부에 </a:t>
            </a:r>
            <a:r>
              <a:rPr lang="ko-KR" altLang="en-US" sz="1400" dirty="0" err="1" smtClean="0"/>
              <a:t>포함관계로</a:t>
            </a:r>
            <a:r>
              <a:rPr lang="ko-KR" altLang="en-US" sz="1400" dirty="0" smtClean="0"/>
              <a:t> 각 </a:t>
            </a:r>
            <a:r>
              <a:rPr lang="en-US" altLang="ko-KR" sz="1400" dirty="0" smtClean="0"/>
              <a:t>Slides</a:t>
            </a:r>
            <a:r>
              <a:rPr lang="ko-KR" altLang="en-US" sz="1400" dirty="0" smtClean="0"/>
              <a:t>들을 포함하고 있습니다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그리고 </a:t>
            </a:r>
            <a:r>
              <a:rPr lang="en-US" altLang="ko-KR" sz="1400" dirty="0" smtClean="0"/>
              <a:t>Slides</a:t>
            </a:r>
            <a:r>
              <a:rPr lang="ko-KR" altLang="en-US" sz="1400" dirty="0" smtClean="0"/>
              <a:t>들 안에 그림이든</a:t>
            </a:r>
            <a:r>
              <a:rPr lang="en-US" altLang="ko-KR" sz="1400" dirty="0" smtClean="0"/>
              <a:t>, Table</a:t>
            </a:r>
            <a:r>
              <a:rPr lang="ko-KR" altLang="en-US" sz="1400" dirty="0" smtClean="0"/>
              <a:t>이든 포함하고 있습니다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이렇게 하나의 객체 안에서 </a:t>
            </a:r>
            <a:r>
              <a:rPr lang="en-US" altLang="ko-KR" sz="1400" dirty="0" smtClean="0"/>
              <a:t>Table, Image</a:t>
            </a:r>
            <a:r>
              <a:rPr lang="ko-KR" altLang="en-US" sz="1400" dirty="0" smtClean="0"/>
              <a:t>등의 해당 객체들을 꺼내서 </a:t>
            </a:r>
            <a:r>
              <a:rPr lang="en-US" altLang="ko-KR" sz="1400" dirty="0" smtClean="0"/>
              <a:t>Mapping</a:t>
            </a:r>
            <a:r>
              <a:rPr lang="ko-KR" altLang="en-US" sz="1400" dirty="0" smtClean="0"/>
              <a:t>하거나 특정슬라이드 좌표에 이미지를 넣는 등의 </a:t>
            </a:r>
            <a:r>
              <a:rPr lang="en-US" altLang="ko-KR" sz="1400" dirty="0" smtClean="0"/>
              <a:t>method</a:t>
            </a:r>
            <a:r>
              <a:rPr lang="ko-KR" altLang="en-US" sz="1400" dirty="0" smtClean="0"/>
              <a:t>를 얼마나 잘 </a:t>
            </a:r>
            <a:r>
              <a:rPr lang="ko-KR" altLang="en-US" sz="1400" dirty="0" err="1" smtClean="0"/>
              <a:t>구성하느냐가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ppt</a:t>
            </a:r>
            <a:r>
              <a:rPr lang="ko-KR" altLang="en-US" sz="1400" dirty="0" smtClean="0"/>
              <a:t>문서 </a:t>
            </a:r>
            <a:r>
              <a:rPr lang="en-US" altLang="ko-KR" sz="1400" dirty="0" smtClean="0"/>
              <a:t>maker</a:t>
            </a:r>
            <a:r>
              <a:rPr lang="ko-KR" altLang="en-US" sz="1400" dirty="0" smtClean="0"/>
              <a:t>기능의 핵심이 될듯합니다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772256" y="3655516"/>
            <a:ext cx="2116017" cy="2283280"/>
            <a:chOff x="4998319" y="2178087"/>
            <a:chExt cx="2116017" cy="2283280"/>
          </a:xfrm>
        </p:grpSpPr>
        <p:sp>
          <p:nvSpPr>
            <p:cNvPr id="29" name="직사각형 28"/>
            <p:cNvSpPr/>
            <p:nvPr/>
          </p:nvSpPr>
          <p:spPr>
            <a:xfrm>
              <a:off x="4998319" y="2178087"/>
              <a:ext cx="2116017" cy="7804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MakePPT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16115" y="3794982"/>
              <a:ext cx="2098221" cy="6663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MakeFunctions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/>
            <p:cNvCxnSpPr>
              <a:stCxn id="30" idx="0"/>
              <a:endCxn id="29" idx="2"/>
            </p:cNvCxnSpPr>
            <p:nvPr/>
          </p:nvCxnSpPr>
          <p:spPr>
            <a:xfrm flipH="1" flipV="1">
              <a:off x="6056328" y="2958493"/>
              <a:ext cx="0" cy="836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129128" y="3185536"/>
              <a:ext cx="748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상속</a:t>
              </a:r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81748" y="5842844"/>
            <a:ext cx="109703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팔레트 도구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1469046" y="3494562"/>
            <a:ext cx="72243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도화지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439614" y="2831384"/>
            <a:ext cx="5899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비유를 </a:t>
            </a:r>
            <a:r>
              <a:rPr lang="ko-KR" altLang="en-US" sz="1600" b="1" smtClean="0"/>
              <a:t>하자면 다음과 같이 표현할 수 </a:t>
            </a:r>
            <a:r>
              <a:rPr lang="ko-KR" altLang="en-US" sz="1600" b="1" dirty="0" err="1" smtClean="0"/>
              <a:t>있을듯</a:t>
            </a:r>
            <a:r>
              <a:rPr lang="ko-KR" altLang="en-US" sz="1600" b="1" dirty="0" smtClean="0"/>
              <a:t> 합니다</a:t>
            </a:r>
            <a:endParaRPr lang="ko-KR" altLang="en-US" sz="1600" b="1" dirty="0"/>
          </a:p>
        </p:txBody>
      </p:sp>
      <p:sp>
        <p:nvSpPr>
          <p:cNvPr id="36" name="직사각형 35"/>
          <p:cNvSpPr/>
          <p:nvPr/>
        </p:nvSpPr>
        <p:spPr>
          <a:xfrm>
            <a:off x="4615962" y="3613411"/>
            <a:ext cx="2022231" cy="870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MakeDocs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29" idx="3"/>
            <a:endCxn id="36" idx="1"/>
          </p:cNvCxnSpPr>
          <p:nvPr/>
        </p:nvCxnSpPr>
        <p:spPr>
          <a:xfrm>
            <a:off x="2888273" y="4045719"/>
            <a:ext cx="1727689" cy="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00283" y="3499095"/>
            <a:ext cx="853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스케치북</a:t>
            </a:r>
            <a:endParaRPr lang="ko-KR" alt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5394079" y="5398157"/>
            <a:ext cx="6044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MakeDocs</a:t>
            </a:r>
            <a:r>
              <a:rPr lang="ko-KR" altLang="en-US" sz="1400" dirty="0" err="1" smtClean="0"/>
              <a:t>라는건</a:t>
            </a:r>
            <a:r>
              <a:rPr lang="ko-KR" altLang="en-US" sz="1400" dirty="0" smtClean="0"/>
              <a:t> 만들지는 않았지만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MakePPT</a:t>
            </a:r>
            <a:r>
              <a:rPr lang="ko-KR" altLang="en-US" sz="1400" dirty="0" smtClean="0"/>
              <a:t>를 가지고 여러 </a:t>
            </a:r>
            <a:r>
              <a:rPr lang="en-US" altLang="ko-KR" sz="1400" dirty="0" err="1" smtClean="0"/>
              <a:t>ppt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구성할수</a:t>
            </a:r>
            <a:r>
              <a:rPr lang="ko-KR" altLang="en-US" sz="1400" dirty="0" smtClean="0"/>
              <a:t> 있는 </a:t>
            </a:r>
            <a:r>
              <a:rPr lang="ko-KR" altLang="en-US" sz="1400" dirty="0" err="1" smtClean="0"/>
              <a:t>최상단</a:t>
            </a:r>
            <a:r>
              <a:rPr lang="ko-KR" altLang="en-US" sz="1400" dirty="0" smtClean="0"/>
              <a:t> 껍데기가 하나 더 </a:t>
            </a:r>
            <a:r>
              <a:rPr lang="ko-KR" altLang="en-US" sz="1400" dirty="0" err="1" smtClean="0"/>
              <a:t>필요할것으로</a:t>
            </a:r>
            <a:r>
              <a:rPr lang="ko-KR" altLang="en-US" sz="1400" dirty="0" smtClean="0"/>
              <a:t> 생각됩니다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39614" y="1461094"/>
            <a:ext cx="11517924" cy="1117645"/>
          </a:xfrm>
          <a:prstGeom prst="roundRect">
            <a:avLst>
              <a:gd name="adj" fmla="val 1202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5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710</Words>
  <Application>Microsoft Office PowerPoint</Application>
  <PresentationFormat>와이드스크린</PresentationFormat>
  <Paragraphs>90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 Unicode MS</vt:lpstr>
      <vt:lpstr>JetBrains Mono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63</cp:revision>
  <dcterms:created xsi:type="dcterms:W3CDTF">2024-07-17T04:41:35Z</dcterms:created>
  <dcterms:modified xsi:type="dcterms:W3CDTF">2024-07-17T06:30:05Z</dcterms:modified>
</cp:coreProperties>
</file>