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2" r:id="rId5"/>
    <p:sldId id="263" r:id="rId6"/>
    <p:sldId id="265" r:id="rId7"/>
    <p:sldId id="266" r:id="rId8"/>
    <p:sldId id="264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93662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6204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12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7055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78718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46627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16429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74096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628483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2792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C6D362-A35B-4A58-8D6B-A38C5E0DEA5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58880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C6D362-A35B-4A58-8D6B-A38C5E0DEA58}" type="datetimeFigureOut">
              <a:rPr lang="ko-KR" altLang="en-US" smtClean="0"/>
              <a:t>2023-05-31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191913-68A7-4577-B4AC-64FA8BE2034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4193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그룹 27"/>
          <p:cNvGrpSpPr/>
          <p:nvPr/>
        </p:nvGrpSpPr>
        <p:grpSpPr>
          <a:xfrm>
            <a:off x="2535378" y="1112255"/>
            <a:ext cx="6866313" cy="4164677"/>
            <a:chOff x="2593567" y="488801"/>
            <a:chExt cx="6866313" cy="4164677"/>
          </a:xfrm>
        </p:grpSpPr>
        <p:grpSp>
          <p:nvGrpSpPr>
            <p:cNvPr id="22" name="그룹 21"/>
            <p:cNvGrpSpPr/>
            <p:nvPr/>
          </p:nvGrpSpPr>
          <p:grpSpPr>
            <a:xfrm>
              <a:off x="2593567" y="488801"/>
              <a:ext cx="6866313" cy="4164677"/>
              <a:chOff x="2593567" y="488801"/>
              <a:chExt cx="6866313" cy="4164677"/>
            </a:xfrm>
          </p:grpSpPr>
          <p:cxnSp>
            <p:nvCxnSpPr>
              <p:cNvPr id="15" name="직선 화살표 연결선 14"/>
              <p:cNvCxnSpPr>
                <a:stCxn id="10" idx="0"/>
                <a:endCxn id="5" idx="2"/>
              </p:cNvCxnSpPr>
              <p:nvPr/>
            </p:nvCxnSpPr>
            <p:spPr>
              <a:xfrm flipH="1" flipV="1">
                <a:off x="6026727" y="2169622"/>
                <a:ext cx="1800397" cy="80303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" name="직사각형 3"/>
              <p:cNvSpPr/>
              <p:nvPr/>
            </p:nvSpPr>
            <p:spPr>
              <a:xfrm>
                <a:off x="2593567" y="488801"/>
                <a:ext cx="6866313" cy="4164677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/>
              <p:cNvSpPr/>
              <p:nvPr/>
            </p:nvSpPr>
            <p:spPr>
              <a:xfrm>
                <a:off x="4842163" y="889462"/>
                <a:ext cx="2369127" cy="1280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4941914" y="758657"/>
                <a:ext cx="1084812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Abstract Class</a:t>
                </a:r>
                <a:endParaRPr lang="ko-KR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7" name="TextBox 6"/>
              <p:cNvSpPr txBox="1"/>
              <p:nvPr/>
            </p:nvSpPr>
            <p:spPr>
              <a:xfrm>
                <a:off x="5163242" y="1076910"/>
                <a:ext cx="17165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execute() - template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5046863" y="1652995"/>
                <a:ext cx="194933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call() – abstract method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3115193" y="2972659"/>
                <a:ext cx="2369127" cy="1280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0" name="직사각형 9"/>
              <p:cNvSpPr/>
              <p:nvPr/>
            </p:nvSpPr>
            <p:spPr>
              <a:xfrm>
                <a:off x="6642560" y="2972659"/>
                <a:ext cx="2369127" cy="1280160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3683923" y="3474239"/>
                <a:ext cx="12524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Call() – logic1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211290" y="3474239"/>
                <a:ext cx="1252454" cy="276999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2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Call() – logic2</a:t>
                </a:r>
                <a:endParaRPr lang="ko-KR" altLang="en-US" sz="12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14" name="직선 화살표 연결선 13"/>
              <p:cNvCxnSpPr>
                <a:stCxn id="9" idx="0"/>
                <a:endCxn id="5" idx="2"/>
              </p:cNvCxnSpPr>
              <p:nvPr/>
            </p:nvCxnSpPr>
            <p:spPr>
              <a:xfrm flipV="1">
                <a:off x="4299757" y="2169622"/>
                <a:ext cx="1726970" cy="803037"/>
              </a:xfrm>
              <a:prstGeom prst="straightConnector1">
                <a:avLst/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1" name="직선 연결선 20"/>
              <p:cNvCxnSpPr>
                <a:stCxn id="5" idx="1"/>
                <a:endCxn id="5" idx="3"/>
              </p:cNvCxnSpPr>
              <p:nvPr/>
            </p:nvCxnSpPr>
            <p:spPr>
              <a:xfrm>
                <a:off x="4842163" y="1529542"/>
                <a:ext cx="2369127" cy="0"/>
              </a:xfrm>
              <a:prstGeom prst="line">
                <a:avLst/>
              </a:prstGeom>
              <a:ln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3" name="TextBox 22"/>
            <p:cNvSpPr txBox="1"/>
            <p:nvPr/>
          </p:nvSpPr>
          <p:spPr>
            <a:xfrm>
              <a:off x="7618607" y="739044"/>
              <a:ext cx="1068194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Start logging</a:t>
              </a:r>
            </a:p>
            <a:p>
              <a:endPara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200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call()</a:t>
              </a:r>
              <a:endParaRPr lang="en-US" altLang="ko-KR" sz="1200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2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End logging</a:t>
              </a:r>
            </a:p>
          </p:txBody>
        </p:sp>
        <p:sp>
          <p:nvSpPr>
            <p:cNvPr id="24" name="모서리가 둥근 직사각형 23"/>
            <p:cNvSpPr/>
            <p:nvPr/>
          </p:nvSpPr>
          <p:spPr>
            <a:xfrm>
              <a:off x="7561460" y="677316"/>
              <a:ext cx="1108715" cy="1139117"/>
            </a:xfrm>
            <a:prstGeom prst="roundRect">
              <a:avLst/>
            </a:prstGeom>
            <a:noFill/>
            <a:ln w="6350">
              <a:solidFill>
                <a:srgbClr val="FF0000"/>
              </a:solidFill>
              <a:prstDash val="sys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26" name="직선 화살표 연결선 25"/>
            <p:cNvCxnSpPr>
              <a:endCxn id="24" idx="1"/>
            </p:cNvCxnSpPr>
            <p:nvPr/>
          </p:nvCxnSpPr>
          <p:spPr>
            <a:xfrm>
              <a:off x="7091276" y="1246874"/>
              <a:ext cx="470184" cy="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274320" y="182880"/>
            <a:ext cx="268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Template Method pattern</a:t>
            </a:r>
            <a:endParaRPr lang="ko-KR" alt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32013" y="6079969"/>
            <a:ext cx="584384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Abstract Class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로 그냥 완성체를 하나 만들어서 사용 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단점</a:t>
            </a:r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 class </a:t>
            </a:r>
            <a:r>
              <a:rPr lang="ko-KR" alt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상속</a:t>
            </a:r>
            <a:endParaRPr lang="ko-KR" alt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9973190" y="182880"/>
            <a:ext cx="200267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00" b="1" dirty="0" smtClean="0"/>
              <a:t>정리</a:t>
            </a:r>
            <a:r>
              <a:rPr lang="en-US" altLang="ko-KR" sz="1000" b="1" dirty="0" smtClean="0"/>
              <a:t>: </a:t>
            </a:r>
            <a:r>
              <a:rPr lang="ko-KR" altLang="en-US" sz="1000" b="1" dirty="0" err="1" smtClean="0"/>
              <a:t>이태혁</a:t>
            </a:r>
            <a:r>
              <a:rPr lang="ko-KR" altLang="en-US" sz="1000" b="1" dirty="0" smtClean="0"/>
              <a:t> </a:t>
            </a:r>
            <a:endParaRPr lang="en-US" altLang="ko-KR" sz="1000" b="1" dirty="0" smtClean="0"/>
          </a:p>
          <a:p>
            <a:r>
              <a:rPr lang="en-US" altLang="ko-KR" sz="1000" b="1" dirty="0" smtClean="0"/>
              <a:t>(</a:t>
            </a:r>
            <a:r>
              <a:rPr lang="ko-KR" altLang="en-US" sz="1000" b="1" dirty="0" smtClean="0"/>
              <a:t>강의 김영한 스프링 </a:t>
            </a:r>
            <a:r>
              <a:rPr lang="en-US" altLang="ko-KR" sz="1000" b="1" dirty="0" smtClean="0"/>
              <a:t>advanced)</a:t>
            </a:r>
            <a:endParaRPr lang="ko-KR" altLang="en-US" sz="1000" b="1" dirty="0"/>
          </a:p>
        </p:txBody>
      </p:sp>
    </p:spTree>
    <p:extLst>
      <p:ext uri="{BB962C8B-B14F-4D97-AF65-F5344CB8AC3E}">
        <p14:creationId xmlns:p14="http://schemas.microsoft.com/office/powerpoint/2010/main" val="24189860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940637" y="1023013"/>
            <a:ext cx="3909583" cy="213228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1040387" y="892209"/>
            <a:ext cx="1566951" cy="2616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Context (Template)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7" name="그룹 16"/>
          <p:cNvGrpSpPr/>
          <p:nvPr/>
        </p:nvGrpSpPr>
        <p:grpSpPr>
          <a:xfrm>
            <a:off x="8238604" y="3945247"/>
            <a:ext cx="2369127" cy="1280160"/>
            <a:chOff x="6933506" y="3895371"/>
            <a:chExt cx="2369127" cy="1280160"/>
          </a:xfrm>
        </p:grpSpPr>
        <p:sp>
          <p:nvSpPr>
            <p:cNvPr id="10" name="직사각형 9"/>
            <p:cNvSpPr/>
            <p:nvPr/>
          </p:nvSpPr>
          <p:spPr>
            <a:xfrm>
              <a:off x="6933506" y="3895371"/>
              <a:ext cx="2369127" cy="128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TextBox 11"/>
            <p:cNvSpPr txBox="1"/>
            <p:nvPr/>
          </p:nvSpPr>
          <p:spPr>
            <a:xfrm>
              <a:off x="7502236" y="4396951"/>
              <a:ext cx="12524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Call() – logic2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3" name="TextBox 22"/>
          <p:cNvSpPr txBox="1"/>
          <p:nvPr/>
        </p:nvSpPr>
        <p:spPr>
          <a:xfrm>
            <a:off x="1407526" y="1504378"/>
            <a:ext cx="2567343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logging</a:t>
            </a: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b="1" dirty="0" smtClean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Strategy - call() (Interface)</a:t>
            </a:r>
            <a:endParaRPr lang="en-US" altLang="ko-KR" sz="1400" b="1" dirty="0">
              <a:solidFill>
                <a:schemeClr val="accent6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ko-KR" sz="1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logging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274320" y="182880"/>
            <a:ext cx="268501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Strategy Pattern</a:t>
            </a:r>
            <a:endParaRPr lang="en-US" altLang="ko-KR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18" name="그룹 17"/>
          <p:cNvGrpSpPr/>
          <p:nvPr/>
        </p:nvGrpSpPr>
        <p:grpSpPr>
          <a:xfrm>
            <a:off x="6904755" y="1300032"/>
            <a:ext cx="2369127" cy="1445246"/>
            <a:chOff x="5998668" y="1313755"/>
            <a:chExt cx="2369127" cy="1445246"/>
          </a:xfrm>
        </p:grpSpPr>
        <p:sp>
          <p:nvSpPr>
            <p:cNvPr id="9" name="직사각형 8"/>
            <p:cNvSpPr/>
            <p:nvPr/>
          </p:nvSpPr>
          <p:spPr>
            <a:xfrm>
              <a:off x="5998668" y="1478841"/>
              <a:ext cx="2369127" cy="128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/>
            <p:cNvSpPr/>
            <p:nvPr/>
          </p:nvSpPr>
          <p:spPr>
            <a:xfrm>
              <a:off x="6327868" y="1934255"/>
              <a:ext cx="17107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altLang="ko-KR" b="1" dirty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- call</a:t>
              </a:r>
              <a:r>
                <a:rPr lang="en-US" altLang="ko-KR" b="1" dirty="0" smtClean="0">
                  <a:solidFill>
                    <a:schemeClr val="accent6">
                      <a:lumMod val="75000"/>
                    </a:schemeClr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()</a:t>
              </a:r>
              <a:endParaRPr lang="en-US" altLang="ko-KR" b="1" dirty="0">
                <a:solidFill>
                  <a:schemeClr val="accent6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129292" y="1313755"/>
              <a:ext cx="1566951" cy="26161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1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&lt;&lt;Interface&gt;&gt;</a:t>
              </a:r>
              <a:endParaRPr lang="ko-KR" altLang="en-US" sz="11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grpSp>
        <p:nvGrpSpPr>
          <p:cNvPr id="16" name="그룹 15"/>
          <p:cNvGrpSpPr/>
          <p:nvPr/>
        </p:nvGrpSpPr>
        <p:grpSpPr>
          <a:xfrm>
            <a:off x="5585112" y="3945247"/>
            <a:ext cx="2369127" cy="1280160"/>
            <a:chOff x="4280014" y="3895371"/>
            <a:chExt cx="2369127" cy="1280160"/>
          </a:xfrm>
        </p:grpSpPr>
        <p:sp>
          <p:nvSpPr>
            <p:cNvPr id="11" name="TextBox 10"/>
            <p:cNvSpPr txBox="1"/>
            <p:nvPr/>
          </p:nvSpPr>
          <p:spPr>
            <a:xfrm>
              <a:off x="4838350" y="4396951"/>
              <a:ext cx="1252454" cy="27699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Call() – logic1</a:t>
              </a:r>
              <a:endParaRPr lang="ko-KR" altLang="en-US" sz="12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7" name="직사각형 26"/>
            <p:cNvSpPr/>
            <p:nvPr/>
          </p:nvSpPr>
          <p:spPr>
            <a:xfrm>
              <a:off x="4280014" y="3895371"/>
              <a:ext cx="2369127" cy="128016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20" name="직선 화살표 연결선 19"/>
          <p:cNvCxnSpPr>
            <a:stCxn id="5" idx="3"/>
            <a:endCxn id="9" idx="1"/>
          </p:cNvCxnSpPr>
          <p:nvPr/>
        </p:nvCxnSpPr>
        <p:spPr>
          <a:xfrm>
            <a:off x="4850220" y="2089155"/>
            <a:ext cx="2054535" cy="160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꺾인 연결선 29"/>
          <p:cNvCxnSpPr>
            <a:stCxn id="27" idx="0"/>
            <a:endCxn id="9" idx="2"/>
          </p:cNvCxnSpPr>
          <p:nvPr/>
        </p:nvCxnSpPr>
        <p:spPr>
          <a:xfrm rot="5400000" flipH="1" flipV="1">
            <a:off x="6829513" y="2685442"/>
            <a:ext cx="1199969" cy="1319643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꺾인 연결선 30"/>
          <p:cNvCxnSpPr>
            <a:stCxn id="10" idx="0"/>
            <a:endCxn id="9" idx="2"/>
          </p:cNvCxnSpPr>
          <p:nvPr/>
        </p:nvCxnSpPr>
        <p:spPr>
          <a:xfrm rot="16200000" flipV="1">
            <a:off x="8156260" y="2678338"/>
            <a:ext cx="1199969" cy="133384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73841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74320" y="182880"/>
            <a:ext cx="9692641" cy="6574603"/>
            <a:chOff x="274320" y="182880"/>
            <a:chExt cx="9692641" cy="6574603"/>
          </a:xfrm>
        </p:grpSpPr>
        <p:sp>
          <p:nvSpPr>
            <p:cNvPr id="36" name="TextBox 35"/>
            <p:cNvSpPr txBox="1"/>
            <p:nvPr/>
          </p:nvSpPr>
          <p:spPr>
            <a:xfrm>
              <a:off x="1147156" y="1264573"/>
              <a:ext cx="2521691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void execute(){</a:t>
              </a: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274320" y="182880"/>
              <a:ext cx="9692641" cy="6574603"/>
              <a:chOff x="274320" y="182880"/>
              <a:chExt cx="9692641" cy="6574603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40637" y="1023013"/>
                <a:ext cx="4044226" cy="46628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40387" y="892209"/>
                <a:ext cx="1566951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 (Template)</a:t>
                </a:r>
                <a:endParaRPr lang="ko-KR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6529646" y="4108734"/>
                <a:ext cx="2369127" cy="1280160"/>
                <a:chOff x="7340830" y="4180064"/>
                <a:chExt cx="2369127" cy="1280160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7340830" y="4180064"/>
                  <a:ext cx="2369127" cy="1280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909560" y="4681644"/>
                  <a:ext cx="125245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Call() – logic2</a:t>
                  </a:r>
                  <a:endPara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1421676" y="1772439"/>
                <a:ext cx="25673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logging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74320" y="182880"/>
                <a:ext cx="2685011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Pattern (ContextV1) </a:t>
                </a:r>
                <a:endPara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421676" y="2489785"/>
                <a:ext cx="2567343" cy="17854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529647" y="1499021"/>
                <a:ext cx="2369127" cy="1280160"/>
                <a:chOff x="4687338" y="4180064"/>
                <a:chExt cx="2369127" cy="128016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245674" y="4681644"/>
                  <a:ext cx="125245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Call() – logic1</a:t>
                  </a:r>
                  <a:endPara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4687338" y="4180064"/>
                  <a:ext cx="2369127" cy="1280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" name="직사각형 3"/>
              <p:cNvSpPr/>
              <p:nvPr/>
            </p:nvSpPr>
            <p:spPr>
              <a:xfrm>
                <a:off x="1421676" y="4554179"/>
                <a:ext cx="10663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logging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531418" y="2911736"/>
                <a:ext cx="22317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- call() (Interface)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82733" y="5927465"/>
                <a:ext cx="2403667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public (Strategy strategy){</a:t>
                </a:r>
              </a:p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altLang="ko-KR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this.strategy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= strategy;</a:t>
                </a:r>
                <a:endParaRPr lang="en-US" altLang="ko-KR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}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31418" y="2311538"/>
                <a:ext cx="1566951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&lt;&lt;Interface&gt;&gt;</a:t>
                </a:r>
                <a:endParaRPr lang="ko-KR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꺾인 연결선 21"/>
              <p:cNvCxnSpPr>
                <a:stCxn id="27" idx="1"/>
                <a:endCxn id="9" idx="3"/>
              </p:cNvCxnSpPr>
              <p:nvPr/>
            </p:nvCxnSpPr>
            <p:spPr>
              <a:xfrm rot="10800000" flipV="1">
                <a:off x="3989019" y="2139101"/>
                <a:ext cx="2540628" cy="1243430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453611" y="1023013"/>
                <a:ext cx="3513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straegy1 = new StrategyLogic1();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53611" y="3753747"/>
                <a:ext cx="3513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straegy1 = new StrategyLogic2();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꺾인 연결선 27"/>
              <p:cNvCxnSpPr>
                <a:stCxn id="10" idx="1"/>
                <a:endCxn id="9" idx="3"/>
              </p:cNvCxnSpPr>
              <p:nvPr/>
            </p:nvCxnSpPr>
            <p:spPr>
              <a:xfrm rot="10800000">
                <a:off x="3989020" y="3382532"/>
                <a:ext cx="2540627" cy="1366283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직사각형 28"/>
              <p:cNvSpPr/>
              <p:nvPr/>
            </p:nvSpPr>
            <p:spPr>
              <a:xfrm>
                <a:off x="4196651" y="3159706"/>
                <a:ext cx="722893" cy="3834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ko-KR" altLang="en-US" sz="11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생성자</a:t>
                </a:r>
                <a:endParaRPr lang="ko-KR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243176" y="2844862"/>
                <a:ext cx="5403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smtClean="0"/>
                  <a:t>주입</a:t>
                </a:r>
                <a:endParaRPr lang="ko-KR" altLang="en-US" sz="1000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3394315" y="5894487"/>
                <a:ext cx="2327563" cy="862996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꺾인 연결선 32"/>
              <p:cNvCxnSpPr>
                <a:stCxn id="31" idx="0"/>
                <a:endCxn id="29" idx="2"/>
              </p:cNvCxnSpPr>
              <p:nvPr/>
            </p:nvCxnSpPr>
            <p:spPr>
              <a:xfrm rot="5400000" flipH="1" flipV="1">
                <a:off x="3382441" y="4718831"/>
                <a:ext cx="2351312" cy="1"/>
              </a:xfrm>
              <a:prstGeom prst="bentConnector3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2082433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그룹 43"/>
          <p:cNvGrpSpPr/>
          <p:nvPr/>
        </p:nvGrpSpPr>
        <p:grpSpPr>
          <a:xfrm>
            <a:off x="274320" y="182880"/>
            <a:ext cx="9692641" cy="6160200"/>
            <a:chOff x="274320" y="182880"/>
            <a:chExt cx="9692641" cy="6160200"/>
          </a:xfrm>
        </p:grpSpPr>
        <p:sp>
          <p:nvSpPr>
            <p:cNvPr id="36" name="TextBox 35"/>
            <p:cNvSpPr txBox="1"/>
            <p:nvPr/>
          </p:nvSpPr>
          <p:spPr>
            <a:xfrm>
              <a:off x="1147156" y="1264573"/>
              <a:ext cx="3266902" cy="41857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Public void execute(</a:t>
              </a:r>
              <a:r>
                <a:rPr lang="en-US" altLang="ko-KR" sz="1400" b="1" dirty="0" smtClean="0">
                  <a:solidFill>
                    <a:schemeClr val="accent6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Strategy strategy</a:t>
              </a:r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){</a:t>
              </a: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 smtClean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endParaRPr lang="en-US" altLang="ko-KR" sz="14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  <a:p>
              <a:r>
                <a:rPr lang="en-US" altLang="ko-KR" sz="1400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}</a:t>
              </a:r>
            </a:p>
          </p:txBody>
        </p:sp>
        <p:grpSp>
          <p:nvGrpSpPr>
            <p:cNvPr id="35" name="그룹 34"/>
            <p:cNvGrpSpPr/>
            <p:nvPr/>
          </p:nvGrpSpPr>
          <p:grpSpPr>
            <a:xfrm>
              <a:off x="274320" y="182880"/>
              <a:ext cx="9692641" cy="6160200"/>
              <a:chOff x="274320" y="182880"/>
              <a:chExt cx="9692641" cy="6160200"/>
            </a:xfrm>
          </p:grpSpPr>
          <p:sp>
            <p:nvSpPr>
              <p:cNvPr id="5" name="직사각형 4"/>
              <p:cNvSpPr/>
              <p:nvPr/>
            </p:nvSpPr>
            <p:spPr>
              <a:xfrm>
                <a:off x="940637" y="1023013"/>
                <a:ext cx="4044226" cy="4662892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6" name="TextBox 5"/>
              <p:cNvSpPr txBox="1"/>
              <p:nvPr/>
            </p:nvSpPr>
            <p:spPr>
              <a:xfrm>
                <a:off x="1040387" y="892209"/>
                <a:ext cx="1566951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 (Template)</a:t>
                </a:r>
                <a:endParaRPr lang="ko-KR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17" name="그룹 16"/>
              <p:cNvGrpSpPr/>
              <p:nvPr/>
            </p:nvGrpSpPr>
            <p:grpSpPr>
              <a:xfrm>
                <a:off x="6529646" y="4108734"/>
                <a:ext cx="2369127" cy="1280160"/>
                <a:chOff x="7340830" y="4180064"/>
                <a:chExt cx="2369127" cy="1280160"/>
              </a:xfrm>
            </p:grpSpPr>
            <p:sp>
              <p:nvSpPr>
                <p:cNvPr id="10" name="직사각형 9"/>
                <p:cNvSpPr/>
                <p:nvPr/>
              </p:nvSpPr>
              <p:spPr>
                <a:xfrm>
                  <a:off x="7340830" y="4180064"/>
                  <a:ext cx="2369127" cy="1280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  <p:sp>
              <p:nvSpPr>
                <p:cNvPr id="12" name="TextBox 11"/>
                <p:cNvSpPr txBox="1"/>
                <p:nvPr/>
              </p:nvSpPr>
              <p:spPr>
                <a:xfrm>
                  <a:off x="7909560" y="4681644"/>
                  <a:ext cx="125245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Call() – logic2</a:t>
                  </a:r>
                  <a:endPara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</p:grpSp>
          <p:sp>
            <p:nvSpPr>
              <p:cNvPr id="23" name="TextBox 22"/>
              <p:cNvSpPr txBox="1"/>
              <p:nvPr/>
            </p:nvSpPr>
            <p:spPr>
              <a:xfrm>
                <a:off x="1421676" y="1772439"/>
                <a:ext cx="2567343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Start logging</a:t>
                </a:r>
              </a:p>
            </p:txBody>
          </p:sp>
          <p:sp>
            <p:nvSpPr>
              <p:cNvPr id="2" name="TextBox 1"/>
              <p:cNvSpPr txBox="1"/>
              <p:nvPr/>
            </p:nvSpPr>
            <p:spPr>
              <a:xfrm>
                <a:off x="274320" y="182880"/>
                <a:ext cx="450918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6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Pattern (ContextV2) – 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템플릿 </a:t>
                </a:r>
                <a:r>
                  <a:rPr lang="ko-KR" altLang="en-US" sz="1400" dirty="0" err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콜백</a:t>
                </a:r>
                <a:r>
                  <a:rPr lang="ko-KR" altLang="en-US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패턴</a:t>
                </a:r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endParaRPr lang="en-US" altLang="ko-KR" sz="1200" dirty="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9" name="직사각형 8"/>
              <p:cNvSpPr/>
              <p:nvPr/>
            </p:nvSpPr>
            <p:spPr>
              <a:xfrm>
                <a:off x="1421676" y="2489785"/>
                <a:ext cx="2567343" cy="1785491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grpSp>
            <p:nvGrpSpPr>
              <p:cNvPr id="16" name="그룹 15"/>
              <p:cNvGrpSpPr/>
              <p:nvPr/>
            </p:nvGrpSpPr>
            <p:grpSpPr>
              <a:xfrm>
                <a:off x="6529647" y="1499021"/>
                <a:ext cx="2369127" cy="1280160"/>
                <a:chOff x="4687338" y="4180064"/>
                <a:chExt cx="2369127" cy="1280160"/>
              </a:xfrm>
            </p:grpSpPr>
            <p:sp>
              <p:nvSpPr>
                <p:cNvPr id="11" name="TextBox 10"/>
                <p:cNvSpPr txBox="1"/>
                <p:nvPr/>
              </p:nvSpPr>
              <p:spPr>
                <a:xfrm>
                  <a:off x="5245674" y="4681644"/>
                  <a:ext cx="1252454" cy="276999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altLang="ko-KR" sz="1200" b="1" dirty="0" smtClean="0">
                      <a:latin typeface="Times New Roman" panose="02020603050405020304" pitchFamily="18" charset="0"/>
                      <a:cs typeface="Times New Roman" panose="02020603050405020304" pitchFamily="18" charset="0"/>
                    </a:rPr>
                    <a:t>Call() – logic1</a:t>
                  </a:r>
                  <a:endParaRPr lang="ko-KR" altLang="en-US" sz="1200" b="1" dirty="0">
                    <a:latin typeface="Times New Roman" panose="02020603050405020304" pitchFamily="18" charset="0"/>
                    <a:cs typeface="Times New Roman" panose="02020603050405020304" pitchFamily="18" charset="0"/>
                  </a:endParaRPr>
                </a:p>
              </p:txBody>
            </p:sp>
            <p:sp>
              <p:nvSpPr>
                <p:cNvPr id="27" name="직사각형 26"/>
                <p:cNvSpPr/>
                <p:nvPr/>
              </p:nvSpPr>
              <p:spPr>
                <a:xfrm>
                  <a:off x="4687338" y="4180064"/>
                  <a:ext cx="2369127" cy="1280160"/>
                </a:xfrm>
                <a:prstGeom prst="rect">
                  <a:avLst/>
                </a:prstGeom>
                <a:noFill/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/>
                </a:p>
              </p:txBody>
            </p:sp>
          </p:grpSp>
          <p:sp>
            <p:nvSpPr>
              <p:cNvPr id="4" name="직사각형 3"/>
              <p:cNvSpPr/>
              <p:nvPr/>
            </p:nvSpPr>
            <p:spPr>
              <a:xfrm>
                <a:off x="1421676" y="4554179"/>
                <a:ext cx="1066318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End logging</a:t>
                </a:r>
              </a:p>
            </p:txBody>
          </p:sp>
          <p:sp>
            <p:nvSpPr>
              <p:cNvPr id="7" name="직사각형 6"/>
              <p:cNvSpPr/>
              <p:nvPr/>
            </p:nvSpPr>
            <p:spPr>
              <a:xfrm>
                <a:off x="1531418" y="2911736"/>
                <a:ext cx="2231701" cy="30777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altLang="ko-KR" sz="1400" b="1" dirty="0">
                    <a:solidFill>
                      <a:schemeClr val="accent6">
                        <a:lumMod val="7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- call() (Interface)</a:t>
                </a:r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3449482" y="5981180"/>
                <a:ext cx="240366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contextV2.execut(strategy1)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1" name="TextBox 20"/>
              <p:cNvSpPr txBox="1"/>
              <p:nvPr/>
            </p:nvSpPr>
            <p:spPr>
              <a:xfrm>
                <a:off x="1531418" y="2311538"/>
                <a:ext cx="1566951" cy="26161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1100" b="1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&lt;&lt;Interface&gt;&gt;</a:t>
                </a:r>
                <a:endParaRPr lang="ko-KR" altLang="en-US" sz="11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2" name="꺾인 연결선 21"/>
              <p:cNvCxnSpPr>
                <a:stCxn id="27" idx="1"/>
                <a:endCxn id="9" idx="3"/>
              </p:cNvCxnSpPr>
              <p:nvPr/>
            </p:nvCxnSpPr>
            <p:spPr>
              <a:xfrm rot="10800000" flipV="1">
                <a:off x="3989019" y="2139101"/>
                <a:ext cx="2540628" cy="1243430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6453611" y="1023013"/>
                <a:ext cx="3513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straegy1 = new StrategyLogic1();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6453611" y="3753747"/>
                <a:ext cx="351335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1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Strategy straegy1 = new StrategyLogic2();</a:t>
                </a:r>
                <a:endParaRPr lang="ko-KR" altLang="en-US" sz="1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cxnSp>
            <p:nvCxnSpPr>
              <p:cNvPr id="28" name="꺾인 연결선 27"/>
              <p:cNvCxnSpPr>
                <a:stCxn id="10" idx="1"/>
                <a:endCxn id="9" idx="3"/>
              </p:cNvCxnSpPr>
              <p:nvPr/>
            </p:nvCxnSpPr>
            <p:spPr>
              <a:xfrm rot="10800000">
                <a:off x="3989020" y="3382532"/>
                <a:ext cx="2540627" cy="1366283"/>
              </a:xfrm>
              <a:prstGeom prst="bentConnector3">
                <a:avLst>
                  <a:gd name="adj1" fmla="val 50000"/>
                </a:avLst>
              </a:prstGeom>
              <a:ln w="1905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29" name="직사각형 28"/>
              <p:cNvSpPr/>
              <p:nvPr/>
            </p:nvSpPr>
            <p:spPr>
              <a:xfrm>
                <a:off x="4196651" y="3159706"/>
                <a:ext cx="722893" cy="383469"/>
              </a:xfrm>
              <a:prstGeom prst="rect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100" dirty="0" err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param</a:t>
                </a:r>
                <a:endParaRPr lang="ko-KR" altLang="en-US" sz="11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243176" y="2844862"/>
                <a:ext cx="540327" cy="2462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ko-KR" altLang="en-US" sz="1000" smtClean="0"/>
                  <a:t>주입</a:t>
                </a:r>
                <a:endParaRPr lang="ko-KR" altLang="en-US" sz="1000"/>
              </a:p>
            </p:txBody>
          </p:sp>
          <p:sp>
            <p:nvSpPr>
              <p:cNvPr id="31" name="모서리가 둥근 직사각형 30"/>
              <p:cNvSpPr/>
              <p:nvPr/>
            </p:nvSpPr>
            <p:spPr>
              <a:xfrm>
                <a:off x="3391594" y="5958199"/>
                <a:ext cx="2327563" cy="384881"/>
              </a:xfrm>
              <a:prstGeom prst="roundRect">
                <a:avLst/>
              </a:prstGeom>
              <a:noFill/>
              <a:ln>
                <a:solidFill>
                  <a:srgbClr val="FF0000"/>
                </a:solidFill>
                <a:prstDash val="sys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3" name="꺾인 연결선 32"/>
              <p:cNvCxnSpPr>
                <a:stCxn id="31" idx="0"/>
                <a:endCxn id="29" idx="2"/>
              </p:cNvCxnSpPr>
              <p:nvPr/>
            </p:nvCxnSpPr>
            <p:spPr>
              <a:xfrm rot="5400000" flipH="1" flipV="1">
                <a:off x="3349225" y="4749326"/>
                <a:ext cx="2415024" cy="2722"/>
              </a:xfrm>
              <a:prstGeom prst="bentConnector3">
                <a:avLst/>
              </a:prstGeom>
              <a:ln>
                <a:prstDash val="dashDot"/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7959666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182880"/>
            <a:ext cx="450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(Class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의존관계</a:t>
            </a:r>
            <a:r>
              <a:rPr lang="en-US" altLang="ko-K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모서리가 둥근 직사각형 2"/>
          <p:cNvSpPr/>
          <p:nvPr/>
        </p:nvSpPr>
        <p:spPr>
          <a:xfrm>
            <a:off x="1338350" y="1521230"/>
            <a:ext cx="2576946" cy="12136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Client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2" name="모서리가 둥근 직사각형 31"/>
          <p:cNvSpPr/>
          <p:nvPr/>
        </p:nvSpPr>
        <p:spPr>
          <a:xfrm>
            <a:off x="5015346" y="4289368"/>
            <a:ext cx="2576946" cy="12136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Proxy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4" name="모서리가 둥근 직사각형 33"/>
          <p:cNvSpPr/>
          <p:nvPr/>
        </p:nvSpPr>
        <p:spPr>
          <a:xfrm>
            <a:off x="8667404" y="4289368"/>
            <a:ext cx="2576946" cy="12136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 smtClean="0">
                <a:solidFill>
                  <a:schemeClr val="tx1"/>
                </a:solidFill>
              </a:rPr>
              <a:t>RealSubject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37" name="모서리가 둥근 직사각형 36"/>
          <p:cNvSpPr/>
          <p:nvPr/>
        </p:nvSpPr>
        <p:spPr>
          <a:xfrm>
            <a:off x="6921731" y="1521230"/>
            <a:ext cx="2576946" cy="1213658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&lt;&lt;Interface&gt;&gt;</a:t>
            </a:r>
          </a:p>
          <a:p>
            <a:pPr algn="ctr"/>
            <a:r>
              <a:rPr lang="en-US" altLang="ko-KR" dirty="0" smtClean="0">
                <a:solidFill>
                  <a:schemeClr val="tx1"/>
                </a:solidFill>
              </a:rPr>
              <a:t>Subject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14" name="직선 화살표 연결선 13"/>
          <p:cNvCxnSpPr>
            <a:stCxn id="3" idx="3"/>
            <a:endCxn id="37" idx="1"/>
          </p:cNvCxnSpPr>
          <p:nvPr/>
        </p:nvCxnSpPr>
        <p:spPr>
          <a:xfrm>
            <a:off x="3915296" y="2128059"/>
            <a:ext cx="3006435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/>
          <p:cNvCxnSpPr>
            <a:stCxn id="32" idx="0"/>
            <a:endCxn id="37" idx="2"/>
          </p:cNvCxnSpPr>
          <p:nvPr/>
        </p:nvCxnSpPr>
        <p:spPr>
          <a:xfrm flipV="1">
            <a:off x="6303819" y="2734888"/>
            <a:ext cx="1906385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직선 화살표 연결선 37"/>
          <p:cNvCxnSpPr>
            <a:stCxn id="34" idx="0"/>
            <a:endCxn id="37" idx="2"/>
          </p:cNvCxnSpPr>
          <p:nvPr/>
        </p:nvCxnSpPr>
        <p:spPr>
          <a:xfrm flipH="1" flipV="1">
            <a:off x="8210204" y="2734888"/>
            <a:ext cx="1745673" cy="15544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451659" y="6095497"/>
            <a:ext cx="912737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/>
              <a:t>Client, Proxy, </a:t>
            </a:r>
            <a:r>
              <a:rPr lang="en-US" altLang="ko-KR" sz="1600" dirty="0" err="1" smtClean="0"/>
              <a:t>RealSubject</a:t>
            </a:r>
            <a:r>
              <a:rPr lang="en-US" altLang="ko-KR" sz="1600" dirty="0" smtClean="0"/>
              <a:t> </a:t>
            </a:r>
            <a:r>
              <a:rPr lang="ko-KR" altLang="en-US" sz="1600" dirty="0" smtClean="0"/>
              <a:t>모두 한 인터페이스를 바라본다</a:t>
            </a:r>
            <a:r>
              <a:rPr lang="en-US" altLang="ko-KR" sz="1600" dirty="0" smtClean="0"/>
              <a:t>.</a:t>
            </a:r>
            <a:endParaRPr lang="ko-KR" altLang="en-US" sz="1600" dirty="0"/>
          </a:p>
        </p:txBody>
      </p:sp>
      <p:sp>
        <p:nvSpPr>
          <p:cNvPr id="39" name="TextBox 38"/>
          <p:cNvSpPr txBox="1"/>
          <p:nvPr/>
        </p:nvSpPr>
        <p:spPr>
          <a:xfrm>
            <a:off x="9240982" y="3204148"/>
            <a:ext cx="2482734" cy="4462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 </a:t>
            </a:r>
          </a:p>
          <a:p>
            <a:pPr algn="ctr"/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객체이므로 구현만 해주면 된다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4244343" y="1252264"/>
            <a:ext cx="22201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</a:t>
            </a:r>
            <a:br>
              <a:rPr lang="en-US" altLang="ko-KR" sz="14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(Interface</a:t>
            </a:r>
            <a:r>
              <a:rPr lang="ko-KR" alt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만 </a:t>
            </a:r>
            <a:r>
              <a:rPr lang="ko-KR" altLang="en-US" sz="11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주입받아</a:t>
            </a:r>
            <a:r>
              <a:rPr lang="ko-KR" alt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ko-KR" alt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를 바라보게 된다</a:t>
            </a:r>
            <a:r>
              <a:rPr lang="en-US" altLang="ko-KR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r>
              <a:rPr lang="ko-KR" altLang="en-US" sz="11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ko-KR" altLang="en-US"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2" name="TextBox 41"/>
          <p:cNvSpPr txBox="1"/>
          <p:nvPr/>
        </p:nvSpPr>
        <p:spPr>
          <a:xfrm>
            <a:off x="2857724" y="3003855"/>
            <a:ext cx="43992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Implements</a:t>
            </a: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(for operation – Proxy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역할을 위한 것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기능을 </a:t>
            </a:r>
            <a:r>
              <a:rPr lang="ko-KR" alt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구현해줌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캐싱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기능 등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b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2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&amp; </a:t>
            </a:r>
            <a: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Dependency Injection </a:t>
            </a:r>
            <a:br>
              <a:rPr lang="en-US" altLang="ko-KR" sz="1200" b="1" dirty="0" smtClean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(Real Subject (target)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을 받아와야 한다 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– </a:t>
            </a:r>
            <a:r>
              <a:rPr lang="ko-KR" alt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기능</a:t>
            </a:r>
            <a:r>
              <a:rPr lang="en-US" altLang="ko-KR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ko-KR" alt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31889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182880"/>
            <a:ext cx="450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(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Injection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관계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90205" y="521434"/>
            <a:ext cx="10666610" cy="5943395"/>
            <a:chOff x="590205" y="521434"/>
            <a:chExt cx="10666610" cy="5943395"/>
          </a:xfrm>
        </p:grpSpPr>
        <p:sp>
          <p:nvSpPr>
            <p:cNvPr id="30" name="직사각형 29"/>
            <p:cNvSpPr/>
            <p:nvPr/>
          </p:nvSpPr>
          <p:spPr>
            <a:xfrm>
              <a:off x="5203768" y="1890559"/>
              <a:ext cx="2593571" cy="384048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90205" y="1890561"/>
              <a:ext cx="2576946" cy="22610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857403" y="721489"/>
              <a:ext cx="3230879" cy="5743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679869" y="1211686"/>
              <a:ext cx="2576946" cy="34968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54826" y="2656567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33999" y="521434"/>
              <a:ext cx="7506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Proxy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4827" y="1705893"/>
              <a:ext cx="7793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448990" y="3364199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1339" y="3060934"/>
              <a:ext cx="1320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Injection (target)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4826" y="2379568"/>
              <a:ext cx="822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Injection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94716" y="1211686"/>
              <a:ext cx="1097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Implements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012155" y="966062"/>
              <a:ext cx="13831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/>
                <a:t>RealSubject</a:t>
              </a:r>
              <a:endParaRPr lang="ko-KR" altLang="en-US" dirty="0"/>
            </a:p>
          </p:txBody>
        </p:sp>
        <p:cxnSp>
          <p:nvCxnSpPr>
            <p:cNvPr id="24" name="꺾인 연결선 23"/>
            <p:cNvCxnSpPr>
              <a:stCxn id="32" idx="1"/>
              <a:endCxn id="37" idx="3"/>
            </p:cNvCxnSpPr>
            <p:nvPr/>
          </p:nvCxnSpPr>
          <p:spPr>
            <a:xfrm rot="10800000">
              <a:off x="2902529" y="3021091"/>
              <a:ext cx="1954874" cy="572068"/>
            </a:xfrm>
            <a:prstGeom prst="bentConnector3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40" name="꺾인 연결선 39"/>
            <p:cNvCxnSpPr>
              <a:stCxn id="34" idx="1"/>
              <a:endCxn id="29" idx="3"/>
            </p:cNvCxnSpPr>
            <p:nvPr/>
          </p:nvCxnSpPr>
          <p:spPr>
            <a:xfrm rot="10800000" flipV="1">
              <a:off x="7496693" y="2960131"/>
              <a:ext cx="1183176" cy="768592"/>
            </a:xfrm>
            <a:prstGeom prst="bentConnector3">
              <a:avLst>
                <a:gd name="adj1" fmla="val 35948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43" name="모서리가 둥근 직사각형 42"/>
            <p:cNvSpPr/>
            <p:nvPr/>
          </p:nvSpPr>
          <p:spPr>
            <a:xfrm>
              <a:off x="8987440" y="2569042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33166" y="2190848"/>
              <a:ext cx="109727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Implements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63146" y="3385614"/>
              <a:ext cx="1496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실제 </a:t>
              </a:r>
              <a:r>
                <a:rPr lang="ko-KR" altLang="en-US" sz="1200" b="1" dirty="0" err="1" smtClean="0"/>
                <a:t>로직을</a:t>
              </a:r>
              <a:r>
                <a:rPr lang="ko-KR" altLang="en-US" sz="1200" b="1" dirty="0" smtClean="0"/>
                <a:t> 구현</a:t>
              </a:r>
              <a:endParaRPr lang="ko-KR" altLang="en-US" sz="1200" b="1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448990" y="1589880"/>
              <a:ext cx="2047703" cy="7290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29594" y="2370910"/>
              <a:ext cx="2123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Proxy </a:t>
              </a:r>
              <a:r>
                <a:rPr lang="ko-KR" altLang="en-US" sz="1000" b="1" dirty="0" smtClean="0"/>
                <a:t>부가기능 등의 </a:t>
              </a:r>
              <a:r>
                <a:rPr lang="ko-KR" altLang="en-US" sz="1000" b="1" dirty="0" err="1" smtClean="0"/>
                <a:t>로직을</a:t>
              </a:r>
              <a:r>
                <a:rPr lang="ko-KR" altLang="en-US" sz="1000" b="1" dirty="0" smtClean="0"/>
                <a:t> 구현</a:t>
              </a:r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11339" y="5783024"/>
              <a:ext cx="2061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Target Logic</a:t>
              </a:r>
              <a:r>
                <a:rPr lang="ko-KR" altLang="en-US" sz="1200" b="1" dirty="0" smtClean="0"/>
                <a:t>을 감싸서 </a:t>
              </a:r>
              <a:r>
                <a:rPr lang="en-US" altLang="ko-KR" sz="1200" b="1" dirty="0" smtClean="0"/>
                <a:t>Proxy</a:t>
              </a:r>
              <a:r>
                <a:rPr lang="ko-KR" altLang="en-US" sz="1200" b="1" dirty="0" smtClean="0"/>
                <a:t>기능을 추가</a:t>
              </a:r>
              <a:endParaRPr lang="ko-KR" altLang="en-US" sz="12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94913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182880"/>
            <a:ext cx="450918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(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실제 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Runtime </a:t>
            </a:r>
            <a:r>
              <a:rPr lang="ko-KR" altLang="en-US" sz="16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동적관계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8" name="그룹 47"/>
          <p:cNvGrpSpPr/>
          <p:nvPr/>
        </p:nvGrpSpPr>
        <p:grpSpPr>
          <a:xfrm>
            <a:off x="590205" y="521434"/>
            <a:ext cx="10666610" cy="5943395"/>
            <a:chOff x="590205" y="521434"/>
            <a:chExt cx="10666610" cy="5943395"/>
          </a:xfrm>
        </p:grpSpPr>
        <p:sp>
          <p:nvSpPr>
            <p:cNvPr id="30" name="직사각형 29"/>
            <p:cNvSpPr/>
            <p:nvPr/>
          </p:nvSpPr>
          <p:spPr>
            <a:xfrm>
              <a:off x="5203768" y="1890559"/>
              <a:ext cx="2593571" cy="3840482"/>
            </a:xfrm>
            <a:prstGeom prst="rect">
              <a:avLst/>
            </a:prstGeom>
            <a:gradFill flip="none" rotWithShape="1">
              <a:gsLst>
                <a:gs pos="0">
                  <a:schemeClr val="accent1">
                    <a:tint val="66000"/>
                    <a:satMod val="160000"/>
                  </a:schemeClr>
                </a:gs>
                <a:gs pos="50000">
                  <a:schemeClr val="accent1">
                    <a:tint val="44500"/>
                    <a:satMod val="160000"/>
                  </a:schemeClr>
                </a:gs>
                <a:gs pos="100000">
                  <a:schemeClr val="accent1">
                    <a:tint val="23500"/>
                    <a:satMod val="160000"/>
                  </a:schemeClr>
                </a:gs>
              </a:gsLst>
              <a:lin ang="5400000" scaled="1"/>
              <a:tileRect/>
            </a:gra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모서리가 둥근 직사각형 2"/>
            <p:cNvSpPr/>
            <p:nvPr/>
          </p:nvSpPr>
          <p:spPr>
            <a:xfrm>
              <a:off x="590205" y="1890561"/>
              <a:ext cx="2576946" cy="2261061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4857403" y="721489"/>
              <a:ext cx="3230879" cy="574334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679869" y="1211686"/>
              <a:ext cx="2576946" cy="3496890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7" name="모서리가 둥근 직사각형 36"/>
            <p:cNvSpPr/>
            <p:nvPr/>
          </p:nvSpPr>
          <p:spPr>
            <a:xfrm>
              <a:off x="854826" y="2656567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19" name="직사각형 18"/>
            <p:cNvSpPr/>
            <p:nvPr/>
          </p:nvSpPr>
          <p:spPr>
            <a:xfrm>
              <a:off x="5333999" y="521434"/>
              <a:ext cx="750655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Proxy</a:t>
              </a:r>
              <a:endParaRPr lang="ko-KR" altLang="en-US" dirty="0"/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54827" y="1705893"/>
              <a:ext cx="779380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/>
                <a:t>Client</a:t>
              </a:r>
              <a:endParaRPr lang="ko-KR" altLang="en-US" dirty="0"/>
            </a:p>
          </p:txBody>
        </p:sp>
        <p:sp>
          <p:nvSpPr>
            <p:cNvPr id="29" name="모서리가 둥근 직사각형 28"/>
            <p:cNvSpPr/>
            <p:nvPr/>
          </p:nvSpPr>
          <p:spPr>
            <a:xfrm>
              <a:off x="5448990" y="3364199"/>
              <a:ext cx="2047703" cy="7290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5511339" y="3060934"/>
              <a:ext cx="132033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Injection (target)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854826" y="2379568"/>
              <a:ext cx="822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Injection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5494716" y="1211686"/>
              <a:ext cx="1928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Implements (</a:t>
              </a:r>
              <a:r>
                <a:rPr lang="en-US" altLang="ko-KR" sz="1200" dirty="0" smtClean="0"/>
                <a:t>operations()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2" name="직사각형 21"/>
            <p:cNvSpPr/>
            <p:nvPr/>
          </p:nvSpPr>
          <p:spPr>
            <a:xfrm>
              <a:off x="9012155" y="966062"/>
              <a:ext cx="138313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ko-KR" dirty="0" err="1"/>
                <a:t>RealSubject</a:t>
              </a:r>
              <a:endParaRPr lang="ko-KR" altLang="en-US" dirty="0"/>
            </a:p>
          </p:txBody>
        </p:sp>
        <p:sp>
          <p:nvSpPr>
            <p:cNvPr id="43" name="모서리가 둥근 직사각형 42"/>
            <p:cNvSpPr/>
            <p:nvPr/>
          </p:nvSpPr>
          <p:spPr>
            <a:xfrm>
              <a:off x="8987440" y="2569042"/>
              <a:ext cx="2047703" cy="729047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9033166" y="2190848"/>
              <a:ext cx="200197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200" dirty="0" smtClean="0">
                  <a:solidFill>
                    <a:srgbClr val="FF0000"/>
                  </a:solidFill>
                </a:rPr>
                <a:t>Implements </a:t>
              </a:r>
              <a:r>
                <a:rPr lang="en-US" altLang="ko-KR" sz="1200" dirty="0">
                  <a:solidFill>
                    <a:srgbClr val="FF0000"/>
                  </a:solidFill>
                </a:rPr>
                <a:t>(</a:t>
              </a:r>
              <a:r>
                <a:rPr lang="en-US" altLang="ko-KR" sz="1200" dirty="0"/>
                <a:t>operations</a:t>
              </a:r>
              <a:r>
                <a:rPr lang="en-US" altLang="ko-KR" sz="1200" dirty="0" smtClean="0"/>
                <a:t>()</a:t>
              </a:r>
              <a:r>
                <a:rPr lang="en-US" altLang="ko-KR" sz="1200" dirty="0" smtClean="0">
                  <a:solidFill>
                    <a:srgbClr val="FF0000"/>
                  </a:solidFill>
                </a:rPr>
                <a:t>)</a:t>
              </a:r>
              <a:endParaRPr lang="ko-KR" altLang="en-US" sz="1200" dirty="0">
                <a:solidFill>
                  <a:srgbClr val="FF0000"/>
                </a:solidFill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9263146" y="3385614"/>
              <a:ext cx="149629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1200" b="1" dirty="0" smtClean="0"/>
                <a:t>실제 </a:t>
              </a:r>
              <a:r>
                <a:rPr lang="ko-KR" altLang="en-US" sz="1200" b="1" dirty="0" err="1" smtClean="0"/>
                <a:t>로직을</a:t>
              </a:r>
              <a:r>
                <a:rPr lang="ko-KR" altLang="en-US" sz="1200" b="1" dirty="0" smtClean="0"/>
                <a:t> 구현</a:t>
              </a:r>
              <a:endParaRPr lang="ko-KR" altLang="en-US" sz="1200" b="1" dirty="0"/>
            </a:p>
          </p:txBody>
        </p:sp>
        <p:sp>
          <p:nvSpPr>
            <p:cNvPr id="33" name="모서리가 둥근 직사각형 32"/>
            <p:cNvSpPr/>
            <p:nvPr/>
          </p:nvSpPr>
          <p:spPr>
            <a:xfrm>
              <a:off x="5448990" y="1589880"/>
              <a:ext cx="2047703" cy="729047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&lt;&lt;Interface&gt;&gt;</a:t>
              </a:r>
            </a:p>
            <a:p>
              <a:pPr algn="ctr"/>
              <a:r>
                <a:rPr lang="en-US" altLang="ko-KR" sz="1400" dirty="0" smtClean="0">
                  <a:solidFill>
                    <a:schemeClr val="tx1"/>
                  </a:solidFill>
                </a:rPr>
                <a:t>Subject</a:t>
              </a:r>
              <a:endParaRPr lang="ko-KR" altLang="en-US" sz="1400" dirty="0">
                <a:solidFill>
                  <a:schemeClr val="tx1"/>
                </a:solidFill>
              </a:endParaRP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5429594" y="2370910"/>
              <a:ext cx="2123905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sz="1000" b="1" dirty="0" smtClean="0"/>
                <a:t>Proxy </a:t>
              </a:r>
              <a:r>
                <a:rPr lang="ko-KR" altLang="en-US" sz="1000" b="1" dirty="0" smtClean="0"/>
                <a:t>부가기능 등의 </a:t>
              </a:r>
              <a:r>
                <a:rPr lang="ko-KR" altLang="en-US" sz="1000" b="1" dirty="0" err="1" smtClean="0"/>
                <a:t>로직을</a:t>
              </a:r>
              <a:r>
                <a:rPr lang="ko-KR" altLang="en-US" sz="1000" b="1" dirty="0" smtClean="0"/>
                <a:t> 구현</a:t>
              </a:r>
              <a:endParaRPr lang="ko-KR" altLang="en-US" sz="1000" b="1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5511339" y="5783024"/>
              <a:ext cx="206155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b="1" dirty="0" smtClean="0"/>
                <a:t>Target Logic</a:t>
              </a:r>
              <a:r>
                <a:rPr lang="ko-KR" altLang="en-US" sz="1200" b="1" dirty="0" smtClean="0"/>
                <a:t>을 감싸서 </a:t>
              </a:r>
              <a:r>
                <a:rPr lang="en-US" altLang="ko-KR" sz="1200" b="1" dirty="0" smtClean="0"/>
                <a:t>Proxy</a:t>
              </a:r>
              <a:r>
                <a:rPr lang="ko-KR" altLang="en-US" sz="1200" b="1" dirty="0" smtClean="0"/>
                <a:t>기능을 추가</a:t>
              </a:r>
              <a:endParaRPr lang="ko-KR" altLang="en-US" sz="1200" b="1" dirty="0"/>
            </a:p>
          </p:txBody>
        </p:sp>
      </p:grpSp>
      <p:cxnSp>
        <p:nvCxnSpPr>
          <p:cNvPr id="27" name="꺾인 연결선 26"/>
          <p:cNvCxnSpPr>
            <a:stCxn id="3" idx="3"/>
            <a:endCxn id="35" idx="1"/>
          </p:cNvCxnSpPr>
          <p:nvPr/>
        </p:nvCxnSpPr>
        <p:spPr>
          <a:xfrm flipV="1">
            <a:off x="3167151" y="1350186"/>
            <a:ext cx="2327565" cy="167090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/>
          <p:cNvSpPr/>
          <p:nvPr/>
        </p:nvSpPr>
        <p:spPr>
          <a:xfrm>
            <a:off x="1160400" y="3440981"/>
            <a:ext cx="1436553" cy="27699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smtClean="0"/>
              <a:t>Proxy (</a:t>
            </a:r>
            <a:r>
              <a:rPr lang="ko-KR" altLang="en-US" sz="1200" dirty="0" smtClean="0"/>
              <a:t>객체 주입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sp>
        <p:nvSpPr>
          <p:cNvPr id="9" name="직사각형 8"/>
          <p:cNvSpPr/>
          <p:nvPr/>
        </p:nvSpPr>
        <p:spPr>
          <a:xfrm>
            <a:off x="3520846" y="3039682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cxnSp>
        <p:nvCxnSpPr>
          <p:cNvPr id="38" name="꺾인 연결선 37"/>
          <p:cNvCxnSpPr>
            <a:stCxn id="29" idx="3"/>
            <a:endCxn id="44" idx="1"/>
          </p:cNvCxnSpPr>
          <p:nvPr/>
        </p:nvCxnSpPr>
        <p:spPr>
          <a:xfrm flipV="1">
            <a:off x="7496693" y="2329348"/>
            <a:ext cx="1536473" cy="139937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9" name="직사각형 38"/>
          <p:cNvSpPr/>
          <p:nvPr/>
        </p:nvSpPr>
        <p:spPr>
          <a:xfrm>
            <a:off x="7607139" y="3462145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sp>
        <p:nvSpPr>
          <p:cNvPr id="15" name="TextBox 14"/>
          <p:cNvSpPr txBox="1"/>
          <p:nvPr/>
        </p:nvSpPr>
        <p:spPr>
          <a:xfrm>
            <a:off x="6525671" y="2745881"/>
            <a:ext cx="594010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100" b="1" dirty="0" smtClean="0">
                <a:solidFill>
                  <a:schemeClr val="accent5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flow</a:t>
            </a:r>
            <a:endParaRPr lang="ko-KR" altLang="en-US" sz="1100" b="1" dirty="0">
              <a:solidFill>
                <a:schemeClr val="accent5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1" name="직사각형 40"/>
          <p:cNvSpPr/>
          <p:nvPr/>
        </p:nvSpPr>
        <p:spPr>
          <a:xfrm>
            <a:off x="5782276" y="4145229"/>
            <a:ext cx="1436553" cy="4616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altLang="ko-KR" sz="1200" dirty="0" err="1" smtClean="0"/>
              <a:t>RealSubject</a:t>
            </a:r>
            <a:r>
              <a:rPr lang="en-US" altLang="ko-KR" sz="1200" dirty="0" smtClean="0"/>
              <a:t> </a:t>
            </a:r>
          </a:p>
          <a:p>
            <a:pPr algn="ctr"/>
            <a:r>
              <a:rPr lang="en-US" altLang="ko-KR" sz="1200" dirty="0" smtClean="0"/>
              <a:t>(</a:t>
            </a:r>
            <a:r>
              <a:rPr lang="ko-KR" altLang="en-US" sz="1200" dirty="0" smtClean="0"/>
              <a:t>객체 주입</a:t>
            </a:r>
            <a:r>
              <a:rPr lang="en-US" altLang="ko-KR" sz="1200" dirty="0" smtClean="0"/>
              <a:t>)</a:t>
            </a:r>
            <a:endParaRPr lang="ko-KR" altLang="en-US" sz="1200" dirty="0"/>
          </a:p>
        </p:txBody>
      </p:sp>
      <p:cxnSp>
        <p:nvCxnSpPr>
          <p:cNvPr id="14" name="직선 화살표 연결선 13"/>
          <p:cNvCxnSpPr/>
          <p:nvPr/>
        </p:nvCxnSpPr>
        <p:spPr>
          <a:xfrm>
            <a:off x="6473882" y="2656567"/>
            <a:ext cx="9006" cy="2794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8352109" y="5352137"/>
            <a:ext cx="2492436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dirty="0" smtClean="0"/>
              <a:t>위의 패턴으로 </a:t>
            </a:r>
            <a:r>
              <a:rPr lang="ko-KR" altLang="en-US" sz="1100" b="1" smtClean="0"/>
              <a:t>색칠한 부분에서 </a:t>
            </a:r>
            <a:r>
              <a:rPr lang="ko-KR" altLang="en-US" sz="1100" b="1" dirty="0" smtClean="0"/>
              <a:t>새로운 </a:t>
            </a:r>
            <a:r>
              <a:rPr lang="en-US" altLang="ko-KR" sz="1100" b="1" dirty="0" smtClean="0"/>
              <a:t>Proxy</a:t>
            </a:r>
            <a:r>
              <a:rPr lang="ko-KR" altLang="en-US" sz="1100" b="1" dirty="0" smtClean="0"/>
              <a:t>기능을 </a:t>
            </a:r>
            <a:r>
              <a:rPr lang="ko-KR" altLang="en-US" sz="1100" b="1" dirty="0" err="1" smtClean="0"/>
              <a:t>추가할수</a:t>
            </a:r>
            <a:r>
              <a:rPr lang="ko-KR" altLang="en-US" sz="1100" b="1" dirty="0" smtClean="0"/>
              <a:t> 있다</a:t>
            </a:r>
            <a:r>
              <a:rPr lang="en-US" altLang="ko-KR" sz="1100" b="1" dirty="0" smtClean="0"/>
              <a:t>.</a:t>
            </a:r>
            <a:endParaRPr lang="ko-KR" altLang="en-US" sz="1100" b="1" dirty="0"/>
          </a:p>
        </p:txBody>
      </p:sp>
      <p:sp>
        <p:nvSpPr>
          <p:cNvPr id="17" name="TextBox 16"/>
          <p:cNvSpPr txBox="1"/>
          <p:nvPr/>
        </p:nvSpPr>
        <p:spPr>
          <a:xfrm>
            <a:off x="972589" y="5871236"/>
            <a:ext cx="355784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Client</a:t>
            </a:r>
            <a:r>
              <a:rPr lang="ko-KR" altLang="en-US" sz="1200" dirty="0" smtClean="0"/>
              <a:t>가</a:t>
            </a:r>
            <a:r>
              <a:rPr lang="en-US" altLang="ko-KR" sz="1200" dirty="0" smtClean="0"/>
              <a:t> Wrapping</a:t>
            </a:r>
            <a:r>
              <a:rPr lang="ko-KR" altLang="en-US" sz="1200" dirty="0" smtClean="0"/>
              <a:t>된 기능을 </a:t>
            </a:r>
            <a:r>
              <a:rPr lang="ko-KR" altLang="en-US" sz="1200" dirty="0" err="1" smtClean="0"/>
              <a:t>사용할수</a:t>
            </a:r>
            <a:r>
              <a:rPr lang="ko-KR" altLang="en-US" sz="1200" dirty="0" smtClean="0"/>
              <a:t> 있게 </a:t>
            </a:r>
            <a:r>
              <a:rPr lang="en-US" altLang="ko-KR" sz="1200" dirty="0" smtClean="0"/>
              <a:t>Proxy</a:t>
            </a:r>
            <a:r>
              <a:rPr lang="ko-KR" altLang="en-US" sz="1200" dirty="0" smtClean="0"/>
              <a:t>에서 구현하고</a:t>
            </a:r>
            <a:r>
              <a:rPr lang="en-US" altLang="ko-KR" sz="1200" dirty="0" smtClean="0"/>
              <a:t>, </a:t>
            </a:r>
            <a:r>
              <a:rPr lang="ko-KR" altLang="en-US" sz="1200" dirty="0" smtClean="0"/>
              <a:t>실제 객체의 기능을 </a:t>
            </a:r>
            <a:r>
              <a:rPr lang="ko-KR" altLang="en-US" sz="1200" dirty="0" err="1" smtClean="0"/>
              <a:t>가져올수있게</a:t>
            </a:r>
            <a:r>
              <a:rPr lang="ko-KR" altLang="en-US" sz="1200" dirty="0" smtClean="0"/>
              <a:t> </a:t>
            </a:r>
            <a:r>
              <a:rPr lang="en-US" altLang="ko-KR" sz="1200" dirty="0" smtClean="0"/>
              <a:t>Injection</a:t>
            </a:r>
            <a:r>
              <a:rPr lang="ko-KR" altLang="en-US" sz="1200" dirty="0" smtClean="0"/>
              <a:t>한다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40948604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182880"/>
            <a:ext cx="792202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Proxy Pattern (Runtime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의존관계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 – </a:t>
            </a:r>
            <a:r>
              <a:rPr lang="ko-KR" alt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결론적으로 얘기하자면 아래와 같다</a:t>
            </a:r>
            <a:r>
              <a:rPr lang="en-US" altLang="ko-KR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n-US" altLang="ko-KR" sz="12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1130531" y="1130532"/>
            <a:ext cx="9642764" cy="1213658"/>
            <a:chOff x="1496291" y="1296786"/>
            <a:chExt cx="9642764" cy="1213658"/>
          </a:xfrm>
        </p:grpSpPr>
        <p:sp>
          <p:nvSpPr>
            <p:cNvPr id="3" name="모서리가 둥근 직사각형 2"/>
            <p:cNvSpPr/>
            <p:nvPr/>
          </p:nvSpPr>
          <p:spPr>
            <a:xfrm>
              <a:off x="1496291" y="1296786"/>
              <a:ext cx="2576946" cy="12136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2" name="모서리가 둥근 직사각형 31"/>
            <p:cNvSpPr/>
            <p:nvPr/>
          </p:nvSpPr>
          <p:spPr>
            <a:xfrm>
              <a:off x="5029200" y="1296786"/>
              <a:ext cx="2576946" cy="12136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Proxy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34" name="모서리가 둥근 직사각형 33"/>
            <p:cNvSpPr/>
            <p:nvPr/>
          </p:nvSpPr>
          <p:spPr>
            <a:xfrm>
              <a:off x="8562109" y="1296786"/>
              <a:ext cx="2576946" cy="12136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ealSubject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14" name="직선 화살표 연결선 13"/>
            <p:cNvCxnSpPr>
              <a:stCxn id="3" idx="3"/>
            </p:cNvCxnSpPr>
            <p:nvPr/>
          </p:nvCxnSpPr>
          <p:spPr>
            <a:xfrm>
              <a:off x="4073237" y="1903615"/>
              <a:ext cx="955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화살표 연결선 10"/>
            <p:cNvCxnSpPr/>
            <p:nvPr/>
          </p:nvCxnSpPr>
          <p:spPr>
            <a:xfrm>
              <a:off x="7606146" y="1903615"/>
              <a:ext cx="955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3" name="직사각형 12"/>
          <p:cNvSpPr/>
          <p:nvPr/>
        </p:nvSpPr>
        <p:spPr>
          <a:xfrm>
            <a:off x="3657407" y="1402075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sp>
        <p:nvSpPr>
          <p:cNvPr id="15" name="직사각형 14"/>
          <p:cNvSpPr/>
          <p:nvPr/>
        </p:nvSpPr>
        <p:spPr>
          <a:xfrm>
            <a:off x="7182002" y="1402074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sp>
        <p:nvSpPr>
          <p:cNvPr id="23" name="직사각형 22"/>
          <p:cNvSpPr/>
          <p:nvPr/>
        </p:nvSpPr>
        <p:spPr>
          <a:xfrm>
            <a:off x="3261167" y="4678727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sp>
        <p:nvSpPr>
          <p:cNvPr id="24" name="직사각형 23"/>
          <p:cNvSpPr/>
          <p:nvPr/>
        </p:nvSpPr>
        <p:spPr>
          <a:xfrm>
            <a:off x="5630987" y="5055525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grpSp>
        <p:nvGrpSpPr>
          <p:cNvPr id="8" name="그룹 7"/>
          <p:cNvGrpSpPr/>
          <p:nvPr/>
        </p:nvGrpSpPr>
        <p:grpSpPr>
          <a:xfrm>
            <a:off x="742604" y="3973488"/>
            <a:ext cx="10870277" cy="1216426"/>
            <a:chOff x="742604" y="3973488"/>
            <a:chExt cx="10870277" cy="1216426"/>
          </a:xfrm>
        </p:grpSpPr>
        <p:sp>
          <p:nvSpPr>
            <p:cNvPr id="17" name="모서리가 둥근 직사각형 16"/>
            <p:cNvSpPr/>
            <p:nvPr/>
          </p:nvSpPr>
          <p:spPr>
            <a:xfrm>
              <a:off x="742604" y="3976256"/>
              <a:ext cx="2576946" cy="12136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Client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9" name="모서리가 둥근 직사각형 18"/>
            <p:cNvSpPr/>
            <p:nvPr/>
          </p:nvSpPr>
          <p:spPr>
            <a:xfrm>
              <a:off x="4275513" y="4114802"/>
              <a:ext cx="1620983" cy="9365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Proxy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20" name="모서리가 둥근 직사각형 19"/>
            <p:cNvSpPr/>
            <p:nvPr/>
          </p:nvSpPr>
          <p:spPr>
            <a:xfrm>
              <a:off x="9035935" y="3973488"/>
              <a:ext cx="2576946" cy="1213658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err="1">
                  <a:solidFill>
                    <a:schemeClr val="tx1"/>
                  </a:solidFill>
                </a:rPr>
                <a:t>R</a:t>
              </a:r>
              <a:r>
                <a:rPr lang="en-US" altLang="ko-KR" dirty="0" err="1" smtClean="0">
                  <a:solidFill>
                    <a:schemeClr val="tx1"/>
                  </a:solidFill>
                </a:rPr>
                <a:t>ealSubject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화살표 연결선 20"/>
            <p:cNvCxnSpPr>
              <a:stCxn id="17" idx="3"/>
            </p:cNvCxnSpPr>
            <p:nvPr/>
          </p:nvCxnSpPr>
          <p:spPr>
            <a:xfrm>
              <a:off x="3319550" y="4583085"/>
              <a:ext cx="955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화살표 연결선 21"/>
            <p:cNvCxnSpPr/>
            <p:nvPr/>
          </p:nvCxnSpPr>
          <p:spPr>
            <a:xfrm>
              <a:off x="8079972" y="4580317"/>
              <a:ext cx="955963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모서리가 둥근 직사각형 24"/>
            <p:cNvSpPr/>
            <p:nvPr/>
          </p:nvSpPr>
          <p:spPr>
            <a:xfrm>
              <a:off x="6438208" y="4112034"/>
              <a:ext cx="1620983" cy="936566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</a:rPr>
                <a:t>Proxy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6" name="직선 화살표 연결선 25"/>
            <p:cNvCxnSpPr>
              <a:stCxn id="19" idx="3"/>
              <a:endCxn id="25" idx="1"/>
            </p:cNvCxnSpPr>
            <p:nvPr/>
          </p:nvCxnSpPr>
          <p:spPr>
            <a:xfrm flipV="1">
              <a:off x="5896496" y="4580317"/>
              <a:ext cx="541712" cy="27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8" name="직사각형 27"/>
          <p:cNvSpPr/>
          <p:nvPr/>
        </p:nvSpPr>
        <p:spPr>
          <a:xfrm>
            <a:off x="8021589" y="4644881"/>
            <a:ext cx="1072730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b="1" dirty="0"/>
              <a:t>operations()</a:t>
            </a:r>
            <a:endParaRPr lang="ko-KR" altLang="en-US" sz="12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985750" y="5804964"/>
            <a:ext cx="562356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 smtClean="0"/>
              <a:t>Client, Target</a:t>
            </a:r>
            <a:r>
              <a:rPr lang="ko-KR" altLang="en-US" sz="1200" dirty="0" smtClean="0"/>
              <a:t>은 전혀 건들지않고 </a:t>
            </a:r>
            <a:r>
              <a:rPr lang="en-US" altLang="ko-KR" sz="1200" dirty="0" smtClean="0"/>
              <a:t>Proxy</a:t>
            </a:r>
            <a:r>
              <a:rPr lang="ko-KR" altLang="en-US" sz="1200" dirty="0" smtClean="0"/>
              <a:t>만 </a:t>
            </a:r>
            <a:r>
              <a:rPr lang="en-US" altLang="ko-KR" sz="1200" dirty="0" smtClean="0"/>
              <a:t>chain</a:t>
            </a:r>
            <a:r>
              <a:rPr lang="ko-KR" altLang="en-US" sz="1200" dirty="0" smtClean="0"/>
              <a:t>으로 계속 넣어서 </a:t>
            </a:r>
            <a:r>
              <a:rPr lang="ko-KR" altLang="en-US" sz="1200" dirty="0" err="1" smtClean="0"/>
              <a:t>꾸밀수</a:t>
            </a:r>
            <a:r>
              <a:rPr lang="ko-KR" altLang="en-US" sz="1200" dirty="0" smtClean="0"/>
              <a:t> 있다</a:t>
            </a:r>
            <a:r>
              <a:rPr lang="en-US" altLang="ko-KR" sz="1200" dirty="0" smtClean="0"/>
              <a:t>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288125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308</TotalTime>
  <Words>439</Words>
  <Application>Microsoft Office PowerPoint</Application>
  <PresentationFormat>와이드스크린</PresentationFormat>
  <Paragraphs>163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맑은 고딕</vt:lpstr>
      <vt:lpstr>Arial</vt:lpstr>
      <vt:lpstr>Times New Roman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user</dc:creator>
  <cp:lastModifiedBy>user</cp:lastModifiedBy>
  <cp:revision>85</cp:revision>
  <dcterms:created xsi:type="dcterms:W3CDTF">2023-05-23T14:41:56Z</dcterms:created>
  <dcterms:modified xsi:type="dcterms:W3CDTF">2023-05-31T15:28:57Z</dcterms:modified>
</cp:coreProperties>
</file>