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83508" autoAdjust="0"/>
  </p:normalViewPr>
  <p:slideViewPr>
    <p:cSldViewPr snapToGrid="0">
      <p:cViewPr varScale="1">
        <p:scale>
          <a:sx n="96" d="100"/>
          <a:sy n="96" d="100"/>
        </p:scale>
        <p:origin x="11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2A1E9-AE86-4A77-ADFA-78382643A96E}" type="datetimeFigureOut">
              <a:rPr lang="ko-KR" altLang="en-US" smtClean="0"/>
              <a:t>2024-08-26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FB6E1-9A93-4EBD-AB39-332ADB6F7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816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smtClean="0"/>
              <a:t>설명</a:t>
            </a:r>
            <a:r>
              <a:rPr lang="en-US" altLang="ko-KR" sz="1200" dirty="0" smtClean="0"/>
              <a:t>: App1</a:t>
            </a:r>
            <a:r>
              <a:rPr lang="ko-KR" altLang="en-US" sz="1200" dirty="0" smtClean="0"/>
              <a:t>의 여러 연산은 직접 </a:t>
            </a:r>
            <a:r>
              <a:rPr lang="en-US" altLang="ko-KR" sz="1200" dirty="0" smtClean="0"/>
              <a:t>CPU</a:t>
            </a:r>
            <a:r>
              <a:rPr lang="ko-KR" altLang="en-US" sz="1200" dirty="0" smtClean="0"/>
              <a:t>에서 읽으면서 연산한다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다만 </a:t>
            </a:r>
            <a:r>
              <a:rPr lang="en-US" altLang="ko-KR" sz="1200" dirty="0" smtClean="0"/>
              <a:t>System Call</a:t>
            </a:r>
            <a:r>
              <a:rPr lang="ko-KR" altLang="en-US" sz="1200" dirty="0" smtClean="0"/>
              <a:t>을 </a:t>
            </a:r>
            <a:r>
              <a:rPr lang="ko-KR" altLang="en-US" sz="1200" dirty="0" err="1" smtClean="0"/>
              <a:t>할때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(OS Logic)</a:t>
            </a:r>
            <a:r>
              <a:rPr lang="ko-KR" altLang="en-US" sz="1200" dirty="0" smtClean="0"/>
              <a:t>예를 들어 다른 주변 기기에서 </a:t>
            </a:r>
            <a:r>
              <a:rPr lang="en-US" altLang="ko-KR" sz="1200" dirty="0" smtClean="0"/>
              <a:t>Input</a:t>
            </a:r>
            <a:r>
              <a:rPr lang="ko-KR" altLang="en-US" sz="1200" dirty="0" smtClean="0"/>
              <a:t>이 있거나 </a:t>
            </a:r>
            <a:r>
              <a:rPr lang="en-US" altLang="ko-KR" sz="1200" dirty="0" smtClean="0"/>
              <a:t>Storage</a:t>
            </a:r>
            <a:r>
              <a:rPr lang="ko-KR" altLang="en-US" sz="1200" dirty="0" smtClean="0"/>
              <a:t>에서 데이터를 </a:t>
            </a:r>
            <a:r>
              <a:rPr lang="ko-KR" altLang="en-US" sz="1200" dirty="0" err="1" smtClean="0"/>
              <a:t>받아온다던지</a:t>
            </a:r>
            <a:r>
              <a:rPr lang="ko-KR" altLang="en-US" sz="1200" dirty="0" smtClean="0"/>
              <a:t> </a:t>
            </a:r>
            <a:r>
              <a:rPr lang="ko-KR" altLang="en-US" sz="1200" dirty="0" err="1" smtClean="0"/>
              <a:t>이럴때는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OS Process Logic</a:t>
            </a:r>
            <a:r>
              <a:rPr lang="ko-KR" altLang="en-US" sz="1200" dirty="0" smtClean="0"/>
              <a:t>을 태워야 한다</a:t>
            </a:r>
            <a:r>
              <a:rPr lang="en-US" altLang="ko-KR" sz="1200" dirty="0" smtClean="0"/>
              <a:t>. </a:t>
            </a:r>
            <a:r>
              <a:rPr lang="ko-KR" altLang="en-US" sz="1200" dirty="0" err="1" smtClean="0"/>
              <a:t>이럴때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App1</a:t>
            </a:r>
            <a:r>
              <a:rPr lang="ko-KR" altLang="en-US" sz="1200" dirty="0" smtClean="0"/>
              <a:t>을 읽다가 </a:t>
            </a:r>
            <a:r>
              <a:rPr lang="en-US" altLang="ko-KR" sz="1200" dirty="0" smtClean="0"/>
              <a:t>OS process</a:t>
            </a:r>
            <a:r>
              <a:rPr lang="ko-KR" altLang="en-US" sz="1200" dirty="0" smtClean="0"/>
              <a:t>에 있는 </a:t>
            </a:r>
            <a:r>
              <a:rPr lang="en-US" altLang="ko-KR" sz="1200" dirty="0" smtClean="0"/>
              <a:t>Logic</a:t>
            </a:r>
            <a:r>
              <a:rPr lang="ko-KR" altLang="en-US" sz="1200" dirty="0" smtClean="0"/>
              <a:t>을 읽어야 하므로 </a:t>
            </a:r>
            <a:r>
              <a:rPr lang="en-US" altLang="ko-KR" sz="1200" dirty="0" smtClean="0"/>
              <a:t>OS Process</a:t>
            </a:r>
            <a:r>
              <a:rPr lang="ko-KR" altLang="en-US" sz="1200" dirty="0" smtClean="0"/>
              <a:t>의 특정 </a:t>
            </a:r>
            <a:r>
              <a:rPr lang="en-US" altLang="ko-KR" sz="1200" dirty="0" smtClean="0"/>
              <a:t>Logic (</a:t>
            </a:r>
            <a:r>
              <a:rPr lang="ko-KR" altLang="en-US" sz="1200" dirty="0" smtClean="0"/>
              <a:t>여기서는 파일 </a:t>
            </a:r>
            <a:r>
              <a:rPr lang="en-US" altLang="ko-KR" sz="1200" dirty="0" smtClean="0"/>
              <a:t>Read</a:t>
            </a:r>
            <a:r>
              <a:rPr lang="ko-KR" altLang="en-US" sz="1200" dirty="0" smtClean="0"/>
              <a:t>관련한</a:t>
            </a:r>
            <a:r>
              <a:rPr lang="en-US" altLang="ko-KR" sz="1200" dirty="0" smtClean="0"/>
              <a:t>)</a:t>
            </a:r>
            <a:r>
              <a:rPr lang="ko-KR" altLang="en-US" sz="1200" dirty="0" smtClean="0"/>
              <a:t>을 </a:t>
            </a:r>
            <a:r>
              <a:rPr lang="ko-KR" altLang="en-US" sz="1200" dirty="0" err="1" smtClean="0"/>
              <a:t>읽게된다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이때 </a:t>
            </a:r>
            <a:r>
              <a:rPr lang="en-US" altLang="ko-KR" sz="1200" dirty="0" smtClean="0"/>
              <a:t>Kernel Mode</a:t>
            </a:r>
            <a:r>
              <a:rPr lang="ko-KR" altLang="en-US" sz="1200" dirty="0" smtClean="0"/>
              <a:t>라 한다</a:t>
            </a:r>
            <a:r>
              <a:rPr lang="en-US" altLang="ko-KR" sz="1200" dirty="0" smtClean="0"/>
              <a:t>. CPU</a:t>
            </a:r>
            <a:r>
              <a:rPr lang="ko-KR" altLang="en-US" sz="1200" dirty="0" smtClean="0"/>
              <a:t>가 </a:t>
            </a:r>
            <a:r>
              <a:rPr lang="en-US" altLang="ko-KR" sz="1200" dirty="0" err="1" smtClean="0"/>
              <a:t>Os</a:t>
            </a:r>
            <a:r>
              <a:rPr lang="en-US" altLang="ko-KR" sz="1200" dirty="0" smtClean="0"/>
              <a:t> Logic</a:t>
            </a:r>
            <a:r>
              <a:rPr lang="ko-KR" altLang="en-US" sz="1200" dirty="0" smtClean="0"/>
              <a:t>을 수행하고 </a:t>
            </a:r>
            <a:r>
              <a:rPr lang="ko-KR" altLang="en-US" sz="1200" dirty="0" err="1" smtClean="0"/>
              <a:t>있을때</a:t>
            </a:r>
            <a:r>
              <a:rPr lang="ko-KR" altLang="en-US" sz="1200" dirty="0" smtClean="0"/>
              <a:t> 어차피 </a:t>
            </a:r>
            <a:r>
              <a:rPr lang="en-US" altLang="ko-KR" sz="1200" dirty="0" smtClean="0"/>
              <a:t>OS</a:t>
            </a:r>
            <a:r>
              <a:rPr lang="ko-KR" altLang="en-US" sz="1200" dirty="0" smtClean="0"/>
              <a:t>또한 </a:t>
            </a:r>
            <a:r>
              <a:rPr lang="en-US" altLang="ko-KR" sz="1200" dirty="0" smtClean="0"/>
              <a:t>Process</a:t>
            </a:r>
            <a:r>
              <a:rPr lang="ko-KR" altLang="en-US" sz="1200" dirty="0" smtClean="0"/>
              <a:t>이고 그 안의 작업 단위를 똑같이 </a:t>
            </a:r>
            <a:r>
              <a:rPr lang="en-US" altLang="ko-KR" sz="1200" dirty="0" smtClean="0"/>
              <a:t>thread</a:t>
            </a:r>
            <a:r>
              <a:rPr lang="ko-KR" altLang="en-US" sz="1200" dirty="0" smtClean="0"/>
              <a:t>단위로 </a:t>
            </a:r>
            <a:r>
              <a:rPr lang="ko-KR" altLang="en-US" sz="1200" dirty="0" err="1" smtClean="0"/>
              <a:t>할텐데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이때의 </a:t>
            </a:r>
            <a:r>
              <a:rPr lang="en-US" altLang="ko-KR" sz="1200" dirty="0" smtClean="0"/>
              <a:t>thread</a:t>
            </a:r>
            <a:r>
              <a:rPr lang="ko-KR" altLang="en-US" sz="1200" dirty="0" smtClean="0"/>
              <a:t>를 </a:t>
            </a:r>
            <a:r>
              <a:rPr lang="en-US" altLang="ko-KR" sz="1200" dirty="0" smtClean="0"/>
              <a:t>Kernel Thread</a:t>
            </a:r>
            <a:r>
              <a:rPr lang="ko-KR" altLang="en-US" sz="1200" dirty="0" smtClean="0"/>
              <a:t>라 한다</a:t>
            </a:r>
            <a:r>
              <a:rPr lang="en-US" altLang="ko-KR" sz="1200" dirty="0" smtClean="0"/>
              <a:t>.</a:t>
            </a:r>
            <a:endParaRPr lang="ko-KR" altLang="en-US" sz="1200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그리고 여기서 </a:t>
            </a:r>
            <a:r>
              <a:rPr lang="ko-KR" altLang="en-US" dirty="0" err="1" smtClean="0"/>
              <a:t>알수</a:t>
            </a:r>
            <a:r>
              <a:rPr lang="ko-KR" altLang="en-US" dirty="0" smtClean="0"/>
              <a:t> 있겠지만 </a:t>
            </a:r>
            <a:r>
              <a:rPr lang="en-US" altLang="ko-KR" dirty="0" smtClean="0"/>
              <a:t>System Call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OS Process</a:t>
            </a:r>
            <a:r>
              <a:rPr lang="ko-KR" altLang="en-US" dirty="0" smtClean="0"/>
              <a:t>가 가지고 있는 </a:t>
            </a:r>
            <a:r>
              <a:rPr lang="en-US" altLang="ko-KR" dirty="0" smtClean="0"/>
              <a:t>logic (method)</a:t>
            </a:r>
            <a:r>
              <a:rPr lang="ko-KR" altLang="en-US" dirty="0" smtClean="0"/>
              <a:t>를 호출하는 행위를 의미한다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보통 </a:t>
            </a:r>
            <a:r>
              <a:rPr lang="en-US" altLang="ko-KR" dirty="0" smtClean="0"/>
              <a:t>OS Logic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Process</a:t>
            </a:r>
            <a:r>
              <a:rPr lang="ko-KR" altLang="en-US" dirty="0" smtClean="0"/>
              <a:t>관련 관리 </a:t>
            </a:r>
            <a:r>
              <a:rPr lang="ko-KR" altLang="en-US" dirty="0" err="1" smtClean="0"/>
              <a:t>로직</a:t>
            </a:r>
            <a:r>
              <a:rPr lang="en-US" altLang="ko-KR" dirty="0" smtClean="0"/>
              <a:t>, Hardware </a:t>
            </a:r>
            <a:r>
              <a:rPr lang="ko-KR" altLang="en-US" dirty="0" smtClean="0"/>
              <a:t>제어 </a:t>
            </a:r>
            <a:r>
              <a:rPr lang="ko-KR" altLang="en-US" dirty="0" err="1" smtClean="0"/>
              <a:t>로직등이</a:t>
            </a:r>
            <a:r>
              <a:rPr lang="ko-KR" altLang="en-US" dirty="0" smtClean="0"/>
              <a:t> 들어가 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296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D7B15-0BD2-14B9-7E0D-21411460D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510A22-5EA0-3FC5-23B5-EE9B86E2E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A40C5E-9389-D61D-0A4B-D76F1C592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2024-08-26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963091-5E44-E80C-D471-9EB5B39E3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950361-2FE3-FCDD-321A-F6CAAC823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77676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6B081-40F0-F4F0-F346-5A027EEE8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6351B0-D898-16FD-A455-64B4C74B0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6B039B-2FED-B54C-ABBE-3ADED3B1E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2024-08-26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F52271-A05E-705E-2E04-F07DB9A59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C8704B-8615-4175-A772-50A1D12D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089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8045FC-CD2E-4A4D-3FAB-FD4233C4B4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62E3FA-52BD-65A6-358B-3BB897F0C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140CDA-0D47-BE66-005F-3A19976AF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2024-08-26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7CE951-C6B0-EA8A-5B9B-BCC0C78FE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56E394-3C58-C738-ECFD-66B38ECA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676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77086-8A81-AF45-3C1B-4B3D1F703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42D3BD-8FC8-EDFE-21F0-F4078153F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EAF46A-2B9E-3056-A981-19FBC3950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2024-08-26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355F2-9A13-B311-5742-AB0358838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3A323A-3CA8-1068-BD08-720F50D54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01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7EDA6-D7C9-DB6B-08BA-1ADDDE997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9D5867-C611-6488-5897-DC770EE52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946C31-7472-7545-79A9-0C0BB2BFA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2024-08-26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CD3DAB-F009-16C7-477D-A59FE6DC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DFDB86-81AE-5A51-C9FB-92C9AD8E3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608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7B135-DBBE-0BC6-694A-21BE54420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EC25E9-5847-3242-CA83-B9BB8C455D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4EFAC4-CE26-04E1-8934-64DC31B58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5A873A-54D9-3AF2-2124-20241A133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2024-08-26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462916-23F4-49F4-21D8-14C674010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395936-0A8F-F5D4-79D2-E6785C33E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04701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FBD03-8F6A-8768-4DB4-99092DF33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5B8CCE-0914-A946-3168-BBF04CA8E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C79B4E-ED08-F43A-5037-B5AC6C33B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877241-D15A-5F77-E3A3-027E426D8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5D6D47-81D8-2CED-5046-C8006C0A1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27F793-11CA-F498-6B1B-28093FF75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2024-08-26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72B84D-9CCB-A997-875F-8BC6AF45D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C9B2BB1-A5CA-3BB7-5455-0A7945800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247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CAE1B-0E2F-4F55-22DD-10F6398FC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C3135B-36B9-9F6F-601E-6DC636CE0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2024-08-26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481568-A680-797C-06AF-C7D3394F4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CB2493-AECE-7072-8354-CC40795C3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3751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09A66A-DF3F-B1CC-9CD0-17C5AAF6D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2024-08-26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7E28D3-E16F-FC8E-3886-4D7CF7D9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571D18-DE6A-C3BF-3D8A-1AA8B2A1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2767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55105-D9EC-8356-DEBB-EA42F394A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2C434F-44E6-8ED6-1297-DE3CF3A57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575E19-3CCA-2F7B-B4A3-389CF1BEF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CEC0F9-80D5-7E57-3D49-8F80650F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2024-08-26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2EF8A0-320A-07CA-EBDE-CD1B8666F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6E1375-B848-19F2-C581-B398F2953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2864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2FA20-4603-B518-CE23-E4BBBC7A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FFCF2F-03B2-5BF3-0833-EEEA4F61D5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8BF8C4-3B3E-E6C3-1546-F385E2D01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BE378B-DA0B-AE0B-137E-3B52A455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2024-08-26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CB7223-4A35-8B5C-C940-B298103DF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49A91B-AB0C-B809-0D3B-4E6CE69DD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1670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040FE1-DCEB-4F3C-3557-1C7CCBCFF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0B0661-4683-BB09-B66E-5C0DE8971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A78AA2-2360-48CC-6B19-489E0D4F3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4DA1F-012E-F647-BE90-9DF5CCDD3465}" type="datetimeFigureOut">
              <a:rPr kumimoji="1" lang="ko-KR" altLang="en-US" smtClean="0"/>
              <a:t>2024-08-26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1D3E3C-8417-5E55-CAB9-B547F7C47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C60545-2BF7-AABF-09F4-24E6E05A1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724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C179D5-BDDA-E632-6859-7630E3E7A414}"/>
              </a:ext>
            </a:extLst>
          </p:cNvPr>
          <p:cNvSpPr txBox="1"/>
          <p:nvPr/>
        </p:nvSpPr>
        <p:spPr>
          <a:xfrm>
            <a:off x="485422" y="1083733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Q1) </a:t>
            </a:r>
            <a:r>
              <a:rPr kumimoji="1" lang="ko-KR" altLang="en-US" dirty="0"/>
              <a:t>글자의 입력</a:t>
            </a:r>
            <a:r>
              <a:rPr kumimoji="1" lang="en-US" altLang="ko-KR" dirty="0"/>
              <a:t>/</a:t>
            </a:r>
            <a:r>
              <a:rPr kumimoji="1" lang="ko-KR" altLang="en-US" dirty="0"/>
              <a:t>출력의 과정에 컴퓨터에서 어떤 메커니즘이 일어나는지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60D476-CBCD-76B3-69D2-8A527C64113F}"/>
              </a:ext>
            </a:extLst>
          </p:cNvPr>
          <p:cNvSpPr txBox="1"/>
          <p:nvPr/>
        </p:nvSpPr>
        <p:spPr>
          <a:xfrm>
            <a:off x="485422" y="2195689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Q2) User Mode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Kernel Mode</a:t>
            </a:r>
            <a:r>
              <a:rPr kumimoji="1" lang="ko-KR" altLang="en-US" dirty="0"/>
              <a:t>에 대해서 설명해 </a:t>
            </a:r>
            <a:r>
              <a:rPr kumimoji="1" lang="ko-KR" altLang="en-US" dirty="0" err="1"/>
              <a:t>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9C3533-8810-ACFC-A6FF-9BAE46AFD159}"/>
              </a:ext>
            </a:extLst>
          </p:cNvPr>
          <p:cNvSpPr txBox="1"/>
          <p:nvPr/>
        </p:nvSpPr>
        <p:spPr>
          <a:xfrm>
            <a:off x="485422" y="3304444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Q3) System Call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Interrupt</a:t>
            </a:r>
            <a:r>
              <a:rPr kumimoji="1" lang="ko-KR" altLang="en-US" dirty="0"/>
              <a:t>에 대해서 도식화하고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509D4B-5268-C2B9-6003-6A001E9B31CA}"/>
              </a:ext>
            </a:extLst>
          </p:cNvPr>
          <p:cNvSpPr txBox="1"/>
          <p:nvPr/>
        </p:nvSpPr>
        <p:spPr>
          <a:xfrm>
            <a:off x="711202" y="4074645"/>
            <a:ext cx="6129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Q3.1) </a:t>
            </a:r>
            <a:r>
              <a:rPr kumimoji="1" lang="ko-KR" altLang="en-US" sz="1600" dirty="0" err="1"/>
              <a:t>과정중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Context Switching</a:t>
            </a:r>
            <a:r>
              <a:rPr kumimoji="1" lang="ko-KR" altLang="en-US" sz="1600" dirty="0"/>
              <a:t>에 대해서 설명해 </a:t>
            </a:r>
            <a:r>
              <a:rPr kumimoji="1" lang="ko-KR" altLang="en-US" sz="1600" dirty="0" err="1"/>
              <a:t>보시오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C0FC09-EB60-75A2-5C4D-A1A7CEE00D86}"/>
              </a:ext>
            </a:extLst>
          </p:cNvPr>
          <p:cNvSpPr txBox="1"/>
          <p:nvPr/>
        </p:nvSpPr>
        <p:spPr>
          <a:xfrm>
            <a:off x="711202" y="4814068"/>
            <a:ext cx="6129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Q3.2) Interrupt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거는 주체가 누구인지에 대해 </a:t>
            </a:r>
            <a:r>
              <a:rPr kumimoji="1" lang="ko-KR" altLang="en-US" sz="1600" dirty="0" err="1"/>
              <a:t>설명해보시오</a:t>
            </a:r>
            <a:endParaRPr kumimoji="1"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9A5102-9AC4-9D35-F992-CE99846FB09B}"/>
              </a:ext>
            </a:extLst>
          </p:cNvPr>
          <p:cNvSpPr txBox="1"/>
          <p:nvPr/>
        </p:nvSpPr>
        <p:spPr>
          <a:xfrm>
            <a:off x="146756" y="135467"/>
            <a:ext cx="8715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주제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CPU bound task vs I/O bound task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네트워크 </a:t>
            </a:r>
            <a:r>
              <a:rPr kumimoji="1" lang="en-US" altLang="ko-KR" dirty="0"/>
              <a:t>I/O, </a:t>
            </a:r>
            <a:r>
              <a:rPr kumimoji="1" lang="ko-KR" altLang="en-US" dirty="0"/>
              <a:t>입출력 </a:t>
            </a:r>
            <a:r>
              <a:rPr kumimoji="1" lang="en-US" altLang="ko-KR" dirty="0"/>
              <a:t>I/O)</a:t>
            </a:r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59870D-FCFD-2368-939D-756524720F4A}"/>
              </a:ext>
            </a:extLst>
          </p:cNvPr>
          <p:cNvSpPr txBox="1"/>
          <p:nvPr/>
        </p:nvSpPr>
        <p:spPr>
          <a:xfrm>
            <a:off x="485421" y="5774267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Q4) Blocking / Non-Blocking I/O</a:t>
            </a:r>
            <a:r>
              <a:rPr kumimoji="1" lang="ko-KR" altLang="en-US" dirty="0"/>
              <a:t>에 대해서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4610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EC7BDD-78E3-0063-7B3B-84C3DE3DFFF8}"/>
              </a:ext>
            </a:extLst>
          </p:cNvPr>
          <p:cNvSpPr txBox="1"/>
          <p:nvPr/>
        </p:nvSpPr>
        <p:spPr>
          <a:xfrm>
            <a:off x="440265" y="152401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Q5) Device File (File)</a:t>
            </a:r>
            <a:r>
              <a:rPr kumimoji="1" lang="ko-KR" altLang="en-US" dirty="0"/>
              <a:t>에 대해서 간략히 무엇인지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16761A-CFC6-3B25-FE66-5C99399F93CB}"/>
              </a:ext>
            </a:extLst>
          </p:cNvPr>
          <p:cNvSpPr txBox="1"/>
          <p:nvPr/>
        </p:nvSpPr>
        <p:spPr>
          <a:xfrm>
            <a:off x="440265" y="1648179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Q6) Key Board</a:t>
            </a:r>
            <a:r>
              <a:rPr kumimoji="1" lang="ko-KR" altLang="en-US" dirty="0"/>
              <a:t>로 글자를 </a:t>
            </a:r>
            <a:r>
              <a:rPr kumimoji="1" lang="ko-KR" altLang="en-US" dirty="0" err="1"/>
              <a:t>쳤을때</a:t>
            </a:r>
            <a:r>
              <a:rPr kumimoji="1" lang="ko-KR" altLang="en-US" dirty="0"/>
              <a:t> </a:t>
            </a:r>
            <a:r>
              <a:rPr kumimoji="1" lang="en-US" altLang="ko-KR" dirty="0"/>
              <a:t>Buffered I/O / Non-Buffered I/O</a:t>
            </a:r>
            <a:r>
              <a:rPr kumimoji="1" lang="ko-KR" altLang="en-US" dirty="0"/>
              <a:t>에 대해서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4292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60D476-CBCD-76B3-69D2-8A527C64113F}"/>
              </a:ext>
            </a:extLst>
          </p:cNvPr>
          <p:cNvSpPr txBox="1"/>
          <p:nvPr/>
        </p:nvSpPr>
        <p:spPr>
          <a:xfrm>
            <a:off x="416532" y="658594"/>
            <a:ext cx="4929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 smtClean="0"/>
              <a:t>Q1) </a:t>
            </a:r>
            <a:r>
              <a:rPr kumimoji="1" lang="en-US" altLang="ko-KR" sz="1400" b="1" dirty="0">
                <a:solidFill>
                  <a:srgbClr val="C00000"/>
                </a:solidFill>
              </a:rPr>
              <a:t>User Mode</a:t>
            </a:r>
            <a:r>
              <a:rPr kumimoji="1" lang="ko-KR" altLang="en-US" sz="1400" b="1" dirty="0"/>
              <a:t>와 </a:t>
            </a:r>
            <a:r>
              <a:rPr kumimoji="1" lang="en-US" altLang="ko-KR" sz="1400" b="1" dirty="0">
                <a:solidFill>
                  <a:schemeClr val="accent1"/>
                </a:solidFill>
              </a:rPr>
              <a:t>Kernel Mode</a:t>
            </a:r>
            <a:r>
              <a:rPr kumimoji="1" lang="ko-KR" altLang="en-US" sz="1400" b="1" dirty="0"/>
              <a:t>에 대해서 설명해 </a:t>
            </a:r>
            <a:r>
              <a:rPr kumimoji="1" lang="ko-KR" altLang="en-US" sz="1400" b="1" dirty="0" err="1"/>
              <a:t>보시오</a:t>
            </a:r>
            <a:r>
              <a:rPr kumimoji="1" lang="en-US" altLang="ko-KR" sz="1400" b="1" dirty="0"/>
              <a:t>.</a:t>
            </a:r>
            <a:endParaRPr kumimoji="1" lang="ko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9A5102-9AC4-9D35-F992-CE99846FB09B}"/>
              </a:ext>
            </a:extLst>
          </p:cNvPr>
          <p:cNvSpPr txBox="1"/>
          <p:nvPr/>
        </p:nvSpPr>
        <p:spPr>
          <a:xfrm>
            <a:off x="146756" y="135467"/>
            <a:ext cx="8715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b="1" dirty="0"/>
              <a:t>주제</a:t>
            </a:r>
            <a:r>
              <a:rPr kumimoji="1" lang="en-US" altLang="ko-KR" sz="1600" b="1" dirty="0"/>
              <a:t>:</a:t>
            </a:r>
            <a:r>
              <a:rPr kumimoji="1" lang="ko-KR" altLang="en-US" sz="1600" b="1" dirty="0"/>
              <a:t> </a:t>
            </a:r>
            <a:r>
              <a:rPr kumimoji="1" lang="en-US" altLang="ko-KR" sz="1600" b="1" dirty="0"/>
              <a:t>CPU bound task vs I/O bound task</a:t>
            </a:r>
            <a:r>
              <a:rPr kumimoji="1" lang="ko-KR" altLang="en-US" sz="1600" b="1" dirty="0"/>
              <a:t> </a:t>
            </a:r>
            <a:r>
              <a:rPr kumimoji="1" lang="en-US" altLang="ko-KR" sz="1600" b="1" dirty="0"/>
              <a:t>(</a:t>
            </a:r>
            <a:r>
              <a:rPr kumimoji="1" lang="ko-KR" altLang="en-US" sz="1600" b="1" dirty="0"/>
              <a:t>네트워크 </a:t>
            </a:r>
            <a:r>
              <a:rPr kumimoji="1" lang="en-US" altLang="ko-KR" sz="1600" b="1" dirty="0"/>
              <a:t>I/O, </a:t>
            </a:r>
            <a:r>
              <a:rPr kumimoji="1" lang="ko-KR" altLang="en-US" sz="1600" b="1" dirty="0"/>
              <a:t>입출력 </a:t>
            </a:r>
            <a:r>
              <a:rPr kumimoji="1" lang="en-US" altLang="ko-KR" sz="1600" b="1" dirty="0"/>
              <a:t>I/O)</a:t>
            </a:r>
            <a:endParaRPr kumimoji="1" lang="ko-KR" alt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409547" y="1150944"/>
            <a:ext cx="1528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Hard Ware </a:t>
            </a:r>
            <a:r>
              <a:rPr lang="ko-KR" altLang="en-US" sz="1400" b="1" dirty="0" smtClean="0"/>
              <a:t>관점</a:t>
            </a:r>
            <a:endParaRPr lang="ko-KR" altLang="en-US" sz="1400" b="1" dirty="0"/>
          </a:p>
        </p:txBody>
      </p:sp>
      <p:grpSp>
        <p:nvGrpSpPr>
          <p:cNvPr id="32" name="그룹 31"/>
          <p:cNvGrpSpPr/>
          <p:nvPr/>
        </p:nvGrpSpPr>
        <p:grpSpPr>
          <a:xfrm>
            <a:off x="260076" y="1150944"/>
            <a:ext cx="5876483" cy="5299307"/>
            <a:chOff x="233697" y="1311894"/>
            <a:chExt cx="5876483" cy="5299307"/>
          </a:xfrm>
        </p:grpSpPr>
        <p:grpSp>
          <p:nvGrpSpPr>
            <p:cNvPr id="30" name="그룹 29"/>
            <p:cNvGrpSpPr/>
            <p:nvPr/>
          </p:nvGrpSpPr>
          <p:grpSpPr>
            <a:xfrm>
              <a:off x="316734" y="1311894"/>
              <a:ext cx="5470023" cy="4389779"/>
              <a:chOff x="316734" y="1311894"/>
              <a:chExt cx="5470023" cy="4389779"/>
            </a:xfrm>
          </p:grpSpPr>
          <p:cxnSp>
            <p:nvCxnSpPr>
              <p:cNvPr id="11" name="직선 연결선 10"/>
              <p:cNvCxnSpPr/>
              <p:nvPr/>
            </p:nvCxnSpPr>
            <p:spPr>
              <a:xfrm flipV="1">
                <a:off x="1588433" y="3217986"/>
                <a:ext cx="4176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962757" y="4706816"/>
                <a:ext cx="4824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직사각형 12"/>
              <p:cNvSpPr/>
              <p:nvPr/>
            </p:nvSpPr>
            <p:spPr>
              <a:xfrm>
                <a:off x="2347278" y="2053028"/>
                <a:ext cx="1440000" cy="89681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  <a:br>
                  <a:rPr lang="en-US" altLang="ko-KR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ko-KR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(Process)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4012226" y="2053028"/>
                <a:ext cx="1440000" cy="89681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/>
                </a:r>
                <a:b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(Process)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259155" y="3261978"/>
                <a:ext cx="800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kernel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259155" y="1902761"/>
                <a:ext cx="800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16734" y="5068832"/>
                <a:ext cx="6048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H/W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16734" y="3168142"/>
                <a:ext cx="6048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S/W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왼쪽 중괄호 20"/>
              <p:cNvSpPr/>
              <p:nvPr/>
            </p:nvSpPr>
            <p:spPr>
              <a:xfrm>
                <a:off x="1020010" y="2053028"/>
                <a:ext cx="249666" cy="2571683"/>
              </a:xfrm>
              <a:prstGeom prst="leftBrace">
                <a:avLst>
                  <a:gd name="adj1" fmla="val 251325"/>
                  <a:gd name="adj2" fmla="val 50000"/>
                </a:avLst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2064434" y="4903600"/>
                <a:ext cx="1075638" cy="7980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CPU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3359833" y="4903598"/>
                <a:ext cx="1075638" cy="7980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4655232" y="4903598"/>
                <a:ext cx="1075638" cy="7980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주변기기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2703727" y="2949843"/>
                <a:ext cx="727101" cy="259351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</a:t>
                </a:r>
                <a:endParaRPr lang="ko-KR" altLang="en-US" sz="1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4368675" y="2953195"/>
                <a:ext cx="727101" cy="259351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</a:t>
                </a:r>
                <a:endParaRPr lang="ko-KR" altLang="en-US" sz="1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66162" y="1311894"/>
                <a:ext cx="12136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 smtClean="0"/>
                  <a:t>Layer</a:t>
                </a:r>
                <a:r>
                  <a:rPr lang="ko-KR" altLang="en-US" sz="1400" b="1" dirty="0" smtClean="0"/>
                  <a:t> 관점</a:t>
                </a:r>
                <a:endParaRPr lang="ko-KR" altLang="en-US" sz="1400" b="1" dirty="0"/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2024398" y="4452259"/>
                <a:ext cx="3666436" cy="25790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Device Driver</a:t>
                </a:r>
                <a:endParaRPr lang="ko-KR" altLang="en-US" sz="12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2208721" y="3217986"/>
                <a:ext cx="3243505" cy="98473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Logic </a:t>
                </a:r>
              </a:p>
              <a:p>
                <a:pPr algn="ctr"/>
                <a:r>
                  <a:rPr lang="en-US" altLang="ko-KR" sz="1400" b="1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(Including System Call)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33697" y="5872537"/>
              <a:ext cx="587648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 smtClean="0"/>
                <a:t> CPU</a:t>
              </a:r>
              <a:r>
                <a:rPr lang="ko-KR" altLang="en-US" sz="1400" b="1" dirty="0" smtClean="0"/>
                <a:t>가 </a:t>
              </a:r>
              <a:r>
                <a:rPr lang="en-US" altLang="ko-KR" sz="1400" b="1" dirty="0" smtClean="0"/>
                <a:t>kernel Logic</a:t>
              </a:r>
              <a:r>
                <a:rPr lang="ko-KR" altLang="en-US" sz="1400" b="1" dirty="0" smtClean="0"/>
                <a:t>을 수행하고 있으면 </a:t>
              </a:r>
              <a:r>
                <a:rPr lang="en-US" altLang="ko-KR" sz="1400" b="1" dirty="0" smtClean="0">
                  <a:solidFill>
                    <a:srgbClr val="C00000"/>
                  </a:solidFill>
                </a:rPr>
                <a:t>kernel mode</a:t>
              </a:r>
              <a:r>
                <a:rPr lang="en-US" altLang="ko-KR" sz="1400" b="1" dirty="0" smtClean="0"/>
                <a:t>, User Process Logic</a:t>
              </a:r>
              <a:r>
                <a:rPr lang="ko-KR" altLang="en-US" sz="1400" b="1" dirty="0" smtClean="0"/>
                <a:t>을 수행하고 있으면 </a:t>
              </a:r>
              <a:r>
                <a:rPr lang="en-US" altLang="ko-KR" sz="1400" b="1" dirty="0" smtClean="0">
                  <a:solidFill>
                    <a:schemeClr val="accent1"/>
                  </a:solidFill>
                </a:rPr>
                <a:t>user mode</a:t>
              </a:r>
              <a:r>
                <a:rPr lang="ko-KR" altLang="en-US" sz="1400" b="1" dirty="0" smtClean="0"/>
                <a:t>이다</a:t>
              </a:r>
              <a:endParaRPr lang="ko-KR" altLang="en-US" sz="1400" b="1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660950" y="1771994"/>
            <a:ext cx="535564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Layer</a:t>
            </a:r>
            <a:r>
              <a:rPr lang="ko-KR" altLang="en-US" sz="1200" dirty="0" smtClean="0"/>
              <a:t>관점에서 </a:t>
            </a:r>
            <a:r>
              <a:rPr lang="en-US" altLang="ko-KR" sz="1200" dirty="0" smtClean="0"/>
              <a:t>CPU</a:t>
            </a:r>
            <a:r>
              <a:rPr lang="ko-KR" altLang="en-US" sz="1200" dirty="0" smtClean="0"/>
              <a:t>가 </a:t>
            </a:r>
            <a:r>
              <a:rPr lang="en-US" altLang="ko-KR" sz="1200" dirty="0" smtClean="0"/>
              <a:t>kernel</a:t>
            </a:r>
            <a:r>
              <a:rPr lang="ko-KR" altLang="en-US" sz="1200" dirty="0" smtClean="0"/>
              <a:t>을 뚫고 </a:t>
            </a:r>
            <a:r>
              <a:rPr lang="en-US" altLang="ko-KR" sz="1200" dirty="0" smtClean="0"/>
              <a:t>user</a:t>
            </a:r>
            <a:r>
              <a:rPr lang="ko-KR" altLang="en-US" sz="1200" dirty="0" smtClean="0"/>
              <a:t>를 읽어야 할 것 같은 느낌이 있다</a:t>
            </a:r>
            <a:r>
              <a:rPr lang="en-US" altLang="ko-KR" sz="1200" dirty="0" smtClean="0"/>
              <a:t>. </a:t>
            </a:r>
            <a:r>
              <a:rPr lang="ko-KR" altLang="en-US" sz="1200" dirty="0" smtClean="0"/>
              <a:t>심지어 </a:t>
            </a:r>
            <a:r>
              <a:rPr lang="en-US" altLang="ko-KR" sz="1200" dirty="0" smtClean="0"/>
              <a:t>OS</a:t>
            </a:r>
            <a:r>
              <a:rPr lang="ko-KR" altLang="en-US" sz="1200" dirty="0" smtClean="0"/>
              <a:t>에서 </a:t>
            </a:r>
            <a:r>
              <a:rPr lang="ko-KR" altLang="en-US" sz="1200" dirty="0" err="1" smtClean="0"/>
              <a:t>설명할때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user mode thread</a:t>
            </a:r>
            <a:r>
              <a:rPr lang="ko-KR" altLang="en-US" sz="1200" dirty="0" smtClean="0"/>
              <a:t>에서 </a:t>
            </a:r>
            <a:r>
              <a:rPr lang="en-US" altLang="ko-KR" sz="1200" dirty="0" smtClean="0"/>
              <a:t>kernel mode thread</a:t>
            </a:r>
            <a:r>
              <a:rPr lang="ko-KR" altLang="en-US" sz="1200" dirty="0" smtClean="0"/>
              <a:t>로 </a:t>
            </a:r>
            <a:r>
              <a:rPr lang="en-US" altLang="ko-KR" sz="1200" dirty="0" smtClean="0"/>
              <a:t>n:m </a:t>
            </a:r>
            <a:r>
              <a:rPr lang="ko-KR" altLang="en-US" sz="1200" dirty="0" smtClean="0"/>
              <a:t>관계를 설명함으로써 </a:t>
            </a:r>
            <a:r>
              <a:rPr lang="en-US" altLang="ko-KR" sz="1200" dirty="0" smtClean="0"/>
              <a:t>user mode thread</a:t>
            </a:r>
            <a:r>
              <a:rPr lang="ko-KR" altLang="en-US" sz="1200" dirty="0" smtClean="0"/>
              <a:t>를 수행하기 위해서는 무조건 </a:t>
            </a:r>
            <a:r>
              <a:rPr lang="en-US" altLang="ko-KR" sz="1200" dirty="0" smtClean="0"/>
              <a:t>kernel mode thread</a:t>
            </a:r>
            <a:r>
              <a:rPr lang="ko-KR" altLang="en-US" sz="1200" dirty="0" smtClean="0"/>
              <a:t>에 </a:t>
            </a:r>
            <a:r>
              <a:rPr lang="ko-KR" altLang="en-US" sz="1200" dirty="0" err="1" smtClean="0"/>
              <a:t>넘겨줘야할</a:t>
            </a:r>
            <a:r>
              <a:rPr lang="ko-KR" altLang="en-US" sz="1200" dirty="0" smtClean="0"/>
              <a:t> 것 같은 느낌을 풍긴다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479167" y="1458721"/>
            <a:ext cx="1617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 smtClean="0">
                <a:solidFill>
                  <a:srgbClr val="C00000"/>
                </a:solidFill>
              </a:rPr>
              <a:t>한때 헷갈렸던 </a:t>
            </a:r>
            <a:r>
              <a:rPr lang="en-US" altLang="ko-KR" sz="1200" b="1" dirty="0" smtClean="0">
                <a:solidFill>
                  <a:srgbClr val="C00000"/>
                </a:solidFill>
              </a:rPr>
              <a:t>Point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725350" y="2690446"/>
            <a:ext cx="5291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Layer</a:t>
            </a:r>
            <a:r>
              <a:rPr lang="ko-KR" altLang="en-US" sz="1200" dirty="0" smtClean="0"/>
              <a:t>는 논리적인 </a:t>
            </a:r>
            <a:r>
              <a:rPr lang="ko-KR" altLang="en-US" sz="1200" dirty="0" err="1" smtClean="0"/>
              <a:t>개념일뿐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하드웨어 입장에서는 </a:t>
            </a:r>
            <a:r>
              <a:rPr lang="en-US" altLang="ko-KR" sz="1200" dirty="0" smtClean="0"/>
              <a:t>kernel</a:t>
            </a:r>
            <a:r>
              <a:rPr lang="ko-KR" altLang="en-US" sz="1200" dirty="0" smtClean="0"/>
              <a:t>영역이나 </a:t>
            </a:r>
            <a:r>
              <a:rPr lang="en-US" altLang="ko-KR" sz="1200" dirty="0" smtClean="0"/>
              <a:t>User</a:t>
            </a:r>
            <a:r>
              <a:rPr lang="ko-KR" altLang="en-US" sz="1200" dirty="0" smtClean="0"/>
              <a:t>영역이나 평등하다</a:t>
            </a:r>
            <a:r>
              <a:rPr lang="en-US" altLang="ko-KR" sz="1200" dirty="0" smtClean="0"/>
              <a:t>. CPU</a:t>
            </a:r>
            <a:r>
              <a:rPr lang="ko-KR" altLang="en-US" sz="1200" dirty="0" smtClean="0"/>
              <a:t>가 읽어서 수행해야하는 </a:t>
            </a:r>
            <a:r>
              <a:rPr lang="en-US" altLang="ko-KR" sz="1200" dirty="0" smtClean="0"/>
              <a:t>Process</a:t>
            </a:r>
            <a:r>
              <a:rPr lang="ko-KR" altLang="en-US" sz="1200" dirty="0" smtClean="0"/>
              <a:t>일뿐이다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578204" y="3492607"/>
            <a:ext cx="3965332" cy="2649180"/>
            <a:chOff x="7508631" y="3492607"/>
            <a:chExt cx="3965332" cy="2649180"/>
          </a:xfrm>
        </p:grpSpPr>
        <p:grpSp>
          <p:nvGrpSpPr>
            <p:cNvPr id="45" name="그룹 44"/>
            <p:cNvGrpSpPr/>
            <p:nvPr/>
          </p:nvGrpSpPr>
          <p:grpSpPr>
            <a:xfrm>
              <a:off x="7508631" y="4597131"/>
              <a:ext cx="3965332" cy="1544656"/>
              <a:chOff x="7007469" y="4458631"/>
              <a:chExt cx="3965332" cy="1544656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10423179" y="4458631"/>
                <a:ext cx="549622" cy="276999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7007469" y="4742648"/>
                <a:ext cx="3569677" cy="798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8979017" y="4983177"/>
                <a:ext cx="446063" cy="32644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9794114" y="4974382"/>
                <a:ext cx="446063" cy="326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7445960" y="4825844"/>
                <a:ext cx="879230" cy="53746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7455759" y="5603070"/>
                <a:ext cx="9233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8909368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</a:p>
              <a:p>
                <a:pPr algn="ctr"/>
                <a:r>
                  <a:rPr lang="en-US" altLang="ko-KR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9699362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</a:p>
              <a:p>
                <a:pPr algn="ctr"/>
                <a:r>
                  <a:rPr lang="en-US" altLang="ko-KR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9516795" y="3492607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09" y="3576970"/>
              <a:ext cx="912901" cy="929605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cxnSp>
          <p:nvCxnSpPr>
            <p:cNvPr id="53" name="꺾인 연결선 52"/>
            <p:cNvCxnSpPr>
              <a:endCxn id="37" idx="0"/>
            </p:cNvCxnSpPr>
            <p:nvPr/>
          </p:nvCxnSpPr>
          <p:spPr>
            <a:xfrm rot="16200000" flipH="1">
              <a:off x="9034467" y="4452933"/>
              <a:ext cx="971708" cy="365780"/>
            </a:xfrm>
            <a:prstGeom prst="bentConnector3">
              <a:avLst>
                <a:gd name="adj1" fmla="val 2737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8844194" y="4524825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 smtClean="0"/>
                <a:t>수행 </a:t>
              </a:r>
              <a:r>
                <a:rPr lang="en-US" altLang="ko-KR" sz="1050" b="1" dirty="0" smtClean="0"/>
                <a:t>(User Mode)</a:t>
              </a:r>
              <a:endParaRPr lang="ko-KR" altLang="en-US" sz="1050" b="1" dirty="0"/>
            </a:p>
          </p:txBody>
        </p:sp>
        <p:cxnSp>
          <p:nvCxnSpPr>
            <p:cNvPr id="56" name="꺾인 연결선 55"/>
            <p:cNvCxnSpPr>
              <a:stCxn id="49" idx="1"/>
              <a:endCxn id="36" idx="0"/>
            </p:cNvCxnSpPr>
            <p:nvPr/>
          </p:nvCxnSpPr>
          <p:spPr>
            <a:xfrm rot="10800000" flipV="1">
              <a:off x="8386737" y="4041772"/>
              <a:ext cx="403572" cy="92257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7612876" y="4305513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 smtClean="0"/>
                <a:t>수행 </a:t>
              </a:r>
              <a:r>
                <a:rPr lang="en-US" altLang="ko-KR" sz="1050" b="1" dirty="0" smtClean="0"/>
                <a:t>(Kernel Mode)</a:t>
              </a:r>
              <a:endParaRPr lang="ko-KR" altLang="en-US" sz="1050" b="1" dirty="0"/>
            </a:p>
          </p:txBody>
        </p:sp>
      </p:grpSp>
      <p:cxnSp>
        <p:nvCxnSpPr>
          <p:cNvPr id="5" name="직선 연결선 4"/>
          <p:cNvCxnSpPr/>
          <p:nvPr/>
        </p:nvCxnSpPr>
        <p:spPr>
          <a:xfrm flipH="1">
            <a:off x="6252052" y="966371"/>
            <a:ext cx="0" cy="56951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816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606" y="75919"/>
            <a:ext cx="1528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Hard Ware </a:t>
            </a:r>
            <a:r>
              <a:rPr lang="ko-KR" altLang="en-US" sz="1400" b="1" dirty="0" smtClean="0"/>
              <a:t>관점</a:t>
            </a:r>
            <a:endParaRPr lang="ko-KR" altLang="en-US" sz="1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503853" y="772028"/>
            <a:ext cx="10931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 Layer</a:t>
            </a:r>
            <a:r>
              <a:rPr lang="ko-KR" altLang="en-US" sz="1200" dirty="0" smtClean="0"/>
              <a:t>는 논리적인 </a:t>
            </a:r>
            <a:r>
              <a:rPr lang="ko-KR" altLang="en-US" sz="1200" dirty="0" err="1" smtClean="0"/>
              <a:t>개념일뿐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하드웨어 입장에서는 </a:t>
            </a:r>
            <a:r>
              <a:rPr lang="en-US" altLang="ko-KR" sz="1200" dirty="0" smtClean="0"/>
              <a:t>kernel</a:t>
            </a:r>
            <a:r>
              <a:rPr lang="ko-KR" altLang="en-US" sz="1200" dirty="0" smtClean="0"/>
              <a:t>영역이나 </a:t>
            </a:r>
            <a:r>
              <a:rPr lang="en-US" altLang="ko-KR" sz="1200" dirty="0" smtClean="0"/>
              <a:t>User</a:t>
            </a:r>
            <a:r>
              <a:rPr lang="ko-KR" altLang="en-US" sz="1200" dirty="0" smtClean="0"/>
              <a:t>영역이나 평등하다</a:t>
            </a:r>
            <a:r>
              <a:rPr lang="en-US" altLang="ko-KR" sz="1200" dirty="0" smtClean="0"/>
              <a:t>. </a:t>
            </a:r>
            <a:r>
              <a:rPr lang="en-US" altLang="ko-KR" sz="1200" dirty="0" smtClean="0">
                <a:solidFill>
                  <a:srgbClr val="FF0000"/>
                </a:solidFill>
              </a:rPr>
              <a:t>CPU</a:t>
            </a:r>
            <a:r>
              <a:rPr lang="ko-KR" altLang="en-US" sz="1200" dirty="0" smtClean="0">
                <a:solidFill>
                  <a:srgbClr val="FF0000"/>
                </a:solidFill>
              </a:rPr>
              <a:t>가 읽어서 수행해야하는 </a:t>
            </a:r>
            <a:r>
              <a:rPr lang="en-US" altLang="ko-KR" sz="1200" dirty="0" smtClean="0">
                <a:solidFill>
                  <a:srgbClr val="FF0000"/>
                </a:solidFill>
              </a:rPr>
              <a:t>Process</a:t>
            </a:r>
            <a:r>
              <a:rPr lang="ko-KR" altLang="en-US" sz="1200" dirty="0" smtClean="0"/>
              <a:t>일뿐이다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grpSp>
        <p:nvGrpSpPr>
          <p:cNvPr id="6" name="그룹 5"/>
          <p:cNvGrpSpPr/>
          <p:nvPr/>
        </p:nvGrpSpPr>
        <p:grpSpPr>
          <a:xfrm>
            <a:off x="139797" y="1312850"/>
            <a:ext cx="3965332" cy="2649180"/>
            <a:chOff x="7508631" y="3492607"/>
            <a:chExt cx="3965332" cy="2649180"/>
          </a:xfrm>
        </p:grpSpPr>
        <p:grpSp>
          <p:nvGrpSpPr>
            <p:cNvPr id="7" name="그룹 6"/>
            <p:cNvGrpSpPr/>
            <p:nvPr/>
          </p:nvGrpSpPr>
          <p:grpSpPr>
            <a:xfrm>
              <a:off x="7508631" y="4597131"/>
              <a:ext cx="3965332" cy="1544656"/>
              <a:chOff x="7007469" y="4458631"/>
              <a:chExt cx="3965332" cy="154465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0423179" y="4458631"/>
                <a:ext cx="549622" cy="276999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007469" y="4742648"/>
                <a:ext cx="3569677" cy="798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8979017" y="4983177"/>
                <a:ext cx="446063" cy="32644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9794114" y="4974382"/>
                <a:ext cx="446063" cy="326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7445960" y="4825844"/>
                <a:ext cx="879230" cy="53746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455759" y="5603070"/>
                <a:ext cx="9233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909368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</a:p>
              <a:p>
                <a:pPr algn="ctr"/>
                <a:r>
                  <a:rPr lang="en-US" altLang="ko-KR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9699362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</a:p>
              <a:p>
                <a:pPr algn="ctr"/>
                <a:r>
                  <a:rPr lang="en-US" altLang="ko-KR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9516795" y="3492607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09" y="3576970"/>
              <a:ext cx="912901" cy="929605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cxnSp>
          <p:nvCxnSpPr>
            <p:cNvPr id="10" name="꺾인 연결선 9"/>
            <p:cNvCxnSpPr>
              <a:endCxn id="16" idx="0"/>
            </p:cNvCxnSpPr>
            <p:nvPr/>
          </p:nvCxnSpPr>
          <p:spPr>
            <a:xfrm rot="16200000" flipH="1">
              <a:off x="9034467" y="4452933"/>
              <a:ext cx="971708" cy="365780"/>
            </a:xfrm>
            <a:prstGeom prst="bentConnector3">
              <a:avLst>
                <a:gd name="adj1" fmla="val 2737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8844194" y="4524825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 smtClean="0"/>
                <a:t>수행 </a:t>
              </a:r>
              <a:r>
                <a:rPr lang="en-US" altLang="ko-KR" sz="1050" b="1" dirty="0" smtClean="0"/>
                <a:t>(User Mode)</a:t>
              </a:r>
              <a:endParaRPr lang="ko-KR" altLang="en-US" sz="1050" b="1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194502" y="1312850"/>
            <a:ext cx="3965332" cy="2649180"/>
            <a:chOff x="7508631" y="3492607"/>
            <a:chExt cx="3965332" cy="2649180"/>
          </a:xfrm>
        </p:grpSpPr>
        <p:grpSp>
          <p:nvGrpSpPr>
            <p:cNvPr id="24" name="그룹 23"/>
            <p:cNvGrpSpPr/>
            <p:nvPr/>
          </p:nvGrpSpPr>
          <p:grpSpPr>
            <a:xfrm>
              <a:off x="7508631" y="4597131"/>
              <a:ext cx="3965332" cy="1544656"/>
              <a:chOff x="7007469" y="4458631"/>
              <a:chExt cx="3965332" cy="154465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0423179" y="4458631"/>
                <a:ext cx="549622" cy="276999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7007469" y="4742648"/>
                <a:ext cx="3569677" cy="798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8979017" y="4983177"/>
                <a:ext cx="446063" cy="32644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9794114" y="4974382"/>
                <a:ext cx="446063" cy="326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7445960" y="4825844"/>
                <a:ext cx="879230" cy="53746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455759" y="5603070"/>
                <a:ext cx="9233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8909368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</a:p>
              <a:p>
                <a:pPr algn="ctr"/>
                <a:r>
                  <a:rPr lang="en-US" altLang="ko-KR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9699362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</a:p>
              <a:p>
                <a:pPr algn="ctr"/>
                <a:r>
                  <a:rPr lang="en-US" altLang="ko-KR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9516795" y="3492607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09" y="3576970"/>
              <a:ext cx="912901" cy="929605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cxnSp>
          <p:nvCxnSpPr>
            <p:cNvPr id="27" name="꺾인 연결선 26"/>
            <p:cNvCxnSpPr>
              <a:endCxn id="31" idx="0"/>
            </p:cNvCxnSpPr>
            <p:nvPr/>
          </p:nvCxnSpPr>
          <p:spPr>
            <a:xfrm rot="16200000" flipH="1">
              <a:off x="9034467" y="4452933"/>
              <a:ext cx="971708" cy="365780"/>
            </a:xfrm>
            <a:prstGeom prst="bentConnector3">
              <a:avLst>
                <a:gd name="adj1" fmla="val 2737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8929349" y="4561887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 smtClean="0"/>
                <a:t>Load Something</a:t>
              </a:r>
              <a:endParaRPr lang="ko-KR" altLang="en-US" sz="1050" b="1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8202670" y="1312850"/>
            <a:ext cx="3965332" cy="2649180"/>
            <a:chOff x="7508631" y="3492607"/>
            <a:chExt cx="3965332" cy="2649180"/>
          </a:xfrm>
        </p:grpSpPr>
        <p:grpSp>
          <p:nvGrpSpPr>
            <p:cNvPr id="38" name="그룹 37"/>
            <p:cNvGrpSpPr/>
            <p:nvPr/>
          </p:nvGrpSpPr>
          <p:grpSpPr>
            <a:xfrm>
              <a:off x="7508631" y="4597131"/>
              <a:ext cx="3965332" cy="1544656"/>
              <a:chOff x="7007469" y="4458631"/>
              <a:chExt cx="3965332" cy="1544656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0423179" y="4458631"/>
                <a:ext cx="549622" cy="276999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7007469" y="4742648"/>
                <a:ext cx="3569677" cy="798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8979017" y="4983177"/>
                <a:ext cx="446063" cy="32644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9794114" y="4974382"/>
                <a:ext cx="446063" cy="326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7445960" y="4825844"/>
                <a:ext cx="879230" cy="53746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7455759" y="5603070"/>
                <a:ext cx="9233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8909368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</a:p>
              <a:p>
                <a:pPr algn="ctr"/>
                <a:r>
                  <a:rPr lang="en-US" altLang="ko-KR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9699362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</a:p>
              <a:p>
                <a:pPr algn="ctr"/>
                <a:r>
                  <a:rPr lang="en-US" altLang="ko-KR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9516795" y="3492607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09" y="3576970"/>
              <a:ext cx="912901" cy="929605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cxnSp>
          <p:nvCxnSpPr>
            <p:cNvPr id="43" name="꺾인 연결선 42"/>
            <p:cNvCxnSpPr>
              <a:stCxn id="40" idx="1"/>
              <a:endCxn id="49" idx="0"/>
            </p:cNvCxnSpPr>
            <p:nvPr/>
          </p:nvCxnSpPr>
          <p:spPr>
            <a:xfrm rot="10800000" flipV="1">
              <a:off x="8386737" y="4041772"/>
              <a:ext cx="403572" cy="92257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7612876" y="4305513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 smtClean="0"/>
                <a:t>수행 </a:t>
              </a:r>
              <a:r>
                <a:rPr lang="en-US" altLang="ko-KR" sz="1050" b="1" dirty="0" smtClean="0"/>
                <a:t>(Kernel Mode)</a:t>
              </a:r>
              <a:endParaRPr lang="ko-KR" altLang="en-US" sz="1050" b="1" dirty="0"/>
            </a:p>
          </p:txBody>
        </p:sp>
      </p:grpSp>
      <p:cxnSp>
        <p:nvCxnSpPr>
          <p:cNvPr id="53" name="꺾인 연결선 52"/>
          <p:cNvCxnSpPr>
            <a:stCxn id="26" idx="1"/>
          </p:cNvCxnSpPr>
          <p:nvPr/>
        </p:nvCxnSpPr>
        <p:spPr>
          <a:xfrm rot="10800000" flipV="1">
            <a:off x="5045400" y="1862016"/>
            <a:ext cx="430780" cy="9209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371406" y="2188976"/>
            <a:ext cx="1547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 smtClean="0">
                <a:solidFill>
                  <a:srgbClr val="FF0000"/>
                </a:solidFill>
              </a:rPr>
              <a:t>System Call </a:t>
            </a:r>
            <a:r>
              <a:rPr lang="en-US" altLang="ko-KR" sz="1050" b="1" dirty="0" smtClean="0"/>
              <a:t>(Read)</a:t>
            </a:r>
            <a:endParaRPr lang="ko-KR" altLang="en-US" sz="1050" b="1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280069" y="5701620"/>
            <a:ext cx="11486466" cy="8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85881" y="4313583"/>
            <a:ext cx="3423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/>
              <a:t>Blocking </a:t>
            </a:r>
            <a:r>
              <a:rPr lang="ko-KR" altLang="en-US" sz="1400" b="1" dirty="0" smtClean="0"/>
              <a:t>방식 기준으로 설명</a:t>
            </a:r>
            <a:endParaRPr lang="ko-KR" altLang="en-US" sz="1400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191942" y="4699824"/>
            <a:ext cx="1688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mode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36107" y="5811049"/>
            <a:ext cx="1688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kernel mode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280069" y="5377070"/>
            <a:ext cx="3825060" cy="8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238133" y="4999162"/>
            <a:ext cx="1376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App1 (Thread1)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4105129" y="5385403"/>
            <a:ext cx="4034804" cy="833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V="1">
            <a:off x="8139933" y="6218476"/>
            <a:ext cx="3429405" cy="1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145266" y="5928884"/>
            <a:ext cx="1337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/>
              <a:t>System Call </a:t>
            </a:r>
          </a:p>
          <a:p>
            <a:pPr algn="ctr"/>
            <a:r>
              <a:rPr lang="en-US" altLang="ko-KR" sz="1400" b="1" dirty="0" smtClean="0"/>
              <a:t>(OS Logic)</a:t>
            </a:r>
            <a:endParaRPr lang="ko-KR" altLang="en-US" sz="14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8681596" y="5869436"/>
            <a:ext cx="230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 Logic (kernel Thread1)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575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9C3533-8810-ACFC-A6FF-9BAE46AFD159}"/>
              </a:ext>
            </a:extLst>
          </p:cNvPr>
          <p:cNvSpPr txBox="1"/>
          <p:nvPr/>
        </p:nvSpPr>
        <p:spPr>
          <a:xfrm>
            <a:off x="485421" y="262305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Q2) </a:t>
            </a:r>
            <a:r>
              <a:rPr kumimoji="1" lang="en-US" altLang="ko-KR" dirty="0"/>
              <a:t>System Call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Interrupt</a:t>
            </a:r>
            <a:r>
              <a:rPr kumimoji="1" lang="ko-KR" altLang="en-US" dirty="0"/>
              <a:t>에 대해서 도식화하고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509D4B-5268-C2B9-6003-6A001E9B31CA}"/>
              </a:ext>
            </a:extLst>
          </p:cNvPr>
          <p:cNvSpPr txBox="1"/>
          <p:nvPr/>
        </p:nvSpPr>
        <p:spPr>
          <a:xfrm>
            <a:off x="711201" y="1032506"/>
            <a:ext cx="6129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 smtClean="0"/>
              <a:t>Q2.1</a:t>
            </a:r>
            <a:r>
              <a:rPr kumimoji="1" lang="en-US" altLang="ko-KR" sz="1600" dirty="0"/>
              <a:t>) </a:t>
            </a:r>
            <a:r>
              <a:rPr kumimoji="1" lang="ko-KR" altLang="en-US" sz="1600" dirty="0" err="1"/>
              <a:t>과정중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Context Switching</a:t>
            </a:r>
            <a:r>
              <a:rPr kumimoji="1" lang="ko-KR" altLang="en-US" sz="1600" dirty="0"/>
              <a:t>에 대해서 설명해 </a:t>
            </a:r>
            <a:r>
              <a:rPr kumimoji="1" lang="ko-KR" altLang="en-US" sz="1600" dirty="0" err="1"/>
              <a:t>보시오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C0FC09-EB60-75A2-5C4D-A1A7CEE00D86}"/>
              </a:ext>
            </a:extLst>
          </p:cNvPr>
          <p:cNvSpPr txBox="1"/>
          <p:nvPr/>
        </p:nvSpPr>
        <p:spPr>
          <a:xfrm>
            <a:off x="711201" y="1771929"/>
            <a:ext cx="6129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 smtClean="0"/>
              <a:t>Q2.2</a:t>
            </a:r>
            <a:r>
              <a:rPr kumimoji="1" lang="en-US" altLang="ko-KR" sz="1600" dirty="0"/>
              <a:t>) Interrupt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거는 주체가 누구인지에 대해 </a:t>
            </a:r>
            <a:r>
              <a:rPr kumimoji="1" lang="ko-KR" altLang="en-US" sz="1600" dirty="0" err="1"/>
              <a:t>설명해보시오</a:t>
            </a:r>
            <a:endParaRPr kumimoji="1" lang="ko-KR" alt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59870D-FCFD-2368-939D-756524720F4A}"/>
              </a:ext>
            </a:extLst>
          </p:cNvPr>
          <p:cNvSpPr txBox="1"/>
          <p:nvPr/>
        </p:nvSpPr>
        <p:spPr>
          <a:xfrm>
            <a:off x="485421" y="3461890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 smtClean="0"/>
              <a:t>Q3) </a:t>
            </a:r>
            <a:r>
              <a:rPr kumimoji="1" lang="en-US" altLang="ko-KR" dirty="0"/>
              <a:t>Blocking / Non-Blocking I/O</a:t>
            </a:r>
            <a:r>
              <a:rPr kumimoji="1" lang="ko-KR" altLang="en-US" dirty="0"/>
              <a:t>에 대해서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313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1724</TotalTime>
  <Words>540</Words>
  <Application>Microsoft Office PowerPoint</Application>
  <PresentationFormat>와이드스크린</PresentationFormat>
  <Paragraphs>82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Taehyuk</dc:creator>
  <cp:lastModifiedBy>user</cp:lastModifiedBy>
  <cp:revision>86</cp:revision>
  <dcterms:created xsi:type="dcterms:W3CDTF">2024-08-23T16:05:45Z</dcterms:created>
  <dcterms:modified xsi:type="dcterms:W3CDTF">2024-08-25T15:18:25Z</dcterms:modified>
</cp:coreProperties>
</file>