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66" r:id="rId2"/>
    <p:sldId id="265" r:id="rId3"/>
    <p:sldId id="267" r:id="rId4"/>
    <p:sldId id="281" r:id="rId5"/>
    <p:sldId id="268" r:id="rId6"/>
    <p:sldId id="271" r:id="rId7"/>
    <p:sldId id="273" r:id="rId8"/>
    <p:sldId id="272" r:id="rId9"/>
    <p:sldId id="276" r:id="rId10"/>
    <p:sldId id="280" r:id="rId11"/>
    <p:sldId id="282" r:id="rId12"/>
    <p:sldId id="283" r:id="rId13"/>
    <p:sldId id="278" r:id="rId14"/>
    <p:sldId id="274" r:id="rId15"/>
    <p:sldId id="275" r:id="rId16"/>
    <p:sldId id="269" r:id="rId17"/>
    <p:sldId id="256" r:id="rId18"/>
    <p:sldId id="257" r:id="rId19"/>
    <p:sldId id="258" r:id="rId20"/>
    <p:sldId id="260" r:id="rId21"/>
    <p:sldId id="259" r:id="rId22"/>
    <p:sldId id="262" r:id="rId23"/>
    <p:sldId id="261" r:id="rId24"/>
    <p:sldId id="263" r:id="rId25"/>
    <p:sldId id="264" r:id="rId26"/>
    <p:sldId id="284" r:id="rId27"/>
    <p:sldId id="285" r:id="rId28"/>
    <p:sldId id="286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/>
    <p:restoredTop sz="89286" autoAdjust="0"/>
  </p:normalViewPr>
  <p:slideViewPr>
    <p:cSldViewPr snapToGrid="0">
      <p:cViewPr varScale="1">
        <p:scale>
          <a:sx n="103" d="100"/>
          <a:sy n="103" d="100"/>
        </p:scale>
        <p:origin x="10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2A1E9-AE86-4A77-ADFA-78382643A96E}" type="datetimeFigureOut">
              <a:rPr lang="ko-KR" altLang="en-US" smtClean="0"/>
              <a:t>2024-09-22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FB6E1-9A93-4EBD-AB39-332ADB6F7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816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Q1)</a:t>
            </a:r>
            <a:r>
              <a:rPr lang="en-US" altLang="ko-KR" baseline="0" dirty="0"/>
              <a:t> </a:t>
            </a:r>
            <a:r>
              <a:rPr lang="ko-KR" altLang="en-US" dirty="0"/>
              <a:t>컴퓨터는 어떻게 데이터를 저장하는가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3962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92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164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설명</a:t>
            </a:r>
            <a:r>
              <a:rPr lang="en-US" altLang="ko-KR" sz="1200" dirty="0"/>
              <a:t>: App1</a:t>
            </a:r>
            <a:r>
              <a:rPr lang="ko-KR" altLang="en-US" sz="1200" dirty="0"/>
              <a:t>의 여러 연산은 직접 </a:t>
            </a:r>
            <a:r>
              <a:rPr lang="en-US" altLang="ko-KR" sz="1200" dirty="0"/>
              <a:t>CPU</a:t>
            </a:r>
            <a:r>
              <a:rPr lang="ko-KR" altLang="en-US" sz="1200" dirty="0"/>
              <a:t>에서 읽으면서 연산한다</a:t>
            </a:r>
            <a:r>
              <a:rPr lang="en-US" altLang="ko-KR" sz="1200" dirty="0"/>
              <a:t>. </a:t>
            </a:r>
            <a:r>
              <a:rPr lang="ko-KR" altLang="en-US" sz="1200" dirty="0"/>
              <a:t>다만 </a:t>
            </a:r>
            <a:r>
              <a:rPr lang="en-US" altLang="ko-KR" sz="1200" dirty="0"/>
              <a:t>System Call</a:t>
            </a:r>
            <a:r>
              <a:rPr lang="ko-KR" altLang="en-US" sz="1200" dirty="0"/>
              <a:t>을 </a:t>
            </a:r>
            <a:r>
              <a:rPr lang="ko-KR" altLang="en-US" sz="1200" dirty="0" err="1"/>
              <a:t>할때</a:t>
            </a:r>
            <a:r>
              <a:rPr lang="ko-KR" altLang="en-US" sz="1200" dirty="0"/>
              <a:t> </a:t>
            </a:r>
            <a:r>
              <a:rPr lang="en-US" altLang="ko-KR" sz="1200" dirty="0"/>
              <a:t>(OS Logic)</a:t>
            </a:r>
            <a:r>
              <a:rPr lang="ko-KR" altLang="en-US" sz="1200" dirty="0"/>
              <a:t>예를 들어 다른 주변 기기에서 </a:t>
            </a:r>
            <a:r>
              <a:rPr lang="en-US" altLang="ko-KR" sz="1200" dirty="0"/>
              <a:t>Input</a:t>
            </a:r>
            <a:r>
              <a:rPr lang="ko-KR" altLang="en-US" sz="1200" dirty="0"/>
              <a:t>이 있거나 </a:t>
            </a:r>
            <a:r>
              <a:rPr lang="en-US" altLang="ko-KR" sz="1200" dirty="0"/>
              <a:t>Storage</a:t>
            </a:r>
            <a:r>
              <a:rPr lang="ko-KR" altLang="en-US" sz="1200" dirty="0"/>
              <a:t>에서 데이터를 </a:t>
            </a:r>
            <a:r>
              <a:rPr lang="ko-KR" altLang="en-US" sz="1200" dirty="0" err="1"/>
              <a:t>받아온다던지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이럴때는</a:t>
            </a:r>
            <a:r>
              <a:rPr lang="ko-KR" altLang="en-US" sz="1200" dirty="0"/>
              <a:t> </a:t>
            </a:r>
            <a:r>
              <a:rPr lang="en-US" altLang="ko-KR" sz="1200" dirty="0"/>
              <a:t>OS Process Logic</a:t>
            </a:r>
            <a:r>
              <a:rPr lang="ko-KR" altLang="en-US" sz="1200" dirty="0"/>
              <a:t>을 태워야 한다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이럴때</a:t>
            </a:r>
            <a:r>
              <a:rPr lang="ko-KR" altLang="en-US" sz="1200" dirty="0"/>
              <a:t> </a:t>
            </a:r>
            <a:r>
              <a:rPr lang="en-US" altLang="ko-KR" sz="1200" dirty="0"/>
              <a:t>App1</a:t>
            </a:r>
            <a:r>
              <a:rPr lang="ko-KR" altLang="en-US" sz="1200" dirty="0"/>
              <a:t>을 읽다가 </a:t>
            </a:r>
            <a:r>
              <a:rPr lang="en-US" altLang="ko-KR" sz="1200" dirty="0"/>
              <a:t>OS process</a:t>
            </a:r>
            <a:r>
              <a:rPr lang="ko-KR" altLang="en-US" sz="1200" dirty="0"/>
              <a:t>에 있는 </a:t>
            </a:r>
            <a:r>
              <a:rPr lang="en-US" altLang="ko-KR" sz="1200" dirty="0"/>
              <a:t>Logic</a:t>
            </a:r>
            <a:r>
              <a:rPr lang="ko-KR" altLang="en-US" sz="1200" dirty="0"/>
              <a:t>을 읽어야 하므로 </a:t>
            </a:r>
            <a:r>
              <a:rPr lang="en-US" altLang="ko-KR" sz="1200" dirty="0"/>
              <a:t>OS Process</a:t>
            </a:r>
            <a:r>
              <a:rPr lang="ko-KR" altLang="en-US" sz="1200" dirty="0"/>
              <a:t>의 특정 </a:t>
            </a:r>
            <a:r>
              <a:rPr lang="en-US" altLang="ko-KR" sz="1200" dirty="0"/>
              <a:t>Logic (</a:t>
            </a:r>
            <a:r>
              <a:rPr lang="ko-KR" altLang="en-US" sz="1200" dirty="0"/>
              <a:t>여기서는 파일 </a:t>
            </a:r>
            <a:r>
              <a:rPr lang="en-US" altLang="ko-KR" sz="1200" dirty="0"/>
              <a:t>Read</a:t>
            </a:r>
            <a:r>
              <a:rPr lang="ko-KR" altLang="en-US" sz="1200" dirty="0"/>
              <a:t>관련한</a:t>
            </a:r>
            <a:r>
              <a:rPr lang="en-US" altLang="ko-KR" sz="1200" dirty="0"/>
              <a:t>)</a:t>
            </a:r>
            <a:r>
              <a:rPr lang="ko-KR" altLang="en-US" sz="1200" dirty="0"/>
              <a:t>을 </a:t>
            </a:r>
            <a:r>
              <a:rPr lang="ko-KR" altLang="en-US" sz="1200" dirty="0" err="1"/>
              <a:t>읽게된다</a:t>
            </a:r>
            <a:r>
              <a:rPr lang="en-US" altLang="ko-KR" sz="1200" dirty="0"/>
              <a:t>. </a:t>
            </a:r>
            <a:r>
              <a:rPr lang="ko-KR" altLang="en-US" sz="1200" dirty="0"/>
              <a:t>이때 </a:t>
            </a:r>
            <a:r>
              <a:rPr lang="en-US" altLang="ko-KR" sz="1200" dirty="0"/>
              <a:t>Kernel Mode</a:t>
            </a:r>
            <a:r>
              <a:rPr lang="ko-KR" altLang="en-US" sz="1200" dirty="0"/>
              <a:t>라 한다</a:t>
            </a:r>
            <a:r>
              <a:rPr lang="en-US" altLang="ko-KR" sz="1200" dirty="0"/>
              <a:t>. CPU</a:t>
            </a:r>
            <a:r>
              <a:rPr lang="ko-KR" altLang="en-US" sz="1200" dirty="0"/>
              <a:t>가 </a:t>
            </a:r>
            <a:r>
              <a:rPr lang="en-US" altLang="ko-KR" sz="1200" dirty="0" err="1"/>
              <a:t>Os</a:t>
            </a:r>
            <a:r>
              <a:rPr lang="en-US" altLang="ko-KR" sz="1200" dirty="0"/>
              <a:t> Logic</a:t>
            </a:r>
            <a:r>
              <a:rPr lang="ko-KR" altLang="en-US" sz="1200" dirty="0"/>
              <a:t>을 수행하고 </a:t>
            </a:r>
            <a:r>
              <a:rPr lang="ko-KR" altLang="en-US" sz="1200" dirty="0" err="1"/>
              <a:t>있을때</a:t>
            </a:r>
            <a:r>
              <a:rPr lang="ko-KR" altLang="en-US" sz="1200" dirty="0"/>
              <a:t> 어차피 </a:t>
            </a:r>
            <a:r>
              <a:rPr lang="en-US" altLang="ko-KR" sz="1200" dirty="0"/>
              <a:t>OS</a:t>
            </a:r>
            <a:r>
              <a:rPr lang="ko-KR" altLang="en-US" sz="1200" dirty="0"/>
              <a:t>또한 </a:t>
            </a:r>
            <a:r>
              <a:rPr lang="en-US" altLang="ko-KR" sz="1200" dirty="0"/>
              <a:t>Process</a:t>
            </a:r>
            <a:r>
              <a:rPr lang="ko-KR" altLang="en-US" sz="1200" dirty="0"/>
              <a:t>이고 그 안의 작업 단위를 똑같이 </a:t>
            </a:r>
            <a:r>
              <a:rPr lang="en-US" altLang="ko-KR" sz="1200" dirty="0"/>
              <a:t>thread</a:t>
            </a:r>
            <a:r>
              <a:rPr lang="ko-KR" altLang="en-US" sz="1200" dirty="0"/>
              <a:t>단위로 </a:t>
            </a:r>
            <a:r>
              <a:rPr lang="ko-KR" altLang="en-US" sz="1200" dirty="0" err="1"/>
              <a:t>할텐데</a:t>
            </a:r>
            <a:r>
              <a:rPr lang="en-US" altLang="ko-KR" sz="1200" dirty="0"/>
              <a:t>, </a:t>
            </a:r>
            <a:r>
              <a:rPr lang="ko-KR" altLang="en-US" sz="1200" dirty="0"/>
              <a:t>이때의 </a:t>
            </a:r>
            <a:r>
              <a:rPr lang="en-US" altLang="ko-KR" sz="1200" dirty="0"/>
              <a:t>thread</a:t>
            </a:r>
            <a:r>
              <a:rPr lang="ko-KR" altLang="en-US" sz="1200" dirty="0"/>
              <a:t>를 </a:t>
            </a:r>
            <a:r>
              <a:rPr lang="en-US" altLang="ko-KR" sz="1200" dirty="0"/>
              <a:t>Kernel Thread</a:t>
            </a:r>
            <a:r>
              <a:rPr lang="ko-KR" altLang="en-US" sz="1200" dirty="0"/>
              <a:t>라 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en-US" altLang="ko-KR" dirty="0"/>
          </a:p>
          <a:p>
            <a:r>
              <a:rPr lang="ko-KR" altLang="en-US" dirty="0"/>
              <a:t>그리고 여기서 </a:t>
            </a:r>
            <a:r>
              <a:rPr lang="ko-KR" altLang="en-US" dirty="0" err="1"/>
              <a:t>알수</a:t>
            </a:r>
            <a:r>
              <a:rPr lang="ko-KR" altLang="en-US" dirty="0"/>
              <a:t> 있겠지만 </a:t>
            </a:r>
            <a:r>
              <a:rPr lang="en-US" altLang="ko-KR" dirty="0"/>
              <a:t>System Call</a:t>
            </a:r>
            <a:r>
              <a:rPr lang="ko-KR" altLang="en-US" dirty="0"/>
              <a:t>은 </a:t>
            </a:r>
            <a:r>
              <a:rPr lang="en-US" altLang="ko-KR" dirty="0"/>
              <a:t>OS Process</a:t>
            </a:r>
            <a:r>
              <a:rPr lang="ko-KR" altLang="en-US" dirty="0"/>
              <a:t>가 가지고 있는 </a:t>
            </a:r>
            <a:r>
              <a:rPr lang="en-US" altLang="ko-KR" dirty="0"/>
              <a:t>logic (method)</a:t>
            </a:r>
            <a:r>
              <a:rPr lang="ko-KR" altLang="en-US" dirty="0"/>
              <a:t>를 호출하는 행위를 의미한다</a:t>
            </a:r>
            <a:r>
              <a:rPr lang="en-US" altLang="ko-KR" dirty="0"/>
              <a:t>. </a:t>
            </a:r>
            <a:r>
              <a:rPr lang="ko-KR" altLang="en-US" dirty="0"/>
              <a:t>보통 </a:t>
            </a:r>
            <a:r>
              <a:rPr lang="en-US" altLang="ko-KR" dirty="0"/>
              <a:t>OS Logic</a:t>
            </a:r>
            <a:r>
              <a:rPr lang="ko-KR" altLang="en-US" dirty="0"/>
              <a:t>은 </a:t>
            </a:r>
            <a:r>
              <a:rPr lang="en-US" altLang="ko-KR" dirty="0"/>
              <a:t>Process</a:t>
            </a:r>
            <a:r>
              <a:rPr lang="ko-KR" altLang="en-US" dirty="0"/>
              <a:t>관련 관리 </a:t>
            </a:r>
            <a:r>
              <a:rPr lang="ko-KR" altLang="en-US" dirty="0" err="1"/>
              <a:t>로직</a:t>
            </a:r>
            <a:r>
              <a:rPr lang="en-US" altLang="ko-KR" dirty="0"/>
              <a:t>, Hardware </a:t>
            </a:r>
            <a:r>
              <a:rPr lang="ko-KR" altLang="en-US" dirty="0"/>
              <a:t>제어 </a:t>
            </a:r>
            <a:r>
              <a:rPr lang="ko-KR" altLang="en-US" dirty="0" err="1"/>
              <a:t>로직등이</a:t>
            </a:r>
            <a:r>
              <a:rPr lang="ko-KR" altLang="en-US" dirty="0"/>
              <a:t> 들어가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2961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499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/>
              <a:t>"</a:t>
            </a:r>
            <a:r>
              <a:rPr lang="ko-KR" altLang="en-US" sz="1200" dirty="0"/>
              <a:t>한 번에</a:t>
            </a:r>
            <a:r>
              <a:rPr lang="en-US" altLang="ko-KR" sz="1200" dirty="0"/>
              <a:t>"</a:t>
            </a:r>
            <a:r>
              <a:rPr lang="ko-KR" altLang="en-US" sz="1200" dirty="0"/>
              <a:t>라는 의미는 </a:t>
            </a:r>
            <a:r>
              <a:rPr lang="en-US" altLang="ko-KR" sz="1200" b="1" dirty="0"/>
              <a:t>CPU</a:t>
            </a:r>
            <a:r>
              <a:rPr lang="ko-KR" altLang="en-US" sz="1200" b="1" dirty="0"/>
              <a:t>가 메모리를 주소 지정할 수 있는 최대 크기</a:t>
            </a:r>
            <a:r>
              <a:rPr lang="ko-KR" altLang="en-US" sz="1200" dirty="0"/>
              <a:t>를 가리킵니다</a:t>
            </a:r>
            <a:r>
              <a:rPr lang="en-US" altLang="ko-KR" sz="1200" dirty="0"/>
              <a:t>. </a:t>
            </a:r>
            <a:r>
              <a:rPr lang="ko-KR" altLang="en-US" sz="1200" dirty="0"/>
              <a:t>즉</a:t>
            </a:r>
            <a:r>
              <a:rPr lang="en-US" altLang="ko-KR" sz="1200" dirty="0"/>
              <a:t>, CPU</a:t>
            </a:r>
            <a:r>
              <a:rPr lang="ko-KR" altLang="en-US" sz="1200" dirty="0"/>
              <a:t>가 메모리 상에서 데이터를 읽거나 쓸 때 사용할 수 있는 주소 공간의 범위를 뜻합니다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529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RAS(Row Address Strobe): </a:t>
            </a:r>
            <a:r>
              <a:rPr lang="ko-KR" altLang="en-US" dirty="0"/>
              <a:t>행 주소를 지정하는 신호</a:t>
            </a:r>
            <a:r>
              <a:rPr lang="en-US" altLang="ko-KR" dirty="0"/>
              <a:t>. CAS(Column Address Strobe): </a:t>
            </a:r>
            <a:r>
              <a:rPr lang="ko-KR" altLang="en-US" dirty="0"/>
              <a:t>열 주소를 지정하는 신호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402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실제로 </a:t>
            </a:r>
            <a:r>
              <a:rPr lang="en-US" altLang="ko-KR" dirty="0"/>
              <a:t>CPU</a:t>
            </a:r>
            <a:r>
              <a:rPr lang="ko-KR" altLang="en-US" dirty="0"/>
              <a:t>는 </a:t>
            </a:r>
            <a:r>
              <a:rPr lang="en-US" altLang="ko-KR" dirty="0"/>
              <a:t>RAM</a:t>
            </a:r>
            <a:r>
              <a:rPr lang="ko-KR" altLang="en-US" dirty="0"/>
              <a:t>의 주소에 직접 접근하는게 아니라 페이지 테이블에 있는 논리 주소에 접근하고 </a:t>
            </a:r>
            <a:r>
              <a:rPr lang="en-US" altLang="ko-KR" dirty="0"/>
              <a:t>Mapping</a:t>
            </a:r>
            <a:r>
              <a:rPr lang="ko-KR" altLang="en-US" dirty="0"/>
              <a:t>되는 </a:t>
            </a:r>
            <a:r>
              <a:rPr lang="ko-KR" altLang="en-US" dirty="0" err="1"/>
              <a:t>물리주소로</a:t>
            </a:r>
            <a:r>
              <a:rPr lang="ko-KR" altLang="en-US" dirty="0"/>
              <a:t> 변환되어 램에 저장된 데이터를 가져오는 형식으로 되어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참고로 여기서 </a:t>
            </a:r>
            <a:r>
              <a:rPr lang="ko-KR" altLang="en-US" b="1" dirty="0">
                <a:solidFill>
                  <a:srgbClr val="C00000"/>
                </a:solidFill>
              </a:rPr>
              <a:t>논리주소에서 </a:t>
            </a:r>
            <a:r>
              <a:rPr lang="ko-KR" altLang="en-US" b="1" dirty="0" err="1">
                <a:solidFill>
                  <a:srgbClr val="C00000"/>
                </a:solidFill>
              </a:rPr>
              <a:t>물리주소로</a:t>
            </a:r>
            <a:r>
              <a:rPr lang="ko-KR" altLang="en-US" b="1" dirty="0">
                <a:solidFill>
                  <a:srgbClr val="C00000"/>
                </a:solidFill>
              </a:rPr>
              <a:t> 변환하는 것은 </a:t>
            </a:r>
            <a:r>
              <a:rPr lang="en-US" altLang="ko-KR" b="1" dirty="0">
                <a:solidFill>
                  <a:srgbClr val="C00000"/>
                </a:solidFill>
              </a:rPr>
              <a:t>(MMU) </a:t>
            </a:r>
            <a:r>
              <a:rPr lang="ko-KR" altLang="en-US" b="1" dirty="0">
                <a:solidFill>
                  <a:srgbClr val="C00000"/>
                </a:solidFill>
              </a:rPr>
              <a:t>메모리 관리 장치</a:t>
            </a:r>
            <a:r>
              <a:rPr lang="ko-KR" altLang="en-US" dirty="0"/>
              <a:t>가 해준다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* MMU</a:t>
            </a:r>
            <a:r>
              <a:rPr lang="ko-KR" altLang="en-US" dirty="0"/>
              <a:t>는 일반적으로 </a:t>
            </a:r>
            <a:r>
              <a:rPr lang="en-US" altLang="ko-KR" dirty="0"/>
              <a:t>CPU</a:t>
            </a:r>
            <a:r>
              <a:rPr lang="ko-KR" altLang="en-US" dirty="0"/>
              <a:t>내부에 통합된 하드웨어 모듈이다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그리고 </a:t>
            </a:r>
            <a:r>
              <a:rPr lang="en-US" altLang="ko-KR" dirty="0"/>
              <a:t>Page</a:t>
            </a:r>
            <a:r>
              <a:rPr lang="ko-KR" altLang="en-US" dirty="0"/>
              <a:t>는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790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가상 주소 </a:t>
            </a:r>
            <a:r>
              <a:rPr lang="en-US" altLang="ko-KR" b="1" dirty="0"/>
              <a:t>(Virtual Address)</a:t>
            </a:r>
            <a:r>
              <a:rPr lang="en-US" altLang="ko-KR" dirty="0"/>
              <a:t>: </a:t>
            </a:r>
            <a:r>
              <a:rPr lang="ko-KR" altLang="en-US" dirty="0"/>
              <a:t>프로그램이 사용하는 주소</a:t>
            </a:r>
            <a:endParaRPr lang="en-US" altLang="ko-KR" dirty="0"/>
          </a:p>
          <a:p>
            <a:r>
              <a:rPr lang="ko-KR" altLang="en-US" b="1" dirty="0"/>
              <a:t>논리 페이지 주소 </a:t>
            </a:r>
            <a:r>
              <a:rPr lang="en-US" altLang="ko-KR" b="1" dirty="0"/>
              <a:t>(Logical Page Address)</a:t>
            </a:r>
            <a:r>
              <a:rPr lang="en-US" altLang="ko-KR" dirty="0"/>
              <a:t>: </a:t>
            </a:r>
            <a:r>
              <a:rPr lang="ko-KR" altLang="en-US" dirty="0"/>
              <a:t>가상 주소에서 페이지 번호를 추출한 값 </a:t>
            </a:r>
            <a:r>
              <a:rPr lang="en-US" altLang="ko-KR" dirty="0"/>
              <a:t>(</a:t>
            </a:r>
            <a:r>
              <a:rPr lang="ko-KR" altLang="en-US" dirty="0"/>
              <a:t>상위 </a:t>
            </a:r>
            <a:r>
              <a:rPr lang="en-US" altLang="ko-KR" dirty="0"/>
              <a:t>20</a:t>
            </a:r>
            <a:r>
              <a:rPr lang="ko-KR" altLang="en-US" dirty="0"/>
              <a:t>비트</a:t>
            </a:r>
            <a:r>
              <a:rPr lang="en-US" altLang="ko-KR" dirty="0"/>
              <a:t>)</a:t>
            </a:r>
          </a:p>
          <a:p>
            <a:r>
              <a:rPr lang="ko-KR" altLang="en-US" b="1" dirty="0"/>
              <a:t>페이지 내 오프셋 </a:t>
            </a:r>
            <a:r>
              <a:rPr lang="en-US" altLang="ko-KR" b="1" dirty="0"/>
              <a:t>(Offset)</a:t>
            </a:r>
            <a:r>
              <a:rPr lang="en-US" altLang="ko-KR" dirty="0"/>
              <a:t>: </a:t>
            </a:r>
            <a:r>
              <a:rPr lang="ko-KR" altLang="en-US" dirty="0"/>
              <a:t>페이지 내에서의 위치를 나타내는 하위 </a:t>
            </a:r>
            <a:r>
              <a:rPr lang="en-US" altLang="ko-KR" dirty="0"/>
              <a:t>12</a:t>
            </a:r>
            <a:r>
              <a:rPr lang="ko-KR" altLang="en-US" dirty="0"/>
              <a:t>비트 값</a:t>
            </a:r>
            <a:endParaRPr lang="en-US" altLang="ko-KR" dirty="0"/>
          </a:p>
          <a:p>
            <a:r>
              <a:rPr lang="ko-KR" altLang="en-US" b="1" dirty="0"/>
              <a:t>물리 페이지 주소 </a:t>
            </a:r>
            <a:r>
              <a:rPr lang="en-US" altLang="ko-KR" b="1" dirty="0"/>
              <a:t>(Physical Page Address)</a:t>
            </a:r>
            <a:r>
              <a:rPr lang="en-US" altLang="ko-KR" dirty="0"/>
              <a:t>: </a:t>
            </a:r>
            <a:r>
              <a:rPr lang="ko-KR" altLang="en-US" dirty="0"/>
              <a:t>페이지 테이블을 통해 </a:t>
            </a:r>
            <a:r>
              <a:rPr lang="ko-KR" altLang="en-US" dirty="0" err="1"/>
              <a:t>매핑된</a:t>
            </a:r>
            <a:r>
              <a:rPr lang="ko-KR" altLang="en-US" dirty="0"/>
              <a:t> 물리 주소</a:t>
            </a:r>
            <a:endParaRPr lang="en-US" altLang="ko-KR" dirty="0"/>
          </a:p>
          <a:p>
            <a:r>
              <a:rPr lang="ko-KR" altLang="en-US" b="1" dirty="0"/>
              <a:t>물리 주소 </a:t>
            </a:r>
            <a:r>
              <a:rPr lang="en-US" altLang="ko-KR" b="1" dirty="0"/>
              <a:t>(Physical Address)</a:t>
            </a:r>
            <a:r>
              <a:rPr lang="en-US" altLang="ko-KR" dirty="0"/>
              <a:t>: </a:t>
            </a:r>
            <a:r>
              <a:rPr lang="ko-KR" altLang="en-US" dirty="0"/>
              <a:t>물리 페이지 주소와 페이지 내 오프셋을 결합하여 최종 물리 주소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 err="1"/>
              <a:t>로세스마다</a:t>
            </a:r>
            <a:r>
              <a:rPr lang="ko-KR" altLang="en-US" b="1" dirty="0"/>
              <a:t> 가상 주소는 독립적</a:t>
            </a:r>
            <a:r>
              <a:rPr lang="ko-KR" altLang="en-US" dirty="0"/>
              <a:t>이기 때문에</a:t>
            </a:r>
            <a:r>
              <a:rPr lang="en-US" altLang="ko-KR" dirty="0"/>
              <a:t>, </a:t>
            </a:r>
            <a:r>
              <a:rPr lang="ko-KR" altLang="en-US" dirty="0"/>
              <a:t>서로 다른 프로세스는 </a:t>
            </a:r>
            <a:r>
              <a:rPr lang="ko-KR" altLang="en-US" b="1" dirty="0"/>
              <a:t>같은 가상 주소를 사용</a:t>
            </a:r>
            <a:r>
              <a:rPr lang="ko-KR" altLang="en-US" dirty="0"/>
              <a:t>할 수 있습니다</a:t>
            </a:r>
            <a:r>
              <a:rPr lang="en-US" altLang="ko-KR" dirty="0"/>
              <a:t>. </a:t>
            </a:r>
            <a:r>
              <a:rPr lang="ko-KR" altLang="en-US" dirty="0"/>
              <a:t>이는 가상 메모리 시스템의 중요한 특징 중 하나입니다</a:t>
            </a:r>
            <a:r>
              <a:rPr lang="en-US" altLang="ko-KR" dirty="0"/>
              <a:t>. </a:t>
            </a:r>
            <a:r>
              <a:rPr lang="ko-KR" altLang="en-US" dirty="0"/>
              <a:t>가상 주소는 논리적이기 때문에 각 프로세스는 자신만의 </a:t>
            </a:r>
            <a:r>
              <a:rPr lang="ko-KR" altLang="en-US" b="1" dirty="0"/>
              <a:t>가상 주소 공간</a:t>
            </a:r>
            <a:r>
              <a:rPr lang="ko-KR" altLang="en-US" dirty="0"/>
              <a:t>을 가지고 있으며</a:t>
            </a:r>
            <a:r>
              <a:rPr lang="en-US" altLang="ko-KR" dirty="0"/>
              <a:t>, </a:t>
            </a:r>
            <a:r>
              <a:rPr lang="ko-KR" altLang="en-US" dirty="0"/>
              <a:t>이 가상 주소는 물리 메모리와는 독립적으로 관리됩니다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/>
              <a:t>예시 그림 설명 </a:t>
            </a:r>
            <a:r>
              <a:rPr lang="en-US" altLang="ko-KR" b="1" dirty="0"/>
              <a:t>(</a:t>
            </a:r>
            <a:r>
              <a:rPr lang="ko-KR" altLang="en-US" b="1" dirty="0"/>
              <a:t>프로세스 </a:t>
            </a:r>
            <a:r>
              <a:rPr lang="en-US" altLang="ko-KR" b="1" dirty="0"/>
              <a:t>A</a:t>
            </a:r>
            <a:r>
              <a:rPr lang="ko-KR" altLang="en-US" b="1" dirty="0"/>
              <a:t>와 </a:t>
            </a:r>
            <a:r>
              <a:rPr lang="en-US" altLang="ko-KR" b="1" dirty="0"/>
              <a:t>B</a:t>
            </a:r>
            <a:r>
              <a:rPr lang="ko-KR" altLang="en-US" b="1" dirty="0"/>
              <a:t>에서 같은 가상 주소 사용</a:t>
            </a:r>
            <a:r>
              <a:rPr lang="en-US" altLang="ko-KR" b="1" dirty="0"/>
              <a:t>):</a:t>
            </a:r>
          </a:p>
          <a:p>
            <a:r>
              <a:rPr lang="ko-KR" altLang="en-US" b="1" dirty="0"/>
              <a:t>프로세스 </a:t>
            </a:r>
            <a:r>
              <a:rPr lang="en-US" altLang="ko-KR" b="1" dirty="0"/>
              <a:t>A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가상 주소 </a:t>
            </a:r>
            <a:r>
              <a:rPr lang="en-US" altLang="ko-KR" dirty="0"/>
              <a:t>0x00403F00</a:t>
            </a:r>
            <a:r>
              <a:rPr lang="ko-KR" altLang="en-US" dirty="0"/>
              <a:t>가 물리 메모리 주소 </a:t>
            </a:r>
            <a:r>
              <a:rPr lang="en-US" altLang="ko-KR" dirty="0"/>
              <a:t>0x00123F00</a:t>
            </a:r>
            <a:r>
              <a:rPr lang="ko-KR" altLang="en-US" dirty="0"/>
              <a:t>으로 매핑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프로세스 </a:t>
            </a:r>
            <a:r>
              <a:rPr lang="en-US" altLang="ko-KR" b="1" dirty="0"/>
              <a:t>B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동일한 가상 주소 </a:t>
            </a:r>
            <a:r>
              <a:rPr lang="en-US" altLang="ko-KR" dirty="0"/>
              <a:t>0x00403F00</a:t>
            </a:r>
            <a:r>
              <a:rPr lang="ko-KR" altLang="en-US" dirty="0"/>
              <a:t>가 물리 메모리 주소 </a:t>
            </a:r>
            <a:r>
              <a:rPr lang="en-US" altLang="ko-KR" dirty="0"/>
              <a:t>0x00234F00</a:t>
            </a:r>
            <a:r>
              <a:rPr lang="ko-KR" altLang="en-US" dirty="0"/>
              <a:t>으로 매핑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441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75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456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411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 smtClean="0"/>
              <a:t>0x12345 :  </a:t>
            </a:r>
            <a:r>
              <a:rPr lang="ko-KR" altLang="en-US" dirty="0" smtClean="0"/>
              <a:t>74565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 smtClean="0"/>
              <a:t>0xf00</a:t>
            </a:r>
            <a:r>
              <a:rPr lang="en-US" altLang="ko-KR" sz="1200" b="1" baseline="0" dirty="0" smtClean="0"/>
              <a:t> :  </a:t>
            </a:r>
            <a:r>
              <a:rPr lang="ko-KR" altLang="en-US" dirty="0" smtClean="0"/>
              <a:t>3840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b="1" dirty="0" smtClean="0"/>
          </a:p>
          <a:p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248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D7B15-0BD2-14B9-7E0D-21411460D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510A22-5EA0-3FC5-23B5-EE9B86E2E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A40C5E-9389-D61D-0A4B-D76F1C592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2024-09-22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963091-5E44-E80C-D471-9EB5B39E3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950361-2FE3-FCDD-321A-F6CAAC823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77676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6B081-40F0-F4F0-F346-5A027EEE8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6351B0-D898-16FD-A455-64B4C74B0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6B039B-2FED-B54C-ABBE-3ADED3B1E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2024-09-22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F52271-A05E-705E-2E04-F07DB9A59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C8704B-8615-4175-A772-50A1D12D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089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8045FC-CD2E-4A4D-3FAB-FD4233C4B4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62E3FA-52BD-65A6-358B-3BB897F0C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140CDA-0D47-BE66-005F-3A19976AF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2024-09-22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7CE951-C6B0-EA8A-5B9B-BCC0C78FE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56E394-3C58-C738-ECFD-66B38ECAB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676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77086-8A81-AF45-3C1B-4B3D1F703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42D3BD-8FC8-EDFE-21F0-F4078153F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EAF46A-2B9E-3056-A981-19FBC3950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2024-09-22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355F2-9A13-B311-5742-AB0358838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3A323A-3CA8-1068-BD08-720F50D54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01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7EDA6-D7C9-DB6B-08BA-1ADDDE997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9D5867-C611-6488-5897-DC770EE52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946C31-7472-7545-79A9-0C0BB2BFA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2024-09-22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CD3DAB-F009-16C7-477D-A59FE6DC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DFDB86-81AE-5A51-C9FB-92C9AD8E3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6082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7B135-DBBE-0BC6-694A-21BE54420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EC25E9-5847-3242-CA83-B9BB8C455D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4EFAC4-CE26-04E1-8934-64DC31B58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5A873A-54D9-3AF2-2124-20241A133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2024-09-22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462916-23F4-49F4-21D8-14C674010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395936-0A8F-F5D4-79D2-E6785C33E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04701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FBD03-8F6A-8768-4DB4-99092DF33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5B8CCE-0914-A946-3168-BBF04CA8E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C79B4E-ED08-F43A-5037-B5AC6C33B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877241-D15A-5F77-E3A3-027E426D80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5D6D47-81D8-2CED-5046-C8006C0A1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27F793-11CA-F498-6B1B-28093FF75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2024-09-22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72B84D-9CCB-A997-875F-8BC6AF45D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C9B2BB1-A5CA-3BB7-5455-0A7945800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247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CAE1B-0E2F-4F55-22DD-10F6398FC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C3135B-36B9-9F6F-601E-6DC636CE0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2024-09-22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481568-A680-797C-06AF-C7D3394F4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CB2493-AECE-7072-8354-CC40795C3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3751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09A66A-DF3F-B1CC-9CD0-17C5AAF6D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2024-09-22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7E28D3-E16F-FC8E-3886-4D7CF7D9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571D18-DE6A-C3BF-3D8A-1AA8B2A1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2767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55105-D9EC-8356-DEBB-EA42F394A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2C434F-44E6-8ED6-1297-DE3CF3A57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575E19-3CCA-2F7B-B4A3-389CF1BEF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CEC0F9-80D5-7E57-3D49-8F80650F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2024-09-22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2EF8A0-320A-07CA-EBDE-CD1B8666F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6E1375-B848-19F2-C581-B398F2953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2864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2FA20-4603-B518-CE23-E4BBBC7A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FFCF2F-03B2-5BF3-0833-EEEA4F61D5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8BF8C4-3B3E-E6C3-1546-F385E2D01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BE378B-DA0B-AE0B-137E-3B52A455F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2024-09-22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CB7223-4A35-8B5C-C940-B298103DF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49A91B-AB0C-B809-0D3B-4E6CE69DD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51670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040FE1-DCEB-4F3C-3557-1C7CCBCFF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0B0661-4683-BB09-B66E-5C0DE8971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A78AA2-2360-48CC-6B19-489E0D4F3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4DA1F-012E-F647-BE90-9DF5CCDD3465}" type="datetimeFigureOut">
              <a:rPr kumimoji="1" lang="ko-KR" altLang="en-US" smtClean="0"/>
              <a:t>2024-09-22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1D3E3C-8417-5E55-CAB9-B547F7C47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C60545-2BF7-AABF-09F4-24E6E05A1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724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javalab.org/breadboard_touchsensor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69A5102-9AC4-9D35-F992-CE99846FB09B}"/>
              </a:ext>
            </a:extLst>
          </p:cNvPr>
          <p:cNvSpPr txBox="1"/>
          <p:nvPr/>
        </p:nvSpPr>
        <p:spPr>
          <a:xfrm>
            <a:off x="1738489" y="2875002"/>
            <a:ext cx="87150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000" dirty="0"/>
              <a:t>컴퓨터 하드웨어 구조와 소프트웨어의 징검다리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2B9895-80EE-8087-2E9B-2F064D5BB040}"/>
              </a:ext>
            </a:extLst>
          </p:cNvPr>
          <p:cNvSpPr txBox="1"/>
          <p:nvPr/>
        </p:nvSpPr>
        <p:spPr>
          <a:xfrm>
            <a:off x="2550415" y="3715794"/>
            <a:ext cx="709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주제</a:t>
            </a:r>
            <a:r>
              <a:rPr kumimoji="1" lang="en-US" altLang="ko-KR" dirty="0"/>
              <a:t>:</a:t>
            </a:r>
            <a:r>
              <a:rPr kumimoji="1" lang="ko-KR" altLang="en-US" dirty="0"/>
              <a:t> 컴퓨터에서의 데이터란 무엇인가</a:t>
            </a:r>
            <a:r>
              <a:rPr kumimoji="1" lang="en-US" altLang="ko-KR" dirty="0"/>
              <a:t>? </a:t>
            </a:r>
            <a:r>
              <a:rPr kumimoji="1" lang="ko-KR" altLang="en-US" dirty="0"/>
              <a:t>아날로그 세상의 디지털화</a:t>
            </a:r>
          </a:p>
        </p:txBody>
      </p:sp>
    </p:spTree>
    <p:extLst>
      <p:ext uri="{BB962C8B-B14F-4D97-AF65-F5344CB8AC3E}">
        <p14:creationId xmlns:p14="http://schemas.microsoft.com/office/powerpoint/2010/main" val="3305524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727DCDD-C3C7-57EC-E8B7-8CAD8C48BE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9" y="1244835"/>
            <a:ext cx="806516" cy="821273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DB8D3E-A4BE-F6E3-D362-7911205F34C1}"/>
              </a:ext>
            </a:extLst>
          </p:cNvPr>
          <p:cNvSpPr txBox="1"/>
          <p:nvPr/>
        </p:nvSpPr>
        <p:spPr>
          <a:xfrm>
            <a:off x="243132" y="1062791"/>
            <a:ext cx="549622" cy="276999"/>
          </a:xfrm>
          <a:prstGeom prst="rect">
            <a:avLst/>
          </a:prstGeom>
          <a:noFill/>
          <a:scene3d>
            <a:camera prst="isometricOffAxis2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8E94C64C-33B7-7BDD-839F-2028629AC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235700"/>
              </p:ext>
            </p:extLst>
          </p:nvPr>
        </p:nvGraphicFramePr>
        <p:xfrm>
          <a:off x="1966686" y="1283784"/>
          <a:ext cx="2039258" cy="6942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9629">
                  <a:extLst>
                    <a:ext uri="{9D8B030D-6E8A-4147-A177-3AD203B41FA5}">
                      <a16:colId xmlns:a16="http://schemas.microsoft.com/office/drawing/2014/main" val="1610031210"/>
                    </a:ext>
                  </a:extLst>
                </a:gridCol>
                <a:gridCol w="1019629">
                  <a:extLst>
                    <a:ext uri="{9D8B030D-6E8A-4147-A177-3AD203B41FA5}">
                      <a16:colId xmlns:a16="http://schemas.microsoft.com/office/drawing/2014/main" val="3578078502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 (page)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 (offset)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7853165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0x00403</a:t>
                      </a:r>
                      <a:endParaRPr lang="ko-KR" alt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0x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F00</a:t>
                      </a:r>
                      <a:endParaRPr lang="ko-KR" altLang="en-US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7707829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40B59E5-051D-A226-A098-F46A493FEFC3}"/>
              </a:ext>
            </a:extLst>
          </p:cNvPr>
          <p:cNvCxnSpPr>
            <a:cxnSpLocks/>
          </p:cNvCxnSpPr>
          <p:nvPr/>
        </p:nvCxnSpPr>
        <p:spPr>
          <a:xfrm>
            <a:off x="901654" y="1627744"/>
            <a:ext cx="104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B309318-2C1C-21E6-BC2C-FB0136462948}"/>
              </a:ext>
            </a:extLst>
          </p:cNvPr>
          <p:cNvSpPr txBox="1"/>
          <p:nvPr/>
        </p:nvSpPr>
        <p:spPr>
          <a:xfrm>
            <a:off x="1786434" y="937057"/>
            <a:ext cx="1545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Logical address</a:t>
            </a:r>
            <a:endParaRPr lang="ko-KR" altLang="en-US" sz="1400" b="1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AD55216-8046-2250-1660-31D34BB93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337582"/>
              </p:ext>
            </p:extLst>
          </p:nvPr>
        </p:nvGraphicFramePr>
        <p:xfrm>
          <a:off x="3772453" y="2739274"/>
          <a:ext cx="1877234" cy="1600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38617">
                  <a:extLst>
                    <a:ext uri="{9D8B030D-6E8A-4147-A177-3AD203B41FA5}">
                      <a16:colId xmlns:a16="http://schemas.microsoft.com/office/drawing/2014/main" val="1234497553"/>
                    </a:ext>
                  </a:extLst>
                </a:gridCol>
                <a:gridCol w="938617">
                  <a:extLst>
                    <a:ext uri="{9D8B030D-6E8A-4147-A177-3AD203B41FA5}">
                      <a16:colId xmlns:a16="http://schemas.microsoft.com/office/drawing/2014/main" val="32755059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Page Number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Frame Number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9085419"/>
                  </a:ext>
                </a:extLst>
              </a:tr>
              <a:tr h="1665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0x00403</a:t>
                      </a:r>
                      <a:endParaRPr lang="ko-KR" altLang="en-US" sz="9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0x12345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297317"/>
                  </a:ext>
                </a:extLst>
              </a:tr>
              <a:tr h="1665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8329653"/>
                  </a:ext>
                </a:extLst>
              </a:tr>
              <a:tr h="1665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2836236"/>
                  </a:ext>
                </a:extLst>
              </a:tr>
              <a:tr h="1665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7582452"/>
                  </a:ext>
                </a:extLst>
              </a:tr>
              <a:tr h="1665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0233824"/>
                  </a:ext>
                </a:extLst>
              </a:tr>
            </a:tbl>
          </a:graphicData>
        </a:graphic>
      </p:graphicFrame>
      <p:graphicFrame>
        <p:nvGraphicFramePr>
          <p:cNvPr id="17" name="표 3">
            <a:extLst>
              <a:ext uri="{FF2B5EF4-FFF2-40B4-BE49-F238E27FC236}">
                <a16:creationId xmlns:a16="http://schemas.microsoft.com/office/drawing/2014/main" id="{1025D4B1-8BA9-9749-9A2B-50C608C04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474986"/>
              </p:ext>
            </p:extLst>
          </p:nvPr>
        </p:nvGraphicFramePr>
        <p:xfrm>
          <a:off x="6096000" y="1283784"/>
          <a:ext cx="2039258" cy="6942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9629">
                  <a:extLst>
                    <a:ext uri="{9D8B030D-6E8A-4147-A177-3AD203B41FA5}">
                      <a16:colId xmlns:a16="http://schemas.microsoft.com/office/drawing/2014/main" val="1610031210"/>
                    </a:ext>
                  </a:extLst>
                </a:gridCol>
                <a:gridCol w="1019629">
                  <a:extLst>
                    <a:ext uri="{9D8B030D-6E8A-4147-A177-3AD203B41FA5}">
                      <a16:colId xmlns:a16="http://schemas.microsoft.com/office/drawing/2014/main" val="3578078502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 (frame)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 (offset)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7853165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0x12345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0x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F00</a:t>
                      </a:r>
                      <a:endParaRPr lang="ko-KR" altLang="en-US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510239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DD78C345-8223-9BF6-8116-D2AAB7319232}"/>
              </a:ext>
            </a:extLst>
          </p:cNvPr>
          <p:cNvSpPr txBox="1"/>
          <p:nvPr/>
        </p:nvSpPr>
        <p:spPr>
          <a:xfrm>
            <a:off x="5871659" y="937058"/>
            <a:ext cx="1614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Physical address</a:t>
            </a:r>
            <a:endParaRPr lang="ko-KR" altLang="en-US" sz="14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0D9ED1A-8F3A-EEEC-B1AB-DB73835B1601}"/>
              </a:ext>
            </a:extLst>
          </p:cNvPr>
          <p:cNvSpPr/>
          <p:nvPr/>
        </p:nvSpPr>
        <p:spPr>
          <a:xfrm>
            <a:off x="2986315" y="1283784"/>
            <a:ext cx="1019629" cy="347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3A897D1-AB9B-DE7C-5451-51A18930AE24}"/>
              </a:ext>
            </a:extLst>
          </p:cNvPr>
          <p:cNvSpPr/>
          <p:nvPr/>
        </p:nvSpPr>
        <p:spPr>
          <a:xfrm>
            <a:off x="7115629" y="1283784"/>
            <a:ext cx="1019629" cy="347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F1FA0BB9-C266-1324-5C44-B13605D34BD3}"/>
              </a:ext>
            </a:extLst>
          </p:cNvPr>
          <p:cNvCxnSpPr>
            <a:cxnSpLocks/>
            <a:stCxn id="21" idx="0"/>
            <a:endCxn id="22" idx="0"/>
          </p:cNvCxnSpPr>
          <p:nvPr/>
        </p:nvCxnSpPr>
        <p:spPr>
          <a:xfrm rot="5400000" flipH="1" flipV="1">
            <a:off x="5560787" y="-780873"/>
            <a:ext cx="12700" cy="4129314"/>
          </a:xfrm>
          <a:prstGeom prst="bentConnector3">
            <a:avLst>
              <a:gd name="adj1" fmla="val 35142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C65964A6-6BD0-071F-5F2B-1FDD91561454}"/>
              </a:ext>
            </a:extLst>
          </p:cNvPr>
          <p:cNvCxnSpPr>
            <a:cxnSpLocks/>
            <a:endCxn id="16" idx="1"/>
          </p:cNvCxnSpPr>
          <p:nvPr/>
        </p:nvCxnSpPr>
        <p:spPr>
          <a:xfrm rot="16200000" flipH="1">
            <a:off x="2341550" y="2108471"/>
            <a:ext cx="1554970" cy="13068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868B8EF-9189-FB42-92DD-BEEAC8F0495D}"/>
              </a:ext>
            </a:extLst>
          </p:cNvPr>
          <p:cNvSpPr/>
          <p:nvPr/>
        </p:nvSpPr>
        <p:spPr>
          <a:xfrm>
            <a:off x="1963059" y="1283784"/>
            <a:ext cx="1019629" cy="347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3C7A19B-68BF-60E7-AC9D-8BF3337F35D8}"/>
              </a:ext>
            </a:extLst>
          </p:cNvPr>
          <p:cNvSpPr/>
          <p:nvPr/>
        </p:nvSpPr>
        <p:spPr>
          <a:xfrm>
            <a:off x="6091467" y="1280618"/>
            <a:ext cx="1019629" cy="347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EFA5AD79-DE88-0B31-CA22-50928F523343}"/>
              </a:ext>
            </a:extLst>
          </p:cNvPr>
          <p:cNvCxnSpPr>
            <a:cxnSpLocks/>
            <a:stCxn id="16" idx="3"/>
            <a:endCxn id="17" idx="2"/>
          </p:cNvCxnSpPr>
          <p:nvPr/>
        </p:nvCxnSpPr>
        <p:spPr>
          <a:xfrm flipV="1">
            <a:off x="5649687" y="1978052"/>
            <a:ext cx="1465942" cy="15613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660D6AC-3DB3-B6D3-9470-21FE05C73ADD}"/>
              </a:ext>
            </a:extLst>
          </p:cNvPr>
          <p:cNvSpPr/>
          <p:nvPr/>
        </p:nvSpPr>
        <p:spPr>
          <a:xfrm>
            <a:off x="9557657" y="529046"/>
            <a:ext cx="1534886" cy="4016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E8F7AF-D363-D916-4D05-1CB9D8CD14E1}"/>
              </a:ext>
            </a:extLst>
          </p:cNvPr>
          <p:cNvSpPr txBox="1"/>
          <p:nvPr/>
        </p:nvSpPr>
        <p:spPr>
          <a:xfrm>
            <a:off x="9378042" y="4578532"/>
            <a:ext cx="189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Main Memory</a:t>
            </a:r>
            <a:endParaRPr lang="ko-KR" altLang="en-US" dirty="0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11272157" y="529046"/>
            <a:ext cx="0" cy="4016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348357" y="633838"/>
            <a:ext cx="843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series</a:t>
            </a:r>
            <a:endParaRPr lang="ko-KR" altLang="en-US" sz="1600" b="1" dirty="0"/>
          </a:p>
        </p:txBody>
      </p:sp>
      <p:sp>
        <p:nvSpPr>
          <p:cNvPr id="7" name="직사각형 6"/>
          <p:cNvSpPr/>
          <p:nvPr/>
        </p:nvSpPr>
        <p:spPr>
          <a:xfrm>
            <a:off x="9557657" y="1979383"/>
            <a:ext cx="1534886" cy="9336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꺾인 연결선 13"/>
          <p:cNvCxnSpPr>
            <a:stCxn id="22" idx="3"/>
          </p:cNvCxnSpPr>
          <p:nvPr/>
        </p:nvCxnSpPr>
        <p:spPr>
          <a:xfrm>
            <a:off x="8135258" y="1457347"/>
            <a:ext cx="1422399" cy="5220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998856" y="1735790"/>
            <a:ext cx="8723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/>
              <a:t>0x00403F00</a:t>
            </a:r>
            <a:endParaRPr lang="ko-KR" altLang="en-US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8673990" y="1853759"/>
            <a:ext cx="89184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0x12345000</a:t>
            </a:r>
            <a:endParaRPr lang="ko-KR" altLang="en-US" sz="1000" dirty="0"/>
          </a:p>
        </p:txBody>
      </p:sp>
      <p:sp>
        <p:nvSpPr>
          <p:cNvPr id="36" name="직사각형 35"/>
          <p:cNvSpPr/>
          <p:nvPr/>
        </p:nvSpPr>
        <p:spPr>
          <a:xfrm>
            <a:off x="8678890" y="431074"/>
            <a:ext cx="8787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0x00000000</a:t>
            </a:r>
            <a:endParaRPr lang="ko-KR" altLang="en-US" sz="1000" dirty="0"/>
          </a:p>
        </p:txBody>
      </p:sp>
      <p:sp>
        <p:nvSpPr>
          <p:cNvPr id="29" name="직사각형 28"/>
          <p:cNvSpPr/>
          <p:nvPr/>
        </p:nvSpPr>
        <p:spPr>
          <a:xfrm>
            <a:off x="8661551" y="2338456"/>
            <a:ext cx="9364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50" dirty="0"/>
              <a:t>0x12345</a:t>
            </a:r>
            <a:r>
              <a:rPr lang="en-US" altLang="ko-KR" sz="1050" dirty="0">
                <a:solidFill>
                  <a:srgbClr val="FF0000"/>
                </a:solidFill>
              </a:rPr>
              <a:t>F00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9777639" y="1984403"/>
            <a:ext cx="0" cy="46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7" idx="1"/>
            <a:endCxn id="7" idx="3"/>
          </p:cNvCxnSpPr>
          <p:nvPr/>
        </p:nvCxnSpPr>
        <p:spPr>
          <a:xfrm>
            <a:off x="9557657" y="2446200"/>
            <a:ext cx="15348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9777639" y="2079971"/>
            <a:ext cx="5196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dirty="0"/>
              <a:t>0x</a:t>
            </a:r>
            <a:r>
              <a:rPr lang="en-US" altLang="ko-KR" sz="1000" dirty="0">
                <a:solidFill>
                  <a:srgbClr val="FF0000"/>
                </a:solidFill>
              </a:rPr>
              <a:t>F00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43131" y="4867139"/>
            <a:ext cx="9710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Logical Address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page(</a:t>
            </a:r>
            <a:r>
              <a:rPr lang="ko-KR" altLang="en-US" sz="1600" dirty="0" smtClean="0"/>
              <a:t>상위 </a:t>
            </a:r>
            <a:r>
              <a:rPr lang="en-US" altLang="ko-KR" sz="1600" dirty="0" smtClean="0"/>
              <a:t>20</a:t>
            </a:r>
            <a:r>
              <a:rPr lang="ko-KR" altLang="en-US" sz="1600" dirty="0" smtClean="0"/>
              <a:t>비트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offset(</a:t>
            </a:r>
            <a:r>
              <a:rPr lang="ko-KR" altLang="en-US" sz="1600" dirty="0" smtClean="0"/>
              <a:t>하위 </a:t>
            </a:r>
            <a:r>
              <a:rPr lang="en-US" altLang="ko-KR" sz="1600" dirty="0" smtClean="0"/>
              <a:t>12</a:t>
            </a:r>
            <a:r>
              <a:rPr lang="ko-KR" altLang="en-US" sz="1600" dirty="0" smtClean="0"/>
              <a:t>비트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으로 구성되어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298737" y="185091"/>
            <a:ext cx="3831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Memory Mapping </a:t>
            </a:r>
            <a:r>
              <a:rPr lang="ko-KR" altLang="en-US" sz="1400" b="1" dirty="0" smtClean="0"/>
              <a:t>메커니즘 그림</a:t>
            </a:r>
            <a:endParaRPr lang="ko-KR" alt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498892" y="5854977"/>
            <a:ext cx="9710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Offset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Physical Address Offset</a:t>
            </a:r>
            <a:r>
              <a:rPr lang="ko-KR" altLang="en-US" sz="1600" dirty="0" smtClean="0"/>
              <a:t>으로 그대로 </a:t>
            </a:r>
            <a:r>
              <a:rPr lang="ko-KR" altLang="en-US" sz="1600" dirty="0" err="1" smtClean="0"/>
              <a:t>매핑된다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498893" y="5379806"/>
            <a:ext cx="9710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Page Address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Page Table</a:t>
            </a:r>
            <a:r>
              <a:rPr lang="ko-KR" altLang="en-US" sz="1600" dirty="0" smtClean="0"/>
              <a:t>에서 참조하여 </a:t>
            </a:r>
            <a:r>
              <a:rPr lang="en-US" altLang="ko-KR" sz="1600" dirty="0" smtClean="0"/>
              <a:t>Frame Address (</a:t>
            </a:r>
            <a:r>
              <a:rPr lang="ko-KR" altLang="en-US" sz="1600" dirty="0" smtClean="0"/>
              <a:t>물리 프레임 주소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로 변환한다 </a:t>
            </a:r>
            <a:endParaRPr lang="ko-KR" alt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633203" y="2598771"/>
            <a:ext cx="29542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TLB (Translation Lookaside Buffer) </a:t>
            </a:r>
            <a:r>
              <a:rPr lang="ko-KR" altLang="en-US" sz="1100" dirty="0" smtClean="0"/>
              <a:t>참조</a:t>
            </a:r>
            <a:endParaRPr lang="en-US" altLang="ko-KR" sz="1100" dirty="0" smtClean="0"/>
          </a:p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메모리 참조</a:t>
            </a:r>
            <a:endParaRPr lang="ko-KR" altLang="en-US" sz="1100" dirty="0"/>
          </a:p>
        </p:txBody>
      </p:sp>
      <p:sp>
        <p:nvSpPr>
          <p:cNvPr id="48" name="TextBox 47"/>
          <p:cNvSpPr txBox="1"/>
          <p:nvPr/>
        </p:nvSpPr>
        <p:spPr>
          <a:xfrm>
            <a:off x="4035523" y="2326192"/>
            <a:ext cx="1351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Page Table</a:t>
            </a:r>
            <a:endParaRPr lang="ko-KR" altLang="en-US" sz="1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43131" y="6355063"/>
            <a:ext cx="11415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Physical Address = Frame Number + Offset </a:t>
            </a:r>
            <a:r>
              <a:rPr lang="ko-KR" altLang="en-US" sz="1600" dirty="0" smtClean="0"/>
              <a:t>을 조합하여 </a:t>
            </a:r>
            <a:r>
              <a:rPr lang="ko-KR" altLang="en-US" sz="1600" dirty="0" err="1" smtClean="0"/>
              <a:t>물리주소를</a:t>
            </a:r>
            <a:r>
              <a:rPr lang="ko-KR" altLang="en-US" sz="1600" dirty="0" smtClean="0"/>
              <a:t> 조합하여 </a:t>
            </a:r>
            <a:r>
              <a:rPr lang="en-US" altLang="ko-KR" sz="1600" dirty="0" smtClean="0"/>
              <a:t>Memory</a:t>
            </a:r>
            <a:r>
              <a:rPr lang="ko-KR" altLang="en-US" sz="1600" dirty="0" smtClean="0"/>
              <a:t>상에서 특정 메모리를 찾아낸다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12470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016" y="208053"/>
            <a:ext cx="11437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Question)  </a:t>
            </a:r>
            <a:r>
              <a:rPr lang="en-US" altLang="ko-KR" sz="1600" dirty="0" smtClean="0"/>
              <a:t>2D</a:t>
            </a:r>
            <a:r>
              <a:rPr lang="ko-KR" altLang="en-US" sz="1600" dirty="0" smtClean="0"/>
              <a:t>구조인 </a:t>
            </a:r>
            <a:r>
              <a:rPr lang="en-US" altLang="ko-KR" sz="1600" dirty="0" smtClean="0"/>
              <a:t>RAM</a:t>
            </a:r>
            <a:r>
              <a:rPr lang="ko-KR" altLang="en-US" sz="1600" dirty="0" smtClean="0"/>
              <a:t>메모리를 </a:t>
            </a:r>
            <a:r>
              <a:rPr lang="en-US" altLang="ko-KR" sz="1600" dirty="0" smtClean="0"/>
              <a:t>1D </a:t>
            </a:r>
            <a:r>
              <a:rPr lang="ko-KR" altLang="en-US" sz="1600" dirty="0" smtClean="0"/>
              <a:t>일렬로 나열해도 되는 것일까</a:t>
            </a:r>
            <a:r>
              <a:rPr lang="en-US" altLang="ko-KR" sz="1600" dirty="0" smtClean="0"/>
              <a:t>?</a:t>
            </a:r>
          </a:p>
          <a:p>
            <a:r>
              <a:rPr lang="ko-KR" altLang="en-US" sz="1600" dirty="0" smtClean="0"/>
              <a:t>               </a:t>
            </a:r>
            <a:r>
              <a:rPr lang="ko-KR" altLang="en-US" sz="1400" dirty="0" smtClean="0"/>
              <a:t>물리 메모리의 주소 공간이 </a:t>
            </a:r>
            <a:r>
              <a:rPr lang="en-US" altLang="ko-KR" sz="1400" dirty="0" smtClean="0"/>
              <a:t>1</a:t>
            </a:r>
            <a:r>
              <a:rPr lang="ko-KR" altLang="en-US" sz="1400" dirty="0" err="1" smtClean="0"/>
              <a:t>차원적인데</a:t>
            </a:r>
            <a:r>
              <a:rPr lang="ko-KR" altLang="en-US" sz="1400" dirty="0" smtClean="0"/>
              <a:t> 어떻게 이것을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차원으로 변환해서 메모리 셀에 접근하게 되는 것일까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660D6AC-3DB3-B6D3-9470-21FE05C73ADD}"/>
              </a:ext>
            </a:extLst>
          </p:cNvPr>
          <p:cNvSpPr/>
          <p:nvPr/>
        </p:nvSpPr>
        <p:spPr>
          <a:xfrm>
            <a:off x="1143099" y="1548134"/>
            <a:ext cx="1534886" cy="4016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E8F7AF-D363-D916-4D05-1CB9D8CD14E1}"/>
              </a:ext>
            </a:extLst>
          </p:cNvPr>
          <p:cNvSpPr txBox="1"/>
          <p:nvPr/>
        </p:nvSpPr>
        <p:spPr>
          <a:xfrm>
            <a:off x="963484" y="5597620"/>
            <a:ext cx="189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Main Memory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2857599" y="1548134"/>
            <a:ext cx="0" cy="4016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933799" y="1652926"/>
            <a:ext cx="843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series</a:t>
            </a:r>
            <a:endParaRPr lang="ko-KR" altLang="en-US" sz="1600" b="1" dirty="0"/>
          </a:p>
        </p:txBody>
      </p:sp>
      <p:sp>
        <p:nvSpPr>
          <p:cNvPr id="7" name="직사각형 6"/>
          <p:cNvSpPr/>
          <p:nvPr/>
        </p:nvSpPr>
        <p:spPr>
          <a:xfrm>
            <a:off x="1143099" y="2998471"/>
            <a:ext cx="1534886" cy="9336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9432" y="2872847"/>
            <a:ext cx="89184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0x12345000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264332" y="1450162"/>
            <a:ext cx="8787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0x00000000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246993" y="3357544"/>
            <a:ext cx="9364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50" dirty="0"/>
              <a:t>0x12345</a:t>
            </a:r>
            <a:r>
              <a:rPr lang="en-US" altLang="ko-KR" sz="1050" dirty="0">
                <a:solidFill>
                  <a:srgbClr val="FF0000"/>
                </a:solidFill>
              </a:rPr>
              <a:t>F00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1363081" y="3003491"/>
            <a:ext cx="0" cy="46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7" idx="1"/>
            <a:endCxn id="7" idx="3"/>
          </p:cNvCxnSpPr>
          <p:nvPr/>
        </p:nvCxnSpPr>
        <p:spPr>
          <a:xfrm>
            <a:off x="1143099" y="3465288"/>
            <a:ext cx="15348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363081" y="3099059"/>
            <a:ext cx="5196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dirty="0"/>
              <a:t>0x</a:t>
            </a:r>
            <a:r>
              <a:rPr lang="en-US" altLang="ko-KR" sz="1000" dirty="0">
                <a:solidFill>
                  <a:srgbClr val="FF0000"/>
                </a:solidFill>
              </a:rPr>
              <a:t>F00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35023" y="1492621"/>
            <a:ext cx="739385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 보통 </a:t>
            </a:r>
            <a:r>
              <a:rPr lang="en-US" altLang="ko-KR" sz="1400" dirty="0" smtClean="0"/>
              <a:t>Main Memory</a:t>
            </a:r>
            <a:r>
              <a:rPr lang="ko-KR" altLang="en-US" sz="1400" dirty="0" smtClean="0"/>
              <a:t>를 </a:t>
            </a:r>
            <a:r>
              <a:rPr lang="ko-KR" altLang="en-US" sz="1400" dirty="0" err="1" smtClean="0"/>
              <a:t>설명할때</a:t>
            </a:r>
            <a:r>
              <a:rPr lang="ko-KR" altLang="en-US" sz="1400" dirty="0" smtClean="0"/>
              <a:t> 왼쪽 그림처럼 </a:t>
            </a:r>
            <a:r>
              <a:rPr lang="en-US" altLang="ko-KR" sz="1400" dirty="0" smtClean="0"/>
              <a:t>0</a:t>
            </a:r>
            <a:r>
              <a:rPr lang="ko-KR" altLang="en-US" sz="1400" dirty="0" smtClean="0"/>
              <a:t>부터 일렬로 나열하고 </a:t>
            </a:r>
            <a:r>
              <a:rPr lang="en-US" altLang="ko-KR" sz="1400" dirty="0" smtClean="0"/>
              <a:t>1D</a:t>
            </a:r>
            <a:r>
              <a:rPr lang="ko-KR" altLang="en-US" sz="1400" dirty="0" smtClean="0"/>
              <a:t>취급을 하는데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이걸 </a:t>
            </a:r>
            <a:r>
              <a:rPr lang="en-US" altLang="ko-KR" sz="1400" dirty="0" smtClean="0"/>
              <a:t>2D</a:t>
            </a:r>
            <a:r>
              <a:rPr lang="ko-KR" altLang="en-US" sz="1400" dirty="0" smtClean="0"/>
              <a:t>구조인 </a:t>
            </a:r>
            <a:r>
              <a:rPr lang="en-US" altLang="ko-KR" sz="1400" dirty="0" smtClean="0"/>
              <a:t>RAM</a:t>
            </a:r>
            <a:r>
              <a:rPr lang="ko-KR" altLang="en-US" sz="1400" dirty="0" smtClean="0"/>
              <a:t>과 </a:t>
            </a:r>
            <a:r>
              <a:rPr lang="en-US" altLang="ko-KR" sz="1400" dirty="0" smtClean="0"/>
              <a:t>Mapping</a:t>
            </a:r>
            <a:r>
              <a:rPr lang="ko-KR" altLang="en-US" sz="1400" dirty="0" smtClean="0"/>
              <a:t>이나 </a:t>
            </a:r>
            <a:r>
              <a:rPr lang="ko-KR" altLang="en-US" sz="1400" dirty="0" err="1" smtClean="0"/>
              <a:t>되는걸까</a:t>
            </a:r>
            <a:r>
              <a:rPr lang="en-US" altLang="ko-KR" sz="1400" dirty="0" smtClean="0"/>
              <a:t>? </a:t>
            </a:r>
          </a:p>
          <a:p>
            <a:endParaRPr lang="en-US" altLang="ko-KR" sz="1050" dirty="0"/>
          </a:p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해당 질문은 </a:t>
            </a:r>
            <a:r>
              <a:rPr lang="ko-KR" altLang="en-US" sz="1200" dirty="0" err="1" smtClean="0"/>
              <a:t>물리주소면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행렬로 이루어진 </a:t>
            </a:r>
            <a:r>
              <a:rPr lang="en-US" altLang="ko-KR" sz="1200" dirty="0" smtClean="0"/>
              <a:t>RAM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Cell</a:t>
            </a:r>
            <a:r>
              <a:rPr lang="ko-KR" altLang="en-US" sz="1200" dirty="0" smtClean="0"/>
              <a:t>에 직접 접근할 수 있는 정보를 가지고 있어야 하지 않을까에 대한 의문으로 시작되었다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그런데 </a:t>
            </a:r>
            <a:r>
              <a:rPr lang="en-US" altLang="ko-KR" sz="1200" dirty="0" smtClean="0"/>
              <a:t>1D</a:t>
            </a:r>
            <a:r>
              <a:rPr lang="ko-KR" altLang="en-US" sz="1200" dirty="0" err="1" smtClean="0"/>
              <a:t>구조인게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2D</a:t>
            </a:r>
            <a:r>
              <a:rPr lang="ko-KR" altLang="en-US" sz="1200" dirty="0" smtClean="0"/>
              <a:t>구조로 어떻게 </a:t>
            </a:r>
            <a:r>
              <a:rPr lang="en-US" altLang="ko-KR" sz="1200" dirty="0" smtClean="0"/>
              <a:t>Mapping</a:t>
            </a:r>
            <a:r>
              <a:rPr lang="ko-KR" altLang="en-US" sz="1200" dirty="0" err="1" smtClean="0"/>
              <a:t>되는걸까</a:t>
            </a:r>
            <a:r>
              <a:rPr lang="en-US" altLang="ko-KR" sz="1200" dirty="0" smtClean="0"/>
              <a:t>?)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259432" y="5441851"/>
            <a:ext cx="827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0xFFFFFFFF</a:t>
            </a:r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3853641" y="1071773"/>
            <a:ext cx="1956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/>
              <a:t>구체적인 질문</a:t>
            </a:r>
            <a:endParaRPr lang="ko-KR" altLang="en-US" sz="1600" b="1"/>
          </a:p>
        </p:txBody>
      </p:sp>
      <p:sp>
        <p:nvSpPr>
          <p:cNvPr id="17" name="TextBox 16"/>
          <p:cNvSpPr txBox="1"/>
          <p:nvPr/>
        </p:nvSpPr>
        <p:spPr>
          <a:xfrm>
            <a:off x="3853641" y="2611009"/>
            <a:ext cx="339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Answer</a:t>
            </a:r>
            <a:endParaRPr lang="ko-KR" altLang="en-US" b="1" dirty="0"/>
          </a:p>
        </p:txBody>
      </p:sp>
      <p:sp>
        <p:nvSpPr>
          <p:cNvPr id="19" name="직사각형 18"/>
          <p:cNvSpPr/>
          <p:nvPr/>
        </p:nvSpPr>
        <p:spPr>
          <a:xfrm>
            <a:off x="4050989" y="3062575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smtClean="0"/>
              <a:t>비트로 쪼개서 행렬을 나타낸다</a:t>
            </a:r>
            <a:endParaRPr lang="en-US" altLang="ko-KR" sz="1400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68403"/>
              </p:ext>
            </p:extLst>
          </p:nvPr>
        </p:nvGraphicFramePr>
        <p:xfrm>
          <a:off x="3753705" y="3552190"/>
          <a:ext cx="384904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9809">
                  <a:extLst>
                    <a:ext uri="{9D8B030D-6E8A-4147-A177-3AD203B41FA5}">
                      <a16:colId xmlns:a16="http://schemas.microsoft.com/office/drawing/2014/main" val="3789471808"/>
                    </a:ext>
                  </a:extLst>
                </a:gridCol>
                <a:gridCol w="769809">
                  <a:extLst>
                    <a:ext uri="{9D8B030D-6E8A-4147-A177-3AD203B41FA5}">
                      <a16:colId xmlns:a16="http://schemas.microsoft.com/office/drawing/2014/main" val="878552552"/>
                    </a:ext>
                  </a:extLst>
                </a:gridCol>
                <a:gridCol w="769809">
                  <a:extLst>
                    <a:ext uri="{9D8B030D-6E8A-4147-A177-3AD203B41FA5}">
                      <a16:colId xmlns:a16="http://schemas.microsoft.com/office/drawing/2014/main" val="3806353411"/>
                    </a:ext>
                  </a:extLst>
                </a:gridCol>
                <a:gridCol w="769809">
                  <a:extLst>
                    <a:ext uri="{9D8B030D-6E8A-4147-A177-3AD203B41FA5}">
                      <a16:colId xmlns:a16="http://schemas.microsoft.com/office/drawing/2014/main" val="230080211"/>
                    </a:ext>
                  </a:extLst>
                </a:gridCol>
                <a:gridCol w="769809">
                  <a:extLst>
                    <a:ext uri="{9D8B030D-6E8A-4147-A177-3AD203B41FA5}">
                      <a16:colId xmlns:a16="http://schemas.microsoft.com/office/drawing/2014/main" val="1038884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행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err="1" smtClean="0"/>
                        <a:t>렬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624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00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00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00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00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1853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01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01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01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01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9089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10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10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10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10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864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11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11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11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11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891374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637765"/>
              </p:ext>
            </p:extLst>
          </p:nvPr>
        </p:nvGraphicFramePr>
        <p:xfrm>
          <a:off x="8063682" y="3552190"/>
          <a:ext cx="384904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9809">
                  <a:extLst>
                    <a:ext uri="{9D8B030D-6E8A-4147-A177-3AD203B41FA5}">
                      <a16:colId xmlns:a16="http://schemas.microsoft.com/office/drawing/2014/main" val="3789471808"/>
                    </a:ext>
                  </a:extLst>
                </a:gridCol>
                <a:gridCol w="769809">
                  <a:extLst>
                    <a:ext uri="{9D8B030D-6E8A-4147-A177-3AD203B41FA5}">
                      <a16:colId xmlns:a16="http://schemas.microsoft.com/office/drawing/2014/main" val="878552552"/>
                    </a:ext>
                  </a:extLst>
                </a:gridCol>
                <a:gridCol w="769809">
                  <a:extLst>
                    <a:ext uri="{9D8B030D-6E8A-4147-A177-3AD203B41FA5}">
                      <a16:colId xmlns:a16="http://schemas.microsoft.com/office/drawing/2014/main" val="3806353411"/>
                    </a:ext>
                  </a:extLst>
                </a:gridCol>
                <a:gridCol w="769809">
                  <a:extLst>
                    <a:ext uri="{9D8B030D-6E8A-4147-A177-3AD203B41FA5}">
                      <a16:colId xmlns:a16="http://schemas.microsoft.com/office/drawing/2014/main" val="230080211"/>
                    </a:ext>
                  </a:extLst>
                </a:gridCol>
                <a:gridCol w="769809">
                  <a:extLst>
                    <a:ext uri="{9D8B030D-6E8A-4147-A177-3AD203B41FA5}">
                      <a16:colId xmlns:a16="http://schemas.microsoft.com/office/drawing/2014/main" val="1038884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행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err="1" smtClean="0"/>
                        <a:t>렬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624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1853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9089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9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864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12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13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14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15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89137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629833" y="4347146"/>
            <a:ext cx="385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=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781832" y="5499740"/>
            <a:ext cx="8203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RAM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Cell</a:t>
            </a:r>
            <a:r>
              <a:rPr lang="ko-KR" altLang="en-US" sz="1400" dirty="0" smtClean="0"/>
              <a:t>마다의 </a:t>
            </a:r>
            <a:r>
              <a:rPr lang="ko-KR" altLang="en-US" sz="1400" dirty="0" err="1" smtClean="0"/>
              <a:t>물리메모리</a:t>
            </a:r>
            <a:r>
              <a:rPr lang="ko-KR" altLang="en-US" sz="1400" dirty="0" smtClean="0"/>
              <a:t> 주소를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부터 시작해서 일렬로 나타냈다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왼쪽 그림은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진수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비트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로 나타냈으며 오른쪽은 </a:t>
            </a:r>
            <a:r>
              <a:rPr lang="en-US" altLang="ko-KR" sz="1400" dirty="0" smtClean="0"/>
              <a:t>10</a:t>
            </a:r>
            <a:r>
              <a:rPr lang="ko-KR" altLang="en-US" sz="1400" dirty="0" smtClean="0"/>
              <a:t>진법으로 나타냈다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3781832" y="6080401"/>
            <a:ext cx="82030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 왼쪽 그림과 같이 </a:t>
            </a:r>
            <a:r>
              <a:rPr lang="en-US" altLang="ko-KR" sz="1400" dirty="0" smtClean="0"/>
              <a:t>bit</a:t>
            </a:r>
            <a:r>
              <a:rPr lang="ko-KR" altLang="en-US" sz="1400" dirty="0" smtClean="0"/>
              <a:t>를 </a:t>
            </a:r>
            <a:r>
              <a:rPr lang="en-US" altLang="ko-KR" sz="1400" dirty="0" err="1" smtClean="0"/>
              <a:t>NxN</a:t>
            </a:r>
            <a:r>
              <a:rPr lang="ko-KR" altLang="en-US" sz="1400" dirty="0" err="1" smtClean="0"/>
              <a:t>행렬모양의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RAM</a:t>
            </a:r>
            <a:r>
              <a:rPr lang="ko-KR" altLang="en-US" sz="1400" dirty="0" smtClean="0"/>
              <a:t>일 경우 비트를 절반으로 </a:t>
            </a:r>
            <a:r>
              <a:rPr lang="ko-KR" altLang="en-US" sz="1400" dirty="0" err="1" smtClean="0"/>
              <a:t>쪼갰을때</a:t>
            </a:r>
            <a:r>
              <a:rPr lang="ko-KR" altLang="en-US" sz="1400" dirty="0" smtClean="0"/>
              <a:t> 왼쪽은 행 오른쪽은 열의 </a:t>
            </a:r>
            <a:r>
              <a:rPr lang="en-US" altLang="ko-KR" sz="1400" dirty="0" smtClean="0"/>
              <a:t>Index</a:t>
            </a:r>
            <a:r>
              <a:rPr lang="ko-KR" altLang="en-US" sz="1400" dirty="0" smtClean="0"/>
              <a:t>를 나타냄을 확인할 수 있다</a:t>
            </a:r>
            <a:r>
              <a:rPr lang="en-US" altLang="ko-KR" sz="1400" dirty="0" smtClean="0"/>
              <a:t>. (</a:t>
            </a:r>
            <a:r>
              <a:rPr lang="ko-KR" altLang="en-US" sz="1400" b="1" dirty="0" smtClean="0"/>
              <a:t>행렬 또한 일종의 진법개념으로 들어감 열이 </a:t>
            </a:r>
            <a:r>
              <a:rPr lang="ko-KR" altLang="en-US" sz="1400" b="1" dirty="0" err="1" smtClean="0"/>
              <a:t>다차면</a:t>
            </a:r>
            <a:r>
              <a:rPr lang="ko-KR" altLang="en-US" sz="1400" b="1" dirty="0" smtClean="0"/>
              <a:t> 행이 옮겨 가게 됨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89166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54060" y="327732"/>
            <a:ext cx="11837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 위의 </a:t>
            </a:r>
            <a:r>
              <a:rPr lang="en-US" altLang="ko-KR" sz="1400" dirty="0" smtClean="0"/>
              <a:t>Case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N x N</a:t>
            </a:r>
            <a:r>
              <a:rPr lang="ko-KR" altLang="en-US" sz="1400" dirty="0" smtClean="0"/>
              <a:t>모양의 </a:t>
            </a:r>
            <a:r>
              <a:rPr lang="en-US" altLang="ko-KR" sz="1400" dirty="0" smtClean="0"/>
              <a:t>RAM</a:t>
            </a:r>
            <a:r>
              <a:rPr lang="ko-KR" altLang="en-US" sz="1400" dirty="0" smtClean="0"/>
              <a:t>일 경우인데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실제로는 </a:t>
            </a:r>
            <a:r>
              <a:rPr lang="en-US" altLang="ko-KR" sz="1400" dirty="0" smtClean="0"/>
              <a:t>N x M</a:t>
            </a:r>
            <a:r>
              <a:rPr lang="ko-KR" altLang="en-US" sz="1400" dirty="0" smtClean="0"/>
              <a:t>모양으로 생겼다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이때는 쪼개는 범위가 달라진다</a:t>
            </a:r>
            <a:endParaRPr lang="en-US" altLang="ko-KR" sz="1400" dirty="0" smtClean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113075"/>
              </p:ext>
            </p:extLst>
          </p:nvPr>
        </p:nvGraphicFramePr>
        <p:xfrm>
          <a:off x="1621262" y="1035132"/>
          <a:ext cx="896923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6582">
                  <a:extLst>
                    <a:ext uri="{9D8B030D-6E8A-4147-A177-3AD203B41FA5}">
                      <a16:colId xmlns:a16="http://schemas.microsoft.com/office/drawing/2014/main" val="3789471808"/>
                    </a:ext>
                  </a:extLst>
                </a:gridCol>
                <a:gridCol w="996582">
                  <a:extLst>
                    <a:ext uri="{9D8B030D-6E8A-4147-A177-3AD203B41FA5}">
                      <a16:colId xmlns:a16="http://schemas.microsoft.com/office/drawing/2014/main" val="878552552"/>
                    </a:ext>
                  </a:extLst>
                </a:gridCol>
                <a:gridCol w="996582">
                  <a:extLst>
                    <a:ext uri="{9D8B030D-6E8A-4147-A177-3AD203B41FA5}">
                      <a16:colId xmlns:a16="http://schemas.microsoft.com/office/drawing/2014/main" val="3806353411"/>
                    </a:ext>
                  </a:extLst>
                </a:gridCol>
                <a:gridCol w="996582">
                  <a:extLst>
                    <a:ext uri="{9D8B030D-6E8A-4147-A177-3AD203B41FA5}">
                      <a16:colId xmlns:a16="http://schemas.microsoft.com/office/drawing/2014/main" val="230080211"/>
                    </a:ext>
                  </a:extLst>
                </a:gridCol>
                <a:gridCol w="996582">
                  <a:extLst>
                    <a:ext uri="{9D8B030D-6E8A-4147-A177-3AD203B41FA5}">
                      <a16:colId xmlns:a16="http://schemas.microsoft.com/office/drawing/2014/main" val="1038884432"/>
                    </a:ext>
                  </a:extLst>
                </a:gridCol>
                <a:gridCol w="996582">
                  <a:extLst>
                    <a:ext uri="{9D8B030D-6E8A-4147-A177-3AD203B41FA5}">
                      <a16:colId xmlns:a16="http://schemas.microsoft.com/office/drawing/2014/main" val="1528509572"/>
                    </a:ext>
                  </a:extLst>
                </a:gridCol>
                <a:gridCol w="996582">
                  <a:extLst>
                    <a:ext uri="{9D8B030D-6E8A-4147-A177-3AD203B41FA5}">
                      <a16:colId xmlns:a16="http://schemas.microsoft.com/office/drawing/2014/main" val="4117815924"/>
                    </a:ext>
                  </a:extLst>
                </a:gridCol>
                <a:gridCol w="996582">
                  <a:extLst>
                    <a:ext uri="{9D8B030D-6E8A-4147-A177-3AD203B41FA5}">
                      <a16:colId xmlns:a16="http://schemas.microsoft.com/office/drawing/2014/main" val="4264193271"/>
                    </a:ext>
                  </a:extLst>
                </a:gridCol>
                <a:gridCol w="996582">
                  <a:extLst>
                    <a:ext uri="{9D8B030D-6E8A-4147-A177-3AD203B41FA5}">
                      <a16:colId xmlns:a16="http://schemas.microsoft.com/office/drawing/2014/main" val="385177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행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err="1" smtClean="0"/>
                        <a:t>렬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7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624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00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000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00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001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00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010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00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011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00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100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00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101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00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110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00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111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1853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01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000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01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001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01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010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01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011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01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100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01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101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01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110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01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111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9089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10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000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10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001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10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010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10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011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10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100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10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101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10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110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10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111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864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11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000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11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001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11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010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11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011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11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100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11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101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11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110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aseline="0" dirty="0" smtClean="0">
                          <a:solidFill>
                            <a:schemeClr val="accent1"/>
                          </a:solidFill>
                        </a:rPr>
                        <a:t>111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891374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780462"/>
              </p:ext>
            </p:extLst>
          </p:nvPr>
        </p:nvGraphicFramePr>
        <p:xfrm>
          <a:off x="1621262" y="3596435"/>
          <a:ext cx="896923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6582">
                  <a:extLst>
                    <a:ext uri="{9D8B030D-6E8A-4147-A177-3AD203B41FA5}">
                      <a16:colId xmlns:a16="http://schemas.microsoft.com/office/drawing/2014/main" val="3789471808"/>
                    </a:ext>
                  </a:extLst>
                </a:gridCol>
                <a:gridCol w="996582">
                  <a:extLst>
                    <a:ext uri="{9D8B030D-6E8A-4147-A177-3AD203B41FA5}">
                      <a16:colId xmlns:a16="http://schemas.microsoft.com/office/drawing/2014/main" val="878552552"/>
                    </a:ext>
                  </a:extLst>
                </a:gridCol>
                <a:gridCol w="996582">
                  <a:extLst>
                    <a:ext uri="{9D8B030D-6E8A-4147-A177-3AD203B41FA5}">
                      <a16:colId xmlns:a16="http://schemas.microsoft.com/office/drawing/2014/main" val="3806353411"/>
                    </a:ext>
                  </a:extLst>
                </a:gridCol>
                <a:gridCol w="996582">
                  <a:extLst>
                    <a:ext uri="{9D8B030D-6E8A-4147-A177-3AD203B41FA5}">
                      <a16:colId xmlns:a16="http://schemas.microsoft.com/office/drawing/2014/main" val="230080211"/>
                    </a:ext>
                  </a:extLst>
                </a:gridCol>
                <a:gridCol w="996582">
                  <a:extLst>
                    <a:ext uri="{9D8B030D-6E8A-4147-A177-3AD203B41FA5}">
                      <a16:colId xmlns:a16="http://schemas.microsoft.com/office/drawing/2014/main" val="1038884432"/>
                    </a:ext>
                  </a:extLst>
                </a:gridCol>
                <a:gridCol w="996582">
                  <a:extLst>
                    <a:ext uri="{9D8B030D-6E8A-4147-A177-3AD203B41FA5}">
                      <a16:colId xmlns:a16="http://schemas.microsoft.com/office/drawing/2014/main" val="1528509572"/>
                    </a:ext>
                  </a:extLst>
                </a:gridCol>
                <a:gridCol w="996582">
                  <a:extLst>
                    <a:ext uri="{9D8B030D-6E8A-4147-A177-3AD203B41FA5}">
                      <a16:colId xmlns:a16="http://schemas.microsoft.com/office/drawing/2014/main" val="4117815924"/>
                    </a:ext>
                  </a:extLst>
                </a:gridCol>
                <a:gridCol w="996582">
                  <a:extLst>
                    <a:ext uri="{9D8B030D-6E8A-4147-A177-3AD203B41FA5}">
                      <a16:colId xmlns:a16="http://schemas.microsoft.com/office/drawing/2014/main" val="4264193271"/>
                    </a:ext>
                  </a:extLst>
                </a:gridCol>
                <a:gridCol w="996582">
                  <a:extLst>
                    <a:ext uri="{9D8B030D-6E8A-4147-A177-3AD203B41FA5}">
                      <a16:colId xmlns:a16="http://schemas.microsoft.com/office/drawing/2014/main" val="385177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행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err="1" smtClean="0"/>
                        <a:t>렬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7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624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1853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9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12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13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14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15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9089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16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17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18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19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20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21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22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23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864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24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25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26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27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28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29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30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31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891374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 rot="5400000">
            <a:off x="5927562" y="3058217"/>
            <a:ext cx="35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=</a:t>
            </a:r>
            <a:endParaRPr lang="ko-KR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829826" y="5865350"/>
            <a:ext cx="10886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 위의 그림을 보면 검은색 두 숫자는 행을 오른쪽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개의 숫자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파랑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은 열을 나타냄을 알 수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이렇게 쪼개는 범위를 다르게 해서 </a:t>
            </a:r>
            <a:r>
              <a:rPr lang="ko-KR" altLang="en-US" sz="1600" dirty="0" err="1" smtClean="0"/>
              <a:t>나타낼수</a:t>
            </a:r>
            <a:r>
              <a:rPr lang="ko-KR" altLang="en-US" sz="1600" dirty="0" smtClean="0"/>
              <a:t> 있다</a:t>
            </a:r>
            <a:r>
              <a:rPr lang="en-US" altLang="ko-KR" sz="1600" dirty="0" smtClean="0"/>
              <a:t>. (RAM</a:t>
            </a:r>
            <a:r>
              <a:rPr lang="ko-KR" altLang="en-US" sz="1600" dirty="0" smtClean="0"/>
              <a:t>의 구조에 따라 다르다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99658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/>
          <p:cNvCxnSpPr/>
          <p:nvPr/>
        </p:nvCxnSpPr>
        <p:spPr>
          <a:xfrm flipH="1">
            <a:off x="841327" y="3296029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841326" y="3630363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4478981" y="972340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4784575" y="973704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5052069" y="978339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198787" y="972340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11" name="표 6">
            <a:extLst>
              <a:ext uri="{FF2B5EF4-FFF2-40B4-BE49-F238E27FC236}">
                <a16:creationId xmlns:a16="http://schemas.microsoft.com/office/drawing/2014/main" id="{8709FB5F-9A50-5B01-4083-5D6EECA9D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00232"/>
              </p:ext>
            </p:extLst>
          </p:nvPr>
        </p:nvGraphicFramePr>
        <p:xfrm>
          <a:off x="1146920" y="1251740"/>
          <a:ext cx="9787778" cy="45010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8254">
                  <a:extLst>
                    <a:ext uri="{9D8B030D-6E8A-4147-A177-3AD203B41FA5}">
                      <a16:colId xmlns:a16="http://schemas.microsoft.com/office/drawing/2014/main" val="3408414427"/>
                    </a:ext>
                  </a:extLst>
                </a:gridCol>
                <a:gridCol w="1398254">
                  <a:extLst>
                    <a:ext uri="{9D8B030D-6E8A-4147-A177-3AD203B41FA5}">
                      <a16:colId xmlns:a16="http://schemas.microsoft.com/office/drawing/2014/main" val="3155879191"/>
                    </a:ext>
                  </a:extLst>
                </a:gridCol>
                <a:gridCol w="1398254">
                  <a:extLst>
                    <a:ext uri="{9D8B030D-6E8A-4147-A177-3AD203B41FA5}">
                      <a16:colId xmlns:a16="http://schemas.microsoft.com/office/drawing/2014/main" val="2611491143"/>
                    </a:ext>
                  </a:extLst>
                </a:gridCol>
                <a:gridCol w="1398254">
                  <a:extLst>
                    <a:ext uri="{9D8B030D-6E8A-4147-A177-3AD203B41FA5}">
                      <a16:colId xmlns:a16="http://schemas.microsoft.com/office/drawing/2014/main" val="2202869473"/>
                    </a:ext>
                  </a:extLst>
                </a:gridCol>
                <a:gridCol w="1398254">
                  <a:extLst>
                    <a:ext uri="{9D8B030D-6E8A-4147-A177-3AD203B41FA5}">
                      <a16:colId xmlns:a16="http://schemas.microsoft.com/office/drawing/2014/main" val="3548912312"/>
                    </a:ext>
                  </a:extLst>
                </a:gridCol>
                <a:gridCol w="1398254">
                  <a:extLst>
                    <a:ext uri="{9D8B030D-6E8A-4147-A177-3AD203B41FA5}">
                      <a16:colId xmlns:a16="http://schemas.microsoft.com/office/drawing/2014/main" val="1056997378"/>
                    </a:ext>
                  </a:extLst>
                </a:gridCol>
                <a:gridCol w="1398254">
                  <a:extLst>
                    <a:ext uri="{9D8B030D-6E8A-4147-A177-3AD203B41FA5}">
                      <a16:colId xmlns:a16="http://schemas.microsoft.com/office/drawing/2014/main" val="1919910284"/>
                    </a:ext>
                  </a:extLst>
                </a:gridCol>
              </a:tblGrid>
              <a:tr h="9002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08060"/>
                  </a:ext>
                </a:extLst>
              </a:tr>
              <a:tr h="9002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105570"/>
                  </a:ext>
                </a:extLst>
              </a:tr>
              <a:tr h="90020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207509"/>
                  </a:ext>
                </a:extLst>
              </a:tr>
              <a:tr h="90020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292293"/>
                  </a:ext>
                </a:extLst>
              </a:tr>
              <a:tr h="90020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58548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7733CBC-695C-575A-C4D6-B6D70BEDAD1E}"/>
              </a:ext>
            </a:extLst>
          </p:cNvPr>
          <p:cNvSpPr txBox="1"/>
          <p:nvPr/>
        </p:nvSpPr>
        <p:spPr>
          <a:xfrm>
            <a:off x="10396999" y="223944"/>
            <a:ext cx="148107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/>
              <a:t>32bit </a:t>
            </a:r>
            <a:r>
              <a:rPr kumimoji="1" lang="ko-KR" altLang="en-US" sz="1400" b="1" dirty="0"/>
              <a:t>체계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08937" y="552205"/>
            <a:ext cx="1253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Word Line</a:t>
            </a:r>
            <a:endParaRPr lang="ko-KR" alt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-61707" y="5316160"/>
            <a:ext cx="998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Bit Line</a:t>
            </a:r>
            <a:endParaRPr lang="ko-KR" altLang="en-US" sz="1400" b="1" dirty="0"/>
          </a:p>
        </p:txBody>
      </p:sp>
      <p:sp>
        <p:nvSpPr>
          <p:cNvPr id="18" name="직사각형 17"/>
          <p:cNvSpPr/>
          <p:nvPr/>
        </p:nvSpPr>
        <p:spPr>
          <a:xfrm>
            <a:off x="4401681" y="321379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108787" y="321379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694575" y="321379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987469" y="321364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401681" y="354051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108787" y="354051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694575" y="354051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987469" y="354036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/>
          <p:nvPr/>
        </p:nvCxnSpPr>
        <p:spPr>
          <a:xfrm>
            <a:off x="5897256" y="974455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202850" y="975819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6470344" y="980454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5617062" y="974455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5819956" y="32159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527062" y="32159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112850" y="32159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405744" y="321576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5819956" y="354262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5527062" y="354262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6112850" y="354262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6405744" y="354247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/>
          <p:cNvCxnSpPr/>
          <p:nvPr/>
        </p:nvCxnSpPr>
        <p:spPr>
          <a:xfrm>
            <a:off x="7279131" y="966341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584725" y="967705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852219" y="972340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6998937" y="966341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7201831" y="320779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908937" y="320779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7494725" y="320779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7787619" y="320765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7201831" y="35345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908937" y="35345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7494725" y="35345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7787619" y="353436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5373232" y="552205"/>
            <a:ext cx="1253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Word Line</a:t>
            </a:r>
            <a:endParaRPr lang="ko-KR" altLang="en-US" sz="14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714172" y="552205"/>
            <a:ext cx="1253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Word Line</a:t>
            </a:r>
            <a:endParaRPr lang="ko-KR" altLang="en-US" sz="1400" b="1" dirty="0"/>
          </a:p>
        </p:txBody>
      </p:sp>
      <p:cxnSp>
        <p:nvCxnSpPr>
          <p:cNvPr id="73" name="직선 연결선 72"/>
          <p:cNvCxnSpPr/>
          <p:nvPr/>
        </p:nvCxnSpPr>
        <p:spPr>
          <a:xfrm flipH="1">
            <a:off x="835159" y="4243086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 flipH="1">
            <a:off x="835158" y="4577420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flipH="1">
            <a:off x="835159" y="5168372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H="1">
            <a:off x="835158" y="5502706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H="1">
            <a:off x="807943" y="2403400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H="1">
            <a:off x="807942" y="2737734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H="1">
            <a:off x="807942" y="1521657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 flipH="1">
            <a:off x="807941" y="1855991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-61707" y="3293738"/>
            <a:ext cx="998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Bit Line</a:t>
            </a:r>
            <a:endParaRPr lang="ko-KR" altLang="en-US" sz="1400" b="1" dirty="0"/>
          </a:p>
        </p:txBody>
      </p:sp>
      <p:sp>
        <p:nvSpPr>
          <p:cNvPr id="82" name="직사각형 81"/>
          <p:cNvSpPr/>
          <p:nvPr/>
        </p:nvSpPr>
        <p:spPr>
          <a:xfrm>
            <a:off x="2548158" y="2133278"/>
            <a:ext cx="8386539" cy="45454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/>
          <p:cNvCxnSpPr/>
          <p:nvPr/>
        </p:nvCxnSpPr>
        <p:spPr>
          <a:xfrm>
            <a:off x="3116740" y="972340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3422334" y="973704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3689828" y="978339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2836546" y="972340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3017668" y="321379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2724774" y="321379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3310562" y="321379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3603456" y="321364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3017668" y="354051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2724774" y="354051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3310562" y="354051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3603456" y="354036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3016756" y="232157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2723862" y="2321579"/>
            <a:ext cx="180000" cy="180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3309650" y="232157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3602544" y="232143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3016756" y="264829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2723862" y="264829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3309650" y="264829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3602544" y="264814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4379029" y="232008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4086135" y="232008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4671923" y="232008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4964817" y="231993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4379029" y="264679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/>
          <p:cNvSpPr/>
          <p:nvPr/>
        </p:nvSpPr>
        <p:spPr>
          <a:xfrm>
            <a:off x="4086135" y="264679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4671923" y="264679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4964817" y="264665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5793810" y="233416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5500916" y="233416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/>
          <p:cNvSpPr/>
          <p:nvPr/>
        </p:nvSpPr>
        <p:spPr>
          <a:xfrm>
            <a:off x="6086704" y="233416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6379598" y="233402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5793810" y="266088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>
            <a:off x="5500916" y="266088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/>
          <p:cNvSpPr/>
          <p:nvPr/>
        </p:nvSpPr>
        <p:spPr>
          <a:xfrm>
            <a:off x="6086704" y="266088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6379598" y="266073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>
            <a:off x="7186684" y="233416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>
            <a:off x="6893790" y="233416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>
            <a:off x="7479578" y="233416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7772472" y="233402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/>
          <p:cNvSpPr/>
          <p:nvPr/>
        </p:nvSpPr>
        <p:spPr>
          <a:xfrm>
            <a:off x="7186684" y="266088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6893790" y="266088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/>
          <p:cNvSpPr/>
          <p:nvPr/>
        </p:nvSpPr>
        <p:spPr>
          <a:xfrm>
            <a:off x="7479578" y="266088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/>
          <p:cNvSpPr/>
          <p:nvPr/>
        </p:nvSpPr>
        <p:spPr>
          <a:xfrm>
            <a:off x="7772472" y="266073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8" name="그룹 137"/>
          <p:cNvGrpSpPr/>
          <p:nvPr/>
        </p:nvGrpSpPr>
        <p:grpSpPr>
          <a:xfrm>
            <a:off x="10747404" y="5857378"/>
            <a:ext cx="1685571" cy="919177"/>
            <a:chOff x="10028947" y="5967545"/>
            <a:chExt cx="1685571" cy="919177"/>
          </a:xfrm>
        </p:grpSpPr>
        <p:grpSp>
          <p:nvGrpSpPr>
            <p:cNvPr id="130" name="그룹 129"/>
            <p:cNvGrpSpPr/>
            <p:nvPr/>
          </p:nvGrpSpPr>
          <p:grpSpPr>
            <a:xfrm>
              <a:off x="10046947" y="5967545"/>
              <a:ext cx="1649571" cy="307777"/>
              <a:chOff x="7584725" y="6468333"/>
              <a:chExt cx="1649571" cy="307777"/>
            </a:xfrm>
          </p:grpSpPr>
          <p:sp>
            <p:nvSpPr>
              <p:cNvPr id="128" name="직사각형 127"/>
              <p:cNvSpPr/>
              <p:nvPr/>
            </p:nvSpPr>
            <p:spPr>
              <a:xfrm>
                <a:off x="7584725" y="6532222"/>
                <a:ext cx="180000" cy="1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/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7764725" y="6468333"/>
                <a:ext cx="14695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/>
                  <a:t>1bit - cell</a:t>
                </a:r>
                <a:endParaRPr lang="ko-KR" altLang="en-US" sz="1400" b="1" dirty="0"/>
              </a:p>
            </p:txBody>
          </p:sp>
        </p:grpSp>
        <p:cxnSp>
          <p:nvCxnSpPr>
            <p:cNvPr id="133" name="직선 연결선 132"/>
            <p:cNvCxnSpPr/>
            <p:nvPr/>
          </p:nvCxnSpPr>
          <p:spPr>
            <a:xfrm flipH="1" flipV="1">
              <a:off x="10028947" y="6431114"/>
              <a:ext cx="21600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 flipH="1" flipV="1">
              <a:off x="10028948" y="6725029"/>
              <a:ext cx="216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10237832" y="6273245"/>
              <a:ext cx="14695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Bit line</a:t>
              </a:r>
              <a:endParaRPr lang="ko-KR" altLang="en-US" sz="1400" b="1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0244947" y="6578945"/>
              <a:ext cx="14695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Word line</a:t>
              </a:r>
              <a:endParaRPr lang="ko-KR" altLang="en-US" sz="1400" b="1" dirty="0"/>
            </a:p>
          </p:txBody>
        </p:sp>
      </p:grpSp>
      <p:sp>
        <p:nvSpPr>
          <p:cNvPr id="139" name="TextBox 138"/>
          <p:cNvSpPr txBox="1"/>
          <p:nvPr/>
        </p:nvSpPr>
        <p:spPr>
          <a:xfrm>
            <a:off x="460104" y="6237575"/>
            <a:ext cx="1447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>
                <a:solidFill>
                  <a:srgbClr val="C00000"/>
                </a:solidFill>
              </a:rPr>
              <a:t>물리페이지</a:t>
            </a:r>
            <a:r>
              <a:rPr lang="ko-KR" altLang="en-US" sz="1200" b="1" dirty="0">
                <a:solidFill>
                  <a:srgbClr val="C00000"/>
                </a:solidFill>
              </a:rPr>
              <a:t> 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Frame: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131" name="모서리가 둥근 직사각형 130">
            <a:extLst>
              <a:ext uri="{FF2B5EF4-FFF2-40B4-BE49-F238E27FC236}">
                <a16:creationId xmlns:a16="http://schemas.microsoft.com/office/drawing/2014/main" id="{2E1CBA71-019B-CB95-6429-6C40D43B26C0}"/>
              </a:ext>
            </a:extLst>
          </p:cNvPr>
          <p:cNvSpPr/>
          <p:nvPr/>
        </p:nvSpPr>
        <p:spPr>
          <a:xfrm>
            <a:off x="5322518" y="4889353"/>
            <a:ext cx="2801305" cy="48048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4" name="직사각형 133"/>
          <p:cNvSpPr/>
          <p:nvPr/>
        </p:nvSpPr>
        <p:spPr>
          <a:xfrm>
            <a:off x="4412566" y="508996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/>
          <p:cNvSpPr/>
          <p:nvPr/>
        </p:nvSpPr>
        <p:spPr>
          <a:xfrm>
            <a:off x="4119672" y="508996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/>
          <p:cNvSpPr/>
          <p:nvPr/>
        </p:nvSpPr>
        <p:spPr>
          <a:xfrm>
            <a:off x="4705460" y="508996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/>
          <p:cNvSpPr/>
          <p:nvPr/>
        </p:nvSpPr>
        <p:spPr>
          <a:xfrm>
            <a:off x="4998354" y="50898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/>
          <p:cNvSpPr/>
          <p:nvPr/>
        </p:nvSpPr>
        <p:spPr>
          <a:xfrm>
            <a:off x="4412566" y="541667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4119672" y="541667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/>
          <p:cNvSpPr/>
          <p:nvPr/>
        </p:nvSpPr>
        <p:spPr>
          <a:xfrm>
            <a:off x="4705460" y="541667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/>
          <p:cNvSpPr/>
          <p:nvPr/>
        </p:nvSpPr>
        <p:spPr>
          <a:xfrm>
            <a:off x="4998354" y="541652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/>
          <p:cNvSpPr/>
          <p:nvPr/>
        </p:nvSpPr>
        <p:spPr>
          <a:xfrm>
            <a:off x="5830841" y="509207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>
            <a:off x="5537947" y="509207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/>
          <p:cNvSpPr/>
          <p:nvPr/>
        </p:nvSpPr>
        <p:spPr>
          <a:xfrm>
            <a:off x="6123735" y="509207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/>
          <p:cNvSpPr/>
          <p:nvPr/>
        </p:nvSpPr>
        <p:spPr>
          <a:xfrm>
            <a:off x="6416629" y="509192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/>
          <p:cNvSpPr/>
          <p:nvPr/>
        </p:nvSpPr>
        <p:spPr>
          <a:xfrm>
            <a:off x="5830841" y="541878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/>
          <p:cNvSpPr/>
          <p:nvPr/>
        </p:nvSpPr>
        <p:spPr>
          <a:xfrm>
            <a:off x="5537947" y="541878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/>
          <p:cNvSpPr/>
          <p:nvPr/>
        </p:nvSpPr>
        <p:spPr>
          <a:xfrm>
            <a:off x="6123735" y="541878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/>
          <p:cNvSpPr/>
          <p:nvPr/>
        </p:nvSpPr>
        <p:spPr>
          <a:xfrm>
            <a:off x="6416629" y="541864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/>
          <p:cNvSpPr/>
          <p:nvPr/>
        </p:nvSpPr>
        <p:spPr>
          <a:xfrm>
            <a:off x="7212716" y="506491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/>
          <p:cNvSpPr/>
          <p:nvPr/>
        </p:nvSpPr>
        <p:spPr>
          <a:xfrm>
            <a:off x="6919822" y="506491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/>
          <p:cNvSpPr/>
          <p:nvPr/>
        </p:nvSpPr>
        <p:spPr>
          <a:xfrm>
            <a:off x="7505610" y="506491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/>
          <p:cNvSpPr/>
          <p:nvPr/>
        </p:nvSpPr>
        <p:spPr>
          <a:xfrm>
            <a:off x="7798504" y="506476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/>
          <p:cNvSpPr/>
          <p:nvPr/>
        </p:nvSpPr>
        <p:spPr>
          <a:xfrm>
            <a:off x="7212716" y="539162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/>
          <p:cNvSpPr/>
          <p:nvPr/>
        </p:nvSpPr>
        <p:spPr>
          <a:xfrm>
            <a:off x="6919822" y="539162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>
            <a:off x="7505610" y="539162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/>
          <p:cNvSpPr/>
          <p:nvPr/>
        </p:nvSpPr>
        <p:spPr>
          <a:xfrm>
            <a:off x="7798504" y="539147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/>
          <p:cNvSpPr/>
          <p:nvPr/>
        </p:nvSpPr>
        <p:spPr>
          <a:xfrm>
            <a:off x="3028553" y="508996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/>
          <p:cNvSpPr/>
          <p:nvPr/>
        </p:nvSpPr>
        <p:spPr>
          <a:xfrm>
            <a:off x="2735659" y="508996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/>
          <p:cNvSpPr/>
          <p:nvPr/>
        </p:nvSpPr>
        <p:spPr>
          <a:xfrm>
            <a:off x="3321447" y="508996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/>
          <p:cNvSpPr/>
          <p:nvPr/>
        </p:nvSpPr>
        <p:spPr>
          <a:xfrm>
            <a:off x="3614341" y="50898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/>
          <p:cNvSpPr/>
          <p:nvPr/>
        </p:nvSpPr>
        <p:spPr>
          <a:xfrm>
            <a:off x="3028553" y="541667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/>
          <p:cNvSpPr/>
          <p:nvPr/>
        </p:nvSpPr>
        <p:spPr>
          <a:xfrm>
            <a:off x="2735659" y="541667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>
            <a:off x="3321447" y="541667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직사각형 169"/>
          <p:cNvSpPr/>
          <p:nvPr/>
        </p:nvSpPr>
        <p:spPr>
          <a:xfrm>
            <a:off x="3614341" y="541652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>
            <a:off x="3027641" y="415964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/>
          <p:nvPr/>
        </p:nvSpPr>
        <p:spPr>
          <a:xfrm>
            <a:off x="2734747" y="415964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/>
          <p:cNvSpPr/>
          <p:nvPr/>
        </p:nvSpPr>
        <p:spPr>
          <a:xfrm>
            <a:off x="3320535" y="415964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/>
          <p:cNvSpPr/>
          <p:nvPr/>
        </p:nvSpPr>
        <p:spPr>
          <a:xfrm>
            <a:off x="3613429" y="415949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/>
          <p:cNvSpPr/>
          <p:nvPr/>
        </p:nvSpPr>
        <p:spPr>
          <a:xfrm>
            <a:off x="3027641" y="448635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/>
          <p:cNvSpPr/>
          <p:nvPr/>
        </p:nvSpPr>
        <p:spPr>
          <a:xfrm>
            <a:off x="2734747" y="448635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/>
          <p:cNvSpPr/>
          <p:nvPr/>
        </p:nvSpPr>
        <p:spPr>
          <a:xfrm>
            <a:off x="3320535" y="448635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/>
          <p:cNvSpPr/>
          <p:nvPr/>
        </p:nvSpPr>
        <p:spPr>
          <a:xfrm>
            <a:off x="3613429" y="448620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/>
          <p:cNvSpPr/>
          <p:nvPr/>
        </p:nvSpPr>
        <p:spPr>
          <a:xfrm>
            <a:off x="4389914" y="415814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직사각형 179"/>
          <p:cNvSpPr/>
          <p:nvPr/>
        </p:nvSpPr>
        <p:spPr>
          <a:xfrm>
            <a:off x="4097020" y="415814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직사각형 180"/>
          <p:cNvSpPr/>
          <p:nvPr/>
        </p:nvSpPr>
        <p:spPr>
          <a:xfrm>
            <a:off x="4682808" y="415814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직사각형 181"/>
          <p:cNvSpPr/>
          <p:nvPr/>
        </p:nvSpPr>
        <p:spPr>
          <a:xfrm>
            <a:off x="4975702" y="415799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직사각형 182"/>
          <p:cNvSpPr/>
          <p:nvPr/>
        </p:nvSpPr>
        <p:spPr>
          <a:xfrm>
            <a:off x="4389914" y="448486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/>
          <p:cNvSpPr/>
          <p:nvPr/>
        </p:nvSpPr>
        <p:spPr>
          <a:xfrm>
            <a:off x="4097020" y="448486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직사각형 184"/>
          <p:cNvSpPr/>
          <p:nvPr/>
        </p:nvSpPr>
        <p:spPr>
          <a:xfrm>
            <a:off x="4682808" y="448486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직사각형 185"/>
          <p:cNvSpPr/>
          <p:nvPr/>
        </p:nvSpPr>
        <p:spPr>
          <a:xfrm>
            <a:off x="4975702" y="448471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직사각형 186"/>
          <p:cNvSpPr/>
          <p:nvPr/>
        </p:nvSpPr>
        <p:spPr>
          <a:xfrm>
            <a:off x="5804695" y="417223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직사각형 187"/>
          <p:cNvSpPr/>
          <p:nvPr/>
        </p:nvSpPr>
        <p:spPr>
          <a:xfrm>
            <a:off x="5511801" y="417223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직사각형 188"/>
          <p:cNvSpPr/>
          <p:nvPr/>
        </p:nvSpPr>
        <p:spPr>
          <a:xfrm>
            <a:off x="6097589" y="417223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직사각형 189"/>
          <p:cNvSpPr/>
          <p:nvPr/>
        </p:nvSpPr>
        <p:spPr>
          <a:xfrm>
            <a:off x="6390483" y="417208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직사각형 190"/>
          <p:cNvSpPr/>
          <p:nvPr/>
        </p:nvSpPr>
        <p:spPr>
          <a:xfrm>
            <a:off x="5804695" y="449894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직사각형 191"/>
          <p:cNvSpPr/>
          <p:nvPr/>
        </p:nvSpPr>
        <p:spPr>
          <a:xfrm>
            <a:off x="5511801" y="449894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/>
          <p:cNvSpPr/>
          <p:nvPr/>
        </p:nvSpPr>
        <p:spPr>
          <a:xfrm>
            <a:off x="6097589" y="449894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/>
          <p:cNvSpPr/>
          <p:nvPr/>
        </p:nvSpPr>
        <p:spPr>
          <a:xfrm>
            <a:off x="6390483" y="449879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/>
          <p:cNvSpPr/>
          <p:nvPr/>
        </p:nvSpPr>
        <p:spPr>
          <a:xfrm>
            <a:off x="7197569" y="415318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/>
          <p:cNvSpPr/>
          <p:nvPr/>
        </p:nvSpPr>
        <p:spPr>
          <a:xfrm>
            <a:off x="6904675" y="415318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/>
          <p:cNvSpPr/>
          <p:nvPr/>
        </p:nvSpPr>
        <p:spPr>
          <a:xfrm>
            <a:off x="7490463" y="415318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/>
          <p:cNvSpPr/>
          <p:nvPr/>
        </p:nvSpPr>
        <p:spPr>
          <a:xfrm>
            <a:off x="7783357" y="415303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/>
          <p:cNvSpPr/>
          <p:nvPr/>
        </p:nvSpPr>
        <p:spPr>
          <a:xfrm>
            <a:off x="7197569" y="447989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>
            <a:off x="6904675" y="447989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직사각형 200"/>
          <p:cNvSpPr/>
          <p:nvPr/>
        </p:nvSpPr>
        <p:spPr>
          <a:xfrm>
            <a:off x="7490463" y="447989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직사각형 201"/>
          <p:cNvSpPr/>
          <p:nvPr/>
        </p:nvSpPr>
        <p:spPr>
          <a:xfrm>
            <a:off x="7783357" y="447974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0" name="직선 연결선 349"/>
          <p:cNvCxnSpPr/>
          <p:nvPr/>
        </p:nvCxnSpPr>
        <p:spPr>
          <a:xfrm>
            <a:off x="8689815" y="974455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1" name="직선 연결선 350"/>
          <p:cNvCxnSpPr/>
          <p:nvPr/>
        </p:nvCxnSpPr>
        <p:spPr>
          <a:xfrm>
            <a:off x="8995409" y="975819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2" name="직선 연결선 351"/>
          <p:cNvCxnSpPr/>
          <p:nvPr/>
        </p:nvCxnSpPr>
        <p:spPr>
          <a:xfrm>
            <a:off x="9262903" y="980454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3" name="직선 연결선 352"/>
          <p:cNvCxnSpPr/>
          <p:nvPr/>
        </p:nvCxnSpPr>
        <p:spPr>
          <a:xfrm>
            <a:off x="8409621" y="974455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54" name="직사각형 353"/>
          <p:cNvSpPr/>
          <p:nvPr/>
        </p:nvSpPr>
        <p:spPr>
          <a:xfrm>
            <a:off x="8622040" y="32159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" name="직사각형 354"/>
          <p:cNvSpPr/>
          <p:nvPr/>
        </p:nvSpPr>
        <p:spPr>
          <a:xfrm>
            <a:off x="8329146" y="32159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6" name="직사각형 355"/>
          <p:cNvSpPr/>
          <p:nvPr/>
        </p:nvSpPr>
        <p:spPr>
          <a:xfrm>
            <a:off x="8914934" y="32159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" name="직사각형 356"/>
          <p:cNvSpPr/>
          <p:nvPr/>
        </p:nvSpPr>
        <p:spPr>
          <a:xfrm>
            <a:off x="9207828" y="321576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8" name="직사각형 357"/>
          <p:cNvSpPr/>
          <p:nvPr/>
        </p:nvSpPr>
        <p:spPr>
          <a:xfrm>
            <a:off x="8622040" y="354262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9" name="직사각형 358"/>
          <p:cNvSpPr/>
          <p:nvPr/>
        </p:nvSpPr>
        <p:spPr>
          <a:xfrm>
            <a:off x="8329146" y="354262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" name="직사각형 359"/>
          <p:cNvSpPr/>
          <p:nvPr/>
        </p:nvSpPr>
        <p:spPr>
          <a:xfrm>
            <a:off x="8914934" y="354262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" name="직사각형 360"/>
          <p:cNvSpPr/>
          <p:nvPr/>
        </p:nvSpPr>
        <p:spPr>
          <a:xfrm>
            <a:off x="9207828" y="354247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2" name="직선 연결선 361"/>
          <p:cNvCxnSpPr/>
          <p:nvPr/>
        </p:nvCxnSpPr>
        <p:spPr>
          <a:xfrm>
            <a:off x="10071690" y="966341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3" name="직선 연결선 362"/>
          <p:cNvCxnSpPr/>
          <p:nvPr/>
        </p:nvCxnSpPr>
        <p:spPr>
          <a:xfrm>
            <a:off x="10377284" y="967705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4" name="직선 연결선 363"/>
          <p:cNvCxnSpPr/>
          <p:nvPr/>
        </p:nvCxnSpPr>
        <p:spPr>
          <a:xfrm>
            <a:off x="10644778" y="972340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5" name="직선 연결선 364"/>
          <p:cNvCxnSpPr/>
          <p:nvPr/>
        </p:nvCxnSpPr>
        <p:spPr>
          <a:xfrm>
            <a:off x="9791496" y="966341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6" name="직사각형 365"/>
          <p:cNvSpPr/>
          <p:nvPr/>
        </p:nvSpPr>
        <p:spPr>
          <a:xfrm>
            <a:off x="10003915" y="320779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" name="직사각형 366"/>
          <p:cNvSpPr/>
          <p:nvPr/>
        </p:nvSpPr>
        <p:spPr>
          <a:xfrm>
            <a:off x="9711021" y="320779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8" name="직사각형 367"/>
          <p:cNvSpPr/>
          <p:nvPr/>
        </p:nvSpPr>
        <p:spPr>
          <a:xfrm>
            <a:off x="10296809" y="320779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9" name="직사각형 368"/>
          <p:cNvSpPr/>
          <p:nvPr/>
        </p:nvSpPr>
        <p:spPr>
          <a:xfrm>
            <a:off x="10589703" y="320765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" name="직사각형 369"/>
          <p:cNvSpPr/>
          <p:nvPr/>
        </p:nvSpPr>
        <p:spPr>
          <a:xfrm>
            <a:off x="10003915" y="35345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1" name="직사각형 370"/>
          <p:cNvSpPr/>
          <p:nvPr/>
        </p:nvSpPr>
        <p:spPr>
          <a:xfrm>
            <a:off x="9711021" y="35345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2" name="직사각형 371"/>
          <p:cNvSpPr/>
          <p:nvPr/>
        </p:nvSpPr>
        <p:spPr>
          <a:xfrm>
            <a:off x="10296809" y="35345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" name="직사각형 372"/>
          <p:cNvSpPr/>
          <p:nvPr/>
        </p:nvSpPr>
        <p:spPr>
          <a:xfrm>
            <a:off x="10589703" y="353436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" name="직사각형 373"/>
          <p:cNvSpPr/>
          <p:nvPr/>
        </p:nvSpPr>
        <p:spPr>
          <a:xfrm>
            <a:off x="8614944" y="233416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" name="직사각형 374"/>
          <p:cNvSpPr/>
          <p:nvPr/>
        </p:nvSpPr>
        <p:spPr>
          <a:xfrm>
            <a:off x="8322050" y="233416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" name="직사각형 375"/>
          <p:cNvSpPr/>
          <p:nvPr/>
        </p:nvSpPr>
        <p:spPr>
          <a:xfrm>
            <a:off x="8907838" y="233416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" name="직사각형 376"/>
          <p:cNvSpPr/>
          <p:nvPr/>
        </p:nvSpPr>
        <p:spPr>
          <a:xfrm>
            <a:off x="9200732" y="233402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직사각형 377"/>
          <p:cNvSpPr/>
          <p:nvPr/>
        </p:nvSpPr>
        <p:spPr>
          <a:xfrm>
            <a:off x="8614944" y="266088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" name="직사각형 378"/>
          <p:cNvSpPr/>
          <p:nvPr/>
        </p:nvSpPr>
        <p:spPr>
          <a:xfrm>
            <a:off x="8322050" y="266088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" name="직사각형 379"/>
          <p:cNvSpPr/>
          <p:nvPr/>
        </p:nvSpPr>
        <p:spPr>
          <a:xfrm>
            <a:off x="8907838" y="266088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" name="직사각형 380"/>
          <p:cNvSpPr/>
          <p:nvPr/>
        </p:nvSpPr>
        <p:spPr>
          <a:xfrm>
            <a:off x="9200732" y="266073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" name="직사각형 381"/>
          <p:cNvSpPr/>
          <p:nvPr/>
        </p:nvSpPr>
        <p:spPr>
          <a:xfrm>
            <a:off x="10007818" y="233416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" name="직사각형 382"/>
          <p:cNvSpPr/>
          <p:nvPr/>
        </p:nvSpPr>
        <p:spPr>
          <a:xfrm>
            <a:off x="9714924" y="233416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" name="직사각형 383"/>
          <p:cNvSpPr/>
          <p:nvPr/>
        </p:nvSpPr>
        <p:spPr>
          <a:xfrm>
            <a:off x="10300712" y="233416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5" name="직사각형 384"/>
          <p:cNvSpPr/>
          <p:nvPr/>
        </p:nvSpPr>
        <p:spPr>
          <a:xfrm>
            <a:off x="10593606" y="233402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" name="직사각형 385"/>
          <p:cNvSpPr/>
          <p:nvPr/>
        </p:nvSpPr>
        <p:spPr>
          <a:xfrm>
            <a:off x="10007818" y="266088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7" name="직사각형 386"/>
          <p:cNvSpPr/>
          <p:nvPr/>
        </p:nvSpPr>
        <p:spPr>
          <a:xfrm>
            <a:off x="9714924" y="266088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" name="직사각형 387"/>
          <p:cNvSpPr/>
          <p:nvPr/>
        </p:nvSpPr>
        <p:spPr>
          <a:xfrm>
            <a:off x="10300712" y="266088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" name="직사각형 388"/>
          <p:cNvSpPr/>
          <p:nvPr/>
        </p:nvSpPr>
        <p:spPr>
          <a:xfrm>
            <a:off x="10593606" y="266073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0" name="직사각형 389"/>
          <p:cNvSpPr/>
          <p:nvPr/>
        </p:nvSpPr>
        <p:spPr>
          <a:xfrm>
            <a:off x="8613875" y="508255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" name="직사각형 390"/>
          <p:cNvSpPr/>
          <p:nvPr/>
        </p:nvSpPr>
        <p:spPr>
          <a:xfrm>
            <a:off x="8320981" y="508255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2" name="직사각형 391"/>
          <p:cNvSpPr/>
          <p:nvPr/>
        </p:nvSpPr>
        <p:spPr>
          <a:xfrm>
            <a:off x="8906769" y="508255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" name="직사각형 392"/>
          <p:cNvSpPr/>
          <p:nvPr/>
        </p:nvSpPr>
        <p:spPr>
          <a:xfrm>
            <a:off x="9199663" y="508240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4" name="직사각형 393"/>
          <p:cNvSpPr/>
          <p:nvPr/>
        </p:nvSpPr>
        <p:spPr>
          <a:xfrm>
            <a:off x="8613875" y="540926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" name="직사각형 394"/>
          <p:cNvSpPr/>
          <p:nvPr/>
        </p:nvSpPr>
        <p:spPr>
          <a:xfrm>
            <a:off x="8320981" y="540926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" name="직사각형 395"/>
          <p:cNvSpPr/>
          <p:nvPr/>
        </p:nvSpPr>
        <p:spPr>
          <a:xfrm>
            <a:off x="8906769" y="540926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" name="직사각형 396"/>
          <p:cNvSpPr/>
          <p:nvPr/>
        </p:nvSpPr>
        <p:spPr>
          <a:xfrm>
            <a:off x="9199663" y="540911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" name="직사각형 397"/>
          <p:cNvSpPr/>
          <p:nvPr/>
        </p:nvSpPr>
        <p:spPr>
          <a:xfrm>
            <a:off x="9995750" y="507443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" name="직사각형 398"/>
          <p:cNvSpPr/>
          <p:nvPr/>
        </p:nvSpPr>
        <p:spPr>
          <a:xfrm>
            <a:off x="9702856" y="507443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" name="직사각형 399"/>
          <p:cNvSpPr/>
          <p:nvPr/>
        </p:nvSpPr>
        <p:spPr>
          <a:xfrm>
            <a:off x="10288644" y="507443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직사각형 400"/>
          <p:cNvSpPr/>
          <p:nvPr/>
        </p:nvSpPr>
        <p:spPr>
          <a:xfrm>
            <a:off x="10581538" y="507428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" name="직사각형 401"/>
          <p:cNvSpPr/>
          <p:nvPr/>
        </p:nvSpPr>
        <p:spPr>
          <a:xfrm>
            <a:off x="9995750" y="540115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" name="직사각형 402"/>
          <p:cNvSpPr/>
          <p:nvPr/>
        </p:nvSpPr>
        <p:spPr>
          <a:xfrm>
            <a:off x="9702856" y="540115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" name="직사각형 403"/>
          <p:cNvSpPr/>
          <p:nvPr/>
        </p:nvSpPr>
        <p:spPr>
          <a:xfrm>
            <a:off x="10288644" y="540115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" name="직사각형 404"/>
          <p:cNvSpPr/>
          <p:nvPr/>
        </p:nvSpPr>
        <p:spPr>
          <a:xfrm>
            <a:off x="10581538" y="540100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" name="직사각형 405"/>
          <p:cNvSpPr/>
          <p:nvPr/>
        </p:nvSpPr>
        <p:spPr>
          <a:xfrm>
            <a:off x="8606779" y="415318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" name="직사각형 406"/>
          <p:cNvSpPr/>
          <p:nvPr/>
        </p:nvSpPr>
        <p:spPr>
          <a:xfrm>
            <a:off x="8313885" y="415318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" name="직사각형 407"/>
          <p:cNvSpPr/>
          <p:nvPr/>
        </p:nvSpPr>
        <p:spPr>
          <a:xfrm>
            <a:off x="8899673" y="415318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" name="직사각형 408"/>
          <p:cNvSpPr/>
          <p:nvPr/>
        </p:nvSpPr>
        <p:spPr>
          <a:xfrm>
            <a:off x="9192567" y="415303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" name="직사각형 409"/>
          <p:cNvSpPr/>
          <p:nvPr/>
        </p:nvSpPr>
        <p:spPr>
          <a:xfrm>
            <a:off x="8606779" y="447989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" name="직사각형 410"/>
          <p:cNvSpPr/>
          <p:nvPr/>
        </p:nvSpPr>
        <p:spPr>
          <a:xfrm>
            <a:off x="8313885" y="447989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" name="직사각형 411"/>
          <p:cNvSpPr/>
          <p:nvPr/>
        </p:nvSpPr>
        <p:spPr>
          <a:xfrm>
            <a:off x="8899673" y="447989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" name="직사각형 412"/>
          <p:cNvSpPr/>
          <p:nvPr/>
        </p:nvSpPr>
        <p:spPr>
          <a:xfrm>
            <a:off x="9192567" y="447974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4" name="직사각형 413"/>
          <p:cNvSpPr/>
          <p:nvPr/>
        </p:nvSpPr>
        <p:spPr>
          <a:xfrm>
            <a:off x="9999653" y="415318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5" name="직사각형 414"/>
          <p:cNvSpPr/>
          <p:nvPr/>
        </p:nvSpPr>
        <p:spPr>
          <a:xfrm>
            <a:off x="9706759" y="415318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6" name="직사각형 415"/>
          <p:cNvSpPr/>
          <p:nvPr/>
        </p:nvSpPr>
        <p:spPr>
          <a:xfrm>
            <a:off x="10292547" y="415318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" name="직사각형 416"/>
          <p:cNvSpPr/>
          <p:nvPr/>
        </p:nvSpPr>
        <p:spPr>
          <a:xfrm>
            <a:off x="10585441" y="415303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8" name="직사각형 417"/>
          <p:cNvSpPr/>
          <p:nvPr/>
        </p:nvSpPr>
        <p:spPr>
          <a:xfrm>
            <a:off x="9999653" y="447989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" name="직사각형 418"/>
          <p:cNvSpPr/>
          <p:nvPr/>
        </p:nvSpPr>
        <p:spPr>
          <a:xfrm>
            <a:off x="9706759" y="447989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" name="직사각형 419"/>
          <p:cNvSpPr/>
          <p:nvPr/>
        </p:nvSpPr>
        <p:spPr>
          <a:xfrm>
            <a:off x="10292547" y="447989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1" name="직사각형 420"/>
          <p:cNvSpPr/>
          <p:nvPr/>
        </p:nvSpPr>
        <p:spPr>
          <a:xfrm>
            <a:off x="10585441" y="447974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2" name="직선 연결선 421"/>
          <p:cNvCxnSpPr/>
          <p:nvPr/>
        </p:nvCxnSpPr>
        <p:spPr>
          <a:xfrm>
            <a:off x="1707577" y="972747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3" name="직선 연결선 422"/>
          <p:cNvCxnSpPr/>
          <p:nvPr/>
        </p:nvCxnSpPr>
        <p:spPr>
          <a:xfrm>
            <a:off x="2013171" y="974111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4" name="직선 연결선 423"/>
          <p:cNvCxnSpPr/>
          <p:nvPr/>
        </p:nvCxnSpPr>
        <p:spPr>
          <a:xfrm>
            <a:off x="2280665" y="978746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5" name="직선 연결선 424"/>
          <p:cNvCxnSpPr/>
          <p:nvPr/>
        </p:nvCxnSpPr>
        <p:spPr>
          <a:xfrm>
            <a:off x="1427383" y="972747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26" name="직사각형 425"/>
          <p:cNvSpPr/>
          <p:nvPr/>
        </p:nvSpPr>
        <p:spPr>
          <a:xfrm>
            <a:off x="1608505" y="321420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7" name="직사각형 426"/>
          <p:cNvSpPr/>
          <p:nvPr/>
        </p:nvSpPr>
        <p:spPr>
          <a:xfrm>
            <a:off x="1315611" y="321420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8" name="직사각형 427"/>
          <p:cNvSpPr/>
          <p:nvPr/>
        </p:nvSpPr>
        <p:spPr>
          <a:xfrm>
            <a:off x="1901399" y="321420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9" name="직사각형 428"/>
          <p:cNvSpPr/>
          <p:nvPr/>
        </p:nvSpPr>
        <p:spPr>
          <a:xfrm>
            <a:off x="2194293" y="321405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0" name="직사각형 429"/>
          <p:cNvSpPr/>
          <p:nvPr/>
        </p:nvSpPr>
        <p:spPr>
          <a:xfrm>
            <a:off x="1608505" y="354091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1" name="직사각형 430"/>
          <p:cNvSpPr/>
          <p:nvPr/>
        </p:nvSpPr>
        <p:spPr>
          <a:xfrm>
            <a:off x="1315611" y="354091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2" name="직사각형 431"/>
          <p:cNvSpPr/>
          <p:nvPr/>
        </p:nvSpPr>
        <p:spPr>
          <a:xfrm>
            <a:off x="1901399" y="354091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3" name="직사각형 432"/>
          <p:cNvSpPr/>
          <p:nvPr/>
        </p:nvSpPr>
        <p:spPr>
          <a:xfrm>
            <a:off x="2194293" y="354077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4" name="직사각형 433"/>
          <p:cNvSpPr/>
          <p:nvPr/>
        </p:nvSpPr>
        <p:spPr>
          <a:xfrm>
            <a:off x="1607593" y="232198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5" name="직사각형 434"/>
          <p:cNvSpPr/>
          <p:nvPr/>
        </p:nvSpPr>
        <p:spPr>
          <a:xfrm>
            <a:off x="1314699" y="232198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6" name="직사각형 435"/>
          <p:cNvSpPr/>
          <p:nvPr/>
        </p:nvSpPr>
        <p:spPr>
          <a:xfrm>
            <a:off x="1900487" y="232198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7" name="직사각형 436"/>
          <p:cNvSpPr/>
          <p:nvPr/>
        </p:nvSpPr>
        <p:spPr>
          <a:xfrm>
            <a:off x="2193381" y="232183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8" name="직사각형 437"/>
          <p:cNvSpPr/>
          <p:nvPr/>
        </p:nvSpPr>
        <p:spPr>
          <a:xfrm>
            <a:off x="1607593" y="264870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9" name="직사각형 438"/>
          <p:cNvSpPr/>
          <p:nvPr/>
        </p:nvSpPr>
        <p:spPr>
          <a:xfrm>
            <a:off x="1314699" y="264870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0" name="직사각형 439"/>
          <p:cNvSpPr/>
          <p:nvPr/>
        </p:nvSpPr>
        <p:spPr>
          <a:xfrm>
            <a:off x="1900487" y="264870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1" name="직사각형 440"/>
          <p:cNvSpPr/>
          <p:nvPr/>
        </p:nvSpPr>
        <p:spPr>
          <a:xfrm>
            <a:off x="2193381" y="264855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2" name="직사각형 441"/>
          <p:cNvSpPr/>
          <p:nvPr/>
        </p:nvSpPr>
        <p:spPr>
          <a:xfrm>
            <a:off x="1619390" y="509036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3" name="직사각형 442"/>
          <p:cNvSpPr/>
          <p:nvPr/>
        </p:nvSpPr>
        <p:spPr>
          <a:xfrm>
            <a:off x="1326496" y="509036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4" name="직사각형 443"/>
          <p:cNvSpPr/>
          <p:nvPr/>
        </p:nvSpPr>
        <p:spPr>
          <a:xfrm>
            <a:off x="1912284" y="509036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5" name="직사각형 444"/>
          <p:cNvSpPr/>
          <p:nvPr/>
        </p:nvSpPr>
        <p:spPr>
          <a:xfrm>
            <a:off x="2205178" y="509021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6" name="직사각형 445"/>
          <p:cNvSpPr/>
          <p:nvPr/>
        </p:nvSpPr>
        <p:spPr>
          <a:xfrm>
            <a:off x="1619390" y="541708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7" name="직사각형 446"/>
          <p:cNvSpPr/>
          <p:nvPr/>
        </p:nvSpPr>
        <p:spPr>
          <a:xfrm>
            <a:off x="1326496" y="541708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8" name="직사각형 447"/>
          <p:cNvSpPr/>
          <p:nvPr/>
        </p:nvSpPr>
        <p:spPr>
          <a:xfrm>
            <a:off x="1912284" y="541708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9" name="직사각형 448"/>
          <p:cNvSpPr/>
          <p:nvPr/>
        </p:nvSpPr>
        <p:spPr>
          <a:xfrm>
            <a:off x="2205178" y="541693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0" name="직사각형 449"/>
          <p:cNvSpPr/>
          <p:nvPr/>
        </p:nvSpPr>
        <p:spPr>
          <a:xfrm>
            <a:off x="1618478" y="416004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1" name="직사각형 450"/>
          <p:cNvSpPr/>
          <p:nvPr/>
        </p:nvSpPr>
        <p:spPr>
          <a:xfrm>
            <a:off x="1325584" y="416004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2" name="직사각형 451"/>
          <p:cNvSpPr/>
          <p:nvPr/>
        </p:nvSpPr>
        <p:spPr>
          <a:xfrm>
            <a:off x="1911372" y="416004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3" name="직사각형 452"/>
          <p:cNvSpPr/>
          <p:nvPr/>
        </p:nvSpPr>
        <p:spPr>
          <a:xfrm>
            <a:off x="2204266" y="415990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4" name="직사각형 453"/>
          <p:cNvSpPr/>
          <p:nvPr/>
        </p:nvSpPr>
        <p:spPr>
          <a:xfrm>
            <a:off x="1618478" y="448676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5" name="직사각형 454"/>
          <p:cNvSpPr/>
          <p:nvPr/>
        </p:nvSpPr>
        <p:spPr>
          <a:xfrm>
            <a:off x="1325584" y="448676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6" name="직사각형 455"/>
          <p:cNvSpPr/>
          <p:nvPr/>
        </p:nvSpPr>
        <p:spPr>
          <a:xfrm>
            <a:off x="1911372" y="448676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7" name="직사각형 456"/>
          <p:cNvSpPr/>
          <p:nvPr/>
        </p:nvSpPr>
        <p:spPr>
          <a:xfrm>
            <a:off x="2204266" y="448661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3006129" y="1620332"/>
            <a:ext cx="27598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4096</a:t>
            </a:r>
            <a:r>
              <a:rPr lang="ko-KR" altLang="en-US" b="1" dirty="0"/>
              <a:t>개의 </a:t>
            </a:r>
            <a:r>
              <a:rPr lang="en-US" altLang="ko-KR" b="1" dirty="0"/>
              <a:t>byte - Frame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52607" y="114229"/>
            <a:ext cx="1827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1Frame </a:t>
            </a:r>
            <a:r>
              <a:rPr lang="en-US" altLang="ko-KR" sz="1400" b="1" smtClean="0"/>
              <a:t>– 4KB </a:t>
            </a:r>
            <a:r>
              <a:rPr lang="ko-KR" altLang="en-US" sz="1400" b="1" dirty="0" smtClean="0"/>
              <a:t>기준</a:t>
            </a:r>
            <a:endParaRPr lang="ko-KR" altLang="en-US" sz="1400" b="1" dirty="0"/>
          </a:p>
        </p:txBody>
      </p:sp>
      <p:sp>
        <p:nvSpPr>
          <p:cNvPr id="460" name="직사각형 459"/>
          <p:cNvSpPr/>
          <p:nvPr/>
        </p:nvSpPr>
        <p:spPr>
          <a:xfrm>
            <a:off x="1128555" y="3059873"/>
            <a:ext cx="7032623" cy="8685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2" name="구부러진 연결선 131"/>
          <p:cNvCxnSpPr>
            <a:endCxn id="96" idx="1"/>
          </p:cNvCxnSpPr>
          <p:nvPr/>
        </p:nvCxnSpPr>
        <p:spPr>
          <a:xfrm rot="5400000" flipH="1" flipV="1">
            <a:off x="101068" y="3616797"/>
            <a:ext cx="3828012" cy="1417576"/>
          </a:xfrm>
          <a:prstGeom prst="curved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537315" y="6506022"/>
            <a:ext cx="26054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1" dirty="0" smtClean="0"/>
              <a:t>0x12345(16</a:t>
            </a:r>
            <a:r>
              <a:rPr lang="ko-KR" altLang="en-US" sz="1200" b="1" dirty="0" smtClean="0"/>
              <a:t>진법</a:t>
            </a:r>
            <a:r>
              <a:rPr lang="en-US" altLang="ko-KR" sz="1200" b="1" dirty="0" smtClean="0"/>
              <a:t>) : 74565 (10</a:t>
            </a:r>
            <a:r>
              <a:rPr lang="ko-KR" altLang="en-US" sz="1200" b="1" dirty="0" smtClean="0"/>
              <a:t>진법</a:t>
            </a:r>
            <a:r>
              <a:rPr lang="en-US" altLang="ko-KR" sz="1200" b="1" dirty="0" smtClean="0"/>
              <a:t>)</a:t>
            </a:r>
            <a:endParaRPr lang="ko-KR" altLang="en-US" sz="1200" b="1" dirty="0"/>
          </a:p>
        </p:txBody>
      </p:sp>
      <p:sp>
        <p:nvSpPr>
          <p:cNvPr id="461" name="직사각형 460"/>
          <p:cNvSpPr/>
          <p:nvPr/>
        </p:nvSpPr>
        <p:spPr>
          <a:xfrm>
            <a:off x="3585805" y="6308470"/>
            <a:ext cx="33079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smtClean="0"/>
              <a:t>74565 + </a:t>
            </a:r>
            <a:r>
              <a:rPr lang="ko-KR" altLang="en-US" sz="1400" b="1" smtClean="0"/>
              <a:t>3840 번째 </a:t>
            </a:r>
            <a:r>
              <a:rPr lang="en-US" altLang="ko-KR" sz="1400" b="1" smtClean="0"/>
              <a:t>cell </a:t>
            </a:r>
            <a:r>
              <a:rPr lang="ko-KR" altLang="en-US" sz="1400" b="1" smtClean="0"/>
              <a:t>지목</a:t>
            </a:r>
            <a:endParaRPr lang="ko-KR" altLang="en-US" sz="1400" b="1" dirty="0"/>
          </a:p>
        </p:txBody>
      </p:sp>
      <p:sp>
        <p:nvSpPr>
          <p:cNvPr id="463" name="직사각형 462"/>
          <p:cNvSpPr/>
          <p:nvPr/>
        </p:nvSpPr>
        <p:spPr>
          <a:xfrm>
            <a:off x="1619621" y="143180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4" name="직사각형 463"/>
          <p:cNvSpPr/>
          <p:nvPr/>
        </p:nvSpPr>
        <p:spPr>
          <a:xfrm>
            <a:off x="1326727" y="143180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5" name="직사각형 464"/>
          <p:cNvSpPr/>
          <p:nvPr/>
        </p:nvSpPr>
        <p:spPr>
          <a:xfrm>
            <a:off x="1912515" y="143180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6" name="직사각형 465"/>
          <p:cNvSpPr/>
          <p:nvPr/>
        </p:nvSpPr>
        <p:spPr>
          <a:xfrm>
            <a:off x="2205409" y="143165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7" name="직사각형 466"/>
          <p:cNvSpPr/>
          <p:nvPr/>
        </p:nvSpPr>
        <p:spPr>
          <a:xfrm>
            <a:off x="1619621" y="175851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8" name="직사각형 467"/>
          <p:cNvSpPr/>
          <p:nvPr/>
        </p:nvSpPr>
        <p:spPr>
          <a:xfrm>
            <a:off x="1326727" y="175851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9" name="직사각형 468"/>
          <p:cNvSpPr/>
          <p:nvPr/>
        </p:nvSpPr>
        <p:spPr>
          <a:xfrm>
            <a:off x="1912515" y="175851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0" name="직사각형 469"/>
          <p:cNvSpPr/>
          <p:nvPr/>
        </p:nvSpPr>
        <p:spPr>
          <a:xfrm>
            <a:off x="2205409" y="175837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093187" y="1427580"/>
            <a:ext cx="141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………..</a:t>
            </a:r>
            <a:endParaRPr lang="ko-KR" altLang="en-US" b="1" dirty="0"/>
          </a:p>
        </p:txBody>
      </p:sp>
      <p:sp>
        <p:nvSpPr>
          <p:cNvPr id="471" name="직사각형 470"/>
          <p:cNvSpPr/>
          <p:nvPr/>
        </p:nvSpPr>
        <p:spPr>
          <a:xfrm>
            <a:off x="296499" y="639540"/>
            <a:ext cx="26054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1" dirty="0" smtClean="0"/>
              <a:t>0x00000(16</a:t>
            </a:r>
            <a:r>
              <a:rPr lang="ko-KR" altLang="en-US" sz="1200" b="1" dirty="0" smtClean="0"/>
              <a:t>진법</a:t>
            </a:r>
            <a:r>
              <a:rPr lang="en-US" altLang="ko-KR" sz="1200" b="1" dirty="0" smtClean="0"/>
              <a:t>) : 0 (10</a:t>
            </a:r>
            <a:r>
              <a:rPr lang="ko-KR" altLang="en-US" sz="1200" b="1" dirty="0" smtClean="0"/>
              <a:t>진법</a:t>
            </a:r>
            <a:r>
              <a:rPr lang="en-US" altLang="ko-KR" sz="1200" b="1" dirty="0" smtClean="0"/>
              <a:t>)</a:t>
            </a:r>
            <a:endParaRPr lang="ko-KR" altLang="en-US" sz="1200" b="1" dirty="0"/>
          </a:p>
        </p:txBody>
      </p:sp>
      <p:cxnSp>
        <p:nvCxnSpPr>
          <p:cNvPr id="7" name="구부러진 연결선 6"/>
          <p:cNvCxnSpPr>
            <a:stCxn id="471" idx="2"/>
            <a:endCxn id="464" idx="0"/>
          </p:cNvCxnSpPr>
          <p:nvPr/>
        </p:nvCxnSpPr>
        <p:spPr>
          <a:xfrm rot="5400000">
            <a:off x="1250348" y="1082918"/>
            <a:ext cx="515266" cy="182508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2" name="직사각형 471"/>
          <p:cNvSpPr/>
          <p:nvPr/>
        </p:nvSpPr>
        <p:spPr>
          <a:xfrm>
            <a:off x="1137351" y="2592968"/>
            <a:ext cx="9797346" cy="4583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EB9C4A-123F-DDF3-6DEC-EDF81B44E6BE}"/>
              </a:ext>
            </a:extLst>
          </p:cNvPr>
          <p:cNvSpPr txBox="1"/>
          <p:nvPr/>
        </p:nvSpPr>
        <p:spPr>
          <a:xfrm>
            <a:off x="5169743" y="4684416"/>
            <a:ext cx="66334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/>
              <a:t>1byte</a:t>
            </a:r>
            <a:endParaRPr kumimoji="1" lang="ko-KR" altLang="en-US" sz="1400" b="1" dirty="0"/>
          </a:p>
        </p:txBody>
      </p:sp>
      <p:cxnSp>
        <p:nvCxnSpPr>
          <p:cNvPr id="473" name="구부러진 연결선 472"/>
          <p:cNvCxnSpPr>
            <a:endCxn id="26" idx="1"/>
          </p:cNvCxnSpPr>
          <p:nvPr/>
        </p:nvCxnSpPr>
        <p:spPr>
          <a:xfrm rot="5400000" flipH="1" flipV="1">
            <a:off x="2589093" y="4731779"/>
            <a:ext cx="2620961" cy="418427"/>
          </a:xfrm>
          <a:prstGeom prst="curved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4" name="모서리가 둥근 직사각형 473">
            <a:extLst>
              <a:ext uri="{FF2B5EF4-FFF2-40B4-BE49-F238E27FC236}">
                <a16:creationId xmlns:a16="http://schemas.microsoft.com/office/drawing/2014/main" id="{2E1CBA71-019B-CB95-6429-6C40D43B26C0}"/>
              </a:ext>
            </a:extLst>
          </p:cNvPr>
          <p:cNvSpPr/>
          <p:nvPr/>
        </p:nvSpPr>
        <p:spPr>
          <a:xfrm>
            <a:off x="3929154" y="3440710"/>
            <a:ext cx="2801305" cy="48048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013171" y="111554"/>
            <a:ext cx="26532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b="1" dirty="0" smtClean="0"/>
              <a:t>0x12345F00 </a:t>
            </a:r>
            <a:r>
              <a:rPr lang="ko-KR" altLang="en-US" sz="1400" b="1" dirty="0" smtClean="0"/>
              <a:t>물리 메모리 찾기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33576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24A8B8FC-ED97-BD8A-4C78-CFA67C8E63C0}"/>
              </a:ext>
            </a:extLst>
          </p:cNvPr>
          <p:cNvSpPr txBox="1"/>
          <p:nvPr/>
        </p:nvSpPr>
        <p:spPr>
          <a:xfrm>
            <a:off x="283336" y="231820"/>
            <a:ext cx="11049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 smtClean="0"/>
              <a:t>Q.3.3 </a:t>
            </a:r>
            <a:r>
              <a:rPr kumimoji="1" lang="ko-KR" altLang="en-US" sz="1600" b="1" dirty="0" err="1"/>
              <a:t>파생질문</a:t>
            </a:r>
            <a:r>
              <a:rPr kumimoji="1" lang="en-US" altLang="ko-KR" sz="1600" b="1" dirty="0"/>
              <a:t>) </a:t>
            </a:r>
            <a:r>
              <a:rPr kumimoji="1" lang="ko-KR" altLang="en-US" sz="1600" b="1" dirty="0"/>
              <a:t>왜 </a:t>
            </a:r>
            <a:r>
              <a:rPr kumimoji="1" lang="ko-KR" altLang="en-US" sz="1600" b="1" dirty="0" err="1"/>
              <a:t>가상주소</a:t>
            </a:r>
            <a:r>
              <a:rPr kumimoji="1" lang="ko-KR" altLang="en-US" sz="1600" b="1" dirty="0"/>
              <a:t> 공간을 사용하는가</a:t>
            </a:r>
            <a:r>
              <a:rPr kumimoji="1" lang="en-US" altLang="ko-KR" sz="1600" b="1" dirty="0"/>
              <a:t>?</a:t>
            </a:r>
            <a:endParaRPr kumimoji="1" lang="ko-KR" altLang="en-US" sz="1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12221" y="762282"/>
            <a:ext cx="10561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Process</a:t>
            </a:r>
            <a:r>
              <a:rPr lang="ko-KR" altLang="en-US" sz="1400" b="1" dirty="0"/>
              <a:t>마다 개별 가상공간</a:t>
            </a:r>
            <a:r>
              <a:rPr lang="en-US" altLang="ko-KR" sz="1400" b="1" dirty="0"/>
              <a:t>(VMS)</a:t>
            </a:r>
            <a:r>
              <a:rPr lang="ko-KR" altLang="en-US" sz="1400" b="1" dirty="0"/>
              <a:t>과 </a:t>
            </a:r>
            <a:r>
              <a:rPr lang="en-US" altLang="ko-KR" sz="1400" b="1" dirty="0"/>
              <a:t>Page Table</a:t>
            </a:r>
            <a:r>
              <a:rPr lang="ko-KR" altLang="en-US" sz="1400" b="1" dirty="0"/>
              <a:t>이 존재한다</a:t>
            </a:r>
            <a:r>
              <a:rPr lang="en-US" altLang="ko-KR" sz="1400" b="1" dirty="0"/>
              <a:t>. </a:t>
            </a:r>
            <a:endParaRPr lang="ko-KR" alt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26949" y="1261967"/>
            <a:ext cx="10561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1. </a:t>
            </a:r>
            <a:r>
              <a:rPr lang="ko-KR" altLang="en-US" sz="1400" dirty="0" smtClean="0"/>
              <a:t>메모리 </a:t>
            </a:r>
            <a:r>
              <a:rPr lang="ko-KR" altLang="en-US" sz="1400" dirty="0"/>
              <a:t>보호 및 안정성 </a:t>
            </a:r>
            <a:endParaRPr lang="en-US" altLang="ko-KR" sz="1400" dirty="0"/>
          </a:p>
          <a:p>
            <a:r>
              <a:rPr lang="en-US" altLang="ko-KR" sz="1400" dirty="0"/>
              <a:t>     - </a:t>
            </a:r>
            <a:r>
              <a:rPr lang="ko-KR" altLang="en-US" sz="1400" dirty="0"/>
              <a:t>가상 메모리는 각 프로세스가 독립된 메모리 공간을 가지게 함으로써 서로의 메모리 공간에 침범하지 못하게 한다</a:t>
            </a:r>
            <a:r>
              <a:rPr lang="en-US" altLang="ko-KR" sz="1400" dirty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0855" y="1891652"/>
            <a:ext cx="10561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 프로세스마다 </a:t>
            </a:r>
            <a:r>
              <a:rPr lang="ko-KR" altLang="en-US" sz="1400" dirty="0"/>
              <a:t>페이지 테이블이 존재하고</a:t>
            </a:r>
            <a:r>
              <a:rPr lang="en-US" altLang="ko-KR" sz="1400" dirty="0"/>
              <a:t>, </a:t>
            </a:r>
            <a:r>
              <a:rPr lang="ko-KR" altLang="en-US" sz="1400" dirty="0"/>
              <a:t>각 프로세스마다 각자의 페이지 테이블을 참조하기때문에 서로 프로세스마다의 메모리를 침범할 이유가 없게 된다</a:t>
            </a:r>
            <a:r>
              <a:rPr lang="en-US" altLang="ko-KR" sz="1400" dirty="0"/>
              <a:t>.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99" y="4095960"/>
            <a:ext cx="1528440" cy="1556407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sp>
        <p:nvSpPr>
          <p:cNvPr id="8" name="TextBox 7"/>
          <p:cNvSpPr txBox="1"/>
          <p:nvPr/>
        </p:nvSpPr>
        <p:spPr>
          <a:xfrm>
            <a:off x="526949" y="2666016"/>
            <a:ext cx="105618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2. </a:t>
            </a:r>
            <a:r>
              <a:rPr lang="ko-KR" altLang="en-US" sz="1400" dirty="0" smtClean="0"/>
              <a:t>가상 주소의 연속성</a:t>
            </a:r>
            <a:endParaRPr lang="en-US" altLang="ko-KR" sz="1400" dirty="0" smtClean="0"/>
          </a:p>
          <a:p>
            <a:r>
              <a:rPr lang="en-US" altLang="ko-KR" sz="1400" dirty="0" smtClean="0"/>
              <a:t>     </a:t>
            </a:r>
            <a:r>
              <a:rPr lang="en-US" altLang="ko-KR" sz="1400" dirty="0"/>
              <a:t>- </a:t>
            </a:r>
            <a:r>
              <a:rPr lang="ko-KR" altLang="en-US" sz="1400" dirty="0" smtClean="0"/>
              <a:t>실제 물리 메모리에서는 비연속적인 위치에 저장될 수 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이 부분을 효율적으로 관리할 수 있도록 연속적인 </a:t>
            </a:r>
            <a:r>
              <a:rPr lang="ko-KR" altLang="en-US" sz="1400" dirty="0" err="1" smtClean="0"/>
              <a:t>가상주소를</a:t>
            </a:r>
            <a:r>
              <a:rPr lang="ko-KR" altLang="en-US" sz="1400" dirty="0" smtClean="0"/>
              <a:t> 사용 하게 된다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922512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24A8B8FC-ED97-BD8A-4C78-CFA67C8E63C0}"/>
              </a:ext>
            </a:extLst>
          </p:cNvPr>
          <p:cNvSpPr txBox="1"/>
          <p:nvPr/>
        </p:nvSpPr>
        <p:spPr>
          <a:xfrm>
            <a:off x="283336" y="231820"/>
            <a:ext cx="11049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/>
              <a:t>Q.3.3 </a:t>
            </a:r>
            <a:r>
              <a:rPr kumimoji="1" lang="ko-KR" altLang="en-US" sz="1600" b="1" dirty="0" err="1"/>
              <a:t>파생질문</a:t>
            </a:r>
            <a:r>
              <a:rPr kumimoji="1" lang="en-US" altLang="ko-KR" sz="1600" b="1" dirty="0"/>
              <a:t>) Page Table</a:t>
            </a:r>
            <a:r>
              <a:rPr kumimoji="1" lang="ko-KR" altLang="en-US" sz="1600" b="1" dirty="0"/>
              <a:t>은 어떻게 만들어지고 관리되는가</a:t>
            </a:r>
            <a:r>
              <a:rPr kumimoji="1" lang="en-US" altLang="ko-KR" sz="1600" b="1" dirty="0"/>
              <a:t>?</a:t>
            </a:r>
            <a:endParaRPr kumimoji="1" lang="ko-KR" altLang="en-US" sz="1600" b="1" dirty="0"/>
          </a:p>
        </p:txBody>
      </p:sp>
      <p:sp>
        <p:nvSpPr>
          <p:cNvPr id="3" name="직사각형 2"/>
          <p:cNvSpPr/>
          <p:nvPr/>
        </p:nvSpPr>
        <p:spPr>
          <a:xfrm>
            <a:off x="726040" y="856198"/>
            <a:ext cx="97844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CPU</a:t>
            </a:r>
            <a:r>
              <a:rPr lang="ko-KR" altLang="en-US" sz="1400" b="1" dirty="0"/>
              <a:t>의 </a:t>
            </a:r>
            <a:r>
              <a:rPr lang="en-US" altLang="ko-KR" sz="1400" b="1" dirty="0"/>
              <a:t>CR3 </a:t>
            </a:r>
            <a:r>
              <a:rPr lang="ko-KR" altLang="en-US" sz="1400" b="1" dirty="0"/>
              <a:t>레지스터</a:t>
            </a:r>
            <a:r>
              <a:rPr lang="ko-KR" altLang="en-US" sz="1400" dirty="0"/>
              <a:t>에는 </a:t>
            </a:r>
            <a:r>
              <a:rPr lang="ko-KR" altLang="en-US" sz="1400" b="1" dirty="0"/>
              <a:t>현재 활성화된 프로세스의 페이지 테이블 주소</a:t>
            </a:r>
            <a:r>
              <a:rPr lang="ko-KR" altLang="en-US" sz="1400" dirty="0"/>
              <a:t>가 저장되어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82899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69A5102-9AC4-9D35-F992-CE99846FB09B}"/>
              </a:ext>
            </a:extLst>
          </p:cNvPr>
          <p:cNvSpPr txBox="1"/>
          <p:nvPr/>
        </p:nvSpPr>
        <p:spPr>
          <a:xfrm>
            <a:off x="1738489" y="2875002"/>
            <a:ext cx="87150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000" dirty="0"/>
              <a:t>데이터를 통한 소프트웨어의 관리체계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2B9895-80EE-8087-2E9B-2F064D5BB040}"/>
              </a:ext>
            </a:extLst>
          </p:cNvPr>
          <p:cNvSpPr txBox="1"/>
          <p:nvPr/>
        </p:nvSpPr>
        <p:spPr>
          <a:xfrm>
            <a:off x="2550415" y="3715794"/>
            <a:ext cx="709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주제</a:t>
            </a:r>
            <a:r>
              <a:rPr kumimoji="1" lang="en-US" altLang="ko-KR" dirty="0"/>
              <a:t>: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4234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C179D5-BDDA-E632-6859-7630E3E7A414}"/>
              </a:ext>
            </a:extLst>
          </p:cNvPr>
          <p:cNvSpPr txBox="1"/>
          <p:nvPr/>
        </p:nvSpPr>
        <p:spPr>
          <a:xfrm>
            <a:off x="485422" y="1083733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Q1) </a:t>
            </a:r>
            <a:r>
              <a:rPr kumimoji="1" lang="ko-KR" altLang="en-US" dirty="0"/>
              <a:t>글자의 입력</a:t>
            </a:r>
            <a:r>
              <a:rPr kumimoji="1" lang="en-US" altLang="ko-KR" dirty="0"/>
              <a:t>/</a:t>
            </a:r>
            <a:r>
              <a:rPr kumimoji="1" lang="ko-KR" altLang="en-US" dirty="0"/>
              <a:t>출력의 과정에 컴퓨터에서 어떤 메커니즘이 일어나는지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60D476-CBCD-76B3-69D2-8A527C64113F}"/>
              </a:ext>
            </a:extLst>
          </p:cNvPr>
          <p:cNvSpPr txBox="1"/>
          <p:nvPr/>
        </p:nvSpPr>
        <p:spPr>
          <a:xfrm>
            <a:off x="485422" y="2195689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Q2) User Mode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Kernel Mode</a:t>
            </a:r>
            <a:r>
              <a:rPr kumimoji="1" lang="ko-KR" altLang="en-US" dirty="0"/>
              <a:t>에 대해서 설명해 </a:t>
            </a:r>
            <a:r>
              <a:rPr kumimoji="1" lang="ko-KR" altLang="en-US" dirty="0" err="1"/>
              <a:t>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9C3533-8810-ACFC-A6FF-9BAE46AFD159}"/>
              </a:ext>
            </a:extLst>
          </p:cNvPr>
          <p:cNvSpPr txBox="1"/>
          <p:nvPr/>
        </p:nvSpPr>
        <p:spPr>
          <a:xfrm>
            <a:off x="485422" y="3304444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Q3) System Call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Interrupt</a:t>
            </a:r>
            <a:r>
              <a:rPr kumimoji="1" lang="ko-KR" altLang="en-US" dirty="0"/>
              <a:t>에 대해서 도식화하고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509D4B-5268-C2B9-6003-6A001E9B31CA}"/>
              </a:ext>
            </a:extLst>
          </p:cNvPr>
          <p:cNvSpPr txBox="1"/>
          <p:nvPr/>
        </p:nvSpPr>
        <p:spPr>
          <a:xfrm>
            <a:off x="711202" y="4074645"/>
            <a:ext cx="6129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Q3.1) </a:t>
            </a:r>
            <a:r>
              <a:rPr kumimoji="1" lang="ko-KR" altLang="en-US" sz="1600" dirty="0" err="1"/>
              <a:t>과정중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Context Switching</a:t>
            </a:r>
            <a:r>
              <a:rPr kumimoji="1" lang="ko-KR" altLang="en-US" sz="1600" dirty="0"/>
              <a:t>에 대해서 설명해 </a:t>
            </a:r>
            <a:r>
              <a:rPr kumimoji="1" lang="ko-KR" altLang="en-US" sz="1600" dirty="0" err="1"/>
              <a:t>보시오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C0FC09-EB60-75A2-5C4D-A1A7CEE00D86}"/>
              </a:ext>
            </a:extLst>
          </p:cNvPr>
          <p:cNvSpPr txBox="1"/>
          <p:nvPr/>
        </p:nvSpPr>
        <p:spPr>
          <a:xfrm>
            <a:off x="711202" y="4814068"/>
            <a:ext cx="6129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Q3.2) Interrupt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거는 주체가 누구인지에 대해 </a:t>
            </a:r>
            <a:r>
              <a:rPr kumimoji="1" lang="ko-KR" altLang="en-US" sz="1600" dirty="0" err="1"/>
              <a:t>설명해보시오</a:t>
            </a:r>
            <a:endParaRPr kumimoji="1"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9A5102-9AC4-9D35-F992-CE99846FB09B}"/>
              </a:ext>
            </a:extLst>
          </p:cNvPr>
          <p:cNvSpPr txBox="1"/>
          <p:nvPr/>
        </p:nvSpPr>
        <p:spPr>
          <a:xfrm>
            <a:off x="146756" y="135467"/>
            <a:ext cx="8715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주제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CPU bound task vs I/O bound task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네트워크 </a:t>
            </a:r>
            <a:r>
              <a:rPr kumimoji="1" lang="en-US" altLang="ko-KR" dirty="0"/>
              <a:t>I/O, </a:t>
            </a:r>
            <a:r>
              <a:rPr kumimoji="1" lang="ko-KR" altLang="en-US" dirty="0"/>
              <a:t>입출력 </a:t>
            </a:r>
            <a:r>
              <a:rPr kumimoji="1" lang="en-US" altLang="ko-KR" dirty="0"/>
              <a:t>I/O)</a:t>
            </a:r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59870D-FCFD-2368-939D-756524720F4A}"/>
              </a:ext>
            </a:extLst>
          </p:cNvPr>
          <p:cNvSpPr txBox="1"/>
          <p:nvPr/>
        </p:nvSpPr>
        <p:spPr>
          <a:xfrm>
            <a:off x="485421" y="5774267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Q4) Blocking / Non-Blocking I/O</a:t>
            </a:r>
            <a:r>
              <a:rPr kumimoji="1" lang="ko-KR" altLang="en-US" dirty="0"/>
              <a:t>에 대해서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4610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EC7BDD-78E3-0063-7B3B-84C3DE3DFFF8}"/>
              </a:ext>
            </a:extLst>
          </p:cNvPr>
          <p:cNvSpPr txBox="1"/>
          <p:nvPr/>
        </p:nvSpPr>
        <p:spPr>
          <a:xfrm>
            <a:off x="440265" y="152401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Q5) Device File (File)</a:t>
            </a:r>
            <a:r>
              <a:rPr kumimoji="1" lang="ko-KR" altLang="en-US" dirty="0"/>
              <a:t>에 대해서 간략히 무엇인지 </a:t>
            </a:r>
            <a:r>
              <a:rPr kumimoji="1" lang="ko-KR" altLang="en-US" dirty="0" err="1"/>
              <a:t>설명해보시오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16761A-CFC6-3B25-FE66-5C99399F93CB}"/>
              </a:ext>
            </a:extLst>
          </p:cNvPr>
          <p:cNvSpPr txBox="1"/>
          <p:nvPr/>
        </p:nvSpPr>
        <p:spPr>
          <a:xfrm>
            <a:off x="440265" y="1648179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Q6) Key Board</a:t>
            </a:r>
            <a:r>
              <a:rPr kumimoji="1" lang="ko-KR" altLang="en-US" dirty="0"/>
              <a:t>로 글자를 </a:t>
            </a:r>
            <a:r>
              <a:rPr kumimoji="1" lang="ko-KR" altLang="en-US" dirty="0" err="1"/>
              <a:t>쳤을때</a:t>
            </a:r>
            <a:r>
              <a:rPr kumimoji="1" lang="ko-KR" altLang="en-US" dirty="0"/>
              <a:t> </a:t>
            </a:r>
            <a:r>
              <a:rPr kumimoji="1" lang="en-US" altLang="ko-KR" dirty="0"/>
              <a:t>Buffered I/O / Non-Buffered I/O</a:t>
            </a:r>
            <a:r>
              <a:rPr kumimoji="1" lang="ko-KR" altLang="en-US" dirty="0"/>
              <a:t>에 대해서 </a:t>
            </a:r>
            <a:r>
              <a:rPr kumimoji="1" lang="ko-KR" altLang="en-US" dirty="0" err="1"/>
              <a:t>설명해보시오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4292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60D476-CBCD-76B3-69D2-8A527C64113F}"/>
              </a:ext>
            </a:extLst>
          </p:cNvPr>
          <p:cNvSpPr txBox="1"/>
          <p:nvPr/>
        </p:nvSpPr>
        <p:spPr>
          <a:xfrm>
            <a:off x="416532" y="658594"/>
            <a:ext cx="4929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/>
              <a:t>Q1) </a:t>
            </a:r>
            <a:r>
              <a:rPr kumimoji="1" lang="en-US" altLang="ko-KR" sz="1400" b="1" dirty="0">
                <a:solidFill>
                  <a:srgbClr val="C00000"/>
                </a:solidFill>
              </a:rPr>
              <a:t>User Mode</a:t>
            </a:r>
            <a:r>
              <a:rPr kumimoji="1" lang="ko-KR" altLang="en-US" sz="1400" b="1" dirty="0"/>
              <a:t>와 </a:t>
            </a:r>
            <a:r>
              <a:rPr kumimoji="1" lang="en-US" altLang="ko-KR" sz="1400" b="1" dirty="0">
                <a:solidFill>
                  <a:schemeClr val="accent1"/>
                </a:solidFill>
              </a:rPr>
              <a:t>Kernel Mode</a:t>
            </a:r>
            <a:r>
              <a:rPr kumimoji="1" lang="ko-KR" altLang="en-US" sz="1400" b="1" dirty="0"/>
              <a:t>에 대해서 설명해 </a:t>
            </a:r>
            <a:r>
              <a:rPr kumimoji="1" lang="ko-KR" altLang="en-US" sz="1400" b="1" dirty="0" err="1"/>
              <a:t>보시오</a:t>
            </a:r>
            <a:r>
              <a:rPr kumimoji="1" lang="en-US" altLang="ko-KR" sz="1400" b="1" dirty="0"/>
              <a:t>.</a:t>
            </a:r>
            <a:endParaRPr kumimoji="1" lang="ko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9A5102-9AC4-9D35-F992-CE99846FB09B}"/>
              </a:ext>
            </a:extLst>
          </p:cNvPr>
          <p:cNvSpPr txBox="1"/>
          <p:nvPr/>
        </p:nvSpPr>
        <p:spPr>
          <a:xfrm>
            <a:off x="146756" y="135467"/>
            <a:ext cx="8715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b="1" dirty="0"/>
              <a:t>주제</a:t>
            </a:r>
            <a:r>
              <a:rPr kumimoji="1" lang="en-US" altLang="ko-KR" sz="1600" b="1" dirty="0"/>
              <a:t>:</a:t>
            </a:r>
            <a:r>
              <a:rPr kumimoji="1" lang="ko-KR" altLang="en-US" sz="1600" b="1" dirty="0"/>
              <a:t> </a:t>
            </a:r>
            <a:r>
              <a:rPr kumimoji="1" lang="en-US" altLang="ko-KR" sz="1600" b="1" dirty="0"/>
              <a:t>CPU bound task vs I/O bound task</a:t>
            </a:r>
            <a:r>
              <a:rPr kumimoji="1" lang="ko-KR" altLang="en-US" sz="1600" b="1" dirty="0"/>
              <a:t> </a:t>
            </a:r>
            <a:r>
              <a:rPr kumimoji="1" lang="en-US" altLang="ko-KR" sz="1600" b="1" dirty="0"/>
              <a:t>(</a:t>
            </a:r>
            <a:r>
              <a:rPr kumimoji="1" lang="ko-KR" altLang="en-US" sz="1600" b="1" dirty="0"/>
              <a:t>네트워크 </a:t>
            </a:r>
            <a:r>
              <a:rPr kumimoji="1" lang="en-US" altLang="ko-KR" sz="1600" b="1" dirty="0"/>
              <a:t>I/O, </a:t>
            </a:r>
            <a:r>
              <a:rPr kumimoji="1" lang="ko-KR" altLang="en-US" sz="1600" b="1" dirty="0"/>
              <a:t>입출력 </a:t>
            </a:r>
            <a:r>
              <a:rPr kumimoji="1" lang="en-US" altLang="ko-KR" sz="1600" b="1" dirty="0"/>
              <a:t>I/O)</a:t>
            </a:r>
            <a:endParaRPr kumimoji="1" lang="ko-KR" alt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409547" y="1150944"/>
            <a:ext cx="1528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HardWare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관점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260076" y="1150944"/>
            <a:ext cx="5876483" cy="5299307"/>
            <a:chOff x="233697" y="1311894"/>
            <a:chExt cx="5876483" cy="5299307"/>
          </a:xfrm>
        </p:grpSpPr>
        <p:grpSp>
          <p:nvGrpSpPr>
            <p:cNvPr id="30" name="그룹 29"/>
            <p:cNvGrpSpPr/>
            <p:nvPr/>
          </p:nvGrpSpPr>
          <p:grpSpPr>
            <a:xfrm>
              <a:off x="316734" y="1311894"/>
              <a:ext cx="5470023" cy="4389779"/>
              <a:chOff x="316734" y="1311894"/>
              <a:chExt cx="5470023" cy="4389779"/>
            </a:xfrm>
          </p:grpSpPr>
          <p:cxnSp>
            <p:nvCxnSpPr>
              <p:cNvPr id="11" name="직선 연결선 10"/>
              <p:cNvCxnSpPr/>
              <p:nvPr/>
            </p:nvCxnSpPr>
            <p:spPr>
              <a:xfrm flipV="1">
                <a:off x="1588433" y="3217986"/>
                <a:ext cx="4176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962757" y="4706816"/>
                <a:ext cx="4824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직사각형 12"/>
              <p:cNvSpPr/>
              <p:nvPr/>
            </p:nvSpPr>
            <p:spPr>
              <a:xfrm>
                <a:off x="2347278" y="2053028"/>
                <a:ext cx="1440000" cy="89681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  <a:b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(Process)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4012226" y="2053028"/>
                <a:ext cx="1440000" cy="89681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  <a:b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(Process)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259155" y="3261978"/>
                <a:ext cx="800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kernel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259155" y="1902761"/>
                <a:ext cx="800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16734" y="5068832"/>
                <a:ext cx="6048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H/W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16734" y="3168142"/>
                <a:ext cx="6048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S/W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왼쪽 중괄호 20"/>
              <p:cNvSpPr/>
              <p:nvPr/>
            </p:nvSpPr>
            <p:spPr>
              <a:xfrm>
                <a:off x="1020010" y="2053028"/>
                <a:ext cx="249666" cy="2571683"/>
              </a:xfrm>
              <a:prstGeom prst="leftBrace">
                <a:avLst>
                  <a:gd name="adj1" fmla="val 251325"/>
                  <a:gd name="adj2" fmla="val 50000"/>
                </a:avLst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2064434" y="4903600"/>
                <a:ext cx="1075638" cy="7980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CPU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3359833" y="4903598"/>
                <a:ext cx="1075638" cy="7980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4655232" y="4903598"/>
                <a:ext cx="1075638" cy="7980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주변기기</a:t>
                </a:r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2703727" y="2949843"/>
                <a:ext cx="727101" cy="259351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</a:t>
                </a:r>
                <a:endParaRPr lang="ko-KR" altLang="en-US" sz="1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4368675" y="2953195"/>
                <a:ext cx="727101" cy="259351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</a:t>
                </a:r>
                <a:endParaRPr lang="ko-KR" altLang="en-US" sz="1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66162" y="1311894"/>
                <a:ext cx="12136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/>
                  <a:t>Layer</a:t>
                </a:r>
                <a:r>
                  <a:rPr lang="ko-KR" altLang="en-US" sz="1400" b="1" dirty="0"/>
                  <a:t> 관점</a:t>
                </a: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2024398" y="4452259"/>
                <a:ext cx="3666436" cy="25790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Device Driver</a:t>
                </a:r>
                <a:endParaRPr lang="ko-KR" altLang="en-US" sz="12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2208721" y="3217986"/>
                <a:ext cx="3243505" cy="98473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Logic </a:t>
                </a:r>
              </a:p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(Including System Call)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233697" y="5872537"/>
              <a:ext cx="587648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/>
                <a:t> CPU</a:t>
              </a:r>
              <a:r>
                <a:rPr lang="ko-KR" altLang="en-US" sz="1400" b="1" dirty="0"/>
                <a:t>가 </a:t>
              </a:r>
              <a:r>
                <a:rPr lang="en-US" altLang="ko-KR" sz="1400" b="1" dirty="0"/>
                <a:t>kernel Logic</a:t>
              </a:r>
              <a:r>
                <a:rPr lang="ko-KR" altLang="en-US" sz="1400" b="1" dirty="0"/>
                <a:t>을 수행하고 있으면 </a:t>
              </a:r>
              <a:r>
                <a:rPr lang="en-US" altLang="ko-KR" sz="1400" b="1" dirty="0">
                  <a:solidFill>
                    <a:srgbClr val="C00000"/>
                  </a:solidFill>
                </a:rPr>
                <a:t>kernel mode</a:t>
              </a:r>
              <a:r>
                <a:rPr lang="en-US" altLang="ko-KR" sz="1400" b="1" dirty="0"/>
                <a:t>, User Process Logic</a:t>
              </a:r>
              <a:r>
                <a:rPr lang="ko-KR" altLang="en-US" sz="1400" b="1" dirty="0"/>
                <a:t>을 수행하고 있으면 </a:t>
              </a:r>
              <a:r>
                <a:rPr lang="en-US" altLang="ko-KR" sz="1400" b="1" dirty="0">
                  <a:solidFill>
                    <a:schemeClr val="accent1"/>
                  </a:solidFill>
                </a:rPr>
                <a:t>user mode</a:t>
              </a:r>
              <a:r>
                <a:rPr lang="ko-KR" altLang="en-US" sz="1400" b="1" dirty="0"/>
                <a:t>이다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660950" y="1771994"/>
            <a:ext cx="535564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Layer</a:t>
            </a:r>
            <a:r>
              <a:rPr lang="ko-KR" altLang="en-US" sz="1200" dirty="0"/>
              <a:t>관점에서 </a:t>
            </a:r>
            <a:r>
              <a:rPr lang="en-US" altLang="ko-KR" sz="1200" dirty="0"/>
              <a:t>CPU</a:t>
            </a:r>
            <a:r>
              <a:rPr lang="ko-KR" altLang="en-US" sz="1200" dirty="0"/>
              <a:t>가 </a:t>
            </a:r>
            <a:r>
              <a:rPr lang="en-US" altLang="ko-KR" sz="1200" dirty="0"/>
              <a:t>kernel</a:t>
            </a:r>
            <a:r>
              <a:rPr lang="ko-KR" altLang="en-US" sz="1200" dirty="0"/>
              <a:t>을 뚫고 </a:t>
            </a:r>
            <a:r>
              <a:rPr lang="en-US" altLang="ko-KR" sz="1200" dirty="0"/>
              <a:t>user</a:t>
            </a:r>
            <a:r>
              <a:rPr lang="ko-KR" altLang="en-US" sz="1200" dirty="0"/>
              <a:t>를 읽어야 할 것 같은 느낌이 있다</a:t>
            </a:r>
            <a:r>
              <a:rPr lang="en-US" altLang="ko-KR" sz="1200" dirty="0"/>
              <a:t>. </a:t>
            </a:r>
            <a:r>
              <a:rPr lang="ko-KR" altLang="en-US" sz="1200" dirty="0"/>
              <a:t>심지어 </a:t>
            </a:r>
            <a:r>
              <a:rPr lang="en-US" altLang="ko-KR" sz="1200" dirty="0"/>
              <a:t>OS</a:t>
            </a:r>
            <a:r>
              <a:rPr lang="ko-KR" altLang="en-US" sz="1200" dirty="0"/>
              <a:t>에서 </a:t>
            </a:r>
            <a:r>
              <a:rPr lang="ko-KR" altLang="en-US" sz="1200" dirty="0" err="1"/>
              <a:t>설명할때</a:t>
            </a:r>
            <a:r>
              <a:rPr lang="ko-KR" altLang="en-US" sz="1200" dirty="0"/>
              <a:t> </a:t>
            </a:r>
            <a:r>
              <a:rPr lang="en-US" altLang="ko-KR" sz="1200" dirty="0"/>
              <a:t>user mode thread</a:t>
            </a:r>
            <a:r>
              <a:rPr lang="ko-KR" altLang="en-US" sz="1200" dirty="0"/>
              <a:t>에서 </a:t>
            </a:r>
            <a:r>
              <a:rPr lang="en-US" altLang="ko-KR" sz="1200" dirty="0"/>
              <a:t>kernel mode thread</a:t>
            </a:r>
            <a:r>
              <a:rPr lang="ko-KR" altLang="en-US" sz="1200" dirty="0"/>
              <a:t>로 </a:t>
            </a:r>
            <a:r>
              <a:rPr lang="en-US" altLang="ko-KR" sz="1200" dirty="0"/>
              <a:t>n:m </a:t>
            </a:r>
            <a:r>
              <a:rPr lang="ko-KR" altLang="en-US" sz="1200" dirty="0"/>
              <a:t>관계를 설명함으로써 </a:t>
            </a:r>
            <a:r>
              <a:rPr lang="en-US" altLang="ko-KR" sz="1200" dirty="0"/>
              <a:t>user mode thread</a:t>
            </a:r>
            <a:r>
              <a:rPr lang="ko-KR" altLang="en-US" sz="1200" dirty="0"/>
              <a:t>를 수행하기 위해서는 무조건 </a:t>
            </a:r>
            <a:r>
              <a:rPr lang="en-US" altLang="ko-KR" sz="1200" dirty="0"/>
              <a:t>kernel mode thread</a:t>
            </a:r>
            <a:r>
              <a:rPr lang="ko-KR" altLang="en-US" sz="1200" dirty="0"/>
              <a:t>에 </a:t>
            </a:r>
            <a:r>
              <a:rPr lang="ko-KR" altLang="en-US" sz="1200" dirty="0" err="1"/>
              <a:t>넘겨줘야할</a:t>
            </a:r>
            <a:r>
              <a:rPr lang="ko-KR" altLang="en-US" sz="1200" dirty="0"/>
              <a:t> 것 같은 느낌을 풍긴다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6479167" y="1458721"/>
            <a:ext cx="1617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</a:rPr>
              <a:t>한때 헷갈렸던 </a:t>
            </a:r>
            <a:r>
              <a:rPr lang="en-US" altLang="ko-KR" sz="1200" b="1" dirty="0">
                <a:solidFill>
                  <a:srgbClr val="C00000"/>
                </a:solidFill>
              </a:rPr>
              <a:t>Point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725350" y="2690446"/>
            <a:ext cx="5291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Layer</a:t>
            </a:r>
            <a:r>
              <a:rPr lang="ko-KR" altLang="en-US" sz="1200" dirty="0"/>
              <a:t>는 논리적인 </a:t>
            </a:r>
            <a:r>
              <a:rPr lang="ko-KR" altLang="en-US" sz="1200" dirty="0" err="1"/>
              <a:t>개념일뿐</a:t>
            </a:r>
            <a:r>
              <a:rPr lang="en-US" altLang="ko-KR" sz="1200" dirty="0"/>
              <a:t>, </a:t>
            </a:r>
            <a:r>
              <a:rPr lang="ko-KR" altLang="en-US" sz="1200" dirty="0"/>
              <a:t>하드웨어 입장에서는 </a:t>
            </a:r>
            <a:r>
              <a:rPr lang="en-US" altLang="ko-KR" sz="1200" dirty="0"/>
              <a:t>kernel</a:t>
            </a:r>
            <a:r>
              <a:rPr lang="ko-KR" altLang="en-US" sz="1200" dirty="0"/>
              <a:t>영역이나 </a:t>
            </a:r>
            <a:r>
              <a:rPr lang="en-US" altLang="ko-KR" sz="1200" dirty="0"/>
              <a:t>User</a:t>
            </a:r>
            <a:r>
              <a:rPr lang="ko-KR" altLang="en-US" sz="1200" dirty="0"/>
              <a:t>영역이나 평등하다</a:t>
            </a:r>
            <a:r>
              <a:rPr lang="en-US" altLang="ko-KR" sz="1200" dirty="0"/>
              <a:t>. CPU</a:t>
            </a:r>
            <a:r>
              <a:rPr lang="ko-KR" altLang="en-US" sz="1200" dirty="0"/>
              <a:t>가 읽어서 수행해야하는 </a:t>
            </a:r>
            <a:r>
              <a:rPr lang="en-US" altLang="ko-KR" sz="1200" dirty="0"/>
              <a:t>Process</a:t>
            </a:r>
            <a:r>
              <a:rPr lang="ko-KR" altLang="en-US" sz="1200" dirty="0"/>
              <a:t>일뿐이다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578204" y="3492607"/>
            <a:ext cx="3965332" cy="2649180"/>
            <a:chOff x="7508631" y="3492607"/>
            <a:chExt cx="3965332" cy="2649180"/>
          </a:xfrm>
        </p:grpSpPr>
        <p:grpSp>
          <p:nvGrpSpPr>
            <p:cNvPr id="45" name="그룹 44"/>
            <p:cNvGrpSpPr/>
            <p:nvPr/>
          </p:nvGrpSpPr>
          <p:grpSpPr>
            <a:xfrm>
              <a:off x="7508631" y="4597131"/>
              <a:ext cx="3965332" cy="1544656"/>
              <a:chOff x="7007469" y="4458631"/>
              <a:chExt cx="3965332" cy="1544656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10423179" y="4458631"/>
                <a:ext cx="549622" cy="276999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7007469" y="4742648"/>
                <a:ext cx="3569677" cy="798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8979017" y="4983177"/>
                <a:ext cx="446063" cy="32644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9794114" y="4974382"/>
                <a:ext cx="446063" cy="326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7445960" y="4825844"/>
                <a:ext cx="879230" cy="53746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7455759" y="5603070"/>
                <a:ext cx="9233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8909368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9699362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9516795" y="3492607"/>
              <a:ext cx="549622" cy="276999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</p:txBody>
        </p: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09" y="3576970"/>
              <a:ext cx="912901" cy="929605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cxnSp>
          <p:nvCxnSpPr>
            <p:cNvPr id="53" name="꺾인 연결선 52"/>
            <p:cNvCxnSpPr>
              <a:endCxn id="37" idx="0"/>
            </p:cNvCxnSpPr>
            <p:nvPr/>
          </p:nvCxnSpPr>
          <p:spPr>
            <a:xfrm rot="16200000" flipH="1">
              <a:off x="9034467" y="4452933"/>
              <a:ext cx="971708" cy="365780"/>
            </a:xfrm>
            <a:prstGeom prst="bentConnector3">
              <a:avLst>
                <a:gd name="adj1" fmla="val 2737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8844194" y="4524825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수행 </a:t>
              </a:r>
              <a:r>
                <a:rPr lang="en-US" altLang="ko-KR" sz="1050" b="1" dirty="0"/>
                <a:t>(User Mode)</a:t>
              </a:r>
              <a:endParaRPr lang="ko-KR" altLang="en-US" sz="1050" b="1" dirty="0"/>
            </a:p>
          </p:txBody>
        </p:sp>
        <p:cxnSp>
          <p:nvCxnSpPr>
            <p:cNvPr id="56" name="꺾인 연결선 55"/>
            <p:cNvCxnSpPr>
              <a:stCxn id="49" idx="1"/>
              <a:endCxn id="36" idx="0"/>
            </p:cNvCxnSpPr>
            <p:nvPr/>
          </p:nvCxnSpPr>
          <p:spPr>
            <a:xfrm rot="10800000" flipV="1">
              <a:off x="8386737" y="4041772"/>
              <a:ext cx="403572" cy="92257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7612876" y="4305513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수행 </a:t>
              </a:r>
              <a:r>
                <a:rPr lang="en-US" altLang="ko-KR" sz="1050" b="1" dirty="0"/>
                <a:t>(Kernel Mode)</a:t>
              </a:r>
              <a:endParaRPr lang="ko-KR" altLang="en-US" sz="1050" b="1" dirty="0"/>
            </a:p>
          </p:txBody>
        </p:sp>
      </p:grpSp>
      <p:cxnSp>
        <p:nvCxnSpPr>
          <p:cNvPr id="5" name="직선 연결선 4"/>
          <p:cNvCxnSpPr/>
          <p:nvPr/>
        </p:nvCxnSpPr>
        <p:spPr>
          <a:xfrm flipH="1">
            <a:off x="6252052" y="966371"/>
            <a:ext cx="0" cy="56951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81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4F5804-A3FE-9B2E-FD4B-773F43EFC8F2}"/>
              </a:ext>
            </a:extLst>
          </p:cNvPr>
          <p:cNvSpPr txBox="1"/>
          <p:nvPr/>
        </p:nvSpPr>
        <p:spPr>
          <a:xfrm>
            <a:off x="2756078" y="188822"/>
            <a:ext cx="548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Transistor (</a:t>
            </a:r>
            <a:r>
              <a:rPr kumimoji="1" lang="ko-KR" altLang="en-US" dirty="0"/>
              <a:t>스위치</a:t>
            </a:r>
            <a:r>
              <a:rPr kumimoji="1" lang="en-US" altLang="ko-KR" dirty="0"/>
              <a:t>) – </a:t>
            </a:r>
            <a:r>
              <a:rPr kumimoji="1" lang="ko-KR" altLang="en-US" dirty="0"/>
              <a:t>전원 스위치 </a:t>
            </a:r>
            <a:r>
              <a:rPr kumimoji="1" lang="en-US" altLang="ko-KR" dirty="0"/>
              <a:t>on/off (2</a:t>
            </a:r>
            <a:r>
              <a:rPr kumimoji="1" lang="ko-KR" altLang="en-US" dirty="0"/>
              <a:t>가지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3" name="왼쪽 대괄호[L] 2">
            <a:extLst>
              <a:ext uri="{FF2B5EF4-FFF2-40B4-BE49-F238E27FC236}">
                <a16:creationId xmlns:a16="http://schemas.microsoft.com/office/drawing/2014/main" id="{CF973982-4433-44A8-D33A-BAD289E8A1EA}"/>
              </a:ext>
            </a:extLst>
          </p:cNvPr>
          <p:cNvSpPr/>
          <p:nvPr/>
        </p:nvSpPr>
        <p:spPr>
          <a:xfrm>
            <a:off x="1918952" y="373488"/>
            <a:ext cx="244698" cy="2266668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51374B-D488-6F30-2CDA-E8BF36425D43}"/>
              </a:ext>
            </a:extLst>
          </p:cNvPr>
          <p:cNvSpPr txBox="1"/>
          <p:nvPr/>
        </p:nvSpPr>
        <p:spPr>
          <a:xfrm>
            <a:off x="584309" y="1286052"/>
            <a:ext cx="130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Physical Space</a:t>
            </a:r>
            <a:endParaRPr kumimoji="1"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1F845E-AF2D-084C-A8D2-741F4FF179B8}"/>
              </a:ext>
            </a:extLst>
          </p:cNvPr>
          <p:cNvSpPr txBox="1"/>
          <p:nvPr/>
        </p:nvSpPr>
        <p:spPr>
          <a:xfrm>
            <a:off x="2602564" y="1998334"/>
            <a:ext cx="5525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Transistor</a:t>
            </a:r>
            <a:r>
              <a:rPr kumimoji="1" lang="ko-KR" altLang="en-US" sz="1600" dirty="0"/>
              <a:t>당 </a:t>
            </a:r>
            <a:r>
              <a:rPr kumimoji="1" lang="en-US" altLang="ko-KR" sz="1600" dirty="0"/>
              <a:t>on/off </a:t>
            </a:r>
            <a:r>
              <a:rPr kumimoji="1" lang="ko-KR" altLang="en-US" sz="1600" dirty="0"/>
              <a:t>두 가지 케이스를 표현할 수 있다</a:t>
            </a:r>
            <a:r>
              <a:rPr kumimoji="1" lang="en-US" altLang="ko-KR" sz="1600" dirty="0"/>
              <a:t>.</a:t>
            </a:r>
          </a:p>
          <a:p>
            <a:r>
              <a:rPr kumimoji="1" lang="en-US" altLang="ko-KR" sz="1600" dirty="0"/>
              <a:t>(</a:t>
            </a:r>
            <a:r>
              <a:rPr kumimoji="1" lang="ko-KR" altLang="en-US" sz="1400" dirty="0"/>
              <a:t>스위치 </a:t>
            </a:r>
            <a:r>
              <a:rPr kumimoji="1" lang="en-US" altLang="ko-KR" sz="1400" dirty="0"/>
              <a:t>on – </a:t>
            </a:r>
            <a:r>
              <a:rPr kumimoji="1" lang="ko-KR" altLang="en-US" sz="1400" dirty="0"/>
              <a:t>전류가 흐른다</a:t>
            </a:r>
            <a:r>
              <a:rPr kumimoji="1" lang="en-US" altLang="ko-KR" sz="1400" dirty="0"/>
              <a:t>, off – </a:t>
            </a:r>
            <a:r>
              <a:rPr kumimoji="1" lang="ko-KR" altLang="en-US" sz="1400" dirty="0"/>
              <a:t>전류가 흐르지 않는다</a:t>
            </a:r>
            <a:r>
              <a:rPr kumimoji="1" lang="en-US" altLang="ko-KR" sz="1600" dirty="0"/>
              <a:t>) </a:t>
            </a:r>
          </a:p>
          <a:p>
            <a:r>
              <a:rPr kumimoji="1" lang="ko-KR" altLang="en-US" sz="1600" dirty="0"/>
              <a:t> 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60BEA14-F06E-C627-058A-B5CF1B724970}"/>
              </a:ext>
            </a:extLst>
          </p:cNvPr>
          <p:cNvGrpSpPr/>
          <p:nvPr/>
        </p:nvGrpSpPr>
        <p:grpSpPr>
          <a:xfrm>
            <a:off x="2602564" y="959509"/>
            <a:ext cx="5639913" cy="409807"/>
            <a:chOff x="2602564" y="1036783"/>
            <a:chExt cx="5639913" cy="409807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E4F5E345-2981-1DBC-D2E3-80FCBEF1D97C}"/>
                </a:ext>
              </a:extLst>
            </p:cNvPr>
            <p:cNvGrpSpPr/>
            <p:nvPr/>
          </p:nvGrpSpPr>
          <p:grpSpPr>
            <a:xfrm>
              <a:off x="2602564" y="1446590"/>
              <a:ext cx="5639913" cy="0"/>
              <a:chOff x="3992451" y="1983346"/>
              <a:chExt cx="5639913" cy="0"/>
            </a:xfrm>
          </p:grpSpPr>
          <p:cxnSp>
            <p:nvCxnSpPr>
              <p:cNvPr id="6" name="직선 연결선[R] 5">
                <a:extLst>
                  <a:ext uri="{FF2B5EF4-FFF2-40B4-BE49-F238E27FC236}">
                    <a16:creationId xmlns:a16="http://schemas.microsoft.com/office/drawing/2014/main" id="{A938A404-8791-373A-CF60-913AF3815256}"/>
                  </a:ext>
                </a:extLst>
              </p:cNvPr>
              <p:cNvCxnSpPr/>
              <p:nvPr/>
            </p:nvCxnSpPr>
            <p:spPr>
              <a:xfrm>
                <a:off x="3992451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[R] 6">
                <a:extLst>
                  <a:ext uri="{FF2B5EF4-FFF2-40B4-BE49-F238E27FC236}">
                    <a16:creationId xmlns:a16="http://schemas.microsoft.com/office/drawing/2014/main" id="{B9DD5FD5-1175-5F10-3CBA-00D1946E5420}"/>
                  </a:ext>
                </a:extLst>
              </p:cNvPr>
              <p:cNvCxnSpPr/>
              <p:nvPr/>
            </p:nvCxnSpPr>
            <p:spPr>
              <a:xfrm>
                <a:off x="4737279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[R] 7">
                <a:extLst>
                  <a:ext uri="{FF2B5EF4-FFF2-40B4-BE49-F238E27FC236}">
                    <a16:creationId xmlns:a16="http://schemas.microsoft.com/office/drawing/2014/main" id="{B4D3224C-8BB1-6BF6-1AEC-91F5EED26E69}"/>
                  </a:ext>
                </a:extLst>
              </p:cNvPr>
              <p:cNvCxnSpPr/>
              <p:nvPr/>
            </p:nvCxnSpPr>
            <p:spPr>
              <a:xfrm>
                <a:off x="5482107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[R] 9">
                <a:extLst>
                  <a:ext uri="{FF2B5EF4-FFF2-40B4-BE49-F238E27FC236}">
                    <a16:creationId xmlns:a16="http://schemas.microsoft.com/office/drawing/2014/main" id="{8DDC4F08-79F1-B297-2279-A762FC52B08C}"/>
                  </a:ext>
                </a:extLst>
              </p:cNvPr>
              <p:cNvCxnSpPr/>
              <p:nvPr/>
            </p:nvCxnSpPr>
            <p:spPr>
              <a:xfrm>
                <a:off x="6233373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[R] 10">
                <a:extLst>
                  <a:ext uri="{FF2B5EF4-FFF2-40B4-BE49-F238E27FC236}">
                    <a16:creationId xmlns:a16="http://schemas.microsoft.com/office/drawing/2014/main" id="{B6E71BF8-5886-2474-6A5F-0B3F2E3DE19A}"/>
                  </a:ext>
                </a:extLst>
              </p:cNvPr>
              <p:cNvCxnSpPr/>
              <p:nvPr/>
            </p:nvCxnSpPr>
            <p:spPr>
              <a:xfrm>
                <a:off x="6952444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[R] 11">
                <a:extLst>
                  <a:ext uri="{FF2B5EF4-FFF2-40B4-BE49-F238E27FC236}">
                    <a16:creationId xmlns:a16="http://schemas.microsoft.com/office/drawing/2014/main" id="{28ACF52C-D5C0-C816-7D36-440B3D3318B9}"/>
                  </a:ext>
                </a:extLst>
              </p:cNvPr>
              <p:cNvCxnSpPr/>
              <p:nvPr/>
            </p:nvCxnSpPr>
            <p:spPr>
              <a:xfrm>
                <a:off x="7658636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[R] 12">
                <a:extLst>
                  <a:ext uri="{FF2B5EF4-FFF2-40B4-BE49-F238E27FC236}">
                    <a16:creationId xmlns:a16="http://schemas.microsoft.com/office/drawing/2014/main" id="{175B7CE7-52EE-953F-DAEF-3DA0EC94866B}"/>
                  </a:ext>
                </a:extLst>
              </p:cNvPr>
              <p:cNvCxnSpPr/>
              <p:nvPr/>
            </p:nvCxnSpPr>
            <p:spPr>
              <a:xfrm>
                <a:off x="8349962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[R] 13">
                <a:extLst>
                  <a:ext uri="{FF2B5EF4-FFF2-40B4-BE49-F238E27FC236}">
                    <a16:creationId xmlns:a16="http://schemas.microsoft.com/office/drawing/2014/main" id="{B022BED8-F1F1-F7E5-2471-B45E00578265}"/>
                  </a:ext>
                </a:extLst>
              </p:cNvPr>
              <p:cNvCxnSpPr/>
              <p:nvPr/>
            </p:nvCxnSpPr>
            <p:spPr>
              <a:xfrm>
                <a:off x="9120548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82387D8-8EE5-4041-ED46-942045771E35}"/>
                </a:ext>
              </a:extLst>
            </p:cNvPr>
            <p:cNvSpPr txBox="1"/>
            <p:nvPr/>
          </p:nvSpPr>
          <p:spPr>
            <a:xfrm>
              <a:off x="7730661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7560802-FBBE-8A45-A903-E1C58A9151BA}"/>
                </a:ext>
              </a:extLst>
            </p:cNvPr>
            <p:cNvSpPr txBox="1"/>
            <p:nvPr/>
          </p:nvSpPr>
          <p:spPr>
            <a:xfrm>
              <a:off x="6985833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C109D9C-E908-450E-57C7-B6A209AC2558}"/>
                </a:ext>
              </a:extLst>
            </p:cNvPr>
            <p:cNvSpPr txBox="1"/>
            <p:nvPr/>
          </p:nvSpPr>
          <p:spPr>
            <a:xfrm>
              <a:off x="6268749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off</a:t>
              </a:r>
              <a:endParaRPr kumimoji="1"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49F65EF-B3AB-82EB-723B-13686913A901}"/>
                </a:ext>
              </a:extLst>
            </p:cNvPr>
            <p:cNvSpPr txBox="1"/>
            <p:nvPr/>
          </p:nvSpPr>
          <p:spPr>
            <a:xfrm>
              <a:off x="5538076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off</a:t>
              </a:r>
              <a:endParaRPr kumimoji="1"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135C359-8E5D-152F-5429-61728951807C}"/>
                </a:ext>
              </a:extLst>
            </p:cNvPr>
            <p:cNvSpPr txBox="1"/>
            <p:nvPr/>
          </p:nvSpPr>
          <p:spPr>
            <a:xfrm>
              <a:off x="4843486" y="104080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FBCCCB3-51EC-0B32-9E36-9033426741F8}"/>
                </a:ext>
              </a:extLst>
            </p:cNvPr>
            <p:cNvSpPr txBox="1"/>
            <p:nvPr/>
          </p:nvSpPr>
          <p:spPr>
            <a:xfrm>
              <a:off x="4090238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C09BA14-9A31-582B-95EF-7F1F4DF9502D}"/>
                </a:ext>
              </a:extLst>
            </p:cNvPr>
            <p:cNvSpPr txBox="1"/>
            <p:nvPr/>
          </p:nvSpPr>
          <p:spPr>
            <a:xfrm>
              <a:off x="3359565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off</a:t>
              </a:r>
              <a:endParaRPr kumimoji="1"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586830F-B980-7A68-96F8-906715B745FD}"/>
                </a:ext>
              </a:extLst>
            </p:cNvPr>
            <p:cNvSpPr txBox="1"/>
            <p:nvPr/>
          </p:nvSpPr>
          <p:spPr>
            <a:xfrm>
              <a:off x="2602564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8C048F9-9D1D-CECB-BAD9-6A4E6F2D07C9}"/>
              </a:ext>
            </a:extLst>
          </p:cNvPr>
          <p:cNvSpPr txBox="1"/>
          <p:nvPr/>
        </p:nvSpPr>
        <p:spPr>
          <a:xfrm>
            <a:off x="3347392" y="1541045"/>
            <a:ext cx="51825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100" dirty="0"/>
              <a:t>* 위의 경우 하나의 칸당 트랜지스터로 표현할 수 있는 스위치를 표현하고 있다</a:t>
            </a:r>
            <a:r>
              <a:rPr kumimoji="1" lang="en-US" altLang="ko-KR" sz="1100" dirty="0"/>
              <a:t>.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CE4220C-094A-DB86-B810-6BCF2A96ACC7}"/>
              </a:ext>
            </a:extLst>
          </p:cNvPr>
          <p:cNvGrpSpPr/>
          <p:nvPr/>
        </p:nvGrpSpPr>
        <p:grpSpPr>
          <a:xfrm>
            <a:off x="8785636" y="1048097"/>
            <a:ext cx="2946829" cy="1689571"/>
            <a:chOff x="8861778" y="2415624"/>
            <a:chExt cx="2946829" cy="1689571"/>
          </a:xfrm>
        </p:grpSpPr>
        <p:pic>
          <p:nvPicPr>
            <p:cNvPr id="28" name="그림 27" descr="텍스트, 도표, 스크린샷, 라인이(가) 표시된 사진&#10;&#10;자동 생성된 설명">
              <a:extLst>
                <a:ext uri="{FF2B5EF4-FFF2-40B4-BE49-F238E27FC236}">
                  <a16:creationId xmlns:a16="http://schemas.microsoft.com/office/drawing/2014/main" id="{80FFE743-9B00-0E22-1DC9-5E9832C5A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61778" y="2415624"/>
              <a:ext cx="2946829" cy="1490196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9A2BC30-E35C-BFEC-4732-768DFC9492C8}"/>
                </a:ext>
              </a:extLst>
            </p:cNvPr>
            <p:cNvSpPr txBox="1"/>
            <p:nvPr/>
          </p:nvSpPr>
          <p:spPr>
            <a:xfrm>
              <a:off x="10678009" y="3828196"/>
              <a:ext cx="1130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dirty="0"/>
                <a:t>출처</a:t>
              </a:r>
              <a:r>
                <a:rPr kumimoji="1" lang="en-US" altLang="ko-KR" sz="1200" dirty="0"/>
                <a:t>: </a:t>
              </a:r>
              <a:r>
                <a:rPr kumimoji="1" lang="ko-KR" altLang="en-US" sz="1200" dirty="0">
                  <a:hlinkClick r:id="rId4"/>
                </a:rPr>
                <a:t>사이트</a:t>
              </a:r>
              <a:endParaRPr kumimoji="1" lang="ko-KR" altLang="en-US" sz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022ABF9-D2DE-819B-5144-BBE6D0DD3305}"/>
                  </a:ext>
                </a:extLst>
              </p:cNvPr>
              <p:cNvSpPr txBox="1"/>
              <p:nvPr/>
            </p:nvSpPr>
            <p:spPr>
              <a:xfrm>
                <a:off x="2612826" y="2923399"/>
                <a:ext cx="56795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600" dirty="0"/>
                  <a:t> 위의 케이스로 따지자면</a:t>
                </a:r>
                <a:r>
                  <a:rPr kumimoji="1" lang="en-US" altLang="ko-KR" sz="1600" dirty="0"/>
                  <a:t>, 8</a:t>
                </a:r>
                <a:r>
                  <a:rPr kumimoji="1" lang="ko-KR" altLang="en-US" sz="1600" dirty="0"/>
                  <a:t>개의 트랜지스터 </a:t>
                </a:r>
                <a:r>
                  <a:rPr kumimoji="1" lang="en-US" altLang="ko-KR" sz="1600" dirty="0"/>
                  <a:t>(</a:t>
                </a:r>
                <a:r>
                  <a:rPr kumimoji="1" lang="ko-KR" altLang="en-US" sz="1600" dirty="0"/>
                  <a:t>스위치</a:t>
                </a:r>
                <a:r>
                  <a:rPr kumimoji="1" lang="en-US" altLang="ko-KR" sz="1600" dirty="0"/>
                  <a:t>)</a:t>
                </a:r>
                <a:r>
                  <a:rPr kumimoji="1" lang="ko-KR" altLang="en-US" sz="1600" dirty="0"/>
                  <a:t>로 총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kumimoji="1" lang="ko-KR" altLang="en-US" sz="1600" dirty="0"/>
                  <a:t>개 </a:t>
                </a:r>
                <a:r>
                  <a:rPr kumimoji="1" lang="en-US" altLang="ko-KR" sz="1600" dirty="0"/>
                  <a:t>= 256</a:t>
                </a:r>
                <a:r>
                  <a:rPr kumimoji="1" lang="ko-KR" altLang="en-US" sz="1600" dirty="0"/>
                  <a:t>개 의 무언가를 표현할 수 있다</a:t>
                </a:r>
                <a:r>
                  <a:rPr kumimoji="1" lang="en-US" altLang="ko-KR" sz="1600" dirty="0"/>
                  <a:t>. </a:t>
                </a:r>
                <a:endParaRPr kumimoji="1" lang="ko-KR" altLang="en-US" sz="1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022ABF9-D2DE-819B-5144-BBE6D0DD3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826" y="2923399"/>
                <a:ext cx="5679584" cy="584775"/>
              </a:xfrm>
              <a:prstGeom prst="rect">
                <a:avLst/>
              </a:prstGeom>
              <a:blipFill>
                <a:blip r:embed="rId5"/>
                <a:stretch>
                  <a:fillRect t="-4348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왼쪽 대괄호[L] 34">
            <a:extLst>
              <a:ext uri="{FF2B5EF4-FFF2-40B4-BE49-F238E27FC236}">
                <a16:creationId xmlns:a16="http://schemas.microsoft.com/office/drawing/2014/main" id="{5B8A73CD-A641-552A-269A-E42751DD7527}"/>
              </a:ext>
            </a:extLst>
          </p:cNvPr>
          <p:cNvSpPr/>
          <p:nvPr/>
        </p:nvSpPr>
        <p:spPr>
          <a:xfrm>
            <a:off x="1906073" y="3749037"/>
            <a:ext cx="244698" cy="2999493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7310D2-9524-2B24-5456-2CE3A109483E}"/>
              </a:ext>
            </a:extLst>
          </p:cNvPr>
          <p:cNvSpPr txBox="1"/>
          <p:nvPr/>
        </p:nvSpPr>
        <p:spPr>
          <a:xfrm>
            <a:off x="605305" y="4925617"/>
            <a:ext cx="130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Logical</a:t>
            </a:r>
          </a:p>
          <a:p>
            <a:pPr algn="ctr"/>
            <a:r>
              <a:rPr kumimoji="1" lang="en-US" altLang="ko-KR" b="1" dirty="0"/>
              <a:t>Space</a:t>
            </a:r>
            <a:endParaRPr kumimoji="1" lang="ko-KR" altLang="en-US" b="1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0BC02C0-3890-015A-E118-75B37A8061B5}"/>
              </a:ext>
            </a:extLst>
          </p:cNvPr>
          <p:cNvGrpSpPr/>
          <p:nvPr/>
        </p:nvGrpSpPr>
        <p:grpSpPr>
          <a:xfrm>
            <a:off x="2600741" y="3820799"/>
            <a:ext cx="5639913" cy="409807"/>
            <a:chOff x="2602564" y="1036783"/>
            <a:chExt cx="5639913" cy="409807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28C29CF9-0B6A-328E-6B79-26E4E42EE727}"/>
                </a:ext>
              </a:extLst>
            </p:cNvPr>
            <p:cNvGrpSpPr/>
            <p:nvPr/>
          </p:nvGrpSpPr>
          <p:grpSpPr>
            <a:xfrm>
              <a:off x="2602564" y="1446590"/>
              <a:ext cx="5639913" cy="0"/>
              <a:chOff x="3992451" y="1983346"/>
              <a:chExt cx="5639913" cy="0"/>
            </a:xfrm>
          </p:grpSpPr>
          <p:cxnSp>
            <p:nvCxnSpPr>
              <p:cNvPr id="49" name="직선 연결선[R] 48">
                <a:extLst>
                  <a:ext uri="{FF2B5EF4-FFF2-40B4-BE49-F238E27FC236}">
                    <a16:creationId xmlns:a16="http://schemas.microsoft.com/office/drawing/2014/main" id="{D7F28AA1-DF0A-1297-39BE-8EA5C114547A}"/>
                  </a:ext>
                </a:extLst>
              </p:cNvPr>
              <p:cNvCxnSpPr/>
              <p:nvPr/>
            </p:nvCxnSpPr>
            <p:spPr>
              <a:xfrm>
                <a:off x="3992451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[R] 49">
                <a:extLst>
                  <a:ext uri="{FF2B5EF4-FFF2-40B4-BE49-F238E27FC236}">
                    <a16:creationId xmlns:a16="http://schemas.microsoft.com/office/drawing/2014/main" id="{6CCE6D9E-DCC0-F76A-B41E-F5D8C41AD0A9}"/>
                  </a:ext>
                </a:extLst>
              </p:cNvPr>
              <p:cNvCxnSpPr/>
              <p:nvPr/>
            </p:nvCxnSpPr>
            <p:spPr>
              <a:xfrm>
                <a:off x="4737279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[R] 50">
                <a:extLst>
                  <a:ext uri="{FF2B5EF4-FFF2-40B4-BE49-F238E27FC236}">
                    <a16:creationId xmlns:a16="http://schemas.microsoft.com/office/drawing/2014/main" id="{2DF65B8F-FA3C-2A8A-FBF4-619EC6A94561}"/>
                  </a:ext>
                </a:extLst>
              </p:cNvPr>
              <p:cNvCxnSpPr/>
              <p:nvPr/>
            </p:nvCxnSpPr>
            <p:spPr>
              <a:xfrm>
                <a:off x="5482107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[R] 51">
                <a:extLst>
                  <a:ext uri="{FF2B5EF4-FFF2-40B4-BE49-F238E27FC236}">
                    <a16:creationId xmlns:a16="http://schemas.microsoft.com/office/drawing/2014/main" id="{67532ABB-BB53-1C1B-6820-FD98E724F3EE}"/>
                  </a:ext>
                </a:extLst>
              </p:cNvPr>
              <p:cNvCxnSpPr/>
              <p:nvPr/>
            </p:nvCxnSpPr>
            <p:spPr>
              <a:xfrm>
                <a:off x="6233373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[R] 52">
                <a:extLst>
                  <a:ext uri="{FF2B5EF4-FFF2-40B4-BE49-F238E27FC236}">
                    <a16:creationId xmlns:a16="http://schemas.microsoft.com/office/drawing/2014/main" id="{E9D5E08C-8D95-58A4-3D38-6DE30E667DF3}"/>
                  </a:ext>
                </a:extLst>
              </p:cNvPr>
              <p:cNvCxnSpPr/>
              <p:nvPr/>
            </p:nvCxnSpPr>
            <p:spPr>
              <a:xfrm>
                <a:off x="6952444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[R] 53">
                <a:extLst>
                  <a:ext uri="{FF2B5EF4-FFF2-40B4-BE49-F238E27FC236}">
                    <a16:creationId xmlns:a16="http://schemas.microsoft.com/office/drawing/2014/main" id="{8FE93EA1-7558-8529-D7FA-B0AA09D04FEB}"/>
                  </a:ext>
                </a:extLst>
              </p:cNvPr>
              <p:cNvCxnSpPr/>
              <p:nvPr/>
            </p:nvCxnSpPr>
            <p:spPr>
              <a:xfrm>
                <a:off x="7658636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[R] 54">
                <a:extLst>
                  <a:ext uri="{FF2B5EF4-FFF2-40B4-BE49-F238E27FC236}">
                    <a16:creationId xmlns:a16="http://schemas.microsoft.com/office/drawing/2014/main" id="{73B3CAAA-786D-0595-0AE9-64D0D6A60C02}"/>
                  </a:ext>
                </a:extLst>
              </p:cNvPr>
              <p:cNvCxnSpPr/>
              <p:nvPr/>
            </p:nvCxnSpPr>
            <p:spPr>
              <a:xfrm>
                <a:off x="8349962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[R] 55">
                <a:extLst>
                  <a:ext uri="{FF2B5EF4-FFF2-40B4-BE49-F238E27FC236}">
                    <a16:creationId xmlns:a16="http://schemas.microsoft.com/office/drawing/2014/main" id="{C19EFA62-E30D-1282-5CDB-F173B191F191}"/>
                  </a:ext>
                </a:extLst>
              </p:cNvPr>
              <p:cNvCxnSpPr/>
              <p:nvPr/>
            </p:nvCxnSpPr>
            <p:spPr>
              <a:xfrm>
                <a:off x="9120548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260EED2-E882-5E23-DECA-169A04D4E3E1}"/>
                </a:ext>
              </a:extLst>
            </p:cNvPr>
            <p:cNvSpPr txBox="1"/>
            <p:nvPr/>
          </p:nvSpPr>
          <p:spPr>
            <a:xfrm>
              <a:off x="7730661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12E3AE5-AAD9-95B3-5675-2EBC7B7F3B72}"/>
                </a:ext>
              </a:extLst>
            </p:cNvPr>
            <p:cNvSpPr txBox="1"/>
            <p:nvPr/>
          </p:nvSpPr>
          <p:spPr>
            <a:xfrm>
              <a:off x="6985833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FA624A2-207E-1216-B457-DD2886EEE530}"/>
                </a:ext>
              </a:extLst>
            </p:cNvPr>
            <p:cNvSpPr txBox="1"/>
            <p:nvPr/>
          </p:nvSpPr>
          <p:spPr>
            <a:xfrm>
              <a:off x="6268749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0</a:t>
              </a:r>
              <a:endParaRPr kumimoji="1"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474E864-E7F1-2913-27E1-266DD867784C}"/>
                </a:ext>
              </a:extLst>
            </p:cNvPr>
            <p:cNvSpPr txBox="1"/>
            <p:nvPr/>
          </p:nvSpPr>
          <p:spPr>
            <a:xfrm>
              <a:off x="5538076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0</a:t>
              </a:r>
              <a:endParaRPr kumimoji="1" lang="ko-KR" alt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2EB08EC-BDED-769B-6302-6E716B3676C8}"/>
                </a:ext>
              </a:extLst>
            </p:cNvPr>
            <p:cNvSpPr txBox="1"/>
            <p:nvPr/>
          </p:nvSpPr>
          <p:spPr>
            <a:xfrm>
              <a:off x="4843486" y="104080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D9E10C6-978D-57F5-E290-5B51A1C70ACE}"/>
                </a:ext>
              </a:extLst>
            </p:cNvPr>
            <p:cNvSpPr txBox="1"/>
            <p:nvPr/>
          </p:nvSpPr>
          <p:spPr>
            <a:xfrm>
              <a:off x="4090238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3D1D2D9-F98E-D7F4-DCB0-D3DBAD907FF1}"/>
                </a:ext>
              </a:extLst>
            </p:cNvPr>
            <p:cNvSpPr txBox="1"/>
            <p:nvPr/>
          </p:nvSpPr>
          <p:spPr>
            <a:xfrm>
              <a:off x="3359565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0</a:t>
              </a:r>
              <a:endParaRPr kumimoji="1"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873C713-CA54-41CC-0CE9-EC1333605589}"/>
                </a:ext>
              </a:extLst>
            </p:cNvPr>
            <p:cNvSpPr txBox="1"/>
            <p:nvPr/>
          </p:nvSpPr>
          <p:spPr>
            <a:xfrm>
              <a:off x="2602564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E7DE6F3-AE76-A861-D9F4-17159198729A}"/>
                  </a:ext>
                </a:extLst>
              </p:cNvPr>
              <p:cNvSpPr txBox="1"/>
              <p:nvPr/>
            </p:nvSpPr>
            <p:spPr>
              <a:xfrm>
                <a:off x="2600740" y="4377844"/>
                <a:ext cx="7685187" cy="784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ko-KR" altLang="en-US" sz="1600" dirty="0"/>
                  <a:t> 위의 물리적인 </a:t>
                </a:r>
                <a:r>
                  <a:rPr kumimoji="1" lang="en-US" altLang="ko-KR" sz="1600" b="1" dirty="0"/>
                  <a:t>on/off</a:t>
                </a:r>
                <a:r>
                  <a:rPr kumimoji="1" lang="ko-KR" altLang="en-US" sz="1600" b="1" dirty="0" err="1"/>
                  <a:t>를</a:t>
                </a:r>
                <a:r>
                  <a:rPr kumimoji="1" lang="ko-KR" altLang="en-US" sz="1600" b="1" dirty="0"/>
                  <a:t> 논리적</a:t>
                </a:r>
                <a:r>
                  <a:rPr kumimoji="1" lang="ko-KR" altLang="en-US" sz="1600" dirty="0"/>
                  <a:t>으로 </a:t>
                </a:r>
                <a:r>
                  <a:rPr kumimoji="1" lang="en-US" altLang="ko-KR" sz="1600" b="1" dirty="0"/>
                  <a:t>1/0</a:t>
                </a:r>
                <a:r>
                  <a:rPr kumimoji="1" lang="ko-KR" altLang="en-US" sz="1600" b="1" dirty="0" err="1"/>
                  <a:t>으로</a:t>
                </a:r>
                <a:r>
                  <a:rPr kumimoji="1" lang="ko-KR" altLang="en-US" sz="1600" b="1" dirty="0"/>
                  <a:t> 해석 </a:t>
                </a:r>
                <a:r>
                  <a:rPr kumimoji="1" lang="en-US" altLang="ko-KR" sz="1600" b="1" dirty="0"/>
                  <a:t>(</a:t>
                </a:r>
                <a:r>
                  <a:rPr kumimoji="1" lang="en-US" altLang="ko-KR" sz="1600" b="1" dirty="0">
                    <a:solidFill>
                      <a:srgbClr val="C00000"/>
                    </a:solidFill>
                  </a:rPr>
                  <a:t>2</a:t>
                </a:r>
                <a:r>
                  <a:rPr kumimoji="1" lang="ko-KR" altLang="en-US" sz="1600" b="1" dirty="0">
                    <a:solidFill>
                      <a:srgbClr val="C00000"/>
                    </a:solidFill>
                  </a:rPr>
                  <a:t>진법</a:t>
                </a:r>
                <a:r>
                  <a:rPr kumimoji="1" lang="en-US" altLang="ko-KR" sz="1600" b="1" dirty="0"/>
                  <a:t>)</a:t>
                </a:r>
                <a:r>
                  <a:rPr kumimoji="1" lang="ko-KR" altLang="en-US" sz="1600" dirty="0" err="1"/>
                  <a:t>할수</a:t>
                </a:r>
                <a:r>
                  <a:rPr kumimoji="1" lang="ko-KR" altLang="en-US" sz="1600" dirty="0"/>
                  <a:t> 있다</a:t>
                </a:r>
                <a:r>
                  <a:rPr kumimoji="1" lang="en-US" altLang="ko-KR" sz="16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ko-KR" altLang="en-US" sz="160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ko-KR" altLang="en-US" sz="1600" dirty="0"/>
                  <a:t> 즉</a:t>
                </a:r>
                <a:r>
                  <a:rPr kumimoji="1" lang="en-US" altLang="ko-KR" sz="1600" dirty="0"/>
                  <a:t>, 1</a:t>
                </a:r>
                <a:r>
                  <a:rPr kumimoji="1" lang="ko-KR" altLang="en-US" sz="1600" dirty="0"/>
                  <a:t>과 </a:t>
                </a:r>
                <a:r>
                  <a:rPr kumimoji="1" lang="en-US" altLang="ko-KR" sz="1600" dirty="0"/>
                  <a:t>0</a:t>
                </a:r>
                <a:r>
                  <a:rPr kumimoji="1" lang="ko-KR" altLang="en-US" sz="1600" dirty="0" err="1"/>
                  <a:t>으로</a:t>
                </a:r>
                <a:r>
                  <a:rPr kumimoji="1" lang="ko-KR" altLang="en-US" sz="1600" dirty="0"/>
                  <a:t> </a:t>
                </a:r>
                <a:r>
                  <a:rPr kumimoji="1" lang="ko-KR" altLang="en-US" sz="1600" dirty="0" err="1"/>
                  <a:t>해석할수</a:t>
                </a:r>
                <a:r>
                  <a:rPr kumimoji="1" lang="ko-KR" altLang="en-US" sz="1600" dirty="0"/>
                  <a:t> 있는 것은 </a:t>
                </a:r>
                <a:r>
                  <a:rPr kumimoji="1" lang="en-US" altLang="ko-KR" sz="1600" b="1" dirty="0">
                    <a:solidFill>
                      <a:srgbClr val="C00000"/>
                    </a:solidFill>
                  </a:rPr>
                  <a:t>10</a:t>
                </a:r>
                <a:r>
                  <a:rPr kumimoji="1" lang="ko-KR" altLang="en-US" sz="1600" b="1" dirty="0">
                    <a:solidFill>
                      <a:srgbClr val="C00000"/>
                    </a:solidFill>
                  </a:rPr>
                  <a:t>진법</a:t>
                </a:r>
                <a:r>
                  <a:rPr kumimoji="1" lang="ko-KR" altLang="en-US" sz="1600" dirty="0"/>
                  <a:t> 또는 </a:t>
                </a:r>
                <a:r>
                  <a:rPr kumimoji="1" lang="en-US" altLang="ko-KR" sz="1600" b="1" dirty="0">
                    <a:solidFill>
                      <a:srgbClr val="C00000"/>
                    </a:solidFill>
                  </a:rPr>
                  <a:t>16</a:t>
                </a:r>
                <a:r>
                  <a:rPr kumimoji="1" lang="ko-KR" altLang="en-US" sz="1600" b="1" dirty="0">
                    <a:solidFill>
                      <a:srgbClr val="C00000"/>
                    </a:solidFill>
                  </a:rPr>
                  <a:t>진법</a:t>
                </a:r>
                <a:r>
                  <a:rPr kumimoji="1" lang="ko-KR" altLang="en-US" sz="1600" dirty="0"/>
                  <a:t>으로 전환이 가능하다</a:t>
                </a:r>
                <a:r>
                  <a:rPr kumimoji="1" lang="en-US" altLang="ko-KR" sz="1600" dirty="0"/>
                  <a:t>.</a:t>
                </a:r>
                <a:endParaRPr kumimoji="1" lang="ko-KR" altLang="en-US" sz="16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E7DE6F3-AE76-A861-D9F4-171591987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740" y="4377844"/>
                <a:ext cx="7685187" cy="784125"/>
              </a:xfrm>
              <a:prstGeom prst="rect">
                <a:avLst/>
              </a:prstGeom>
              <a:blipFill>
                <a:blip r:embed="rId6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왼쪽 대괄호[L] 57">
            <a:extLst>
              <a:ext uri="{FF2B5EF4-FFF2-40B4-BE49-F238E27FC236}">
                <a16:creationId xmlns:a16="http://schemas.microsoft.com/office/drawing/2014/main" id="{0D091EC4-6E86-E2BB-C634-B59FCA5AAFAB}"/>
              </a:ext>
            </a:extLst>
          </p:cNvPr>
          <p:cNvSpPr/>
          <p:nvPr/>
        </p:nvSpPr>
        <p:spPr>
          <a:xfrm>
            <a:off x="1918952" y="2842195"/>
            <a:ext cx="244698" cy="747181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E74D23-D1CF-206E-0AA6-2BF20D4C7A50}"/>
              </a:ext>
            </a:extLst>
          </p:cNvPr>
          <p:cNvSpPr txBox="1"/>
          <p:nvPr/>
        </p:nvSpPr>
        <p:spPr>
          <a:xfrm>
            <a:off x="584308" y="3070313"/>
            <a:ext cx="130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>
                <a:solidFill>
                  <a:srgbClr val="C00000"/>
                </a:solidFill>
              </a:rPr>
              <a:t>Link</a:t>
            </a:r>
            <a:endParaRPr kumimoji="1"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FF1086B-4A6A-FC86-BB36-62F021D1B62B}"/>
              </a:ext>
            </a:extLst>
          </p:cNvPr>
          <p:cNvSpPr txBox="1"/>
          <p:nvPr/>
        </p:nvSpPr>
        <p:spPr>
          <a:xfrm>
            <a:off x="2600740" y="5248782"/>
            <a:ext cx="821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b="1" dirty="0"/>
              <a:t>트랜지스터의 </a:t>
            </a:r>
            <a:r>
              <a:rPr kumimoji="1" lang="en-US" altLang="ko-KR" sz="1600" b="1" dirty="0"/>
              <a:t>on/off</a:t>
            </a:r>
            <a:r>
              <a:rPr kumimoji="1" lang="ko-KR" altLang="en-US" sz="1600" b="1" dirty="0" err="1"/>
              <a:t>를</a:t>
            </a:r>
            <a:r>
              <a:rPr kumimoji="1" lang="ko-KR" altLang="en-US" sz="1600" b="1" dirty="0"/>
              <a:t> 통해 우리가 필요한 </a:t>
            </a:r>
            <a:r>
              <a:rPr kumimoji="1" lang="en-US" altLang="ko-KR" sz="1600" b="1" dirty="0"/>
              <a:t>10</a:t>
            </a:r>
            <a:r>
              <a:rPr kumimoji="1" lang="ko-KR" altLang="en-US" sz="1600" b="1" dirty="0"/>
              <a:t>진법</a:t>
            </a:r>
            <a:r>
              <a:rPr kumimoji="1" lang="en-US" altLang="ko-KR" sz="1600" b="1" dirty="0"/>
              <a:t>, 16</a:t>
            </a:r>
            <a:r>
              <a:rPr kumimoji="1" lang="ko-KR" altLang="en-US" sz="1600" b="1" dirty="0"/>
              <a:t>진법 </a:t>
            </a:r>
            <a:r>
              <a:rPr kumimoji="1" lang="ko-KR" altLang="en-US" sz="1600" b="1" dirty="0">
                <a:solidFill>
                  <a:srgbClr val="C00000"/>
                </a:solidFill>
              </a:rPr>
              <a:t>연산이 가능</a:t>
            </a:r>
            <a:r>
              <a:rPr kumimoji="1" lang="ko-KR" altLang="en-US" sz="1600" b="1" dirty="0"/>
              <a:t>해진 순간이다</a:t>
            </a:r>
            <a:r>
              <a:rPr kumimoji="1" lang="en-US" altLang="ko-KR" sz="1600" b="1" dirty="0"/>
              <a:t>.</a:t>
            </a:r>
            <a:endParaRPr kumimoji="1" lang="ko-KR" altLang="en-US" sz="16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718BC41-AC76-5869-A23E-C6AF1F5BD3D2}"/>
              </a:ext>
            </a:extLst>
          </p:cNvPr>
          <p:cNvSpPr txBox="1"/>
          <p:nvPr/>
        </p:nvSpPr>
        <p:spPr>
          <a:xfrm>
            <a:off x="2600741" y="5696123"/>
            <a:ext cx="86038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00" b="1" dirty="0"/>
              <a:t>더 나아가 </a:t>
            </a:r>
            <a:r>
              <a:rPr kumimoji="1" lang="ko-KR" altLang="en-US" sz="1500" b="1" dirty="0">
                <a:solidFill>
                  <a:srgbClr val="C00000"/>
                </a:solidFill>
              </a:rPr>
              <a:t>특수한 조합</a:t>
            </a:r>
            <a:r>
              <a:rPr kumimoji="1" lang="ko-KR" altLang="en-US" sz="1500" b="1" dirty="0"/>
              <a:t>으로 문자까지 약속할 경우 우리가 사용하는 문자 데이터를 저장할 수 있다</a:t>
            </a:r>
            <a:r>
              <a:rPr kumimoji="1" lang="en-US" altLang="ko-KR" sz="1500" b="1" dirty="0"/>
              <a:t>.</a:t>
            </a:r>
            <a:endParaRPr kumimoji="1" lang="ko-KR" altLang="en-US" sz="15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3DB0441-4803-780F-E491-9684A0055579}"/>
              </a:ext>
            </a:extLst>
          </p:cNvPr>
          <p:cNvSpPr txBox="1"/>
          <p:nvPr/>
        </p:nvSpPr>
        <p:spPr>
          <a:xfrm>
            <a:off x="4483482" y="6297352"/>
            <a:ext cx="4838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b="1" dirty="0"/>
              <a:t>여기서</a:t>
            </a:r>
            <a:r>
              <a:rPr kumimoji="1" lang="en-US" altLang="ko-KR" sz="1600" b="1" dirty="0"/>
              <a:t>, Transistor 1</a:t>
            </a:r>
            <a:r>
              <a:rPr kumimoji="1" lang="ko-KR" altLang="en-US" sz="1600" b="1" dirty="0"/>
              <a:t>개의 단위를 </a:t>
            </a:r>
            <a:r>
              <a:rPr kumimoji="1" lang="en-US" altLang="ko-KR" sz="1600" b="1" dirty="0"/>
              <a:t>1bit</a:t>
            </a:r>
            <a:r>
              <a:rPr kumimoji="1" lang="ko-KR" altLang="en-US" sz="1600" b="1" dirty="0"/>
              <a:t>로 정의했다</a:t>
            </a:r>
            <a:r>
              <a:rPr kumimoji="1" lang="en-US" altLang="ko-KR" sz="1600" b="1" dirty="0"/>
              <a:t>.</a:t>
            </a:r>
            <a:endParaRPr kumimoji="1"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84048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606" y="75919"/>
            <a:ext cx="1528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HardWare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관점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3853" y="772028"/>
            <a:ext cx="10931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Layer</a:t>
            </a:r>
            <a:r>
              <a:rPr lang="ko-KR" altLang="en-US" sz="1200" dirty="0"/>
              <a:t>는 논리적인 </a:t>
            </a:r>
            <a:r>
              <a:rPr lang="ko-KR" altLang="en-US" sz="1200" dirty="0" err="1"/>
              <a:t>개념일뿐</a:t>
            </a:r>
            <a:r>
              <a:rPr lang="en-US" altLang="ko-KR" sz="1200" dirty="0"/>
              <a:t>, </a:t>
            </a:r>
            <a:r>
              <a:rPr lang="ko-KR" altLang="en-US" sz="1200" dirty="0"/>
              <a:t>하드웨어 입장에서는 </a:t>
            </a:r>
            <a:r>
              <a:rPr lang="en-US" altLang="ko-KR" sz="1200" dirty="0"/>
              <a:t>kernel</a:t>
            </a:r>
            <a:r>
              <a:rPr lang="ko-KR" altLang="en-US" sz="1200" dirty="0"/>
              <a:t>영역이나 </a:t>
            </a:r>
            <a:r>
              <a:rPr lang="en-US" altLang="ko-KR" sz="1200" dirty="0"/>
              <a:t>User</a:t>
            </a:r>
            <a:r>
              <a:rPr lang="ko-KR" altLang="en-US" sz="1200" dirty="0"/>
              <a:t>영역이나 평등하다</a:t>
            </a:r>
            <a:r>
              <a:rPr lang="en-US" altLang="ko-KR" sz="1200" dirty="0"/>
              <a:t>. </a:t>
            </a:r>
            <a:r>
              <a:rPr lang="en-US" altLang="ko-KR" sz="1200" dirty="0">
                <a:solidFill>
                  <a:srgbClr val="FF0000"/>
                </a:solidFill>
              </a:rPr>
              <a:t>CPU</a:t>
            </a:r>
            <a:r>
              <a:rPr lang="ko-KR" altLang="en-US" sz="1200" dirty="0">
                <a:solidFill>
                  <a:srgbClr val="FF0000"/>
                </a:solidFill>
              </a:rPr>
              <a:t>가 읽어서 수행해야하는 </a:t>
            </a:r>
            <a:r>
              <a:rPr lang="en-US" altLang="ko-KR" sz="1200" dirty="0">
                <a:solidFill>
                  <a:srgbClr val="FF0000"/>
                </a:solidFill>
              </a:rPr>
              <a:t>Process</a:t>
            </a:r>
            <a:r>
              <a:rPr lang="ko-KR" altLang="en-US" sz="1200" dirty="0"/>
              <a:t>일뿐이다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grpSp>
        <p:nvGrpSpPr>
          <p:cNvPr id="6" name="그룹 5"/>
          <p:cNvGrpSpPr/>
          <p:nvPr/>
        </p:nvGrpSpPr>
        <p:grpSpPr>
          <a:xfrm>
            <a:off x="139797" y="1312850"/>
            <a:ext cx="3965332" cy="2649180"/>
            <a:chOff x="7508631" y="3492607"/>
            <a:chExt cx="3965332" cy="2649180"/>
          </a:xfrm>
        </p:grpSpPr>
        <p:grpSp>
          <p:nvGrpSpPr>
            <p:cNvPr id="7" name="그룹 6"/>
            <p:cNvGrpSpPr/>
            <p:nvPr/>
          </p:nvGrpSpPr>
          <p:grpSpPr>
            <a:xfrm>
              <a:off x="7508631" y="4597131"/>
              <a:ext cx="3965332" cy="1544656"/>
              <a:chOff x="7007469" y="4458631"/>
              <a:chExt cx="3965332" cy="154465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0423179" y="4458631"/>
                <a:ext cx="549622" cy="276999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007469" y="4742648"/>
                <a:ext cx="3569677" cy="798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8979017" y="4983177"/>
                <a:ext cx="446063" cy="32644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9794114" y="4974382"/>
                <a:ext cx="446063" cy="326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7445960" y="4825844"/>
                <a:ext cx="879230" cy="53746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455759" y="5603070"/>
                <a:ext cx="9233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909368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9699362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9516795" y="3492607"/>
              <a:ext cx="549622" cy="276999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09" y="3576970"/>
              <a:ext cx="912901" cy="929605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cxnSp>
          <p:nvCxnSpPr>
            <p:cNvPr id="10" name="꺾인 연결선 9"/>
            <p:cNvCxnSpPr>
              <a:endCxn id="16" idx="0"/>
            </p:cNvCxnSpPr>
            <p:nvPr/>
          </p:nvCxnSpPr>
          <p:spPr>
            <a:xfrm rot="16200000" flipH="1">
              <a:off x="9034467" y="4452933"/>
              <a:ext cx="971708" cy="365780"/>
            </a:xfrm>
            <a:prstGeom prst="bentConnector3">
              <a:avLst>
                <a:gd name="adj1" fmla="val 2737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8844194" y="4524825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수행 </a:t>
              </a:r>
              <a:r>
                <a:rPr lang="en-US" altLang="ko-KR" sz="1050" b="1" dirty="0"/>
                <a:t>(User Mode)</a:t>
              </a:r>
              <a:endParaRPr lang="ko-KR" altLang="en-US" sz="1050" b="1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194502" y="1312850"/>
            <a:ext cx="3965332" cy="2649180"/>
            <a:chOff x="7508631" y="3492607"/>
            <a:chExt cx="3965332" cy="2649180"/>
          </a:xfrm>
        </p:grpSpPr>
        <p:grpSp>
          <p:nvGrpSpPr>
            <p:cNvPr id="24" name="그룹 23"/>
            <p:cNvGrpSpPr/>
            <p:nvPr/>
          </p:nvGrpSpPr>
          <p:grpSpPr>
            <a:xfrm>
              <a:off x="7508631" y="4597131"/>
              <a:ext cx="3965332" cy="1544656"/>
              <a:chOff x="7007469" y="4458631"/>
              <a:chExt cx="3965332" cy="154465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0423179" y="4458631"/>
                <a:ext cx="549622" cy="276999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7007469" y="4742648"/>
                <a:ext cx="3569677" cy="798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8979017" y="4983177"/>
                <a:ext cx="446063" cy="32644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9794114" y="4974382"/>
                <a:ext cx="446063" cy="326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7445960" y="4825844"/>
                <a:ext cx="879230" cy="53746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7455759" y="5603070"/>
                <a:ext cx="9233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8909368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9699362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9516795" y="3492607"/>
              <a:ext cx="549622" cy="276999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09" y="3576970"/>
              <a:ext cx="912901" cy="929605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cxnSp>
          <p:nvCxnSpPr>
            <p:cNvPr id="27" name="꺾인 연결선 26"/>
            <p:cNvCxnSpPr>
              <a:endCxn id="31" idx="0"/>
            </p:cNvCxnSpPr>
            <p:nvPr/>
          </p:nvCxnSpPr>
          <p:spPr>
            <a:xfrm rot="16200000" flipH="1">
              <a:off x="9034467" y="4452933"/>
              <a:ext cx="971708" cy="365780"/>
            </a:xfrm>
            <a:prstGeom prst="bentConnector3">
              <a:avLst>
                <a:gd name="adj1" fmla="val 2737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8929349" y="4561887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/>
                <a:t>Load Something</a:t>
              </a:r>
              <a:endParaRPr lang="ko-KR" altLang="en-US" sz="1050" b="1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8202670" y="1312850"/>
            <a:ext cx="3965332" cy="2649180"/>
            <a:chOff x="7508631" y="3492607"/>
            <a:chExt cx="3965332" cy="2649180"/>
          </a:xfrm>
        </p:grpSpPr>
        <p:grpSp>
          <p:nvGrpSpPr>
            <p:cNvPr id="38" name="그룹 37"/>
            <p:cNvGrpSpPr/>
            <p:nvPr/>
          </p:nvGrpSpPr>
          <p:grpSpPr>
            <a:xfrm>
              <a:off x="7508631" y="4597131"/>
              <a:ext cx="3965332" cy="1544656"/>
              <a:chOff x="7007469" y="4458631"/>
              <a:chExt cx="3965332" cy="1544656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0423179" y="4458631"/>
                <a:ext cx="549622" cy="276999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7007469" y="4742648"/>
                <a:ext cx="3569677" cy="798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8979017" y="4983177"/>
                <a:ext cx="446063" cy="32644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9794114" y="4974382"/>
                <a:ext cx="446063" cy="326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7445960" y="4825844"/>
                <a:ext cx="879230" cy="53746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7455759" y="5603070"/>
                <a:ext cx="9233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8909368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9699362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9516795" y="3492607"/>
              <a:ext cx="549622" cy="276999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</p:txBody>
        </p:sp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09" y="3576970"/>
              <a:ext cx="912901" cy="929605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cxnSp>
          <p:nvCxnSpPr>
            <p:cNvPr id="43" name="꺾인 연결선 42"/>
            <p:cNvCxnSpPr>
              <a:stCxn id="40" idx="1"/>
              <a:endCxn id="49" idx="0"/>
            </p:cNvCxnSpPr>
            <p:nvPr/>
          </p:nvCxnSpPr>
          <p:spPr>
            <a:xfrm rot="10800000" flipV="1">
              <a:off x="8386737" y="4041772"/>
              <a:ext cx="403572" cy="92257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7612876" y="4305513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수행 </a:t>
              </a:r>
              <a:r>
                <a:rPr lang="en-US" altLang="ko-KR" sz="1050" b="1" dirty="0"/>
                <a:t>(Kernel Mode)</a:t>
              </a:r>
              <a:endParaRPr lang="ko-KR" altLang="en-US" sz="1050" b="1" dirty="0"/>
            </a:p>
          </p:txBody>
        </p:sp>
      </p:grpSp>
      <p:cxnSp>
        <p:nvCxnSpPr>
          <p:cNvPr id="53" name="꺾인 연결선 52"/>
          <p:cNvCxnSpPr>
            <a:stCxn id="26" idx="1"/>
          </p:cNvCxnSpPr>
          <p:nvPr/>
        </p:nvCxnSpPr>
        <p:spPr>
          <a:xfrm rot="10800000" flipV="1">
            <a:off x="5045400" y="1862016"/>
            <a:ext cx="430780" cy="9209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371406" y="2188976"/>
            <a:ext cx="1547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FF0000"/>
                </a:solidFill>
              </a:rPr>
              <a:t>System Call </a:t>
            </a:r>
            <a:r>
              <a:rPr lang="en-US" altLang="ko-KR" sz="1050" b="1" dirty="0"/>
              <a:t>(Read)</a:t>
            </a:r>
            <a:endParaRPr lang="ko-KR" altLang="en-US" sz="1050" b="1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280069" y="5701620"/>
            <a:ext cx="11486466" cy="8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85881" y="4313583"/>
            <a:ext cx="3423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Blocking </a:t>
            </a:r>
            <a:r>
              <a:rPr lang="ko-KR" altLang="en-US" sz="1400" b="1" dirty="0"/>
              <a:t>방식 기준으로 설명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91942" y="4699824"/>
            <a:ext cx="1688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mode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36107" y="5811049"/>
            <a:ext cx="1688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mode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280069" y="5377070"/>
            <a:ext cx="3825060" cy="8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238133" y="4999162"/>
            <a:ext cx="1376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App1 (Thread1)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4105129" y="5385403"/>
            <a:ext cx="4034804" cy="833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V="1">
            <a:off x="8139933" y="6218476"/>
            <a:ext cx="3429405" cy="1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145266" y="5928884"/>
            <a:ext cx="1337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System Call </a:t>
            </a:r>
          </a:p>
          <a:p>
            <a:pPr algn="ctr"/>
            <a:r>
              <a:rPr lang="en-US" altLang="ko-KR" sz="1400" b="1" dirty="0"/>
              <a:t>(OS Logic)</a:t>
            </a:r>
            <a:endParaRPr lang="ko-KR" altLang="en-US" sz="14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8681596" y="5869436"/>
            <a:ext cx="230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Logic (kernel Thread1)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575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9C3533-8810-ACFC-A6FF-9BAE46AFD159}"/>
              </a:ext>
            </a:extLst>
          </p:cNvPr>
          <p:cNvSpPr txBox="1"/>
          <p:nvPr/>
        </p:nvSpPr>
        <p:spPr>
          <a:xfrm>
            <a:off x="195810" y="107834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Q2) System Call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Interrupt</a:t>
            </a:r>
            <a:r>
              <a:rPr kumimoji="1" lang="ko-KR" altLang="en-US" dirty="0"/>
              <a:t>에 대해서 도식화하고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9B8255E-2468-DD9B-6F16-4053CC629DE1}"/>
              </a:ext>
            </a:extLst>
          </p:cNvPr>
          <p:cNvGrpSpPr/>
          <p:nvPr/>
        </p:nvGrpSpPr>
        <p:grpSpPr>
          <a:xfrm>
            <a:off x="3827554" y="1092498"/>
            <a:ext cx="5793348" cy="1982410"/>
            <a:chOff x="3052293" y="2372255"/>
            <a:chExt cx="5793348" cy="198241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2EC53B8A-8F14-5E46-5576-8C58C02D5618}"/>
                </a:ext>
              </a:extLst>
            </p:cNvPr>
            <p:cNvSpPr/>
            <p:nvPr/>
          </p:nvSpPr>
          <p:spPr>
            <a:xfrm>
              <a:off x="3052293" y="2378605"/>
              <a:ext cx="2240924" cy="7501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Ready</a:t>
              </a:r>
              <a:endParaRPr kumimoji="1"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5A3E28C3-3344-2DBA-7B6F-2E8CB5C58779}"/>
                </a:ext>
              </a:extLst>
            </p:cNvPr>
            <p:cNvSpPr/>
            <p:nvPr/>
          </p:nvSpPr>
          <p:spPr>
            <a:xfrm>
              <a:off x="6604716" y="2378605"/>
              <a:ext cx="2240925" cy="7501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Running</a:t>
              </a:r>
              <a:endParaRPr kumimoji="1"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A29D879-65D6-C2E8-02CF-9FC868A66E7D}"/>
                </a:ext>
              </a:extLst>
            </p:cNvPr>
            <p:cNvSpPr/>
            <p:nvPr/>
          </p:nvSpPr>
          <p:spPr>
            <a:xfrm>
              <a:off x="4875877" y="3604471"/>
              <a:ext cx="2158879" cy="7501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Waiting</a:t>
              </a:r>
              <a:endParaRPr kumimoji="1" lang="ko-KR" altLang="en-US" dirty="0"/>
            </a:p>
          </p:txBody>
        </p:sp>
        <p:cxnSp>
          <p:nvCxnSpPr>
            <p:cNvPr id="10" name="구부러진 연결선[U] 9">
              <a:extLst>
                <a:ext uri="{FF2B5EF4-FFF2-40B4-BE49-F238E27FC236}">
                  <a16:creationId xmlns:a16="http://schemas.microsoft.com/office/drawing/2014/main" id="{93E3D195-4B65-891D-0244-1C9F3AD4926E}"/>
                </a:ext>
              </a:extLst>
            </p:cNvPr>
            <p:cNvCxnSpPr>
              <a:cxnSpLocks/>
              <a:stCxn id="2" idx="0"/>
              <a:endCxn id="3" idx="0"/>
            </p:cNvCxnSpPr>
            <p:nvPr/>
          </p:nvCxnSpPr>
          <p:spPr>
            <a:xfrm rot="5400000" flipH="1" flipV="1">
              <a:off x="5948967" y="602393"/>
              <a:ext cx="12700" cy="3552424"/>
            </a:xfrm>
            <a:prstGeom prst="curvedConnector3">
              <a:avLst>
                <a:gd name="adj1" fmla="val 2509858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구부러진 연결선[U] 11">
              <a:extLst>
                <a:ext uri="{FF2B5EF4-FFF2-40B4-BE49-F238E27FC236}">
                  <a16:creationId xmlns:a16="http://schemas.microsoft.com/office/drawing/2014/main" id="{730D2E8B-8B3E-BFFF-36CF-6C2858FD5F57}"/>
                </a:ext>
              </a:extLst>
            </p:cNvPr>
            <p:cNvCxnSpPr>
              <a:cxnSpLocks/>
              <a:stCxn id="3" idx="4"/>
              <a:endCxn id="2" idx="4"/>
            </p:cNvCxnSpPr>
            <p:nvPr/>
          </p:nvCxnSpPr>
          <p:spPr>
            <a:xfrm rot="5400000">
              <a:off x="5948967" y="1352587"/>
              <a:ext cx="12700" cy="3552424"/>
            </a:xfrm>
            <a:prstGeom prst="curvedConnector3">
              <a:avLst>
                <a:gd name="adj1" fmla="val 1901409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구부러진 연결선[U] 24">
              <a:extLst>
                <a:ext uri="{FF2B5EF4-FFF2-40B4-BE49-F238E27FC236}">
                  <a16:creationId xmlns:a16="http://schemas.microsoft.com/office/drawing/2014/main" id="{A7590509-A077-DA3C-63C4-E37AD5B1A1D7}"/>
                </a:ext>
              </a:extLst>
            </p:cNvPr>
            <p:cNvCxnSpPr>
              <a:cxnSpLocks/>
              <a:stCxn id="3" idx="4"/>
              <a:endCxn id="8" idx="6"/>
            </p:cNvCxnSpPr>
            <p:nvPr/>
          </p:nvCxnSpPr>
          <p:spPr>
            <a:xfrm rot="5400000">
              <a:off x="6954584" y="3208972"/>
              <a:ext cx="850769" cy="690423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구부러진 연결선[U] 28">
              <a:extLst>
                <a:ext uri="{FF2B5EF4-FFF2-40B4-BE49-F238E27FC236}">
                  <a16:creationId xmlns:a16="http://schemas.microsoft.com/office/drawing/2014/main" id="{D5B3E195-1C2A-8428-4E73-8E5C505C6D29}"/>
                </a:ext>
              </a:extLst>
            </p:cNvPr>
            <p:cNvCxnSpPr>
              <a:cxnSpLocks/>
              <a:stCxn id="8" idx="2"/>
              <a:endCxn id="2" idx="4"/>
            </p:cNvCxnSpPr>
            <p:nvPr/>
          </p:nvCxnSpPr>
          <p:spPr>
            <a:xfrm rot="10800000">
              <a:off x="4172755" y="3128800"/>
              <a:ext cx="703122" cy="850769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5FDE363-AE1A-E056-8B22-7AB0D97D8251}"/>
              </a:ext>
            </a:extLst>
          </p:cNvPr>
          <p:cNvGrpSpPr/>
          <p:nvPr/>
        </p:nvGrpSpPr>
        <p:grpSpPr>
          <a:xfrm>
            <a:off x="1720486" y="1490993"/>
            <a:ext cx="1572146" cy="795940"/>
            <a:chOff x="1235448" y="2860509"/>
            <a:chExt cx="1572146" cy="79594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2E2E745-49C7-AEAA-7811-D1991F32B2F3}"/>
                </a:ext>
              </a:extLst>
            </p:cNvPr>
            <p:cNvSpPr txBox="1"/>
            <p:nvPr/>
          </p:nvSpPr>
          <p:spPr>
            <a:xfrm>
              <a:off x="1235449" y="2860509"/>
              <a:ext cx="1572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b="1" dirty="0"/>
                <a:t>thread1 : t1</a:t>
              </a:r>
              <a:endParaRPr kumimoji="1" lang="ko-KR" altLang="en-US" b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1BB32FF-CB33-D47E-DD14-06A50F9B557C}"/>
                </a:ext>
              </a:extLst>
            </p:cNvPr>
            <p:cNvSpPr txBox="1"/>
            <p:nvPr/>
          </p:nvSpPr>
          <p:spPr>
            <a:xfrm>
              <a:off x="1235448" y="3287117"/>
              <a:ext cx="1572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b="1" dirty="0"/>
                <a:t>thread2 : t2</a:t>
              </a:r>
              <a:endParaRPr kumimoji="1" lang="ko-KR" altLang="en-US" b="1" dirty="0"/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C04BEC-6199-754E-F5E9-FF032030C4B8}"/>
              </a:ext>
            </a:extLst>
          </p:cNvPr>
          <p:cNvCxnSpPr>
            <a:cxnSpLocks/>
          </p:cNvCxnSpPr>
          <p:nvPr/>
        </p:nvCxnSpPr>
        <p:spPr>
          <a:xfrm>
            <a:off x="1556190" y="4222121"/>
            <a:ext cx="710485" cy="890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5655D08-A2E8-764B-8B44-1F6F2642E2D4}"/>
              </a:ext>
            </a:extLst>
          </p:cNvPr>
          <p:cNvCxnSpPr/>
          <p:nvPr/>
        </p:nvCxnSpPr>
        <p:spPr>
          <a:xfrm>
            <a:off x="409974" y="4222121"/>
            <a:ext cx="115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57">
            <a:extLst>
              <a:ext uri="{FF2B5EF4-FFF2-40B4-BE49-F238E27FC236}">
                <a16:creationId xmlns:a16="http://schemas.microsoft.com/office/drawing/2014/main" id="{6EFA3496-45BD-01CE-BC9D-2D0F9F606740}"/>
              </a:ext>
            </a:extLst>
          </p:cNvPr>
          <p:cNvCxnSpPr/>
          <p:nvPr/>
        </p:nvCxnSpPr>
        <p:spPr>
          <a:xfrm>
            <a:off x="112642" y="4672168"/>
            <a:ext cx="11486466" cy="8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B87540E-611F-CE1A-7277-4DE9EE0DDD62}"/>
              </a:ext>
            </a:extLst>
          </p:cNvPr>
          <p:cNvSpPr txBox="1"/>
          <p:nvPr/>
        </p:nvSpPr>
        <p:spPr>
          <a:xfrm>
            <a:off x="112640" y="3169376"/>
            <a:ext cx="974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mode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82EC720-B60D-F55A-9174-23C59716BF37}"/>
              </a:ext>
            </a:extLst>
          </p:cNvPr>
          <p:cNvSpPr txBox="1"/>
          <p:nvPr/>
        </p:nvSpPr>
        <p:spPr>
          <a:xfrm>
            <a:off x="42922" y="4781597"/>
            <a:ext cx="1193448" cy="317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mode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36F4819-0FD0-DE96-0C24-615465E75685}"/>
              </a:ext>
            </a:extLst>
          </p:cNvPr>
          <p:cNvCxnSpPr>
            <a:cxnSpLocks/>
          </p:cNvCxnSpPr>
          <p:nvPr/>
        </p:nvCxnSpPr>
        <p:spPr>
          <a:xfrm>
            <a:off x="2266675" y="5112908"/>
            <a:ext cx="15480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0A425D6-2DD9-A2A4-8043-4FC1CC28D867}"/>
              </a:ext>
            </a:extLst>
          </p:cNvPr>
          <p:cNvCxnSpPr>
            <a:cxnSpLocks/>
          </p:cNvCxnSpPr>
          <p:nvPr/>
        </p:nvCxnSpPr>
        <p:spPr>
          <a:xfrm flipV="1">
            <a:off x="3808296" y="4222121"/>
            <a:ext cx="531880" cy="914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B7608BCE-93A9-CC4C-2CEA-856FEEAA196B}"/>
              </a:ext>
            </a:extLst>
          </p:cNvPr>
          <p:cNvCxnSpPr>
            <a:cxnSpLocks/>
          </p:cNvCxnSpPr>
          <p:nvPr/>
        </p:nvCxnSpPr>
        <p:spPr>
          <a:xfrm>
            <a:off x="4340176" y="4235000"/>
            <a:ext cx="104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9891893-E8ED-5CBE-7EA1-B737501EE7D4}"/>
              </a:ext>
            </a:extLst>
          </p:cNvPr>
          <p:cNvCxnSpPr>
            <a:cxnSpLocks/>
          </p:cNvCxnSpPr>
          <p:nvPr/>
        </p:nvCxnSpPr>
        <p:spPr>
          <a:xfrm>
            <a:off x="5392228" y="4245605"/>
            <a:ext cx="671848" cy="890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57061350-2F82-8277-FB6F-EA3BF6B4FB75}"/>
              </a:ext>
            </a:extLst>
          </p:cNvPr>
          <p:cNvCxnSpPr>
            <a:cxnSpLocks/>
          </p:cNvCxnSpPr>
          <p:nvPr/>
        </p:nvCxnSpPr>
        <p:spPr>
          <a:xfrm flipV="1">
            <a:off x="6064076" y="5125787"/>
            <a:ext cx="1827280" cy="106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38F1CB3B-0C97-8AEA-3881-C6B7A7F7001B}"/>
              </a:ext>
            </a:extLst>
          </p:cNvPr>
          <p:cNvCxnSpPr>
            <a:cxnSpLocks/>
          </p:cNvCxnSpPr>
          <p:nvPr/>
        </p:nvCxnSpPr>
        <p:spPr>
          <a:xfrm flipV="1">
            <a:off x="7873092" y="4235000"/>
            <a:ext cx="535508" cy="90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850950B-BCF1-963B-86A7-2A3BFA70F98B}"/>
              </a:ext>
            </a:extLst>
          </p:cNvPr>
          <p:cNvSpPr txBox="1"/>
          <p:nvPr/>
        </p:nvSpPr>
        <p:spPr>
          <a:xfrm>
            <a:off x="394945" y="3579479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t1 (Running)</a:t>
            </a:r>
            <a:endParaRPr kumimoji="1" lang="ko-KR" altLang="en-US" sz="12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AACE605-F217-2B40-D1C5-DD1505B2F1D0}"/>
              </a:ext>
            </a:extLst>
          </p:cNvPr>
          <p:cNvSpPr txBox="1"/>
          <p:nvPr/>
        </p:nvSpPr>
        <p:spPr>
          <a:xfrm>
            <a:off x="1166832" y="4493371"/>
            <a:ext cx="1362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C00000"/>
                </a:solidFill>
              </a:rPr>
              <a:t>Read</a:t>
            </a:r>
          </a:p>
          <a:p>
            <a:pPr algn="ctr"/>
            <a:r>
              <a:rPr kumimoji="1" lang="en-US" altLang="ko-KR" sz="1200" b="1" dirty="0">
                <a:solidFill>
                  <a:srgbClr val="C00000"/>
                </a:solidFill>
              </a:rPr>
              <a:t>(System call)</a:t>
            </a:r>
            <a:endParaRPr kumimoji="1"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04E8DFA-4352-CBFD-C6F4-66AC50DE0FC1}"/>
              </a:ext>
            </a:extLst>
          </p:cNvPr>
          <p:cNvSpPr txBox="1"/>
          <p:nvPr/>
        </p:nvSpPr>
        <p:spPr>
          <a:xfrm>
            <a:off x="1324559" y="5207162"/>
            <a:ext cx="3024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1) t1 (waiting) – TCB</a:t>
            </a:r>
            <a:r>
              <a:rPr kumimoji="1" lang="ko-KR" altLang="en-US" sz="1200" b="1" dirty="0"/>
              <a:t>로 </a:t>
            </a:r>
            <a:r>
              <a:rPr kumimoji="1" lang="en-US" altLang="ko-KR" sz="1200" b="1" dirty="0" err="1"/>
              <a:t>cpu</a:t>
            </a:r>
            <a:r>
              <a:rPr kumimoji="1" lang="ko-KR" altLang="en-US" sz="1200" b="1" dirty="0"/>
              <a:t>상태 저장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0D3245A-F45F-91B3-36FC-A04E9E930BC9}"/>
              </a:ext>
            </a:extLst>
          </p:cNvPr>
          <p:cNvSpPr txBox="1"/>
          <p:nvPr/>
        </p:nvSpPr>
        <p:spPr>
          <a:xfrm>
            <a:off x="396429" y="3859217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t2 (Ready)</a:t>
            </a:r>
            <a:endParaRPr kumimoji="1" lang="ko-KR" altLang="en-US" sz="12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AB48B9D-FF9D-AF98-EBB1-E8D578328D72}"/>
              </a:ext>
            </a:extLst>
          </p:cNvPr>
          <p:cNvSpPr txBox="1"/>
          <p:nvPr/>
        </p:nvSpPr>
        <p:spPr>
          <a:xfrm>
            <a:off x="1324559" y="5501222"/>
            <a:ext cx="353761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2) </a:t>
            </a:r>
            <a:r>
              <a:rPr kumimoji="1" lang="ko-KR" altLang="en-US" sz="1200" b="1" dirty="0"/>
              <a:t>파일 </a:t>
            </a:r>
            <a:r>
              <a:rPr kumimoji="1" lang="en-US" altLang="ko-KR" sz="1200" b="1" dirty="0"/>
              <a:t>I/O</a:t>
            </a:r>
            <a:r>
              <a:rPr kumimoji="1" lang="ko-KR" altLang="en-US" sz="1200" b="1" dirty="0"/>
              <a:t>작업 </a:t>
            </a:r>
            <a:r>
              <a:rPr kumimoji="1" lang="en-US" altLang="ko-KR" sz="1200" b="1" dirty="0"/>
              <a:t>(</a:t>
            </a:r>
            <a:r>
              <a:rPr kumimoji="1" lang="ko-KR" altLang="en-US" sz="1200" b="1" dirty="0"/>
              <a:t>파일을 읽을 준비</a:t>
            </a:r>
            <a:r>
              <a:rPr kumimoji="1" lang="en-US" altLang="ko-KR" sz="1200" b="1" dirty="0"/>
              <a:t>)</a:t>
            </a:r>
          </a:p>
          <a:p>
            <a:endParaRPr kumimoji="1" lang="en-US" altLang="ko-KR" sz="800" b="1" dirty="0"/>
          </a:p>
          <a:p>
            <a:r>
              <a:rPr kumimoji="1" lang="ko-KR" altLang="en-US" sz="1200" b="1" dirty="0"/>
              <a:t>* </a:t>
            </a:r>
            <a:r>
              <a:rPr kumimoji="1" lang="en-US" altLang="ko-KR" sz="1200" b="1" dirty="0">
                <a:solidFill>
                  <a:srgbClr val="C00000"/>
                </a:solidFill>
                <a:highlight>
                  <a:srgbClr val="FFFF00"/>
                </a:highlight>
              </a:rPr>
              <a:t>Read</a:t>
            </a:r>
            <a:r>
              <a:rPr kumimoji="1" lang="en-US" altLang="ko-KR" sz="1200" b="1" dirty="0"/>
              <a:t>: Blocking system call</a:t>
            </a:r>
            <a:r>
              <a:rPr kumimoji="1" lang="ko-KR" altLang="en-US" sz="1200" b="1" dirty="0"/>
              <a:t> 파일이 </a:t>
            </a:r>
            <a:r>
              <a:rPr kumimoji="1" lang="ko-KR" altLang="en-US" sz="1200" b="1" dirty="0" err="1"/>
              <a:t>준비될때까지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/>
              <a:t>t1 (</a:t>
            </a:r>
            <a:r>
              <a:rPr kumimoji="1" lang="en-US" altLang="ko-KR" sz="1200" b="1" dirty="0" err="1"/>
              <a:t>usermode</a:t>
            </a:r>
            <a:r>
              <a:rPr kumimoji="1" lang="en-US" altLang="ko-KR" sz="1200" b="1" dirty="0"/>
              <a:t>)</a:t>
            </a:r>
            <a:r>
              <a:rPr kumimoji="1" lang="ko-KR" altLang="en-US" sz="1200" b="1" dirty="0"/>
              <a:t>는 대기해야 한다</a:t>
            </a:r>
            <a:r>
              <a:rPr kumimoji="1" lang="en-US" altLang="ko-KR" sz="1200" b="1" dirty="0"/>
              <a:t>.</a:t>
            </a:r>
            <a:r>
              <a:rPr kumimoji="1" lang="ko-KR" altLang="en-US" sz="1200" b="1" dirty="0"/>
              <a:t> 장비한테 준비하라고 시킴 </a:t>
            </a:r>
            <a:r>
              <a:rPr kumimoji="1" lang="en-US" altLang="ko-KR" sz="1200" b="1" dirty="0"/>
              <a:t>( kernel thread</a:t>
            </a:r>
            <a:r>
              <a:rPr kumimoji="1" lang="ko-KR" altLang="en-US" sz="1200" b="1" dirty="0"/>
              <a:t>가</a:t>
            </a:r>
            <a:r>
              <a:rPr kumimoji="1" lang="en-US" altLang="ko-KR" sz="1200" b="1" dirty="0"/>
              <a:t>) : </a:t>
            </a:r>
            <a:r>
              <a:rPr kumimoji="1" lang="ko-KR" altLang="en-US" sz="1200" b="1" dirty="0"/>
              <a:t>그리고 </a:t>
            </a:r>
            <a:r>
              <a:rPr kumimoji="1" lang="en-US" altLang="ko-KR" sz="1200" b="1" dirty="0"/>
              <a:t>t2 running </a:t>
            </a:r>
            <a:r>
              <a:rPr kumimoji="1" lang="ko-KR" altLang="en-US" sz="1200" b="1" dirty="0"/>
              <a:t>상태로 전환 </a:t>
            </a:r>
            <a:r>
              <a:rPr kumimoji="1" lang="en-US" altLang="ko-KR" sz="1200" b="1" dirty="0"/>
              <a:t>(time sharing</a:t>
            </a:r>
            <a:r>
              <a:rPr kumimoji="1" lang="ko-KR" altLang="en-US" sz="1200" b="1" dirty="0"/>
              <a:t>에 의해</a:t>
            </a:r>
            <a:r>
              <a:rPr kumimoji="1" lang="en-US" altLang="ko-KR" sz="1200" b="1" dirty="0"/>
              <a:t>)</a:t>
            </a:r>
            <a:endParaRPr kumimoji="1" lang="ko-KR" altLang="en-US" sz="12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67522F6-0E21-BDEE-0E07-3BE2C65EFA2D}"/>
              </a:ext>
            </a:extLst>
          </p:cNvPr>
          <p:cNvSpPr txBox="1"/>
          <p:nvPr/>
        </p:nvSpPr>
        <p:spPr>
          <a:xfrm>
            <a:off x="4238744" y="3592817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t1 (Waiting)</a:t>
            </a:r>
            <a:endParaRPr kumimoji="1" lang="ko-KR" altLang="en-US" sz="12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B38159A-F1C9-CD23-8C1E-203B8280B006}"/>
              </a:ext>
            </a:extLst>
          </p:cNvPr>
          <p:cNvSpPr txBox="1"/>
          <p:nvPr/>
        </p:nvSpPr>
        <p:spPr>
          <a:xfrm>
            <a:off x="4240228" y="3872555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t2 (Running)</a:t>
            </a:r>
            <a:endParaRPr kumimoji="1" lang="ko-KR" altLang="en-US" sz="1200" b="1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4E2ECB8-1747-E4FF-4FAA-EEB5D62B219B}"/>
              </a:ext>
            </a:extLst>
          </p:cNvPr>
          <p:cNvCxnSpPr>
            <a:cxnSpLocks/>
          </p:cNvCxnSpPr>
          <p:nvPr/>
        </p:nvCxnSpPr>
        <p:spPr>
          <a:xfrm>
            <a:off x="8408600" y="4245605"/>
            <a:ext cx="774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AB1CAFBA-E274-B61F-F341-20DA6F4358A2}"/>
              </a:ext>
            </a:extLst>
          </p:cNvPr>
          <p:cNvCxnSpPr>
            <a:cxnSpLocks/>
          </p:cNvCxnSpPr>
          <p:nvPr/>
        </p:nvCxnSpPr>
        <p:spPr>
          <a:xfrm>
            <a:off x="9182635" y="4245605"/>
            <a:ext cx="671848" cy="890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위쪽 화살표[U] 79">
            <a:extLst>
              <a:ext uri="{FF2B5EF4-FFF2-40B4-BE49-F238E27FC236}">
                <a16:creationId xmlns:a16="http://schemas.microsoft.com/office/drawing/2014/main" id="{D7855ED2-4C34-BEBA-5CAD-BEF698C42789}"/>
              </a:ext>
            </a:extLst>
          </p:cNvPr>
          <p:cNvSpPr/>
          <p:nvPr/>
        </p:nvSpPr>
        <p:spPr>
          <a:xfrm>
            <a:off x="5321706" y="4365262"/>
            <a:ext cx="103600" cy="1001768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7DA5600-1C17-9067-F7CF-EB816C5CBAE1}"/>
              </a:ext>
            </a:extLst>
          </p:cNvPr>
          <p:cNvSpPr txBox="1"/>
          <p:nvPr/>
        </p:nvSpPr>
        <p:spPr>
          <a:xfrm>
            <a:off x="4940249" y="5424455"/>
            <a:ext cx="8718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/>
              <a:t>Interrupt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07CD57C-BE4B-250E-AF21-A8345CE00652}"/>
              </a:ext>
            </a:extLst>
          </p:cNvPr>
          <p:cNvSpPr txBox="1"/>
          <p:nvPr/>
        </p:nvSpPr>
        <p:spPr>
          <a:xfrm>
            <a:off x="4869330" y="5716779"/>
            <a:ext cx="21771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200" dirty="0"/>
              <a:t>장치가 다 준비 됐다고 </a:t>
            </a:r>
            <a:r>
              <a:rPr kumimoji="1" lang="en-US" altLang="ko-KR" sz="1200" dirty="0"/>
              <a:t>CPU</a:t>
            </a:r>
            <a:r>
              <a:rPr kumimoji="1" lang="ko-KR" altLang="en-US" sz="1200" dirty="0" err="1"/>
              <a:t>한테</a:t>
            </a:r>
            <a:r>
              <a:rPr kumimoji="1" lang="ko-KR" altLang="en-US" sz="1200" dirty="0"/>
              <a:t> 알려주고 </a:t>
            </a:r>
            <a:r>
              <a:rPr kumimoji="1" lang="en-US" altLang="ko-KR" sz="1200" dirty="0"/>
              <a:t>CPU</a:t>
            </a:r>
            <a:r>
              <a:rPr kumimoji="1" lang="ko-KR" altLang="en-US" sz="1200" dirty="0"/>
              <a:t>가 </a:t>
            </a:r>
            <a:r>
              <a:rPr kumimoji="1" lang="en-US" altLang="ko-KR" sz="1200" b="1" dirty="0">
                <a:solidFill>
                  <a:srgbClr val="C00000"/>
                </a:solidFill>
              </a:rPr>
              <a:t>kernel mode thread</a:t>
            </a:r>
            <a:r>
              <a:rPr kumimoji="1" lang="ko-KR" altLang="en-US" sz="1200" b="1" dirty="0" err="1">
                <a:solidFill>
                  <a:srgbClr val="C00000"/>
                </a:solidFill>
              </a:rPr>
              <a:t>를</a:t>
            </a:r>
            <a:r>
              <a:rPr kumimoji="1" lang="ko-KR" altLang="en-US" sz="1200" b="1" dirty="0">
                <a:solidFill>
                  <a:srgbClr val="C00000"/>
                </a:solidFill>
              </a:rPr>
              <a:t> </a:t>
            </a:r>
            <a:r>
              <a:rPr kumimoji="1" lang="en-US" altLang="ko-KR" sz="1200" b="1" dirty="0">
                <a:solidFill>
                  <a:srgbClr val="C00000"/>
                </a:solidFill>
              </a:rPr>
              <a:t>running</a:t>
            </a:r>
            <a:r>
              <a:rPr kumimoji="1" lang="ko-KR" altLang="en-US" sz="1200" dirty="0"/>
              <a:t>하게 한다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0AD44F0-E3E7-6256-8A9A-54224F5DFED0}"/>
              </a:ext>
            </a:extLst>
          </p:cNvPr>
          <p:cNvSpPr txBox="1"/>
          <p:nvPr/>
        </p:nvSpPr>
        <p:spPr>
          <a:xfrm>
            <a:off x="6144669" y="4816600"/>
            <a:ext cx="17348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/>
              <a:t>t2 </a:t>
            </a:r>
            <a:r>
              <a:rPr kumimoji="1" lang="en-US" altLang="ko-KR" sz="1200" dirty="0" err="1"/>
              <a:t>cpu</a:t>
            </a:r>
            <a:r>
              <a:rPr kumimoji="1" lang="ko-KR" altLang="en-US" sz="1200" dirty="0"/>
              <a:t>상태 저장</a:t>
            </a:r>
            <a:endParaRPr kumimoji="1" lang="en-US" altLang="ko-KR" sz="1200" dirty="0"/>
          </a:p>
          <a:p>
            <a:r>
              <a:rPr kumimoji="1" lang="en-US" altLang="ko-KR" sz="1200" dirty="0"/>
              <a:t>t1 ready</a:t>
            </a:r>
            <a:r>
              <a:rPr kumimoji="1" lang="ko-KR" altLang="en-US" sz="1200" dirty="0"/>
              <a:t>상태로 </a:t>
            </a:r>
            <a:r>
              <a:rPr kumimoji="1" lang="en-US" altLang="ko-KR" sz="1200" dirty="0"/>
              <a:t>(</a:t>
            </a:r>
            <a:r>
              <a:rPr kumimoji="1" lang="ko-KR" altLang="en-US" sz="1200" dirty="0">
                <a:solidFill>
                  <a:srgbClr val="C00000"/>
                </a:solidFill>
                <a:highlight>
                  <a:srgbClr val="FFFF00"/>
                </a:highlight>
              </a:rPr>
              <a:t>임시</a:t>
            </a:r>
            <a:r>
              <a:rPr kumimoji="1" lang="en-US" altLang="ko-KR" sz="1200" dirty="0"/>
              <a:t>)</a:t>
            </a:r>
          </a:p>
          <a:p>
            <a:r>
              <a:rPr kumimoji="1" lang="en-US" altLang="ko-KR" sz="1200" dirty="0"/>
              <a:t>t2 </a:t>
            </a:r>
            <a:r>
              <a:rPr kumimoji="1" lang="ko-KR" altLang="en-US" sz="1200" dirty="0"/>
              <a:t>복원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8BF28ED-38CE-B245-C314-E8521CA8AE21}"/>
              </a:ext>
            </a:extLst>
          </p:cNvPr>
          <p:cNvSpPr txBox="1"/>
          <p:nvPr/>
        </p:nvSpPr>
        <p:spPr>
          <a:xfrm>
            <a:off x="8140846" y="3603985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t1 (Ready)</a:t>
            </a:r>
            <a:endParaRPr kumimoji="1" lang="ko-KR" altLang="en-US" sz="12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BFDF897-8CD1-F42B-16AB-2064A25F4BC1}"/>
              </a:ext>
            </a:extLst>
          </p:cNvPr>
          <p:cNvSpPr txBox="1"/>
          <p:nvPr/>
        </p:nvSpPr>
        <p:spPr>
          <a:xfrm>
            <a:off x="8142330" y="3883723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t2 (Running)</a:t>
            </a:r>
            <a:endParaRPr kumimoji="1" lang="ko-KR" altLang="en-US" sz="1200" b="1" dirty="0"/>
          </a:p>
        </p:txBody>
      </p: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D3173482-2F6D-20E5-9BFB-B32E5CAB017A}"/>
              </a:ext>
            </a:extLst>
          </p:cNvPr>
          <p:cNvCxnSpPr>
            <a:cxnSpLocks/>
            <a:stCxn id="94" idx="0"/>
          </p:cNvCxnSpPr>
          <p:nvPr/>
        </p:nvCxnSpPr>
        <p:spPr>
          <a:xfrm rot="5400000" flipH="1" flipV="1">
            <a:off x="8365975" y="5001827"/>
            <a:ext cx="1504324" cy="106608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C61A829-64BE-E31E-40B1-3C5F5957ADF5}"/>
              </a:ext>
            </a:extLst>
          </p:cNvPr>
          <p:cNvSpPr txBox="1"/>
          <p:nvPr/>
        </p:nvSpPr>
        <p:spPr>
          <a:xfrm>
            <a:off x="7976253" y="5807293"/>
            <a:ext cx="21771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time sharing scheduling (t2 </a:t>
            </a:r>
            <a:r>
              <a:rPr kumimoji="1" lang="ko-KR" altLang="en-US" sz="1400" dirty="0"/>
              <a:t>시간이 다 됨</a:t>
            </a:r>
            <a:r>
              <a:rPr kumimoji="1" lang="en-US" altLang="ko-KR" sz="1400" dirty="0"/>
              <a:t>)</a:t>
            </a:r>
          </a:p>
          <a:p>
            <a:r>
              <a:rPr kumimoji="1" lang="en-US" altLang="ko-KR" sz="1400" dirty="0">
                <a:solidFill>
                  <a:srgbClr val="C00000"/>
                </a:solidFill>
                <a:highlight>
                  <a:srgbClr val="FFFF00"/>
                </a:highlight>
              </a:rPr>
              <a:t>Timer Interrupt</a:t>
            </a:r>
            <a:endParaRPr kumimoji="1" lang="ko-KR" altLang="en-US" sz="1400" dirty="0">
              <a:solidFill>
                <a:srgbClr val="C00000"/>
              </a:solidFill>
              <a:highlight>
                <a:srgbClr val="FFFF00"/>
              </a:highlight>
            </a:endParaRP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66F13CF2-03C0-92A2-6A00-D492385567AE}"/>
              </a:ext>
            </a:extLst>
          </p:cNvPr>
          <p:cNvCxnSpPr>
            <a:cxnSpLocks/>
          </p:cNvCxnSpPr>
          <p:nvPr/>
        </p:nvCxnSpPr>
        <p:spPr>
          <a:xfrm flipV="1">
            <a:off x="10796486" y="4211516"/>
            <a:ext cx="535508" cy="90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6F2A997E-DDF3-A0DA-156C-BCBE72BD02DD}"/>
              </a:ext>
            </a:extLst>
          </p:cNvPr>
          <p:cNvCxnSpPr>
            <a:cxnSpLocks/>
          </p:cNvCxnSpPr>
          <p:nvPr/>
        </p:nvCxnSpPr>
        <p:spPr>
          <a:xfrm>
            <a:off x="9855762" y="5136392"/>
            <a:ext cx="91097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5D5AE3D6-5349-8C19-247C-7F1D47E4CCEA}"/>
              </a:ext>
            </a:extLst>
          </p:cNvPr>
          <p:cNvSpPr txBox="1"/>
          <p:nvPr/>
        </p:nvSpPr>
        <p:spPr>
          <a:xfrm>
            <a:off x="10290191" y="5158061"/>
            <a:ext cx="1684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t2 </a:t>
            </a:r>
            <a:r>
              <a:rPr kumimoji="1" lang="en-US" altLang="ko-KR" sz="1200" b="1" dirty="0" err="1"/>
              <a:t>cpu</a:t>
            </a:r>
            <a:r>
              <a:rPr kumimoji="1" lang="en-US" altLang="ko-KR" sz="1200" b="1" dirty="0"/>
              <a:t> </a:t>
            </a:r>
            <a:r>
              <a:rPr kumimoji="1" lang="ko-KR" altLang="en-US" sz="1200" b="1" dirty="0"/>
              <a:t>상태 저장</a:t>
            </a:r>
            <a:endParaRPr kumimoji="1" lang="en-US" altLang="ko-KR" sz="1200" b="1" dirty="0"/>
          </a:p>
          <a:p>
            <a:r>
              <a:rPr kumimoji="1" lang="en-US" altLang="ko-KR" sz="1200" b="1" dirty="0"/>
              <a:t>t2 ready </a:t>
            </a:r>
            <a:r>
              <a:rPr kumimoji="1" lang="ko-KR" altLang="en-US" sz="1200" b="1" dirty="0"/>
              <a:t>상태 전환</a:t>
            </a:r>
            <a:endParaRPr kumimoji="1" lang="en-US" altLang="ko-KR" sz="1200" b="1" dirty="0"/>
          </a:p>
          <a:p>
            <a:r>
              <a:rPr kumimoji="1" lang="en-US" altLang="ko-KR" sz="1200" b="1" dirty="0"/>
              <a:t>t1 running</a:t>
            </a:r>
            <a:r>
              <a:rPr kumimoji="1" lang="ko-KR" altLang="en-US" sz="1200" b="1" dirty="0"/>
              <a:t>상태 전환 </a:t>
            </a:r>
            <a:endParaRPr kumimoji="1" lang="en-US" altLang="ko-KR" sz="1200" b="1" dirty="0"/>
          </a:p>
          <a:p>
            <a:r>
              <a:rPr kumimoji="1" lang="en-US" altLang="ko-KR" sz="1200" b="1" dirty="0"/>
              <a:t>(</a:t>
            </a:r>
            <a:r>
              <a:rPr kumimoji="1" lang="en-US" altLang="ko-KR" sz="1200" b="1" dirty="0" err="1"/>
              <a:t>cpu</a:t>
            </a:r>
            <a:r>
              <a:rPr kumimoji="1" lang="ko-KR" altLang="en-US" sz="1200" b="1" dirty="0"/>
              <a:t>상태 복원</a:t>
            </a:r>
            <a:r>
              <a:rPr kumimoji="1" lang="en-US" altLang="ko-KR" sz="1200" b="1" dirty="0"/>
              <a:t>)</a:t>
            </a:r>
            <a:endParaRPr kumimoji="1" lang="ko-KR" altLang="en-US" sz="1200" b="1" dirty="0"/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D04D0A1E-C715-7B60-D3D5-DF7599D672F3}"/>
              </a:ext>
            </a:extLst>
          </p:cNvPr>
          <p:cNvCxnSpPr>
            <a:cxnSpLocks/>
          </p:cNvCxnSpPr>
          <p:nvPr/>
        </p:nvCxnSpPr>
        <p:spPr>
          <a:xfrm>
            <a:off x="11331994" y="4222121"/>
            <a:ext cx="774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026C569C-5B89-8A64-730F-950B88E8BA9F}"/>
              </a:ext>
            </a:extLst>
          </p:cNvPr>
          <p:cNvSpPr txBox="1"/>
          <p:nvPr/>
        </p:nvSpPr>
        <p:spPr>
          <a:xfrm>
            <a:off x="11023108" y="3589261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t1 (Running)</a:t>
            </a:r>
            <a:endParaRPr kumimoji="1" lang="ko-KR" altLang="en-US" sz="1200" b="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D22C33A-A6B0-E7EC-C71C-E3E6769CCD51}"/>
              </a:ext>
            </a:extLst>
          </p:cNvPr>
          <p:cNvSpPr txBox="1"/>
          <p:nvPr/>
        </p:nvSpPr>
        <p:spPr>
          <a:xfrm>
            <a:off x="11024592" y="3868999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t2 (Ready)</a:t>
            </a:r>
            <a:endParaRPr kumimoji="1"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83313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0FF02A-31E9-76A7-F928-04D2575504ED}"/>
              </a:ext>
            </a:extLst>
          </p:cNvPr>
          <p:cNvSpPr txBox="1"/>
          <p:nvPr/>
        </p:nvSpPr>
        <p:spPr>
          <a:xfrm>
            <a:off x="273320" y="250557"/>
            <a:ext cx="6129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Q2.1) </a:t>
            </a:r>
            <a:r>
              <a:rPr kumimoji="1" lang="ko-KR" altLang="en-US" sz="1600" dirty="0" err="1"/>
              <a:t>과정중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Context Switching</a:t>
            </a:r>
            <a:r>
              <a:rPr kumimoji="1" lang="ko-KR" altLang="en-US" sz="1600" dirty="0"/>
              <a:t>에 대해서 설명해 </a:t>
            </a:r>
            <a:r>
              <a:rPr kumimoji="1" lang="ko-KR" altLang="en-US" sz="1600" dirty="0" err="1"/>
              <a:t>보시오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1C9714-3BE7-9A1D-B9E2-BE576C7C084D}"/>
              </a:ext>
            </a:extLst>
          </p:cNvPr>
          <p:cNvSpPr txBox="1"/>
          <p:nvPr/>
        </p:nvSpPr>
        <p:spPr>
          <a:xfrm>
            <a:off x="273320" y="2873958"/>
            <a:ext cx="6129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Q2.2) Interrupt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거는 주체가 누구인지에 대해 </a:t>
            </a:r>
            <a:r>
              <a:rPr kumimoji="1" lang="ko-KR" altLang="en-US" sz="1600" dirty="0" err="1"/>
              <a:t>설명해보시오</a:t>
            </a:r>
            <a:endParaRPr kumimoji="1"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B49FB5-BC1F-A5A7-9F9B-98B7B6643104}"/>
              </a:ext>
            </a:extLst>
          </p:cNvPr>
          <p:cNvSpPr txBox="1"/>
          <p:nvPr/>
        </p:nvSpPr>
        <p:spPr>
          <a:xfrm>
            <a:off x="515154" y="759853"/>
            <a:ext cx="11140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 Thread</a:t>
            </a:r>
            <a:r>
              <a:rPr kumimoji="1" lang="ko-KR" altLang="en-US" sz="1600" dirty="0"/>
              <a:t>는 하나의 작업 단위이며</a:t>
            </a:r>
            <a:r>
              <a:rPr kumimoji="1" lang="en-US" altLang="ko-KR" sz="1600" dirty="0"/>
              <a:t>, </a:t>
            </a:r>
            <a:r>
              <a:rPr kumimoji="1" lang="ko-KR" altLang="en-US" sz="1600" dirty="0"/>
              <a:t>작업은 보통 흐름이 존재한다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이걸 </a:t>
            </a:r>
            <a:r>
              <a:rPr kumimoji="1" lang="en-US" altLang="ko-KR" sz="1600" dirty="0"/>
              <a:t>Context</a:t>
            </a:r>
            <a:r>
              <a:rPr kumimoji="1" lang="ko-KR" altLang="en-US" sz="1600" dirty="0"/>
              <a:t>라 하며</a:t>
            </a:r>
            <a:r>
              <a:rPr kumimoji="1" lang="en-US" altLang="ko-KR" sz="1600" dirty="0"/>
              <a:t>, Time sharing</a:t>
            </a:r>
            <a:r>
              <a:rPr kumimoji="1" lang="ko-KR" altLang="en-US" sz="1600" dirty="0"/>
              <a:t>에 의해 </a:t>
            </a:r>
            <a:r>
              <a:rPr kumimoji="1" lang="en-US" altLang="ko-KR" sz="1600" dirty="0"/>
              <a:t>Thread</a:t>
            </a:r>
            <a:r>
              <a:rPr kumimoji="1" lang="ko-KR" altLang="en-US" sz="1600" dirty="0"/>
              <a:t>들이 번갈아 작업이 진행되게 된다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이렇게 작업의 단위가 </a:t>
            </a:r>
            <a:r>
              <a:rPr kumimoji="1" lang="ko-KR" altLang="en-US" sz="1600" dirty="0" err="1"/>
              <a:t>바뀌는것을</a:t>
            </a:r>
            <a:r>
              <a:rPr kumimoji="1" lang="ko-KR" altLang="en-US" sz="1600" dirty="0"/>
              <a:t> 작업의 흐름이 </a:t>
            </a:r>
            <a:r>
              <a:rPr kumimoji="1" lang="ko-KR" altLang="en-US" sz="1600" dirty="0" err="1"/>
              <a:t>바뀐다하여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Context Switching</a:t>
            </a:r>
            <a:r>
              <a:rPr kumimoji="1" lang="ko-KR" altLang="en-US" sz="1600" dirty="0"/>
              <a:t>이라 한다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이때 일반적으로 </a:t>
            </a:r>
            <a:r>
              <a:rPr kumimoji="1" lang="en-US" altLang="ko-KR" sz="1600" dirty="0"/>
              <a:t>Overhead</a:t>
            </a:r>
            <a:r>
              <a:rPr kumimoji="1" lang="ko-KR" altLang="en-US" sz="1600" dirty="0"/>
              <a:t>가 발생한다</a:t>
            </a:r>
            <a:r>
              <a:rPr kumimoji="1" lang="en-US" altLang="ko-KR" sz="1600" dirty="0"/>
              <a:t>. </a:t>
            </a:r>
          </a:p>
          <a:p>
            <a:endParaRPr kumimoji="1" lang="en-US" altLang="ko-KR" sz="1600" dirty="0"/>
          </a:p>
          <a:p>
            <a:r>
              <a:rPr kumimoji="1" lang="ko-KR" altLang="en-US" sz="1600" dirty="0"/>
              <a:t>더 나아가 </a:t>
            </a:r>
            <a:r>
              <a:rPr kumimoji="1" lang="en-US" altLang="ko-KR" sz="1600" dirty="0"/>
              <a:t>Thread</a:t>
            </a:r>
            <a:r>
              <a:rPr kumimoji="1" lang="ko-KR" altLang="en-US" sz="1600" dirty="0"/>
              <a:t>가 아니라 </a:t>
            </a:r>
            <a:r>
              <a:rPr kumimoji="1" lang="en-US" altLang="ko-KR" sz="1600" dirty="0"/>
              <a:t>Process</a:t>
            </a:r>
            <a:r>
              <a:rPr kumimoji="1" lang="ko-KR" altLang="en-US" sz="1600" dirty="0"/>
              <a:t>단위로 </a:t>
            </a:r>
            <a:r>
              <a:rPr kumimoji="1" lang="en-US" altLang="ko-KR" sz="1600" dirty="0"/>
              <a:t>Context Switch</a:t>
            </a:r>
            <a:r>
              <a:rPr kumimoji="1" lang="ko-KR" altLang="en-US" sz="1600" dirty="0"/>
              <a:t>가 일어나기도 한다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일반적으로 </a:t>
            </a:r>
            <a:r>
              <a:rPr kumimoji="1" lang="en-US" altLang="ko-KR" sz="1600" dirty="0"/>
              <a:t>Process Context Switch</a:t>
            </a:r>
            <a:r>
              <a:rPr kumimoji="1" lang="ko-KR" altLang="en-US" sz="1600" dirty="0"/>
              <a:t>가 </a:t>
            </a:r>
            <a:r>
              <a:rPr kumimoji="1" lang="en-US" altLang="ko-KR" sz="1600" dirty="0"/>
              <a:t>MMU</a:t>
            </a:r>
            <a:r>
              <a:rPr kumimoji="1" lang="ko-KR" altLang="en-US" sz="1600" dirty="0"/>
              <a:t>등 메모리 관련된 것을 재조정해야 하기때문에 </a:t>
            </a:r>
            <a:r>
              <a:rPr kumimoji="1" lang="en-US" altLang="ko-KR" sz="1600" dirty="0"/>
              <a:t>Thread Context Switch</a:t>
            </a:r>
            <a:r>
              <a:rPr kumimoji="1" lang="ko-KR" altLang="en-US" sz="1600" dirty="0"/>
              <a:t>보다 </a:t>
            </a:r>
            <a:r>
              <a:rPr kumimoji="1" lang="en-US" altLang="ko-KR" sz="1600" dirty="0"/>
              <a:t>Overhead</a:t>
            </a:r>
            <a:r>
              <a:rPr kumimoji="1" lang="ko-KR" altLang="en-US" sz="1600" dirty="0"/>
              <a:t>가 더 크다</a:t>
            </a:r>
          </a:p>
        </p:txBody>
      </p:sp>
    </p:spTree>
    <p:extLst>
      <p:ext uri="{BB962C8B-B14F-4D97-AF65-F5344CB8AC3E}">
        <p14:creationId xmlns:p14="http://schemas.microsoft.com/office/powerpoint/2010/main" val="3202208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9F0C74-C86F-1C36-4837-020D358F34B9}"/>
              </a:ext>
            </a:extLst>
          </p:cNvPr>
          <p:cNvSpPr txBox="1"/>
          <p:nvPr/>
        </p:nvSpPr>
        <p:spPr>
          <a:xfrm>
            <a:off x="485421" y="345203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Q3) Blocking / Non-Blocking I/O</a:t>
            </a:r>
            <a:r>
              <a:rPr kumimoji="1" lang="ko-KR" altLang="en-US" dirty="0"/>
              <a:t>에 대해서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D3895B-3919-92F7-C83A-E6F2BB3B3B73}"/>
              </a:ext>
            </a:extLst>
          </p:cNvPr>
          <p:cNvSpPr txBox="1"/>
          <p:nvPr/>
        </p:nvSpPr>
        <p:spPr>
          <a:xfrm>
            <a:off x="485421" y="2841558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Q4) </a:t>
            </a:r>
            <a:r>
              <a:rPr kumimoji="1" lang="ko-KR" altLang="en-US" dirty="0"/>
              <a:t>비트연산과 </a:t>
            </a:r>
            <a:r>
              <a:rPr kumimoji="1" lang="ko-KR" altLang="en-US" dirty="0" err="1"/>
              <a:t>엔디안에</a:t>
            </a:r>
            <a:r>
              <a:rPr kumimoji="1" lang="ko-KR" altLang="en-US" dirty="0"/>
              <a:t> 대해 </a:t>
            </a:r>
            <a:r>
              <a:rPr kumimoji="1" lang="ko-KR" altLang="en-US" dirty="0" err="1"/>
              <a:t>설명해보시오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5004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9F0C74-C86F-1C36-4837-020D358F34B9}"/>
              </a:ext>
            </a:extLst>
          </p:cNvPr>
          <p:cNvSpPr txBox="1"/>
          <p:nvPr/>
        </p:nvSpPr>
        <p:spPr>
          <a:xfrm>
            <a:off x="485421" y="345203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Q5) </a:t>
            </a:r>
            <a:r>
              <a:rPr kumimoji="1" lang="ko-KR" altLang="en-US" dirty="0"/>
              <a:t>컴퓨터의 데이터와 비트에 대해서 </a:t>
            </a:r>
            <a:r>
              <a:rPr kumimoji="1" lang="ko-KR" altLang="en-US" dirty="0" err="1"/>
              <a:t>설명해보시오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6679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9F0C74-C86F-1C36-4837-020D358F34B9}"/>
              </a:ext>
            </a:extLst>
          </p:cNvPr>
          <p:cNvSpPr txBox="1"/>
          <p:nvPr/>
        </p:nvSpPr>
        <p:spPr>
          <a:xfrm>
            <a:off x="485421" y="345203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Q6) </a:t>
            </a:r>
            <a:r>
              <a:rPr kumimoji="1" lang="ko-KR" altLang="en-US" dirty="0" err="1"/>
              <a:t>전위식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후위식</a:t>
            </a:r>
            <a:r>
              <a:rPr kumimoji="1" lang="ko-KR" altLang="en-US" dirty="0"/>
              <a:t> 단한 증감연산자에 대해서 </a:t>
            </a:r>
            <a:r>
              <a:rPr kumimoji="1" lang="ko-KR" altLang="en-US" dirty="0" err="1"/>
              <a:t>설명해보시오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89A4BC-44D4-1F80-ED53-2AF5C89E5F3B}"/>
              </a:ext>
            </a:extLst>
          </p:cNvPr>
          <p:cNvSpPr txBox="1"/>
          <p:nvPr/>
        </p:nvSpPr>
        <p:spPr>
          <a:xfrm>
            <a:off x="978794" y="991673"/>
            <a:ext cx="58470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int x = 0, </a:t>
            </a:r>
            <a:r>
              <a:rPr kumimoji="1" lang="en-US" altLang="ko-KR" dirty="0" err="1"/>
              <a:t>nResult</a:t>
            </a:r>
            <a:r>
              <a:rPr kumimoji="1" lang="en-US" altLang="ko-KR" dirty="0"/>
              <a:t> = 0;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++x;</a:t>
            </a:r>
          </a:p>
          <a:p>
            <a:r>
              <a:rPr kumimoji="1" lang="en-US" altLang="ko-KR" dirty="0" err="1"/>
              <a:t>printf</a:t>
            </a:r>
            <a:r>
              <a:rPr kumimoji="1" lang="en-US" altLang="ko-KR" dirty="0"/>
              <a:t>(“%d\n”, x);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x++;</a:t>
            </a:r>
          </a:p>
          <a:p>
            <a:r>
              <a:rPr kumimoji="1" lang="en-US" altLang="ko-KR" dirty="0" err="1"/>
              <a:t>printf</a:t>
            </a:r>
            <a:r>
              <a:rPr kumimoji="1" lang="en-US" altLang="ko-KR" dirty="0"/>
              <a:t>(“%d\n”, x);</a:t>
            </a:r>
          </a:p>
          <a:p>
            <a:endParaRPr kumimoji="1" lang="en-US" altLang="ko-KR" dirty="0"/>
          </a:p>
          <a:p>
            <a:r>
              <a:rPr kumimoji="1" lang="en-US" altLang="ko-KR" dirty="0" err="1"/>
              <a:t>nResult</a:t>
            </a:r>
            <a:r>
              <a:rPr kumimoji="1" lang="en-US" altLang="ko-KR" dirty="0"/>
              <a:t> = ++x;</a:t>
            </a:r>
          </a:p>
          <a:p>
            <a:r>
              <a:rPr kumimoji="1" lang="en-US" altLang="ko-KR" dirty="0" err="1"/>
              <a:t>Printf</a:t>
            </a:r>
            <a:r>
              <a:rPr kumimoji="1" lang="en-US" altLang="ko-KR" dirty="0"/>
              <a:t>(“%d, %d\n”, </a:t>
            </a:r>
            <a:r>
              <a:rPr kumimoji="1" lang="en-US" altLang="ko-KR" dirty="0" err="1"/>
              <a:t>nResult</a:t>
            </a:r>
            <a:r>
              <a:rPr kumimoji="1" lang="en-US" altLang="ko-KR" dirty="0"/>
              <a:t>, x);</a:t>
            </a:r>
          </a:p>
          <a:p>
            <a:endParaRPr kumimoji="1" lang="en-US" altLang="ko-KR" dirty="0"/>
          </a:p>
          <a:p>
            <a:r>
              <a:rPr kumimoji="1" lang="en-US" altLang="ko-KR" dirty="0" err="1"/>
              <a:t>nResult</a:t>
            </a:r>
            <a:r>
              <a:rPr kumimoji="1" lang="en-US" altLang="ko-KR" dirty="0"/>
              <a:t> = x--;</a:t>
            </a:r>
          </a:p>
          <a:p>
            <a:r>
              <a:rPr kumimoji="1" lang="en-US" altLang="ko-KR" dirty="0" err="1"/>
              <a:t>Printf</a:t>
            </a:r>
            <a:r>
              <a:rPr kumimoji="1" lang="en-US" altLang="ko-KR" dirty="0"/>
              <a:t>(“%d, %d\n”, </a:t>
            </a:r>
            <a:r>
              <a:rPr kumimoji="1" lang="en-US" altLang="ko-KR" dirty="0" err="1"/>
              <a:t>nResult</a:t>
            </a:r>
            <a:r>
              <a:rPr kumimoji="1" lang="en-US" altLang="ko-KR" dirty="0"/>
              <a:t>, x);</a:t>
            </a:r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57414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1698" y="3060441"/>
            <a:ext cx="5682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Windows </a:t>
            </a:r>
            <a:r>
              <a:rPr lang="ko-KR" altLang="en-US" sz="3200" dirty="0" smtClean="0"/>
              <a:t>시스템 프로그래밍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879620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5820" y="317240"/>
            <a:ext cx="285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Win32 </a:t>
            </a:r>
            <a:r>
              <a:rPr lang="ko-KR" altLang="en-US" dirty="0" smtClean="0"/>
              <a:t>스레드 속성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1763" y="830424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ID</a:t>
            </a:r>
            <a:r>
              <a:rPr lang="ko-KR" altLang="en-US" dirty="0" smtClean="0"/>
              <a:t>와 핸들이 존재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스레드마다</a:t>
            </a:r>
            <a:r>
              <a:rPr lang="ko-KR" altLang="en-US" dirty="0" smtClean="0"/>
              <a:t>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와 제어하기 위해 핸들이 존재한다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우선순위 </a:t>
            </a:r>
            <a:r>
              <a:rPr lang="en-US" altLang="ko-KR" dirty="0" smtClean="0"/>
              <a:t>(Highest, Above normal)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상태 </a:t>
            </a:r>
            <a:r>
              <a:rPr lang="en-US" altLang="ko-KR" dirty="0" smtClean="0"/>
              <a:t>(Run, Suspended, Terminated)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친화력 </a:t>
            </a:r>
            <a:r>
              <a:rPr lang="en-US" altLang="ko-KR" dirty="0" smtClean="0"/>
              <a:t>(CPU Core)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26070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27787" y="1112994"/>
            <a:ext cx="4525348" cy="39095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1175" y="496469"/>
            <a:ext cx="2425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Process</a:t>
            </a:r>
            <a:endParaRPr lang="ko-KR" altLang="en-US" sz="2000" dirty="0"/>
          </a:p>
        </p:txBody>
      </p:sp>
      <p:sp>
        <p:nvSpPr>
          <p:cNvPr id="6" name="직사각형 5"/>
          <p:cNvSpPr/>
          <p:nvPr/>
        </p:nvSpPr>
        <p:spPr>
          <a:xfrm>
            <a:off x="923730" y="1399592"/>
            <a:ext cx="1231641" cy="31910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351314" y="1399592"/>
            <a:ext cx="1231641" cy="31910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778898" y="1399592"/>
            <a:ext cx="1231641" cy="31910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64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FAC057D-A3F0-A59D-5107-D4B473FE11BF}"/>
              </a:ext>
            </a:extLst>
          </p:cNvPr>
          <p:cNvGrpSpPr/>
          <p:nvPr/>
        </p:nvGrpSpPr>
        <p:grpSpPr>
          <a:xfrm>
            <a:off x="2030769" y="629087"/>
            <a:ext cx="2752738" cy="410400"/>
            <a:chOff x="2602564" y="1036783"/>
            <a:chExt cx="2752738" cy="409807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0CBF34B-6C25-4917-CB29-FB42AD2D990E}"/>
                </a:ext>
              </a:extLst>
            </p:cNvPr>
            <p:cNvGrpSpPr/>
            <p:nvPr/>
          </p:nvGrpSpPr>
          <p:grpSpPr>
            <a:xfrm>
              <a:off x="2602564" y="1446590"/>
              <a:ext cx="2752738" cy="0"/>
              <a:chOff x="3992451" y="1983346"/>
              <a:chExt cx="2752738" cy="0"/>
            </a:xfrm>
          </p:grpSpPr>
          <p:cxnSp>
            <p:nvCxnSpPr>
              <p:cNvPr id="14" name="직선 연결선[R] 13">
                <a:extLst>
                  <a:ext uri="{FF2B5EF4-FFF2-40B4-BE49-F238E27FC236}">
                    <a16:creationId xmlns:a16="http://schemas.microsoft.com/office/drawing/2014/main" id="{682885FB-6C29-380E-F0BE-08C0DE433A47}"/>
                  </a:ext>
                </a:extLst>
              </p:cNvPr>
              <p:cNvCxnSpPr/>
              <p:nvPr/>
            </p:nvCxnSpPr>
            <p:spPr>
              <a:xfrm>
                <a:off x="3992451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[R] 14">
                <a:extLst>
                  <a:ext uri="{FF2B5EF4-FFF2-40B4-BE49-F238E27FC236}">
                    <a16:creationId xmlns:a16="http://schemas.microsoft.com/office/drawing/2014/main" id="{17D2EDD2-6B9A-1421-076D-8EB2E29C6825}"/>
                  </a:ext>
                </a:extLst>
              </p:cNvPr>
              <p:cNvCxnSpPr/>
              <p:nvPr/>
            </p:nvCxnSpPr>
            <p:spPr>
              <a:xfrm>
                <a:off x="4737279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[R] 15">
                <a:extLst>
                  <a:ext uri="{FF2B5EF4-FFF2-40B4-BE49-F238E27FC236}">
                    <a16:creationId xmlns:a16="http://schemas.microsoft.com/office/drawing/2014/main" id="{9D309F2A-E7B6-507E-016E-7D675DB38C97}"/>
                  </a:ext>
                </a:extLst>
              </p:cNvPr>
              <p:cNvCxnSpPr/>
              <p:nvPr/>
            </p:nvCxnSpPr>
            <p:spPr>
              <a:xfrm>
                <a:off x="5482107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[R] 16">
                <a:extLst>
                  <a:ext uri="{FF2B5EF4-FFF2-40B4-BE49-F238E27FC236}">
                    <a16:creationId xmlns:a16="http://schemas.microsoft.com/office/drawing/2014/main" id="{10A2E54E-9647-3A72-6C33-A681F037DE19}"/>
                  </a:ext>
                </a:extLst>
              </p:cNvPr>
              <p:cNvCxnSpPr/>
              <p:nvPr/>
            </p:nvCxnSpPr>
            <p:spPr>
              <a:xfrm>
                <a:off x="6233373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58A7806-D91F-B53F-FB3B-02F06B2C987C}"/>
                </a:ext>
              </a:extLst>
            </p:cNvPr>
            <p:cNvSpPr txBox="1"/>
            <p:nvPr/>
          </p:nvSpPr>
          <p:spPr>
            <a:xfrm>
              <a:off x="4843486" y="104080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E8E07A4-653E-45CA-E515-F2B3E95AD24E}"/>
                </a:ext>
              </a:extLst>
            </p:cNvPr>
            <p:cNvSpPr txBox="1"/>
            <p:nvPr/>
          </p:nvSpPr>
          <p:spPr>
            <a:xfrm>
              <a:off x="4090238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E4D42E0-68C2-CA23-D851-9B65A69FBD6B}"/>
                </a:ext>
              </a:extLst>
            </p:cNvPr>
            <p:cNvSpPr txBox="1"/>
            <p:nvPr/>
          </p:nvSpPr>
          <p:spPr>
            <a:xfrm>
              <a:off x="3359565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off</a:t>
              </a:r>
              <a:endParaRPr kumimoji="1"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49B4D5B-9843-4D65-1E23-E0622C0F5C5A}"/>
                </a:ext>
              </a:extLst>
            </p:cNvPr>
            <p:cNvSpPr txBox="1"/>
            <p:nvPr/>
          </p:nvSpPr>
          <p:spPr>
            <a:xfrm>
              <a:off x="2602564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CFBA998-9FAC-83FF-B6ED-76D0B32B22DA}"/>
              </a:ext>
            </a:extLst>
          </p:cNvPr>
          <p:cNvGrpSpPr/>
          <p:nvPr/>
        </p:nvGrpSpPr>
        <p:grpSpPr>
          <a:xfrm>
            <a:off x="2030769" y="3086021"/>
            <a:ext cx="2752738" cy="409807"/>
            <a:chOff x="2602564" y="1036783"/>
            <a:chExt cx="2752738" cy="409807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984D4959-1EE9-004E-D6C2-1AB693527096}"/>
                </a:ext>
              </a:extLst>
            </p:cNvPr>
            <p:cNvGrpSpPr/>
            <p:nvPr/>
          </p:nvGrpSpPr>
          <p:grpSpPr>
            <a:xfrm>
              <a:off x="2602564" y="1446590"/>
              <a:ext cx="2752738" cy="0"/>
              <a:chOff x="3992451" y="1983346"/>
              <a:chExt cx="2752738" cy="0"/>
            </a:xfrm>
          </p:grpSpPr>
          <p:cxnSp>
            <p:nvCxnSpPr>
              <p:cNvPr id="33" name="직선 연결선[R] 32">
                <a:extLst>
                  <a:ext uri="{FF2B5EF4-FFF2-40B4-BE49-F238E27FC236}">
                    <a16:creationId xmlns:a16="http://schemas.microsoft.com/office/drawing/2014/main" id="{3BDC4A9E-F738-1BED-1146-B75B41584566}"/>
                  </a:ext>
                </a:extLst>
              </p:cNvPr>
              <p:cNvCxnSpPr/>
              <p:nvPr/>
            </p:nvCxnSpPr>
            <p:spPr>
              <a:xfrm>
                <a:off x="3992451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[R] 33">
                <a:extLst>
                  <a:ext uri="{FF2B5EF4-FFF2-40B4-BE49-F238E27FC236}">
                    <a16:creationId xmlns:a16="http://schemas.microsoft.com/office/drawing/2014/main" id="{3BA2A651-492B-8664-C6C3-AE9EEFCDEC88}"/>
                  </a:ext>
                </a:extLst>
              </p:cNvPr>
              <p:cNvCxnSpPr/>
              <p:nvPr/>
            </p:nvCxnSpPr>
            <p:spPr>
              <a:xfrm>
                <a:off x="4737279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[R] 34">
                <a:extLst>
                  <a:ext uri="{FF2B5EF4-FFF2-40B4-BE49-F238E27FC236}">
                    <a16:creationId xmlns:a16="http://schemas.microsoft.com/office/drawing/2014/main" id="{85CA1BE5-4F4F-E17C-F0B7-5B1B3FD1BF1A}"/>
                  </a:ext>
                </a:extLst>
              </p:cNvPr>
              <p:cNvCxnSpPr/>
              <p:nvPr/>
            </p:nvCxnSpPr>
            <p:spPr>
              <a:xfrm>
                <a:off x="5482107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[R] 35">
                <a:extLst>
                  <a:ext uri="{FF2B5EF4-FFF2-40B4-BE49-F238E27FC236}">
                    <a16:creationId xmlns:a16="http://schemas.microsoft.com/office/drawing/2014/main" id="{99CFE3C2-76CC-0FE7-D67A-0FF876C9CB4B}"/>
                  </a:ext>
                </a:extLst>
              </p:cNvPr>
              <p:cNvCxnSpPr/>
              <p:nvPr/>
            </p:nvCxnSpPr>
            <p:spPr>
              <a:xfrm>
                <a:off x="6233373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390F4A1-5D78-5C62-4B9F-E23E170B2318}"/>
                </a:ext>
              </a:extLst>
            </p:cNvPr>
            <p:cNvSpPr txBox="1"/>
            <p:nvPr/>
          </p:nvSpPr>
          <p:spPr>
            <a:xfrm>
              <a:off x="4843486" y="104080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AB8E205-CE0A-1E98-04B9-43E7F8C56DEF}"/>
                </a:ext>
              </a:extLst>
            </p:cNvPr>
            <p:cNvSpPr txBox="1"/>
            <p:nvPr/>
          </p:nvSpPr>
          <p:spPr>
            <a:xfrm>
              <a:off x="4090238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287D48D-34F8-183F-A059-1A525317392C}"/>
                </a:ext>
              </a:extLst>
            </p:cNvPr>
            <p:cNvSpPr txBox="1"/>
            <p:nvPr/>
          </p:nvSpPr>
          <p:spPr>
            <a:xfrm>
              <a:off x="3359565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0</a:t>
              </a:r>
              <a:endParaRPr kumimoji="1"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82B58CC-2F40-DA16-5590-A99FB5C18E84}"/>
                </a:ext>
              </a:extLst>
            </p:cNvPr>
            <p:cNvSpPr txBox="1"/>
            <p:nvPr/>
          </p:nvSpPr>
          <p:spPr>
            <a:xfrm>
              <a:off x="2602564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</p:grpSp>
      <p:sp>
        <p:nvSpPr>
          <p:cNvPr id="41" name="왼쪽 대괄호[L] 40">
            <a:extLst>
              <a:ext uri="{FF2B5EF4-FFF2-40B4-BE49-F238E27FC236}">
                <a16:creationId xmlns:a16="http://schemas.microsoft.com/office/drawing/2014/main" id="{5A6DDDB7-9053-E51E-728D-86B24B094B83}"/>
              </a:ext>
            </a:extLst>
          </p:cNvPr>
          <p:cNvSpPr/>
          <p:nvPr/>
        </p:nvSpPr>
        <p:spPr>
          <a:xfrm>
            <a:off x="1524561" y="488730"/>
            <a:ext cx="244698" cy="747181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719B0B9-6263-419C-3919-C12FD0076CFB}"/>
              </a:ext>
            </a:extLst>
          </p:cNvPr>
          <p:cNvSpPr txBox="1"/>
          <p:nvPr/>
        </p:nvSpPr>
        <p:spPr>
          <a:xfrm>
            <a:off x="189917" y="539154"/>
            <a:ext cx="130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Physical Space</a:t>
            </a:r>
            <a:endParaRPr kumimoji="1" lang="ko-KR" altLang="en-US" b="1" dirty="0"/>
          </a:p>
        </p:txBody>
      </p:sp>
      <p:sp>
        <p:nvSpPr>
          <p:cNvPr id="43" name="왼쪽 대괄호[L] 42">
            <a:extLst>
              <a:ext uri="{FF2B5EF4-FFF2-40B4-BE49-F238E27FC236}">
                <a16:creationId xmlns:a16="http://schemas.microsoft.com/office/drawing/2014/main" id="{35D066CC-D233-85C3-B292-8D00885998A6}"/>
              </a:ext>
            </a:extLst>
          </p:cNvPr>
          <p:cNvSpPr/>
          <p:nvPr/>
        </p:nvSpPr>
        <p:spPr>
          <a:xfrm>
            <a:off x="1524561" y="2845159"/>
            <a:ext cx="199133" cy="2354142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9D72F39-188C-B4AF-6C5E-370BA2B458B0}"/>
              </a:ext>
            </a:extLst>
          </p:cNvPr>
          <p:cNvSpPr txBox="1"/>
          <p:nvPr/>
        </p:nvSpPr>
        <p:spPr>
          <a:xfrm>
            <a:off x="189915" y="3060209"/>
            <a:ext cx="130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Logical</a:t>
            </a:r>
          </a:p>
          <a:p>
            <a:pPr algn="ctr"/>
            <a:r>
              <a:rPr kumimoji="1" lang="en-US" altLang="ko-KR" b="1" dirty="0"/>
              <a:t>Space</a:t>
            </a:r>
            <a:endParaRPr kumimoji="1" lang="ko-KR" altLang="en-US" b="1" dirty="0"/>
          </a:p>
        </p:txBody>
      </p:sp>
      <p:sp>
        <p:nvSpPr>
          <p:cNvPr id="45" name="왼쪽 대괄호[L] 44">
            <a:extLst>
              <a:ext uri="{FF2B5EF4-FFF2-40B4-BE49-F238E27FC236}">
                <a16:creationId xmlns:a16="http://schemas.microsoft.com/office/drawing/2014/main" id="{7422FDA2-E057-631A-D847-7B68DF6F9C00}"/>
              </a:ext>
            </a:extLst>
          </p:cNvPr>
          <p:cNvSpPr/>
          <p:nvPr/>
        </p:nvSpPr>
        <p:spPr>
          <a:xfrm>
            <a:off x="1524561" y="1658700"/>
            <a:ext cx="244698" cy="747181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F7F42D7-C76D-3F0D-1D4F-A4DE7CDE7F83}"/>
              </a:ext>
            </a:extLst>
          </p:cNvPr>
          <p:cNvSpPr txBox="1"/>
          <p:nvPr/>
        </p:nvSpPr>
        <p:spPr>
          <a:xfrm>
            <a:off x="189916" y="1847624"/>
            <a:ext cx="130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>
                <a:solidFill>
                  <a:srgbClr val="C00000"/>
                </a:solidFill>
              </a:rPr>
              <a:t>Link</a:t>
            </a:r>
            <a:endParaRPr kumimoji="1"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21BE0E-7113-4BDE-978B-4903D6EA6374}"/>
              </a:ext>
            </a:extLst>
          </p:cNvPr>
          <p:cNvSpPr txBox="1"/>
          <p:nvPr/>
        </p:nvSpPr>
        <p:spPr>
          <a:xfrm>
            <a:off x="2516614" y="4362264"/>
            <a:ext cx="200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10</a:t>
            </a:r>
            <a:r>
              <a:rPr kumimoji="1" lang="ko-KR" altLang="en-US" dirty="0"/>
              <a:t>진법 표기 </a:t>
            </a:r>
            <a:r>
              <a:rPr kumimoji="1" lang="en-US" altLang="ko-KR" dirty="0"/>
              <a:t>: 11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29C1A7F-F323-C105-52C0-CAD73B2C29A8}"/>
                  </a:ext>
                </a:extLst>
              </p:cNvPr>
              <p:cNvSpPr txBox="1"/>
              <p:nvPr/>
            </p:nvSpPr>
            <p:spPr>
              <a:xfrm>
                <a:off x="4271691" y="3730946"/>
                <a:ext cx="511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29C1A7F-F323-C105-52C0-CAD73B2C2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691" y="3730946"/>
                <a:ext cx="51181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541A630-256D-175A-F1B7-7D0439797AD4}"/>
                  </a:ext>
                </a:extLst>
              </p:cNvPr>
              <p:cNvSpPr txBox="1"/>
              <p:nvPr/>
            </p:nvSpPr>
            <p:spPr>
              <a:xfrm>
                <a:off x="3518443" y="3730946"/>
                <a:ext cx="511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541A630-256D-175A-F1B7-7D0439797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443" y="3730946"/>
                <a:ext cx="51181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7703E60-AB7F-6188-5462-FC9B0AA93108}"/>
                  </a:ext>
                </a:extLst>
              </p:cNvPr>
              <p:cNvSpPr txBox="1"/>
              <p:nvPr/>
            </p:nvSpPr>
            <p:spPr>
              <a:xfrm>
                <a:off x="2787770" y="3717339"/>
                <a:ext cx="511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7703E60-AB7F-6188-5462-FC9B0AA93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770" y="3717339"/>
                <a:ext cx="51181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622064E-FE88-04C5-0377-56EF959972F6}"/>
                  </a:ext>
                </a:extLst>
              </p:cNvPr>
              <p:cNvSpPr txBox="1"/>
              <p:nvPr/>
            </p:nvSpPr>
            <p:spPr>
              <a:xfrm>
                <a:off x="2034522" y="3717339"/>
                <a:ext cx="511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622064E-FE88-04C5-0377-56EF95997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522" y="3717339"/>
                <a:ext cx="51181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F8F521D5-9467-0E4E-F4A7-9A51B189B3DD}"/>
              </a:ext>
            </a:extLst>
          </p:cNvPr>
          <p:cNvSpPr txBox="1"/>
          <p:nvPr/>
        </p:nvSpPr>
        <p:spPr>
          <a:xfrm>
            <a:off x="2516613" y="4848015"/>
            <a:ext cx="200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16</a:t>
            </a:r>
            <a:r>
              <a:rPr kumimoji="1" lang="ko-KR" altLang="en-US" dirty="0"/>
              <a:t>진법 표기 </a:t>
            </a:r>
            <a:r>
              <a:rPr kumimoji="1" lang="en-US" altLang="ko-KR" dirty="0"/>
              <a:t>: A</a:t>
            </a:r>
            <a:endParaRPr kumimoji="1"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06AAEA8-5DED-D6CA-C533-55DF707D655D}"/>
              </a:ext>
            </a:extLst>
          </p:cNvPr>
          <p:cNvSpPr txBox="1"/>
          <p:nvPr/>
        </p:nvSpPr>
        <p:spPr>
          <a:xfrm>
            <a:off x="189915" y="5546717"/>
            <a:ext cx="57952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 위와 같이 실제 컴퓨터에서 트랜지스터에 의해 데이터를 표현하고 저장하게 된다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다만</a:t>
            </a:r>
            <a:r>
              <a:rPr kumimoji="1" lang="en-US" altLang="ko-KR" sz="1600" dirty="0"/>
              <a:t>, </a:t>
            </a:r>
            <a:r>
              <a:rPr kumimoji="1" lang="en-US" altLang="ko-KR" sz="1600" b="1" dirty="0">
                <a:solidFill>
                  <a:srgbClr val="C00000"/>
                </a:solidFill>
              </a:rPr>
              <a:t>on/off </a:t>
            </a:r>
            <a:r>
              <a:rPr kumimoji="1" lang="ko-KR" altLang="en-US" sz="1600" b="1" dirty="0" err="1">
                <a:solidFill>
                  <a:srgbClr val="C00000"/>
                </a:solidFill>
              </a:rPr>
              <a:t>경우의수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이용해 </a:t>
            </a:r>
            <a:r>
              <a:rPr kumimoji="1" lang="en-US" altLang="ko-KR" sz="1600" b="1" dirty="0">
                <a:solidFill>
                  <a:srgbClr val="C00000"/>
                </a:solidFill>
              </a:rPr>
              <a:t>2</a:t>
            </a:r>
            <a:r>
              <a:rPr kumimoji="1" lang="ko-KR" altLang="en-US" sz="1600" b="1" dirty="0">
                <a:solidFill>
                  <a:srgbClr val="C00000"/>
                </a:solidFill>
              </a:rPr>
              <a:t>진법으로 재해석</a:t>
            </a:r>
            <a:r>
              <a:rPr kumimoji="1" lang="ko-KR" altLang="en-US" sz="1600" dirty="0"/>
              <a:t>하고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r>
              <a:rPr kumimoji="1" lang="ko-KR" altLang="en-US" sz="1600" b="1" dirty="0">
                <a:solidFill>
                  <a:schemeClr val="accent1"/>
                </a:solidFill>
              </a:rPr>
              <a:t>더 나아가 </a:t>
            </a:r>
            <a:r>
              <a:rPr kumimoji="1" lang="en-US" altLang="ko-KR" sz="1600" b="1" dirty="0">
                <a:solidFill>
                  <a:schemeClr val="accent1"/>
                </a:solidFill>
              </a:rPr>
              <a:t>10</a:t>
            </a:r>
            <a:r>
              <a:rPr kumimoji="1" lang="ko-KR" altLang="en-US" sz="1600" b="1" dirty="0">
                <a:solidFill>
                  <a:schemeClr val="accent1"/>
                </a:solidFill>
              </a:rPr>
              <a:t>진법</a:t>
            </a:r>
            <a:r>
              <a:rPr kumimoji="1" lang="en-US" altLang="ko-KR" sz="1600" dirty="0"/>
              <a:t>, </a:t>
            </a:r>
            <a:r>
              <a:rPr kumimoji="1" lang="ko-KR" altLang="en-US" sz="1600" b="1" dirty="0">
                <a:solidFill>
                  <a:schemeClr val="accent1"/>
                </a:solidFill>
              </a:rPr>
              <a:t>문자</a:t>
            </a:r>
            <a:r>
              <a:rPr kumimoji="1" lang="ko-KR" altLang="en-US" sz="1600" dirty="0"/>
              <a:t>로 해석하여 우리가 연산을 할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수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있게 된 것이다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C65FEDA-364A-7DE8-387D-A00B8C13BF8B}"/>
              </a:ext>
            </a:extLst>
          </p:cNvPr>
          <p:cNvCxnSpPr/>
          <p:nvPr/>
        </p:nvCxnSpPr>
        <p:spPr>
          <a:xfrm>
            <a:off x="3488592" y="1230631"/>
            <a:ext cx="0" cy="160985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DC495F6-514D-E14E-EA32-93F4B28C0121}"/>
              </a:ext>
            </a:extLst>
          </p:cNvPr>
          <p:cNvSpPr txBox="1"/>
          <p:nvPr/>
        </p:nvSpPr>
        <p:spPr>
          <a:xfrm>
            <a:off x="2030769" y="1739902"/>
            <a:ext cx="307554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/>
              <a:t>on(</a:t>
            </a:r>
            <a:r>
              <a:rPr kumimoji="1" lang="ko-KR" altLang="en-US" sz="1600" dirty="0"/>
              <a:t>전류가 흐른다</a:t>
            </a:r>
            <a:r>
              <a:rPr kumimoji="1" lang="en-US" altLang="ko-KR" sz="1600" dirty="0"/>
              <a:t>) : 1</a:t>
            </a:r>
          </a:p>
          <a:p>
            <a:pPr algn="ctr"/>
            <a:r>
              <a:rPr kumimoji="1" lang="en-US" altLang="ko-KR" sz="1600" dirty="0"/>
              <a:t>off(</a:t>
            </a:r>
            <a:r>
              <a:rPr kumimoji="1" lang="ko-KR" altLang="en-US" sz="1600" dirty="0"/>
              <a:t>전류가 흐르지 않는다</a:t>
            </a:r>
            <a:r>
              <a:rPr kumimoji="1" lang="en-US" altLang="ko-KR" sz="1600" dirty="0"/>
              <a:t>) : 0</a:t>
            </a:r>
            <a:endParaRPr kumimoji="1" lang="ko-KR" altLang="en-US" sz="16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34B4D7-96B8-C9F0-F705-FBF70C74283A}"/>
              </a:ext>
            </a:extLst>
          </p:cNvPr>
          <p:cNvSpPr txBox="1"/>
          <p:nvPr/>
        </p:nvSpPr>
        <p:spPr>
          <a:xfrm>
            <a:off x="300768" y="3900402"/>
            <a:ext cx="1046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/>
              <a:t>사람이 </a:t>
            </a:r>
            <a:endParaRPr kumimoji="1" lang="en-US" altLang="ko-KR" sz="1400" b="1" dirty="0"/>
          </a:p>
          <a:p>
            <a:pPr algn="ctr"/>
            <a:r>
              <a:rPr kumimoji="1" lang="ko-KR" altLang="en-US" sz="1400" b="1" dirty="0"/>
              <a:t>사용</a:t>
            </a:r>
          </a:p>
        </p:txBody>
      </p:sp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45F7FA61-3110-0EDE-D8A3-6D2A5F94D918}"/>
              </a:ext>
            </a:extLst>
          </p:cNvPr>
          <p:cNvCxnSpPr/>
          <p:nvPr/>
        </p:nvCxnSpPr>
        <p:spPr>
          <a:xfrm>
            <a:off x="6336406" y="180304"/>
            <a:ext cx="0" cy="650148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B365473-19EE-0600-9BA7-4EA10DA7E9C3}"/>
              </a:ext>
            </a:extLst>
          </p:cNvPr>
          <p:cNvSpPr txBox="1"/>
          <p:nvPr/>
        </p:nvSpPr>
        <p:spPr>
          <a:xfrm>
            <a:off x="6446798" y="155184"/>
            <a:ext cx="359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여기서 의문 한</a:t>
            </a:r>
            <a:r>
              <a:rPr kumimoji="1" lang="en-US" altLang="ko-KR" dirty="0"/>
              <a:t> </a:t>
            </a:r>
            <a:r>
              <a:rPr kumimoji="1" lang="ko-KR" altLang="en-US" dirty="0"/>
              <a:t>가지 더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04AC9DA-C5C7-AAB5-03A9-361512EDBF68}"/>
              </a:ext>
            </a:extLst>
          </p:cNvPr>
          <p:cNvSpPr txBox="1"/>
          <p:nvPr/>
        </p:nvSpPr>
        <p:spPr>
          <a:xfrm>
            <a:off x="6512613" y="675787"/>
            <a:ext cx="5489469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컴퓨터는 연산을 어떻게 할까</a:t>
            </a:r>
            <a:r>
              <a:rPr kumimoji="1" lang="en-US" altLang="ko-KR" dirty="0"/>
              <a:t>? </a:t>
            </a:r>
            <a:r>
              <a:rPr kumimoji="1" lang="ko-KR" altLang="en-US" dirty="0"/>
              <a:t>실제로 </a:t>
            </a:r>
            <a:r>
              <a:rPr kumimoji="1" lang="en-US" altLang="ko-KR" dirty="0"/>
              <a:t>2</a:t>
            </a:r>
            <a:r>
              <a:rPr kumimoji="1" lang="ko-KR" altLang="en-US" dirty="0"/>
              <a:t>진법 </a:t>
            </a:r>
            <a:r>
              <a:rPr kumimoji="1" lang="ko-KR" altLang="en-US" dirty="0" err="1"/>
              <a:t>연산일텐데</a:t>
            </a:r>
            <a:r>
              <a:rPr kumimoji="1" lang="en-US" altLang="ko-KR" dirty="0"/>
              <a:t>? – </a:t>
            </a:r>
            <a:r>
              <a:rPr kumimoji="1" lang="ko-KR" altLang="en-US" dirty="0"/>
              <a:t>실제로는 </a:t>
            </a:r>
            <a:r>
              <a:rPr kumimoji="1" lang="en-US" altLang="ko-KR" dirty="0"/>
              <a:t>on/off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계산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3473A76-8517-5E20-D944-1171E432559F}"/>
              </a:ext>
            </a:extLst>
          </p:cNvPr>
          <p:cNvSpPr txBox="1"/>
          <p:nvPr/>
        </p:nvSpPr>
        <p:spPr>
          <a:xfrm>
            <a:off x="6512613" y="2002138"/>
            <a:ext cx="5582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근본적으로는 전기회로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게이트 회로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의 조합을 통해 연산이 가능하다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이런 회로를 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반</a:t>
            </a:r>
            <a:r>
              <a:rPr kumimoji="1" lang="en-US" altLang="ko-KR" sz="1600" dirty="0"/>
              <a:t>/</a:t>
            </a:r>
            <a:r>
              <a:rPr kumimoji="1" lang="ko-KR" altLang="en-US" sz="1600" dirty="0"/>
              <a:t>전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가산기라고 한다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987CDA-34CE-645C-89C0-505899BDCE93}"/>
              </a:ext>
            </a:extLst>
          </p:cNvPr>
          <p:cNvSpPr txBox="1"/>
          <p:nvPr/>
        </p:nvSpPr>
        <p:spPr>
          <a:xfrm>
            <a:off x="6419425" y="1610159"/>
            <a:ext cx="812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b="1" dirty="0"/>
              <a:t>결론</a:t>
            </a:r>
            <a:r>
              <a:rPr kumimoji="1" lang="en-US" altLang="ko-KR" b="1" dirty="0"/>
              <a:t>: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0027A09-8FBF-9967-131B-EFC780234CA1}"/>
              </a:ext>
            </a:extLst>
          </p:cNvPr>
          <p:cNvSpPr txBox="1"/>
          <p:nvPr/>
        </p:nvSpPr>
        <p:spPr>
          <a:xfrm>
            <a:off x="7517960" y="3029255"/>
            <a:ext cx="3571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/>
              <a:t>AND, OR, XOR, NOT </a:t>
            </a:r>
            <a:r>
              <a:rPr kumimoji="1" lang="ko-KR" altLang="en-US" sz="1600" dirty="0"/>
              <a:t>등이 존재한다</a:t>
            </a: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4AD898BF-131C-D751-5977-A0264208E1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7666" y="3551691"/>
            <a:ext cx="2062524" cy="3130098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5D6B803C-BE18-75E3-5694-72EB8010DA2D}"/>
              </a:ext>
            </a:extLst>
          </p:cNvPr>
          <p:cNvSpPr txBox="1"/>
          <p:nvPr/>
        </p:nvSpPr>
        <p:spPr>
          <a:xfrm>
            <a:off x="8844122" y="3810839"/>
            <a:ext cx="31414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여기서의 핵심은 </a:t>
            </a:r>
            <a:r>
              <a:rPr kumimoji="1" lang="ko-KR" altLang="en-US" sz="1400" b="1" dirty="0">
                <a:highlight>
                  <a:srgbClr val="FFFF00"/>
                </a:highlight>
              </a:rPr>
              <a:t>두 비트</a:t>
            </a:r>
            <a:r>
              <a:rPr kumimoji="1" lang="en-US" altLang="ko-KR" sz="1400" b="1" dirty="0">
                <a:highlight>
                  <a:srgbClr val="FFFF00"/>
                </a:highlight>
              </a:rPr>
              <a:t>(on/off</a:t>
            </a:r>
            <a:r>
              <a:rPr kumimoji="1" lang="ko-KR" altLang="en-US" sz="1400" b="1" dirty="0">
                <a:highlight>
                  <a:srgbClr val="FFFF00"/>
                </a:highlight>
              </a:rPr>
              <a:t>상태</a:t>
            </a:r>
            <a:r>
              <a:rPr kumimoji="1" lang="en-US" altLang="ko-KR" sz="1400" b="1" dirty="0">
                <a:highlight>
                  <a:srgbClr val="FFFF00"/>
                </a:highlight>
              </a:rPr>
              <a:t>)</a:t>
            </a:r>
            <a:r>
              <a:rPr kumimoji="1" lang="ko-KR" altLang="en-US" sz="1400" b="1" dirty="0" err="1">
                <a:highlight>
                  <a:srgbClr val="FFFF00"/>
                </a:highlight>
              </a:rPr>
              <a:t>를</a:t>
            </a:r>
            <a:r>
              <a:rPr kumimoji="1" lang="ko-KR" altLang="en-US" sz="1400" b="1" dirty="0">
                <a:highlight>
                  <a:srgbClr val="FFFF00"/>
                </a:highlight>
              </a:rPr>
              <a:t> 넣어 하나의 비트의 결과</a:t>
            </a:r>
            <a:r>
              <a:rPr kumimoji="1" lang="ko-KR" altLang="en-US" sz="1400" dirty="0"/>
              <a:t>가 나온다는 것 </a:t>
            </a:r>
            <a:r>
              <a:rPr kumimoji="1" lang="en-US" altLang="ko-KR" sz="1400" dirty="0"/>
              <a:t>(</a:t>
            </a:r>
            <a:r>
              <a:rPr kumimoji="1" lang="ko-KR" altLang="en-US" sz="1400" dirty="0"/>
              <a:t>즉</a:t>
            </a:r>
            <a:r>
              <a:rPr kumimoji="1" lang="en-US" altLang="ko-KR" sz="1400" dirty="0"/>
              <a:t>, </a:t>
            </a:r>
            <a:r>
              <a:rPr kumimoji="1" lang="ko-KR" altLang="en-US" sz="1400" b="1" dirty="0">
                <a:highlight>
                  <a:srgbClr val="FFFF00"/>
                </a:highlight>
              </a:rPr>
              <a:t>연산</a:t>
            </a:r>
            <a:r>
              <a:rPr kumimoji="1" lang="ko-KR" altLang="en-US" sz="1400" dirty="0"/>
              <a:t>을 한다는 것이다</a:t>
            </a:r>
            <a:r>
              <a:rPr kumimoji="1" lang="en-US" altLang="ko-KR" sz="1400" dirty="0"/>
              <a:t>)</a:t>
            </a:r>
            <a:endParaRPr kumimoji="1" lang="ko-KR" altLang="en-US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FDE1658-73D8-13E8-CBD2-0127E8973DE1}"/>
              </a:ext>
            </a:extLst>
          </p:cNvPr>
          <p:cNvSpPr txBox="1"/>
          <p:nvPr/>
        </p:nvSpPr>
        <p:spPr>
          <a:xfrm>
            <a:off x="8844122" y="4826148"/>
            <a:ext cx="31414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위의 회로를 조합하여 </a:t>
            </a:r>
            <a:r>
              <a:rPr kumimoji="1" lang="en-US" altLang="ko-KR" sz="1400" dirty="0"/>
              <a:t>+, -</a:t>
            </a:r>
            <a:r>
              <a:rPr kumimoji="1" lang="ko-KR" altLang="en-US" sz="1400" dirty="0"/>
              <a:t>의 연산이 가능하다</a:t>
            </a:r>
            <a:r>
              <a:rPr kumimoji="1" lang="en-US" altLang="ko-KR" sz="1400" dirty="0"/>
              <a:t>. </a:t>
            </a:r>
            <a:r>
              <a:rPr kumimoji="1" lang="ko-KR" altLang="en-US" sz="1400" dirty="0"/>
              <a:t>근본적으로 모든 연산은 </a:t>
            </a:r>
            <a:r>
              <a:rPr kumimoji="1" lang="en-US" altLang="ko-KR" sz="1400" dirty="0"/>
              <a:t>+</a:t>
            </a:r>
            <a:r>
              <a:rPr kumimoji="1" lang="ko-KR" altLang="en-US" sz="1400" dirty="0"/>
              <a:t>로 이루어져 있지만</a:t>
            </a:r>
            <a:r>
              <a:rPr kumimoji="1" lang="en-US" altLang="ko-KR" sz="1400" dirty="0"/>
              <a:t>, </a:t>
            </a:r>
            <a:r>
              <a:rPr kumimoji="1" lang="ko-KR" altLang="en-US" sz="1400" dirty="0"/>
              <a:t>회로의 조합에 따라 </a:t>
            </a:r>
            <a:r>
              <a:rPr kumimoji="1" lang="en-US" altLang="ko-KR" sz="1400" dirty="0"/>
              <a:t>-, /, x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효율적으로 </a:t>
            </a:r>
            <a:r>
              <a:rPr kumimoji="1" lang="ko-KR" altLang="en-US" sz="1400" dirty="0" err="1"/>
              <a:t>연산할수</a:t>
            </a:r>
            <a:r>
              <a:rPr kumimoji="1" lang="ko-KR" altLang="en-US" sz="1400" dirty="0"/>
              <a:t> 있다</a:t>
            </a:r>
            <a:r>
              <a:rPr kumimoji="1" lang="en-US" altLang="ko-KR" sz="1400" dirty="0"/>
              <a:t>.</a:t>
            </a:r>
            <a:endParaRPr kumimoji="1" lang="ko-KR" altLang="en-US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F51EFBE-9774-102A-40CC-1ECD8CD538F0}"/>
              </a:ext>
            </a:extLst>
          </p:cNvPr>
          <p:cNvSpPr txBox="1"/>
          <p:nvPr/>
        </p:nvSpPr>
        <p:spPr>
          <a:xfrm>
            <a:off x="9863023" y="2539220"/>
            <a:ext cx="2315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dirty="0"/>
              <a:t>* </a:t>
            </a:r>
            <a:r>
              <a:rPr kumimoji="1" lang="en-US" altLang="ko-KR" sz="1100" dirty="0"/>
              <a:t>Computer</a:t>
            </a:r>
            <a:r>
              <a:rPr kumimoji="1" lang="ko-KR" altLang="en-US" sz="1100" dirty="0"/>
              <a:t>의 연산을 하는 주체</a:t>
            </a:r>
          </a:p>
        </p:txBody>
      </p:sp>
    </p:spTree>
    <p:extLst>
      <p:ext uri="{BB962C8B-B14F-4D97-AF65-F5344CB8AC3E}">
        <p14:creationId xmlns:p14="http://schemas.microsoft.com/office/powerpoint/2010/main" val="707568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F66661C1-E5C4-9F36-2045-D525D5B8107F}"/>
              </a:ext>
            </a:extLst>
          </p:cNvPr>
          <p:cNvSpPr txBox="1"/>
          <p:nvPr/>
        </p:nvSpPr>
        <p:spPr>
          <a:xfrm>
            <a:off x="1738489" y="2875002"/>
            <a:ext cx="87150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000" dirty="0"/>
              <a:t>Topic</a:t>
            </a:r>
            <a:r>
              <a:rPr kumimoji="1" lang="ko-KR" altLang="en-US" sz="3000" dirty="0"/>
              <a:t> </a:t>
            </a:r>
            <a:r>
              <a:rPr kumimoji="1" lang="en-US" altLang="ko-KR" sz="3000" dirty="0"/>
              <a:t>:</a:t>
            </a:r>
            <a:r>
              <a:rPr kumimoji="1" lang="ko-KR" altLang="en-US" sz="3000" dirty="0"/>
              <a:t> 메모리</a:t>
            </a:r>
          </a:p>
        </p:txBody>
      </p:sp>
    </p:spTree>
    <p:extLst>
      <p:ext uri="{BB962C8B-B14F-4D97-AF65-F5344CB8AC3E}">
        <p14:creationId xmlns:p14="http://schemas.microsoft.com/office/powerpoint/2010/main" val="3579229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A8B8FC-ED97-BD8A-4C78-CFA67C8E63C0}"/>
              </a:ext>
            </a:extLst>
          </p:cNvPr>
          <p:cNvSpPr txBox="1"/>
          <p:nvPr/>
        </p:nvSpPr>
        <p:spPr>
          <a:xfrm>
            <a:off x="283336" y="231820"/>
            <a:ext cx="5325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/>
              <a:t>Q2) 32bit </a:t>
            </a:r>
            <a:r>
              <a:rPr kumimoji="1" lang="ko-KR" altLang="en-US" sz="1600" b="1" dirty="0"/>
              <a:t>체계 메모리 </a:t>
            </a:r>
            <a:r>
              <a:rPr kumimoji="1" lang="en-US" altLang="ko-KR" sz="1600" b="1" dirty="0"/>
              <a:t>/ 64bit </a:t>
            </a:r>
            <a:r>
              <a:rPr kumimoji="1" lang="ko-KR" altLang="en-US" sz="1600" b="1" dirty="0"/>
              <a:t>체계 메모리란 무엇인가</a:t>
            </a:r>
            <a:r>
              <a:rPr kumimoji="1" lang="en-US" altLang="ko-KR" sz="1600" b="1" dirty="0"/>
              <a:t>?</a:t>
            </a:r>
            <a:endParaRPr kumimoji="1" lang="ko-KR" altLang="en-US" sz="1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852F08-C574-C46A-F1EC-39D3271E4501}"/>
              </a:ext>
            </a:extLst>
          </p:cNvPr>
          <p:cNvSpPr txBox="1"/>
          <p:nvPr/>
        </p:nvSpPr>
        <p:spPr>
          <a:xfrm>
            <a:off x="283336" y="790856"/>
            <a:ext cx="106508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시스템에서 </a:t>
            </a:r>
            <a:r>
              <a:rPr lang="en" altLang="ko-KR" sz="1600" dirty="0"/>
              <a:t>CPU</a:t>
            </a:r>
            <a:r>
              <a:rPr lang="ko-KR" altLang="en-US" sz="1600" dirty="0"/>
              <a:t>와 운영체제가 </a:t>
            </a:r>
            <a:r>
              <a:rPr lang="en-US" altLang="ko-KR" sz="1600" dirty="0"/>
              <a:t>32</a:t>
            </a:r>
            <a:r>
              <a:rPr lang="ko-KR" altLang="en-US" sz="1600" dirty="0"/>
              <a:t>비트의 데이터 단위로 메모리를 처리하고 접근하는 방식을 말한다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8709FB5F-9A50-5B01-4083-5D6EECA9D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578050"/>
              </p:ext>
            </p:extLst>
          </p:nvPr>
        </p:nvGraphicFramePr>
        <p:xfrm>
          <a:off x="2755721" y="2048910"/>
          <a:ext cx="5049233" cy="25276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1319">
                  <a:extLst>
                    <a:ext uri="{9D8B030D-6E8A-4147-A177-3AD203B41FA5}">
                      <a16:colId xmlns:a16="http://schemas.microsoft.com/office/drawing/2014/main" val="3408414427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3155879191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2611491143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2202869473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3548912312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1056997378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1919910284"/>
                    </a:ext>
                  </a:extLst>
                </a:gridCol>
              </a:tblGrid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08060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105570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207509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292293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58548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5874B32-2BEF-1455-2823-3F18F1711D94}"/>
              </a:ext>
            </a:extLst>
          </p:cNvPr>
          <p:cNvSpPr txBox="1"/>
          <p:nvPr/>
        </p:nvSpPr>
        <p:spPr>
          <a:xfrm>
            <a:off x="283336" y="1349892"/>
            <a:ext cx="104351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여기서 </a:t>
            </a:r>
            <a:r>
              <a:rPr lang="en-US" altLang="ko-KR" sz="1600" dirty="0"/>
              <a:t>32</a:t>
            </a:r>
            <a:r>
              <a:rPr lang="ko-KR" altLang="en-US" sz="1600" dirty="0"/>
              <a:t>비트는 </a:t>
            </a:r>
            <a:r>
              <a:rPr lang="en" altLang="ko-KR" sz="1600" b="1" dirty="0">
                <a:highlight>
                  <a:srgbClr val="FFFF00"/>
                </a:highlight>
              </a:rPr>
              <a:t>CPU</a:t>
            </a:r>
            <a:r>
              <a:rPr lang="ko-KR" altLang="en-US" sz="1600" b="1" dirty="0">
                <a:highlight>
                  <a:srgbClr val="FFFF00"/>
                </a:highlight>
              </a:rPr>
              <a:t>가 한 번에 처리할 수 있는 데이터의 크기가 </a:t>
            </a:r>
            <a:r>
              <a:rPr lang="en-US" altLang="ko-KR" sz="1600" b="1" dirty="0">
                <a:highlight>
                  <a:srgbClr val="FFFF00"/>
                </a:highlight>
              </a:rPr>
              <a:t>32</a:t>
            </a:r>
            <a:r>
              <a:rPr lang="ko-KR" altLang="en-US" sz="1600" b="1" dirty="0">
                <a:highlight>
                  <a:srgbClr val="FFFF00"/>
                </a:highlight>
              </a:rPr>
              <a:t>비트</a:t>
            </a:r>
            <a:r>
              <a:rPr lang="en-US" altLang="ko-KR" sz="1600" dirty="0"/>
              <a:t>(4</a:t>
            </a:r>
            <a:r>
              <a:rPr lang="ko-KR" altLang="en-US" sz="1600" dirty="0"/>
              <a:t>바이트</a:t>
            </a:r>
            <a:r>
              <a:rPr lang="en-US" altLang="ko-KR" sz="1600" dirty="0"/>
              <a:t>)</a:t>
            </a:r>
            <a:r>
              <a:rPr lang="ko-KR" altLang="en-US" sz="1600" dirty="0"/>
              <a:t>임을 의미한다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4AB574-CD30-F54D-205C-0F2653EFD0C9}"/>
              </a:ext>
            </a:extLst>
          </p:cNvPr>
          <p:cNvSpPr txBox="1"/>
          <p:nvPr/>
        </p:nvSpPr>
        <p:spPr>
          <a:xfrm>
            <a:off x="592429" y="4906211"/>
            <a:ext cx="9375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메모리는 </a:t>
            </a:r>
            <a:r>
              <a:rPr kumimoji="1" lang="en-US" altLang="ko-KR" sz="1600" b="1" dirty="0">
                <a:solidFill>
                  <a:srgbClr val="C00000"/>
                </a:solidFill>
              </a:rPr>
              <a:t>1byte(8bit)</a:t>
            </a:r>
            <a:r>
              <a:rPr kumimoji="1" lang="ko-KR" altLang="en-US" sz="1600" b="1" dirty="0">
                <a:solidFill>
                  <a:srgbClr val="C00000"/>
                </a:solidFill>
              </a:rPr>
              <a:t>가 관리</a:t>
            </a:r>
            <a:r>
              <a:rPr kumimoji="1" lang="ko-KR" altLang="en-US" sz="1600" dirty="0"/>
              <a:t>가 되며</a:t>
            </a:r>
            <a:r>
              <a:rPr kumimoji="1" lang="en-US" altLang="ko-KR" sz="1600" dirty="0"/>
              <a:t>, </a:t>
            </a:r>
            <a:r>
              <a:rPr kumimoji="1" lang="ko-KR" altLang="en-US" sz="1600" dirty="0"/>
              <a:t>위의 메모리 단위당 </a:t>
            </a:r>
            <a:r>
              <a:rPr kumimoji="1" lang="ko-KR" altLang="en-US" sz="1600" b="1" dirty="0"/>
              <a:t>메모리 주소</a:t>
            </a:r>
            <a:r>
              <a:rPr kumimoji="1" lang="ko-KR" altLang="en-US" sz="1600" dirty="0"/>
              <a:t>를 가지고 있다</a:t>
            </a:r>
            <a:r>
              <a:rPr kumimoji="1" lang="en-US" altLang="ko-KR" sz="1600" dirty="0"/>
              <a:t>. </a:t>
            </a:r>
          </a:p>
          <a:p>
            <a:r>
              <a:rPr kumimoji="1" lang="en-US" altLang="ko-KR" sz="1600" b="1" dirty="0">
                <a:highlight>
                  <a:srgbClr val="FFFF00"/>
                </a:highlight>
              </a:rPr>
              <a:t>1byte</a:t>
            </a:r>
            <a:r>
              <a:rPr kumimoji="1" lang="ko-KR" altLang="en-US" sz="1600" b="1" dirty="0">
                <a:highlight>
                  <a:srgbClr val="FFFF00"/>
                </a:highlight>
              </a:rPr>
              <a:t>메모리 공간을 관리하기 위해 </a:t>
            </a:r>
            <a:r>
              <a:rPr kumimoji="1" lang="en-US" altLang="ko-KR" sz="1600" b="1" dirty="0">
                <a:highlight>
                  <a:srgbClr val="FFFF00"/>
                </a:highlight>
              </a:rPr>
              <a:t>32bit</a:t>
            </a:r>
            <a:r>
              <a:rPr kumimoji="1" lang="ko-KR" altLang="en-US" sz="1600" b="1" dirty="0" err="1">
                <a:highlight>
                  <a:srgbClr val="FFFF00"/>
                </a:highlight>
              </a:rPr>
              <a:t>를</a:t>
            </a:r>
            <a:r>
              <a:rPr kumimoji="1" lang="ko-KR" altLang="en-US" sz="1600" b="1" dirty="0">
                <a:highlight>
                  <a:srgbClr val="FFFF00"/>
                </a:highlight>
              </a:rPr>
              <a:t> 사용</a:t>
            </a:r>
            <a:r>
              <a:rPr kumimoji="1" lang="ko-KR" altLang="en-US" sz="1600" dirty="0"/>
              <a:t>하고 있다 </a:t>
            </a:r>
            <a:r>
              <a:rPr kumimoji="1" lang="en-US" altLang="ko-KR" sz="1600" dirty="0"/>
              <a:t>(32bit</a:t>
            </a:r>
            <a:r>
              <a:rPr kumimoji="1" lang="ko-KR" altLang="en-US" sz="1600" dirty="0"/>
              <a:t> 체계 기준</a:t>
            </a:r>
            <a:r>
              <a:rPr kumimoji="1" lang="en-US" altLang="ko-KR" sz="1600" dirty="0"/>
              <a:t>)</a:t>
            </a:r>
            <a:endParaRPr kumimoji="1"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733CBC-695C-575A-C4D6-B6D70BEDAD1E}"/>
              </a:ext>
            </a:extLst>
          </p:cNvPr>
          <p:cNvSpPr txBox="1"/>
          <p:nvPr/>
        </p:nvSpPr>
        <p:spPr>
          <a:xfrm>
            <a:off x="6226937" y="4165019"/>
            <a:ext cx="148107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/>
              <a:t>32bit </a:t>
            </a:r>
            <a:r>
              <a:rPr kumimoji="1" lang="ko-KR" altLang="en-US" sz="1400" b="1" dirty="0"/>
              <a:t>체계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EB9C4A-123F-DDF3-6DEC-EDF81B44E6BE}"/>
              </a:ext>
            </a:extLst>
          </p:cNvPr>
          <p:cNvSpPr txBox="1"/>
          <p:nvPr/>
        </p:nvSpPr>
        <p:spPr>
          <a:xfrm>
            <a:off x="5608749" y="3128051"/>
            <a:ext cx="88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1byte</a:t>
            </a:r>
            <a:endParaRPr kumimoji="1" lang="ko-KR" altLang="en-US" dirty="0"/>
          </a:p>
        </p:txBody>
      </p:sp>
      <p:sp>
        <p:nvSpPr>
          <p:cNvPr id="12" name="설명선 2[L] 11">
            <a:extLst>
              <a:ext uri="{FF2B5EF4-FFF2-40B4-BE49-F238E27FC236}">
                <a16:creationId xmlns:a16="http://schemas.microsoft.com/office/drawing/2014/main" id="{6B311DC9-B82A-F3C2-E644-1BF651DC8FA1}"/>
              </a:ext>
            </a:extLst>
          </p:cNvPr>
          <p:cNvSpPr/>
          <p:nvPr/>
        </p:nvSpPr>
        <p:spPr>
          <a:xfrm>
            <a:off x="7218610" y="2142469"/>
            <a:ext cx="1964026" cy="895851"/>
          </a:xfrm>
          <a:prstGeom prst="borderCallout2">
            <a:avLst>
              <a:gd name="adj1" fmla="val 51815"/>
              <a:gd name="adj2" fmla="val -1120"/>
              <a:gd name="adj3" fmla="val 51815"/>
              <a:gd name="adj4" fmla="val -18634"/>
              <a:gd name="adj5" fmla="val 112500"/>
              <a:gd name="adj6" fmla="val -4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32bit (</a:t>
            </a:r>
            <a:r>
              <a:rPr kumimoji="1" lang="ko-KR" altLang="en-US" sz="1400" dirty="0">
                <a:solidFill>
                  <a:schemeClr val="tx1"/>
                </a:solidFill>
              </a:rPr>
              <a:t>메모리</a:t>
            </a:r>
            <a:r>
              <a:rPr kumimoji="1" lang="en-US" altLang="ko-KR" sz="1400" dirty="0">
                <a:solidFill>
                  <a:schemeClr val="tx1"/>
                </a:solidFill>
              </a:rPr>
              <a:t>) - </a:t>
            </a:r>
            <a:r>
              <a:rPr kumimoji="1" lang="ko-KR" altLang="en-US" sz="1400" b="1" dirty="0">
                <a:solidFill>
                  <a:schemeClr val="tx1"/>
                </a:solidFill>
              </a:rPr>
              <a:t>단위</a:t>
            </a:r>
            <a:endParaRPr kumimoji="1" lang="en-US" altLang="ko-KR" sz="1400" b="1" dirty="0">
              <a:solidFill>
                <a:schemeClr val="tx1"/>
              </a:solidFill>
            </a:endParaRPr>
          </a:p>
          <a:p>
            <a:pPr algn="ctr"/>
            <a:endParaRPr kumimoji="1"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_</a:t>
            </a:r>
            <a:r>
              <a:rPr kumimoji="1" lang="ko-KR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ko-KR" sz="1400" dirty="0">
                <a:solidFill>
                  <a:schemeClr val="tx1"/>
                </a:solidFill>
              </a:rPr>
              <a:t>_ _ _ _  ….  _ _ _ _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2E1CBA71-019B-CB95-6429-6C40D43B26C0}"/>
              </a:ext>
            </a:extLst>
          </p:cNvPr>
          <p:cNvSpPr/>
          <p:nvPr/>
        </p:nvSpPr>
        <p:spPr>
          <a:xfrm>
            <a:off x="5608749" y="3038320"/>
            <a:ext cx="779172" cy="55488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E280F1-360A-D5C4-0CC6-B07D11D3C098}"/>
              </a:ext>
            </a:extLst>
          </p:cNvPr>
          <p:cNvSpPr txBox="1"/>
          <p:nvPr/>
        </p:nvSpPr>
        <p:spPr>
          <a:xfrm>
            <a:off x="8567314" y="1803915"/>
            <a:ext cx="784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/>
              <a:t>주소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C16CA8-057A-9A4A-3F18-B43585E997B5}"/>
              </a:ext>
            </a:extLst>
          </p:cNvPr>
          <p:cNvSpPr txBox="1"/>
          <p:nvPr/>
        </p:nvSpPr>
        <p:spPr>
          <a:xfrm>
            <a:off x="673030" y="6060155"/>
            <a:ext cx="7627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해당 메모리 주소는 물리적으로 가지고 있는 것인가</a:t>
            </a:r>
            <a:r>
              <a:rPr kumimoji="1" lang="en-US" altLang="ko-KR" sz="1400" dirty="0"/>
              <a:t>? </a:t>
            </a:r>
            <a:r>
              <a:rPr kumimoji="1" lang="ko-KR" altLang="en-US" sz="1400" dirty="0"/>
              <a:t>논리적인가</a:t>
            </a:r>
            <a:r>
              <a:rPr kumimoji="1" lang="en-US" altLang="ko-KR" sz="1400" dirty="0"/>
              <a:t>?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01134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8478" y="159026"/>
            <a:ext cx="1178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즉</a:t>
            </a:r>
            <a:r>
              <a:rPr lang="en-US" altLang="ko-KR" sz="1600" dirty="0"/>
              <a:t>, 32</a:t>
            </a:r>
            <a:r>
              <a:rPr lang="ko-KR" altLang="en-US" sz="1600" dirty="0"/>
              <a:t>비트 체계에서는 </a:t>
            </a:r>
            <a:r>
              <a:rPr lang="en-US" altLang="ko-KR" sz="1600" u="sng" dirty="0"/>
              <a:t>CPU</a:t>
            </a:r>
            <a:r>
              <a:rPr lang="ko-KR" altLang="en-US" sz="1600" u="sng" dirty="0"/>
              <a:t>가 한 번에 관리할 수 있는 메모리 크기가 </a:t>
            </a:r>
            <a:r>
              <a:rPr lang="en-US" altLang="ko-KR" sz="1600" u="sng" dirty="0"/>
              <a:t>32bit</a:t>
            </a:r>
            <a:r>
              <a:rPr lang="ko-KR" altLang="en-US" sz="1600" u="sng" dirty="0"/>
              <a:t>이고</a:t>
            </a:r>
            <a:r>
              <a:rPr lang="en-US" altLang="ko-KR" sz="1600" u="sng" dirty="0"/>
              <a:t>, </a:t>
            </a:r>
            <a:r>
              <a:rPr lang="ko-KR" altLang="en-US" sz="1600" u="sng" dirty="0"/>
              <a:t>이론상 </a:t>
            </a:r>
            <a:r>
              <a:rPr lang="en-US" altLang="ko-KR" sz="1600" u="sng" dirty="0"/>
              <a:t>32bit</a:t>
            </a:r>
            <a:r>
              <a:rPr lang="ko-KR" altLang="en-US" sz="1600" u="sng" dirty="0"/>
              <a:t>로 표현 가능한 </a:t>
            </a:r>
            <a:r>
              <a:rPr lang="ko-KR" altLang="en-US" sz="1600" u="sng" dirty="0" err="1"/>
              <a:t>경우의수를</a:t>
            </a:r>
            <a:r>
              <a:rPr lang="ko-KR" altLang="en-US" sz="1600" u="sng" dirty="0"/>
              <a:t> 처리 가능하다 </a:t>
            </a:r>
            <a:r>
              <a:rPr lang="en-US" altLang="ko-KR" sz="1600" u="sng" dirty="0"/>
              <a:t>(4GB)</a:t>
            </a:r>
            <a:endParaRPr lang="ko-KR" altLang="en-US" sz="1600" dirty="0"/>
          </a:p>
        </p:txBody>
      </p:sp>
      <p:graphicFrame>
        <p:nvGraphicFramePr>
          <p:cNvPr id="31" name="표 6">
            <a:extLst>
              <a:ext uri="{FF2B5EF4-FFF2-40B4-BE49-F238E27FC236}">
                <a16:creationId xmlns:a16="http://schemas.microsoft.com/office/drawing/2014/main" id="{8709FB5F-9A50-5B01-4083-5D6EECA9D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289841"/>
              </p:ext>
            </p:extLst>
          </p:nvPr>
        </p:nvGraphicFramePr>
        <p:xfrm>
          <a:off x="8291659" y="1881755"/>
          <a:ext cx="3237675" cy="1441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2525">
                  <a:extLst>
                    <a:ext uri="{9D8B030D-6E8A-4147-A177-3AD203B41FA5}">
                      <a16:colId xmlns:a16="http://schemas.microsoft.com/office/drawing/2014/main" val="3408414427"/>
                    </a:ext>
                  </a:extLst>
                </a:gridCol>
                <a:gridCol w="462525">
                  <a:extLst>
                    <a:ext uri="{9D8B030D-6E8A-4147-A177-3AD203B41FA5}">
                      <a16:colId xmlns:a16="http://schemas.microsoft.com/office/drawing/2014/main" val="3155879191"/>
                    </a:ext>
                  </a:extLst>
                </a:gridCol>
                <a:gridCol w="462525">
                  <a:extLst>
                    <a:ext uri="{9D8B030D-6E8A-4147-A177-3AD203B41FA5}">
                      <a16:colId xmlns:a16="http://schemas.microsoft.com/office/drawing/2014/main" val="2611491143"/>
                    </a:ext>
                  </a:extLst>
                </a:gridCol>
                <a:gridCol w="462525">
                  <a:extLst>
                    <a:ext uri="{9D8B030D-6E8A-4147-A177-3AD203B41FA5}">
                      <a16:colId xmlns:a16="http://schemas.microsoft.com/office/drawing/2014/main" val="2202869473"/>
                    </a:ext>
                  </a:extLst>
                </a:gridCol>
                <a:gridCol w="462525">
                  <a:extLst>
                    <a:ext uri="{9D8B030D-6E8A-4147-A177-3AD203B41FA5}">
                      <a16:colId xmlns:a16="http://schemas.microsoft.com/office/drawing/2014/main" val="3548912312"/>
                    </a:ext>
                  </a:extLst>
                </a:gridCol>
                <a:gridCol w="462525">
                  <a:extLst>
                    <a:ext uri="{9D8B030D-6E8A-4147-A177-3AD203B41FA5}">
                      <a16:colId xmlns:a16="http://schemas.microsoft.com/office/drawing/2014/main" val="1056997378"/>
                    </a:ext>
                  </a:extLst>
                </a:gridCol>
                <a:gridCol w="462525">
                  <a:extLst>
                    <a:ext uri="{9D8B030D-6E8A-4147-A177-3AD203B41FA5}">
                      <a16:colId xmlns:a16="http://schemas.microsoft.com/office/drawing/2014/main" val="1919910284"/>
                    </a:ext>
                  </a:extLst>
                </a:gridCol>
              </a:tblGrid>
              <a:tr h="2882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208060"/>
                  </a:ext>
                </a:extLst>
              </a:tr>
              <a:tr h="2882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1105570"/>
                  </a:ext>
                </a:extLst>
              </a:tr>
              <a:tr h="288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9207509"/>
                  </a:ext>
                </a:extLst>
              </a:tr>
              <a:tr h="288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5292293"/>
                  </a:ext>
                </a:extLst>
              </a:tr>
              <a:tr h="2882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3585483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8751654" y="1358351"/>
            <a:ext cx="2317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4,294,967,296</a:t>
            </a:r>
            <a:r>
              <a:rPr lang="ko-KR" altLang="en-US" sz="1400" b="1" dirty="0"/>
              <a:t>개의 </a:t>
            </a:r>
            <a:r>
              <a:rPr lang="en-US" altLang="ko-KR" sz="1400" b="1" dirty="0"/>
              <a:t>1byte</a:t>
            </a:r>
            <a:endParaRPr lang="ko-KR" altLang="en-US" sz="1400" b="1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8291659" y="1881755"/>
            <a:ext cx="459995" cy="28883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8291658" y="2172549"/>
            <a:ext cx="459995" cy="28883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9671444" y="1883713"/>
            <a:ext cx="459995" cy="28883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9208705" y="2163495"/>
            <a:ext cx="459995" cy="28883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8291657" y="3027401"/>
            <a:ext cx="459995" cy="28883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꺾인 연결선 68"/>
          <p:cNvCxnSpPr>
            <a:stCxn id="23" idx="3"/>
            <a:endCxn id="43" idx="1"/>
          </p:cNvCxnSpPr>
          <p:nvPr/>
        </p:nvCxnSpPr>
        <p:spPr>
          <a:xfrm flipV="1">
            <a:off x="6593089" y="3171819"/>
            <a:ext cx="1698568" cy="46437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endCxn id="42" idx="2"/>
          </p:cNvCxnSpPr>
          <p:nvPr/>
        </p:nvCxnSpPr>
        <p:spPr>
          <a:xfrm>
            <a:off x="5946836" y="1922072"/>
            <a:ext cx="3491867" cy="530258"/>
          </a:xfrm>
          <a:prstGeom prst="bentConnector4">
            <a:avLst>
              <a:gd name="adj1" fmla="val 29076"/>
              <a:gd name="adj2" fmla="val 12945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endCxn id="39" idx="1"/>
          </p:cNvCxnSpPr>
          <p:nvPr/>
        </p:nvCxnSpPr>
        <p:spPr>
          <a:xfrm>
            <a:off x="5946836" y="1666128"/>
            <a:ext cx="2344823" cy="36004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96627" y="3928171"/>
            <a:ext cx="10888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* 32</a:t>
            </a:r>
            <a:r>
              <a:rPr lang="ko-KR" altLang="en-US" sz="1400" dirty="0"/>
              <a:t>비트로는 표현 가능한 개수는 총 </a:t>
            </a:r>
            <a:r>
              <a:rPr lang="en-US" altLang="ko-KR" sz="1400" b="1" dirty="0">
                <a:solidFill>
                  <a:srgbClr val="FF0000"/>
                </a:solidFill>
              </a:rPr>
              <a:t>4,294,967,296</a:t>
            </a:r>
            <a:r>
              <a:rPr lang="ko-KR" altLang="en-US" sz="1400" b="1" dirty="0">
                <a:solidFill>
                  <a:srgbClr val="FF0000"/>
                </a:solidFill>
              </a:rPr>
              <a:t>까지</a:t>
            </a:r>
            <a:r>
              <a:rPr lang="ko-KR" altLang="en-US" sz="1400" dirty="0"/>
              <a:t> 표현 할 수 있고</a:t>
            </a:r>
            <a:r>
              <a:rPr lang="en-US" altLang="ko-KR" sz="1400" dirty="0"/>
              <a:t>, 32</a:t>
            </a:r>
            <a:r>
              <a:rPr lang="ko-KR" altLang="en-US" sz="1400" dirty="0"/>
              <a:t>비트로 표현 할 수 있는 숫자 마다 </a:t>
            </a:r>
            <a:r>
              <a:rPr lang="en-US" altLang="ko-KR" sz="1400" dirty="0"/>
              <a:t> 1byte</a:t>
            </a:r>
            <a:r>
              <a:rPr lang="ko-KR" altLang="en-US" sz="1400" dirty="0"/>
              <a:t>를 할당한다면 총 </a:t>
            </a:r>
            <a:r>
              <a:rPr lang="en-US" altLang="ko-KR" sz="1400" dirty="0"/>
              <a:t>4,294,967,296 byte</a:t>
            </a:r>
            <a:r>
              <a:rPr lang="ko-KR" altLang="en-US" sz="1400" dirty="0"/>
              <a:t>가 된다</a:t>
            </a:r>
            <a:r>
              <a:rPr lang="en-US" altLang="ko-KR" sz="1400" dirty="0"/>
              <a:t>.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79083" y="940130"/>
            <a:ext cx="1364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CPU</a:t>
            </a:r>
            <a:r>
              <a:rPr lang="ko-KR" altLang="en-US" sz="1000" dirty="0"/>
              <a:t>가 </a:t>
            </a:r>
            <a:r>
              <a:rPr lang="ko-KR" altLang="en-US" sz="1000" b="1" dirty="0"/>
              <a:t>한 번에 </a:t>
            </a:r>
            <a:endParaRPr lang="en-US" altLang="ko-KR" sz="1000" b="1" dirty="0"/>
          </a:p>
          <a:p>
            <a:r>
              <a:rPr lang="ko-KR" altLang="en-US" sz="1000" dirty="0"/>
              <a:t>메모리 주소를 지정할 수 있는 최대 크기 는 </a:t>
            </a:r>
            <a:r>
              <a:rPr lang="en-US" altLang="ko-KR" sz="1000" dirty="0"/>
              <a:t>32bit</a:t>
            </a:r>
            <a:r>
              <a:rPr lang="ko-KR" altLang="en-US" sz="1000" dirty="0"/>
              <a:t>이다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460132" y="4940988"/>
            <a:ext cx="112462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 32</a:t>
            </a:r>
            <a:r>
              <a:rPr lang="ko-KR" altLang="en-US" sz="1400" dirty="0"/>
              <a:t>비트 체계에서 </a:t>
            </a:r>
            <a:r>
              <a:rPr lang="en-US" altLang="ko-KR" sz="1400" dirty="0"/>
              <a:t>CPU</a:t>
            </a:r>
            <a:r>
              <a:rPr lang="ko-KR" altLang="en-US" sz="1400" dirty="0"/>
              <a:t>는 한 번에 </a:t>
            </a:r>
            <a:r>
              <a:rPr lang="en-US" altLang="ko-KR" sz="1400" dirty="0">
                <a:solidFill>
                  <a:srgbClr val="C00000"/>
                </a:solidFill>
              </a:rPr>
              <a:t>32</a:t>
            </a:r>
            <a:r>
              <a:rPr lang="ko-KR" altLang="en-US" sz="1400" dirty="0">
                <a:solidFill>
                  <a:srgbClr val="C00000"/>
                </a:solidFill>
              </a:rPr>
              <a:t>비트로 메모리를 관리</a:t>
            </a:r>
            <a:r>
              <a:rPr lang="ko-KR" altLang="en-US" sz="1400" dirty="0"/>
              <a:t>한다</a:t>
            </a:r>
            <a:r>
              <a:rPr lang="en-US" altLang="ko-KR" sz="1400" dirty="0"/>
              <a:t>. 32</a:t>
            </a:r>
            <a:r>
              <a:rPr lang="ko-KR" altLang="en-US" sz="1400" dirty="0"/>
              <a:t>비트로 표현할 수 있는 경우의 수는 총 </a:t>
            </a:r>
            <a:r>
              <a:rPr lang="en-US" altLang="ko-KR" sz="1400" dirty="0"/>
              <a:t>4,294,967,296</a:t>
            </a:r>
            <a:r>
              <a:rPr lang="ko-KR" altLang="en-US" sz="1400" dirty="0"/>
              <a:t>개이고</a:t>
            </a:r>
            <a:r>
              <a:rPr lang="en-US" altLang="ko-KR" sz="1400" dirty="0"/>
              <a:t>, </a:t>
            </a:r>
            <a:r>
              <a:rPr lang="ko-KR" altLang="en-US" sz="1400" dirty="0"/>
              <a:t>각 주소는 </a:t>
            </a:r>
            <a:r>
              <a:rPr lang="en-US" altLang="ko-KR" sz="1400" dirty="0"/>
              <a:t>1</a:t>
            </a:r>
            <a:r>
              <a:rPr lang="ko-KR" altLang="en-US" sz="1400" dirty="0"/>
              <a:t>바이트를 관리하므로 이론적으로 </a:t>
            </a:r>
            <a:r>
              <a:rPr lang="en-US" altLang="ko-KR" sz="1400" dirty="0"/>
              <a:t>32</a:t>
            </a:r>
            <a:r>
              <a:rPr lang="ko-KR" altLang="en-US" sz="1400" dirty="0"/>
              <a:t>비트 아키텍처의 </a:t>
            </a:r>
            <a:r>
              <a:rPr lang="en-US" altLang="ko-KR" sz="1400" dirty="0"/>
              <a:t>CPU</a:t>
            </a:r>
            <a:r>
              <a:rPr lang="ko-KR" altLang="en-US" sz="1400" dirty="0"/>
              <a:t>는 최대 </a:t>
            </a:r>
            <a:r>
              <a:rPr lang="en-US" altLang="ko-KR" sz="1400" dirty="0"/>
              <a:t>4GB(4,294,967,296</a:t>
            </a:r>
            <a:r>
              <a:rPr lang="ko-KR" altLang="en-US" sz="1400" dirty="0"/>
              <a:t>바이트</a:t>
            </a:r>
            <a:r>
              <a:rPr lang="en-US" altLang="ko-KR" sz="1400" dirty="0"/>
              <a:t>)</a:t>
            </a:r>
            <a:r>
              <a:rPr lang="ko-KR" altLang="en-US" sz="1400" dirty="0"/>
              <a:t>의 메모리를 관리할 수 있다</a:t>
            </a:r>
            <a:r>
              <a:rPr lang="en-US" altLang="ko-KR" sz="1400" dirty="0"/>
              <a:t>. </a:t>
            </a:r>
            <a:endParaRPr lang="ko-KR" alt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565472" y="1960339"/>
            <a:ext cx="549622" cy="276999"/>
          </a:xfrm>
          <a:prstGeom prst="rect">
            <a:avLst/>
          </a:prstGeom>
          <a:noFill/>
          <a:scene3d>
            <a:camera prst="isometricOffAxis2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</a:p>
        </p:txBody>
      </p:sp>
      <p:pic>
        <p:nvPicPr>
          <p:cNvPr id="94" name="그림 9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05" y="2242214"/>
            <a:ext cx="912901" cy="929605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grpSp>
        <p:nvGrpSpPr>
          <p:cNvPr id="103" name="그룹 102"/>
          <p:cNvGrpSpPr/>
          <p:nvPr/>
        </p:nvGrpSpPr>
        <p:grpSpPr>
          <a:xfrm>
            <a:off x="1313033" y="1050574"/>
            <a:ext cx="5280056" cy="2773000"/>
            <a:chOff x="1313033" y="917012"/>
            <a:chExt cx="5280056" cy="2773000"/>
          </a:xfrm>
        </p:grpSpPr>
        <p:grpSp>
          <p:nvGrpSpPr>
            <p:cNvPr id="36" name="그룹 35"/>
            <p:cNvGrpSpPr/>
            <p:nvPr/>
          </p:nvGrpSpPr>
          <p:grpSpPr>
            <a:xfrm>
              <a:off x="1792586" y="917012"/>
              <a:ext cx="4800503" cy="2773000"/>
              <a:chOff x="1382957" y="1234178"/>
              <a:chExt cx="4800503" cy="2773000"/>
            </a:xfrm>
          </p:grpSpPr>
          <p:grpSp>
            <p:nvGrpSpPr>
              <p:cNvPr id="29" name="그룹 28"/>
              <p:cNvGrpSpPr/>
              <p:nvPr/>
            </p:nvGrpSpPr>
            <p:grpSpPr>
              <a:xfrm>
                <a:off x="1382957" y="1237189"/>
                <a:ext cx="4800503" cy="2769989"/>
                <a:chOff x="1382957" y="1237189"/>
                <a:chExt cx="4800503" cy="2769989"/>
              </a:xfrm>
            </p:grpSpPr>
            <p:grpSp>
              <p:nvGrpSpPr>
                <p:cNvPr id="27" name="그룹 26"/>
                <p:cNvGrpSpPr/>
                <p:nvPr/>
              </p:nvGrpSpPr>
              <p:grpSpPr>
                <a:xfrm>
                  <a:off x="1382957" y="1237189"/>
                  <a:ext cx="4800503" cy="2769989"/>
                  <a:chOff x="7147980" y="1384473"/>
                  <a:chExt cx="4800503" cy="2769989"/>
                </a:xfrm>
              </p:grpSpPr>
              <p:sp>
                <p:nvSpPr>
                  <p:cNvPr id="23" name="직사각형 22"/>
                  <p:cNvSpPr/>
                  <p:nvPr/>
                </p:nvSpPr>
                <p:spPr>
                  <a:xfrm>
                    <a:off x="10491033" y="3797802"/>
                    <a:ext cx="1457450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600" dirty="0"/>
                      <a:t>4,294,967,295</a:t>
                    </a:r>
                    <a:endParaRPr lang="ko-KR" altLang="en-US" sz="1600" dirty="0"/>
                  </a:p>
                </p:txBody>
              </p:sp>
              <p:sp>
                <p:nvSpPr>
                  <p:cNvPr id="25" name="직사각형 24"/>
                  <p:cNvSpPr/>
                  <p:nvPr/>
                </p:nvSpPr>
                <p:spPr>
                  <a:xfrm>
                    <a:off x="7147980" y="1384473"/>
                    <a:ext cx="3048000" cy="276998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kumimoji="1" lang="en-US" altLang="ko-KR" sz="1400" dirty="0"/>
                      <a:t>32bit</a:t>
                    </a:r>
                    <a:r>
                      <a:rPr kumimoji="1" lang="ko-KR" altLang="en-US" sz="1400" dirty="0"/>
                      <a:t>로 표현할 수 있는 경우</a:t>
                    </a:r>
                    <a:endParaRPr kumimoji="1" lang="en-US" altLang="ko-KR" sz="1400" b="1" dirty="0"/>
                  </a:p>
                  <a:p>
                    <a:pPr algn="ctr"/>
                    <a:endParaRPr kumimoji="1" lang="en-US" altLang="ko-KR" sz="1600" dirty="0"/>
                  </a:p>
                  <a:p>
                    <a:pPr algn="ctr"/>
                    <a:r>
                      <a:rPr kumimoji="1" lang="en-US" altLang="ko-KR" sz="1600" dirty="0"/>
                      <a:t>0</a:t>
                    </a:r>
                    <a:r>
                      <a:rPr kumimoji="1" lang="ko-KR" altLang="en-US" sz="1600" dirty="0"/>
                      <a:t> </a:t>
                    </a:r>
                    <a:r>
                      <a:rPr kumimoji="1" lang="en-US" altLang="ko-KR" sz="1600" dirty="0"/>
                      <a:t>0 0 0 0  ….  0 0 0 0               0</a:t>
                    </a:r>
                    <a:r>
                      <a:rPr kumimoji="1" lang="ko-KR" altLang="en-US" sz="1600" dirty="0"/>
                      <a:t> </a:t>
                    </a:r>
                    <a:r>
                      <a:rPr kumimoji="1" lang="en-US" altLang="ko-KR" sz="1600" dirty="0"/>
                      <a:t>0 0 0 0  ….  0 0 0 1</a:t>
                    </a:r>
                  </a:p>
                  <a:p>
                    <a:pPr algn="ctr"/>
                    <a:r>
                      <a:rPr kumimoji="1" lang="en-US" altLang="ko-KR" sz="1600" dirty="0"/>
                      <a:t>0</a:t>
                    </a:r>
                    <a:r>
                      <a:rPr kumimoji="1" lang="ko-KR" altLang="en-US" sz="1600" dirty="0"/>
                      <a:t> </a:t>
                    </a:r>
                    <a:r>
                      <a:rPr kumimoji="1" lang="en-US" altLang="ko-KR" sz="1600" dirty="0"/>
                      <a:t>0 0 0 0  ….  0 0 1 0</a:t>
                    </a:r>
                  </a:p>
                  <a:p>
                    <a:pPr algn="ctr"/>
                    <a:r>
                      <a:rPr kumimoji="1" lang="en-US" altLang="ko-KR" sz="1600" dirty="0"/>
                      <a:t>0</a:t>
                    </a:r>
                    <a:r>
                      <a:rPr kumimoji="1" lang="ko-KR" altLang="en-US" sz="1600" dirty="0"/>
                      <a:t> </a:t>
                    </a:r>
                    <a:r>
                      <a:rPr kumimoji="1" lang="en-US" altLang="ko-KR" sz="1600" dirty="0"/>
                      <a:t>0 0 0 0  ….  0 0 1 1</a:t>
                    </a:r>
                  </a:p>
                  <a:p>
                    <a:pPr algn="ctr"/>
                    <a:r>
                      <a:rPr kumimoji="1" lang="en-US" altLang="ko-KR" sz="1600" dirty="0"/>
                      <a:t>0</a:t>
                    </a:r>
                    <a:r>
                      <a:rPr kumimoji="1" lang="ko-KR" altLang="en-US" sz="1600" dirty="0"/>
                      <a:t> </a:t>
                    </a:r>
                    <a:r>
                      <a:rPr kumimoji="1" lang="en-US" altLang="ko-KR" sz="1600" dirty="0"/>
                      <a:t>0 0 0 0  ….  0 1 0 0</a:t>
                    </a:r>
                  </a:p>
                  <a:p>
                    <a:pPr algn="ctr"/>
                    <a:endParaRPr kumimoji="1" lang="en-US" altLang="ko-KR" sz="1600" dirty="0"/>
                  </a:p>
                  <a:p>
                    <a:pPr algn="ctr"/>
                    <a:endParaRPr kumimoji="1" lang="en-US" altLang="ko-KR" sz="1600" dirty="0"/>
                  </a:p>
                  <a:p>
                    <a:pPr algn="ctr"/>
                    <a:endParaRPr kumimoji="1" lang="en-US" altLang="ko-KR" sz="1600" dirty="0"/>
                  </a:p>
                  <a:p>
                    <a:pPr algn="ctr"/>
                    <a:r>
                      <a:rPr kumimoji="1" lang="en-US" altLang="ko-KR" sz="1600" dirty="0"/>
                      <a:t>1</a:t>
                    </a:r>
                    <a:r>
                      <a:rPr kumimoji="1" lang="ko-KR" altLang="en-US" sz="1600" dirty="0"/>
                      <a:t> </a:t>
                    </a:r>
                    <a:r>
                      <a:rPr kumimoji="1" lang="en-US" altLang="ko-KR" sz="1600" dirty="0"/>
                      <a:t>1 1 1 1  ….  1 1 1 1</a:t>
                    </a:r>
                  </a:p>
                </p:txBody>
              </p:sp>
              <p:sp>
                <p:nvSpPr>
                  <p:cNvPr id="26" name="직사각형 25"/>
                  <p:cNvSpPr/>
                  <p:nvPr/>
                </p:nvSpPr>
                <p:spPr>
                  <a:xfrm>
                    <a:off x="11000083" y="1823612"/>
                    <a:ext cx="276397" cy="132343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ko-KR" sz="1600" dirty="0"/>
                      <a:t>0</a:t>
                    </a:r>
                  </a:p>
                  <a:p>
                    <a:r>
                      <a:rPr lang="en-US" altLang="ko-KR" sz="1600" dirty="0"/>
                      <a:t>1</a:t>
                    </a:r>
                  </a:p>
                  <a:p>
                    <a:r>
                      <a:rPr lang="en-US" altLang="ko-KR" sz="1600" dirty="0"/>
                      <a:t>2</a:t>
                    </a:r>
                  </a:p>
                  <a:p>
                    <a:r>
                      <a:rPr lang="en-US" altLang="ko-KR" sz="1600" dirty="0"/>
                      <a:t>3</a:t>
                    </a:r>
                  </a:p>
                  <a:p>
                    <a:r>
                      <a:rPr lang="en-US" altLang="ko-KR" sz="1600" dirty="0"/>
                      <a:t>4</a:t>
                    </a:r>
                  </a:p>
                </p:txBody>
              </p:sp>
            </p:grpSp>
            <p:sp>
              <p:nvSpPr>
                <p:cNvPr id="28" name="TextBox 27"/>
                <p:cNvSpPr txBox="1"/>
                <p:nvPr/>
              </p:nvSpPr>
              <p:spPr>
                <a:xfrm rot="5400000">
                  <a:off x="2723155" y="3140293"/>
                  <a:ext cx="45813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dirty="0"/>
                    <a:t>…..</a:t>
                  </a:r>
                  <a:endParaRPr lang="ko-KR" altLang="en-US" sz="1600" dirty="0"/>
                </a:p>
              </p:txBody>
            </p:sp>
          </p:grpSp>
          <p:sp>
            <p:nvSpPr>
              <p:cNvPr id="35" name="TextBox 34"/>
              <p:cNvSpPr txBox="1"/>
              <p:nvPr/>
            </p:nvSpPr>
            <p:spPr>
              <a:xfrm>
                <a:off x="5045948" y="1234178"/>
                <a:ext cx="7042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/>
                  <a:t>order</a:t>
                </a:r>
                <a:endParaRPr lang="ko-KR" altLang="en-US" sz="1400" b="1" dirty="0"/>
              </a:p>
            </p:txBody>
          </p:sp>
        </p:grpSp>
        <p:sp>
          <p:nvSpPr>
            <p:cNvPr id="92" name="직사각형 91"/>
            <p:cNvSpPr/>
            <p:nvPr/>
          </p:nvSpPr>
          <p:spPr>
            <a:xfrm>
              <a:off x="2229491" y="1389984"/>
              <a:ext cx="2147300" cy="30525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6" name="꺾인 연결선 95"/>
            <p:cNvCxnSpPr>
              <a:endCxn id="97" idx="1"/>
            </p:cNvCxnSpPr>
            <p:nvPr/>
          </p:nvCxnSpPr>
          <p:spPr>
            <a:xfrm rot="5400000" flipH="1" flipV="1">
              <a:off x="975347" y="1876839"/>
              <a:ext cx="1034303" cy="35893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직사각형 96"/>
            <p:cNvSpPr/>
            <p:nvPr/>
          </p:nvSpPr>
          <p:spPr>
            <a:xfrm>
              <a:off x="1671964" y="1408347"/>
              <a:ext cx="50686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1100" dirty="0"/>
                <a:t>32bit</a:t>
              </a:r>
              <a:endParaRPr kumimoji="1" lang="en-US" altLang="ko-KR" sz="1100" b="1" dirty="0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1671963" y="1673415"/>
              <a:ext cx="50686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1100" dirty="0"/>
                <a:t>32bit</a:t>
              </a:r>
              <a:endParaRPr kumimoji="1" lang="en-US" altLang="ko-KR" sz="1100" b="1" dirty="0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1669930" y="1907847"/>
              <a:ext cx="50686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1100" dirty="0"/>
                <a:t>32bit</a:t>
              </a:r>
              <a:endParaRPr kumimoji="1" lang="en-US" altLang="ko-KR" sz="1100" b="1" dirty="0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1667186" y="2148416"/>
              <a:ext cx="50686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1100" dirty="0"/>
                <a:t>32bit</a:t>
              </a:r>
              <a:endParaRPr kumimoji="1" lang="en-US" altLang="ko-KR" sz="1100" b="1" dirty="0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1671963" y="2413484"/>
              <a:ext cx="50686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1100" dirty="0"/>
                <a:t>32bit</a:t>
              </a:r>
              <a:endParaRPr kumimoji="1" lang="en-US" altLang="ko-KR" sz="1100" b="1" dirty="0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1667185" y="3368049"/>
              <a:ext cx="50686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1100" dirty="0"/>
                <a:t>32bit</a:t>
              </a:r>
              <a:endParaRPr kumimoji="1" lang="en-US" altLang="ko-KR" sz="11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6486705" y="6480723"/>
                <a:ext cx="55462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*64</a:t>
                </a:r>
                <a:r>
                  <a:rPr lang="ko-KR" altLang="en-US" sz="1200" dirty="0"/>
                  <a:t>비트 체계의 </a:t>
                </a:r>
                <a:r>
                  <a:rPr lang="en-US" altLang="ko-KR" sz="1200" dirty="0"/>
                  <a:t>CPU</a:t>
                </a:r>
                <a:r>
                  <a:rPr lang="ko-KR" altLang="en-US" sz="1200" dirty="0"/>
                  <a:t>는 최대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</m:oMath>
                </a14:m>
                <a:r>
                  <a:rPr lang="ko-KR" altLang="en-US" sz="1200" dirty="0"/>
                  <a:t> </a:t>
                </a:r>
                <a:r>
                  <a:rPr lang="en-US" altLang="ko-KR" sz="1200" dirty="0"/>
                  <a:t>byte</a:t>
                </a:r>
                <a:r>
                  <a:rPr lang="ko-KR" altLang="en-US" sz="1200" dirty="0"/>
                  <a:t>까지 메모리를 관리할 수 있다</a:t>
                </a:r>
                <a:r>
                  <a:rPr lang="en-US" altLang="ko-KR" sz="1200" dirty="0"/>
                  <a:t>. (</a:t>
                </a:r>
                <a:r>
                  <a:rPr lang="ko-KR" altLang="en-US" sz="1200" dirty="0"/>
                  <a:t>이론상</a:t>
                </a:r>
                <a:r>
                  <a:rPr lang="en-US" altLang="ko-KR" sz="1200" dirty="0"/>
                  <a:t>)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705" y="6480723"/>
                <a:ext cx="5546269" cy="276999"/>
              </a:xfrm>
              <a:prstGeom prst="rect">
                <a:avLst/>
              </a:prstGeom>
              <a:blipFill>
                <a:blip r:embed="rId4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TextBox 105"/>
          <p:cNvSpPr txBox="1"/>
          <p:nvPr/>
        </p:nvSpPr>
        <p:spPr>
          <a:xfrm>
            <a:off x="1083036" y="1913318"/>
            <a:ext cx="534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지목</a:t>
            </a:r>
          </a:p>
        </p:txBody>
      </p:sp>
      <p:cxnSp>
        <p:nvCxnSpPr>
          <p:cNvPr id="108" name="직선 연결선 107"/>
          <p:cNvCxnSpPr/>
          <p:nvPr/>
        </p:nvCxnSpPr>
        <p:spPr>
          <a:xfrm flipV="1">
            <a:off x="133564" y="4654191"/>
            <a:ext cx="11899410" cy="3082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517588" y="5548088"/>
            <a:ext cx="11246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즉 </a:t>
            </a:r>
            <a:r>
              <a:rPr lang="en-US" altLang="ko-KR" sz="1400" dirty="0"/>
              <a:t>32</a:t>
            </a:r>
            <a:r>
              <a:rPr lang="ko-KR" altLang="en-US" sz="1400" dirty="0"/>
              <a:t>비트 아키텍처를 가지고 있는 </a:t>
            </a:r>
            <a:r>
              <a:rPr lang="en-US" altLang="ko-KR" sz="1400" dirty="0"/>
              <a:t>CPU</a:t>
            </a:r>
            <a:r>
              <a:rPr lang="ko-KR" altLang="en-US" sz="1400" dirty="0"/>
              <a:t>는 </a:t>
            </a:r>
            <a:r>
              <a:rPr lang="en-US" altLang="ko-KR" sz="1400" dirty="0"/>
              <a:t>32bit</a:t>
            </a:r>
            <a:r>
              <a:rPr lang="ko-KR" altLang="en-US" sz="1400" dirty="0"/>
              <a:t>로 표현할 수 있는 범위를 넘어서는 표현을 할 수 없으므로 </a:t>
            </a:r>
            <a:r>
              <a:rPr lang="en-US" altLang="ko-KR" sz="1400" dirty="0"/>
              <a:t>4,294,967,296</a:t>
            </a:r>
            <a:r>
              <a:rPr lang="ko-KR" altLang="en-US" sz="1400" dirty="0"/>
              <a:t>초과의 메모리 </a:t>
            </a:r>
            <a:r>
              <a:rPr lang="en-US" altLang="ko-KR" sz="1400" dirty="0"/>
              <a:t>Cell</a:t>
            </a:r>
            <a:r>
              <a:rPr lang="ko-KR" altLang="en-US" sz="1400" dirty="0"/>
              <a:t>을 지목할 수 없다</a:t>
            </a:r>
            <a:r>
              <a:rPr lang="en-US" altLang="ko-KR" sz="1400" dirty="0"/>
              <a:t>. </a:t>
            </a:r>
            <a:r>
              <a:rPr lang="ko-KR" altLang="en-US" sz="1400" dirty="0"/>
              <a:t>다시 말하면</a:t>
            </a:r>
            <a:r>
              <a:rPr lang="en-US" altLang="ko-KR" sz="1400" dirty="0"/>
              <a:t>, CPU</a:t>
            </a:r>
            <a:r>
              <a:rPr lang="ko-KR" altLang="en-US" sz="1400" dirty="0"/>
              <a:t>의 관리 </a:t>
            </a:r>
            <a:r>
              <a:rPr lang="ko-KR" altLang="en-US" sz="1400" dirty="0" err="1"/>
              <a:t>범위상</a:t>
            </a:r>
            <a:r>
              <a:rPr lang="ko-KR" altLang="en-US" sz="1400" dirty="0"/>
              <a:t> </a:t>
            </a:r>
            <a:r>
              <a:rPr lang="en-US" altLang="ko-KR" sz="1400" dirty="0"/>
              <a:t>4GB</a:t>
            </a:r>
            <a:r>
              <a:rPr lang="ko-KR" altLang="en-US" sz="1400" dirty="0"/>
              <a:t>용량이 한계이다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12764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6836736" y="2308774"/>
            <a:ext cx="1431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dirty="0"/>
              <a:t>0x</a:t>
            </a:r>
            <a:r>
              <a:rPr lang="en-US" altLang="ko-KR" dirty="0">
                <a:solidFill>
                  <a:srgbClr val="C00000"/>
                </a:solidFill>
              </a:rPr>
              <a:t>0012</a:t>
            </a:r>
            <a:r>
              <a:rPr lang="en-US" altLang="ko-KR" dirty="0">
                <a:solidFill>
                  <a:schemeClr val="accent1"/>
                </a:solidFill>
              </a:rPr>
              <a:t>3456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36736" y="2770044"/>
            <a:ext cx="4495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상위 </a:t>
            </a:r>
            <a:r>
              <a:rPr lang="en-US" altLang="ko-KR" sz="1200" b="1" dirty="0"/>
              <a:t>16</a:t>
            </a:r>
            <a:r>
              <a:rPr lang="ko-KR" altLang="en-US" sz="1200" b="1" dirty="0"/>
              <a:t>비트 </a:t>
            </a:r>
            <a:r>
              <a:rPr lang="en-US" altLang="ko-KR" sz="1200" b="1" dirty="0"/>
              <a:t>: </a:t>
            </a:r>
            <a:r>
              <a:rPr lang="ko-KR" altLang="en-US" sz="1200" b="1" dirty="0" err="1"/>
              <a:t>행주소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– </a:t>
            </a:r>
            <a:r>
              <a:rPr lang="en-US" altLang="ko-KR" sz="1200" dirty="0">
                <a:solidFill>
                  <a:srgbClr val="C00000"/>
                </a:solidFill>
              </a:rPr>
              <a:t>0012 (16</a:t>
            </a:r>
            <a:r>
              <a:rPr lang="ko-KR" altLang="en-US" sz="1200" dirty="0">
                <a:solidFill>
                  <a:srgbClr val="C00000"/>
                </a:solidFill>
              </a:rPr>
              <a:t>진수</a:t>
            </a:r>
            <a:r>
              <a:rPr lang="en-US" altLang="ko-KR" sz="1200" dirty="0">
                <a:solidFill>
                  <a:srgbClr val="C00000"/>
                </a:solidFill>
              </a:rPr>
              <a:t>) -&gt; </a:t>
            </a:r>
            <a:r>
              <a:rPr lang="en-US" altLang="ko-KR" sz="1200" dirty="0"/>
              <a:t>18 (10</a:t>
            </a:r>
            <a:r>
              <a:rPr lang="ko-KR" altLang="en-US" sz="1200" dirty="0"/>
              <a:t>진수</a:t>
            </a:r>
            <a:r>
              <a:rPr lang="en-US" altLang="ko-KR" sz="1200" dirty="0"/>
              <a:t>)</a:t>
            </a:r>
            <a:endParaRPr lang="en-US" altLang="ko-KR" sz="1200" b="1" dirty="0"/>
          </a:p>
          <a:p>
            <a:r>
              <a:rPr lang="ko-KR" altLang="en-US" sz="1200" b="1" dirty="0"/>
              <a:t>하위</a:t>
            </a:r>
            <a:r>
              <a:rPr lang="en-US" altLang="ko-KR" sz="1200" b="1" dirty="0"/>
              <a:t> 16</a:t>
            </a:r>
            <a:r>
              <a:rPr lang="ko-KR" altLang="en-US" sz="1200" b="1" dirty="0"/>
              <a:t>비트 </a:t>
            </a:r>
            <a:r>
              <a:rPr lang="en-US" altLang="ko-KR" sz="1200" b="1" dirty="0"/>
              <a:t>: </a:t>
            </a:r>
            <a:r>
              <a:rPr lang="ko-KR" altLang="en-US" sz="1200" b="1" dirty="0" err="1"/>
              <a:t>열주소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– </a:t>
            </a:r>
            <a:r>
              <a:rPr lang="en-US" altLang="ko-KR" sz="1200" dirty="0">
                <a:solidFill>
                  <a:schemeClr val="accent1"/>
                </a:solidFill>
              </a:rPr>
              <a:t>3456 (16</a:t>
            </a:r>
            <a:r>
              <a:rPr lang="ko-KR" altLang="en-US" sz="1200" dirty="0">
                <a:solidFill>
                  <a:schemeClr val="accent1"/>
                </a:solidFill>
              </a:rPr>
              <a:t>진수</a:t>
            </a:r>
            <a:r>
              <a:rPr lang="en-US" altLang="ko-KR" sz="1200" dirty="0">
                <a:solidFill>
                  <a:schemeClr val="accent1"/>
                </a:solidFill>
              </a:rPr>
              <a:t>) -&gt; </a:t>
            </a:r>
            <a:r>
              <a:rPr lang="en-US" altLang="ko-KR" sz="1200" dirty="0"/>
              <a:t>13,654 (10</a:t>
            </a:r>
            <a:r>
              <a:rPr lang="ko-KR" altLang="en-US" sz="1200" dirty="0"/>
              <a:t>진수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230438" y="2347729"/>
                <a:ext cx="2787405" cy="280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/>
                  <a:t>* 16</a:t>
                </a:r>
                <a:r>
                  <a:rPr lang="ko-KR" altLang="en-US" sz="1200" b="1" dirty="0"/>
                  <a:t>진수 </a:t>
                </a:r>
                <a:r>
                  <a:rPr lang="ko-KR" altLang="en-US" sz="1200" b="1" dirty="0" err="1"/>
                  <a:t>한글자당</a:t>
                </a:r>
                <a:r>
                  <a:rPr lang="ko-KR" altLang="en-US" sz="1200" b="1" dirty="0"/>
                  <a:t> </a:t>
                </a:r>
                <a:r>
                  <a:rPr lang="en-US" altLang="ko-KR" sz="1200" b="1" dirty="0"/>
                  <a:t>4</a:t>
                </a:r>
                <a:r>
                  <a:rPr lang="ko-KR" altLang="en-US" sz="1200" b="1" dirty="0"/>
                  <a:t>비트 필요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</m:oMath>
                </a14:m>
                <a:endParaRPr lang="ko-KR" altLang="en-US" sz="1200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438" y="2347729"/>
                <a:ext cx="2787405" cy="280718"/>
              </a:xfrm>
              <a:prstGeom prst="rect">
                <a:avLst/>
              </a:prstGeom>
              <a:blipFill>
                <a:blip r:embed="rId3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24A8B8FC-ED97-BD8A-4C78-CFA67C8E63C0}"/>
              </a:ext>
            </a:extLst>
          </p:cNvPr>
          <p:cNvSpPr txBox="1"/>
          <p:nvPr/>
        </p:nvSpPr>
        <p:spPr>
          <a:xfrm>
            <a:off x="283336" y="231820"/>
            <a:ext cx="11049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 smtClean="0"/>
              <a:t>Q 3.1)RAM</a:t>
            </a:r>
            <a:r>
              <a:rPr kumimoji="1" lang="ko-KR" altLang="en-US" sz="1600" b="1" dirty="0"/>
              <a:t>의 </a:t>
            </a:r>
            <a:r>
              <a:rPr kumimoji="1" lang="ko-KR" altLang="en-US" sz="1600" b="1" dirty="0" err="1"/>
              <a:t>물리주소는</a:t>
            </a:r>
            <a:r>
              <a:rPr kumimoji="1" lang="ko-KR" altLang="en-US" sz="1600" b="1" dirty="0"/>
              <a:t> </a:t>
            </a:r>
            <a:r>
              <a:rPr kumimoji="1" lang="en-US" altLang="ko-KR" sz="1600" b="1" dirty="0"/>
              <a:t>Mac</a:t>
            </a:r>
            <a:r>
              <a:rPr kumimoji="1" lang="ko-KR" altLang="en-US" sz="1600" b="1" dirty="0"/>
              <a:t>주소와 같은 실제 하드웨어레벨의 주소인가</a:t>
            </a:r>
            <a:r>
              <a:rPr kumimoji="1" lang="en-US" altLang="ko-KR" sz="1600" b="1" dirty="0"/>
              <a:t>? </a:t>
            </a:r>
            <a:endParaRPr kumimoji="1" lang="ko-KR" alt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10967" y="663610"/>
            <a:ext cx="11537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 </a:t>
            </a:r>
            <a:r>
              <a:rPr lang="ko-KR" altLang="en-US" sz="1400" dirty="0" err="1"/>
              <a:t>맥주소와</a:t>
            </a:r>
            <a:r>
              <a:rPr lang="ko-KR" altLang="en-US" sz="1400" dirty="0"/>
              <a:t> 같이 </a:t>
            </a:r>
            <a:r>
              <a:rPr lang="ko-KR" altLang="en-US" sz="1400" b="1" dirty="0">
                <a:solidFill>
                  <a:srgbClr val="C00000"/>
                </a:solidFill>
              </a:rPr>
              <a:t>하드웨어레벨의 주소</a:t>
            </a:r>
            <a:r>
              <a:rPr lang="ko-KR" altLang="en-US" sz="1400" dirty="0"/>
              <a:t>가 아니다</a:t>
            </a:r>
            <a:r>
              <a:rPr lang="en-US" altLang="ko-KR" sz="1400" dirty="0"/>
              <a:t>. </a:t>
            </a:r>
            <a:r>
              <a:rPr lang="ko-KR" altLang="en-US" sz="1400" dirty="0"/>
              <a:t>단지</a:t>
            </a:r>
            <a:r>
              <a:rPr lang="en-US" altLang="ko-KR" sz="1400" dirty="0"/>
              <a:t>, </a:t>
            </a:r>
            <a:r>
              <a:rPr lang="en-US" altLang="ko-KR" sz="1400" b="1" u="sng" dirty="0">
                <a:solidFill>
                  <a:srgbClr val="C00000"/>
                </a:solidFill>
              </a:rPr>
              <a:t>RAM</a:t>
            </a:r>
            <a:r>
              <a:rPr lang="ko-KR" altLang="en-US" sz="1400" b="1" u="sng" dirty="0">
                <a:solidFill>
                  <a:srgbClr val="C00000"/>
                </a:solidFill>
              </a:rPr>
              <a:t>의 행과 열을 조합해서 만든 일종의 논리주소</a:t>
            </a:r>
            <a:r>
              <a:rPr lang="ko-KR" altLang="en-US" sz="1400" dirty="0"/>
              <a:t>이다</a:t>
            </a:r>
            <a:r>
              <a:rPr lang="en-US" altLang="ko-KR" sz="1400" dirty="0"/>
              <a:t>. </a:t>
            </a:r>
            <a:r>
              <a:rPr lang="ko-KR" altLang="en-US" sz="1400" dirty="0"/>
              <a:t>하지만</a:t>
            </a:r>
            <a:r>
              <a:rPr lang="en-US" altLang="ko-KR" sz="1400" dirty="0"/>
              <a:t>, </a:t>
            </a:r>
            <a:r>
              <a:rPr lang="en-US" altLang="ko-KR" sz="1400" u="sng" dirty="0"/>
              <a:t>RAM</a:t>
            </a:r>
            <a:r>
              <a:rPr lang="ko-KR" altLang="en-US" sz="1400" u="sng" dirty="0"/>
              <a:t>의 행과 열은 정해져 있으므로 이 </a:t>
            </a:r>
            <a:r>
              <a:rPr lang="ko-KR" altLang="en-US" sz="1400" u="sng" dirty="0" err="1"/>
              <a:t>논리주소는</a:t>
            </a:r>
            <a:r>
              <a:rPr lang="ko-KR" altLang="en-US" sz="1400" u="sng" dirty="0"/>
              <a:t> 특정 셀에 고정</a:t>
            </a:r>
            <a:r>
              <a:rPr lang="ko-KR" altLang="en-US" sz="1400" dirty="0"/>
              <a:t>되어 있다라고 할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이게 </a:t>
            </a:r>
            <a:r>
              <a:rPr lang="ko-KR" altLang="en-US" sz="1400" dirty="0" err="1"/>
              <a:t>물리주소라</a:t>
            </a:r>
            <a:r>
              <a:rPr lang="ko-KR" altLang="en-US" sz="1400" dirty="0"/>
              <a:t> 불리는 이유이다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graphicFrame>
        <p:nvGraphicFramePr>
          <p:cNvPr id="23" name="표 6">
            <a:extLst>
              <a:ext uri="{FF2B5EF4-FFF2-40B4-BE49-F238E27FC236}">
                <a16:creationId xmlns:a16="http://schemas.microsoft.com/office/drawing/2014/main" id="{8709FB5F-9A50-5B01-4083-5D6EECA9D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473220"/>
              </p:ext>
            </p:extLst>
          </p:nvPr>
        </p:nvGraphicFramePr>
        <p:xfrm>
          <a:off x="1683211" y="1935721"/>
          <a:ext cx="4496695" cy="23840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2385">
                  <a:extLst>
                    <a:ext uri="{9D8B030D-6E8A-4147-A177-3AD203B41FA5}">
                      <a16:colId xmlns:a16="http://schemas.microsoft.com/office/drawing/2014/main" val="3408414427"/>
                    </a:ext>
                  </a:extLst>
                </a:gridCol>
                <a:gridCol w="642385">
                  <a:extLst>
                    <a:ext uri="{9D8B030D-6E8A-4147-A177-3AD203B41FA5}">
                      <a16:colId xmlns:a16="http://schemas.microsoft.com/office/drawing/2014/main" val="3155879191"/>
                    </a:ext>
                  </a:extLst>
                </a:gridCol>
                <a:gridCol w="642385">
                  <a:extLst>
                    <a:ext uri="{9D8B030D-6E8A-4147-A177-3AD203B41FA5}">
                      <a16:colId xmlns:a16="http://schemas.microsoft.com/office/drawing/2014/main" val="2611491143"/>
                    </a:ext>
                  </a:extLst>
                </a:gridCol>
                <a:gridCol w="642385">
                  <a:extLst>
                    <a:ext uri="{9D8B030D-6E8A-4147-A177-3AD203B41FA5}">
                      <a16:colId xmlns:a16="http://schemas.microsoft.com/office/drawing/2014/main" val="2202869473"/>
                    </a:ext>
                  </a:extLst>
                </a:gridCol>
                <a:gridCol w="642385">
                  <a:extLst>
                    <a:ext uri="{9D8B030D-6E8A-4147-A177-3AD203B41FA5}">
                      <a16:colId xmlns:a16="http://schemas.microsoft.com/office/drawing/2014/main" val="3548912312"/>
                    </a:ext>
                  </a:extLst>
                </a:gridCol>
                <a:gridCol w="642385">
                  <a:extLst>
                    <a:ext uri="{9D8B030D-6E8A-4147-A177-3AD203B41FA5}">
                      <a16:colId xmlns:a16="http://schemas.microsoft.com/office/drawing/2014/main" val="1056997378"/>
                    </a:ext>
                  </a:extLst>
                </a:gridCol>
                <a:gridCol w="642385">
                  <a:extLst>
                    <a:ext uri="{9D8B030D-6E8A-4147-A177-3AD203B41FA5}">
                      <a16:colId xmlns:a16="http://schemas.microsoft.com/office/drawing/2014/main" val="1919910284"/>
                    </a:ext>
                  </a:extLst>
                </a:gridCol>
              </a:tblGrid>
              <a:tr h="47680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08060"/>
                  </a:ext>
                </a:extLst>
              </a:tr>
              <a:tr h="47680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105570"/>
                  </a:ext>
                </a:extLst>
              </a:tr>
              <a:tr h="47680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207509"/>
                  </a:ext>
                </a:extLst>
              </a:tr>
              <a:tr h="47680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292293"/>
                  </a:ext>
                </a:extLst>
              </a:tr>
              <a:tr h="47680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58548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1114" y="1459502"/>
            <a:ext cx="2078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/>
              <a:t>물리주소</a:t>
            </a:r>
            <a:r>
              <a:rPr lang="ko-KR" altLang="en-US" sz="1400" b="1" dirty="0"/>
              <a:t> 변환 예시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733CBC-695C-575A-C4D6-B6D70BEDAD1E}"/>
              </a:ext>
            </a:extLst>
          </p:cNvPr>
          <p:cNvSpPr txBox="1"/>
          <p:nvPr/>
        </p:nvSpPr>
        <p:spPr>
          <a:xfrm>
            <a:off x="4598587" y="3908178"/>
            <a:ext cx="148107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/>
              <a:t>32bit </a:t>
            </a:r>
            <a:r>
              <a:rPr kumimoji="1" lang="ko-KR" altLang="en-US" sz="1400" b="1" dirty="0"/>
              <a:t>체계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1589628" y="3615282"/>
            <a:ext cx="3411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5216405" y="1924239"/>
            <a:ext cx="0" cy="1669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4954" y="3477139"/>
            <a:ext cx="1232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18</a:t>
            </a:r>
            <a:r>
              <a:rPr lang="en-US" altLang="ko-KR" sz="1200" b="1" baseline="30000" dirty="0"/>
              <a:t>th</a:t>
            </a:r>
            <a:r>
              <a:rPr lang="en-US" altLang="ko-KR" sz="1200" b="1" dirty="0"/>
              <a:t> Row</a:t>
            </a:r>
            <a:endParaRPr lang="ko-KR" altLang="en-US" sz="12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585700" y="1625071"/>
            <a:ext cx="1594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13654</a:t>
            </a:r>
            <a:r>
              <a:rPr lang="en-US" altLang="ko-KR" sz="1200" b="1" baseline="30000" dirty="0"/>
              <a:t>th</a:t>
            </a:r>
            <a:r>
              <a:rPr lang="en-US" altLang="ko-KR" sz="1200" b="1" dirty="0"/>
              <a:t> Column</a:t>
            </a:r>
            <a:endParaRPr lang="ko-KR" altLang="en-US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477038" y="1722956"/>
            <a:ext cx="4545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/>
              <a:t>물리주소를</a:t>
            </a:r>
            <a:r>
              <a:rPr lang="ko-KR" altLang="en-US" sz="1400" b="1" dirty="0"/>
              <a:t> 다음과 같이 해석할 수 있다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13016" y="4674742"/>
            <a:ext cx="1183582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60556" y="4504438"/>
            <a:ext cx="163729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H/W Level</a:t>
            </a:r>
            <a:r>
              <a:rPr lang="ko-KR" altLang="en-US" sz="1400" dirty="0"/>
              <a:t>의 이해</a:t>
            </a:r>
          </a:p>
        </p:txBody>
      </p:sp>
      <p:grpSp>
        <p:nvGrpSpPr>
          <p:cNvPr id="53" name="그룹 52"/>
          <p:cNvGrpSpPr/>
          <p:nvPr/>
        </p:nvGrpSpPr>
        <p:grpSpPr>
          <a:xfrm>
            <a:off x="1143626" y="4978192"/>
            <a:ext cx="9348500" cy="1753545"/>
            <a:chOff x="1143626" y="4978192"/>
            <a:chExt cx="9348500" cy="1753545"/>
          </a:xfrm>
        </p:grpSpPr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626" y="5147869"/>
              <a:ext cx="1374910" cy="1400068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sp>
          <p:nvSpPr>
            <p:cNvPr id="35" name="TextBox 34"/>
            <p:cNvSpPr txBox="1"/>
            <p:nvPr/>
          </p:nvSpPr>
          <p:spPr>
            <a:xfrm>
              <a:off x="1612895" y="4978192"/>
              <a:ext cx="549622" cy="276999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893446" y="5266656"/>
              <a:ext cx="1407560" cy="10685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MMU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직선 화살표 연결선 37"/>
            <p:cNvCxnSpPr>
              <a:endCxn id="26" idx="1"/>
            </p:cNvCxnSpPr>
            <p:nvPr/>
          </p:nvCxnSpPr>
          <p:spPr>
            <a:xfrm>
              <a:off x="2646519" y="5800913"/>
              <a:ext cx="12469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>
              <a:stCxn id="26" idx="3"/>
            </p:cNvCxnSpPr>
            <p:nvPr/>
          </p:nvCxnSpPr>
          <p:spPr>
            <a:xfrm>
              <a:off x="5301006" y="5800913"/>
              <a:ext cx="1188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2773305" y="5373567"/>
              <a:ext cx="9807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/>
                <a:t>논리 주소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404637" y="5370013"/>
              <a:ext cx="9807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/>
                <a:t>물리 주소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489006" y="5266655"/>
              <a:ext cx="1407560" cy="10685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Memory Controller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9084566" y="5255191"/>
              <a:ext cx="1407560" cy="10685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RAM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직선 화살표 연결선 49"/>
            <p:cNvCxnSpPr/>
            <p:nvPr/>
          </p:nvCxnSpPr>
          <p:spPr>
            <a:xfrm>
              <a:off x="7896566" y="5789447"/>
              <a:ext cx="1188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8000197" y="5380164"/>
              <a:ext cx="9807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/>
                <a:t>좌표 변환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893446" y="6454738"/>
              <a:ext cx="14104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/>
                <a:t>Page Table </a:t>
              </a:r>
              <a:r>
                <a:rPr lang="ko-KR" altLang="en-US" sz="1200" b="1" dirty="0"/>
                <a:t>참조</a:t>
              </a: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7552637" y="4788940"/>
            <a:ext cx="199818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/>
              <a:t>RAS(Row Address Strobe)</a:t>
            </a:r>
          </a:p>
          <a:p>
            <a:pPr algn="ctr"/>
            <a:r>
              <a:rPr lang="en-US" altLang="ko-KR" sz="1050" dirty="0"/>
              <a:t>CAS(Column Address Strobe) 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994751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24A8B8FC-ED97-BD8A-4C78-CFA67C8E63C0}"/>
              </a:ext>
            </a:extLst>
          </p:cNvPr>
          <p:cNvSpPr txBox="1"/>
          <p:nvPr/>
        </p:nvSpPr>
        <p:spPr>
          <a:xfrm>
            <a:off x="283336" y="231820"/>
            <a:ext cx="11049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 smtClean="0"/>
              <a:t>Q.3.2) </a:t>
            </a:r>
            <a:r>
              <a:rPr kumimoji="1" lang="en-US" altLang="ko-KR" sz="1600" b="1" dirty="0"/>
              <a:t>CPU</a:t>
            </a:r>
            <a:r>
              <a:rPr kumimoji="1" lang="ko-KR" altLang="en-US" sz="1600" b="1" dirty="0"/>
              <a:t>는 </a:t>
            </a:r>
            <a:r>
              <a:rPr kumimoji="1" lang="en-US" altLang="ko-KR" sz="1600" b="1" dirty="0"/>
              <a:t>32bit/64bit</a:t>
            </a:r>
            <a:r>
              <a:rPr kumimoji="1" lang="ko-KR" altLang="en-US" sz="1600" b="1" dirty="0"/>
              <a:t>로 표현한 주소를 어떻게 </a:t>
            </a:r>
            <a:r>
              <a:rPr kumimoji="1" lang="en-US" altLang="ko-KR" sz="1600" b="1" dirty="0"/>
              <a:t>RAM</a:t>
            </a:r>
            <a:r>
              <a:rPr kumimoji="1" lang="ko-KR" altLang="en-US" sz="1600" b="1" dirty="0"/>
              <a:t>의 메모리 셀과 매핑하는 걸까</a:t>
            </a:r>
            <a:r>
              <a:rPr kumimoji="1" lang="en-US" altLang="ko-KR" sz="1600" b="1" dirty="0"/>
              <a:t>?</a:t>
            </a:r>
          </a:p>
          <a:p>
            <a:r>
              <a:rPr kumimoji="1" lang="en-US" altLang="ko-KR" sz="1600" b="1" dirty="0"/>
              <a:t>       (</a:t>
            </a:r>
            <a:r>
              <a:rPr kumimoji="1" lang="en-US" altLang="ko-KR" sz="1400" b="1" dirty="0"/>
              <a:t>CPU</a:t>
            </a:r>
            <a:r>
              <a:rPr kumimoji="1" lang="ko-KR" altLang="en-US" sz="1400" b="1" dirty="0"/>
              <a:t>는 </a:t>
            </a:r>
            <a:r>
              <a:rPr kumimoji="1" lang="en-US" altLang="ko-KR" sz="1400" b="1" dirty="0"/>
              <a:t>RAM</a:t>
            </a:r>
            <a:r>
              <a:rPr kumimoji="1" lang="ko-KR" altLang="en-US" sz="1400" b="1" dirty="0"/>
              <a:t>메모리에 어떻게 </a:t>
            </a:r>
            <a:r>
              <a:rPr kumimoji="1" lang="ko-KR" altLang="en-US" sz="1400" b="1" dirty="0" err="1"/>
              <a:t>접근하는걸까</a:t>
            </a:r>
            <a:r>
              <a:rPr kumimoji="1" lang="en-US" altLang="ko-KR" sz="1400" b="1" dirty="0"/>
              <a:t>?</a:t>
            </a:r>
            <a:r>
              <a:rPr kumimoji="1" lang="en-US" altLang="ko-KR" sz="1600" b="1" dirty="0"/>
              <a:t>)</a:t>
            </a:r>
            <a:endParaRPr kumimoji="1" lang="ko-KR" altLang="en-US" sz="1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83336" y="955497"/>
            <a:ext cx="113118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 앞서 </a:t>
            </a:r>
            <a:r>
              <a:rPr lang="en-US" altLang="ko-KR" sz="1300" dirty="0"/>
              <a:t>32bit/64bit </a:t>
            </a:r>
            <a:r>
              <a:rPr lang="ko-KR" altLang="en-US" sz="1300" dirty="0"/>
              <a:t>체계에서 </a:t>
            </a:r>
            <a:r>
              <a:rPr lang="en-US" altLang="ko-KR" sz="1300" dirty="0"/>
              <a:t>CPU</a:t>
            </a:r>
            <a:r>
              <a:rPr lang="ko-KR" altLang="en-US" sz="1300" dirty="0"/>
              <a:t>가 한 번에 관리할 수 있는 메모리의 크기를 얘기 </a:t>
            </a:r>
            <a:r>
              <a:rPr lang="ko-KR" altLang="en-US" sz="1300" dirty="0" err="1"/>
              <a:t>했던거고</a:t>
            </a:r>
            <a:r>
              <a:rPr lang="en-US" altLang="ko-KR" sz="1300" dirty="0"/>
              <a:t>, </a:t>
            </a:r>
          </a:p>
          <a:p>
            <a:r>
              <a:rPr lang="ko-KR" altLang="en-US" sz="1300" dirty="0"/>
              <a:t>이번에는 </a:t>
            </a:r>
            <a:r>
              <a:rPr lang="ko-KR" altLang="en-US" sz="1300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 관리를 어떻게 하는지에 대한 메커니즘</a:t>
            </a:r>
            <a:r>
              <a:rPr lang="ko-KR" altLang="en-US" sz="1300" dirty="0"/>
              <a:t>을 좀 더 자세하게 보기 위한 질문이다</a:t>
            </a:r>
            <a:r>
              <a:rPr lang="en-US" altLang="ko-KR" sz="1300" dirty="0"/>
              <a:t>.</a:t>
            </a:r>
            <a:r>
              <a:rPr lang="ko-KR" altLang="en-US" sz="1300" dirty="0"/>
              <a:t> </a:t>
            </a:r>
            <a:r>
              <a:rPr lang="en-US" altLang="ko-KR" sz="1300" dirty="0"/>
              <a:t>CPU</a:t>
            </a:r>
            <a:r>
              <a:rPr lang="ko-KR" altLang="en-US" sz="1300" dirty="0"/>
              <a:t>가 해당 메모리에 어떻게 접근하는지를 알아보자</a:t>
            </a:r>
          </a:p>
        </p:txBody>
      </p:sp>
      <p:graphicFrame>
        <p:nvGraphicFramePr>
          <p:cNvPr id="24" name="표 6">
            <a:extLst>
              <a:ext uri="{FF2B5EF4-FFF2-40B4-BE49-F238E27FC236}">
                <a16:creationId xmlns:a16="http://schemas.microsoft.com/office/drawing/2014/main" id="{8709FB5F-9A50-5B01-4083-5D6EECA9D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326642"/>
              </p:ext>
            </p:extLst>
          </p:nvPr>
        </p:nvGraphicFramePr>
        <p:xfrm>
          <a:off x="6283162" y="2480156"/>
          <a:ext cx="5049233" cy="25276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1319">
                  <a:extLst>
                    <a:ext uri="{9D8B030D-6E8A-4147-A177-3AD203B41FA5}">
                      <a16:colId xmlns:a16="http://schemas.microsoft.com/office/drawing/2014/main" val="3408414427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3155879191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2611491143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2202869473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3548912312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1056997378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1919910284"/>
                    </a:ext>
                  </a:extLst>
                </a:gridCol>
              </a:tblGrid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08060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105570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207509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292293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58548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F7733CBC-695C-575A-C4D6-B6D70BEDAD1E}"/>
              </a:ext>
            </a:extLst>
          </p:cNvPr>
          <p:cNvSpPr txBox="1"/>
          <p:nvPr/>
        </p:nvSpPr>
        <p:spPr>
          <a:xfrm>
            <a:off x="9709879" y="4577222"/>
            <a:ext cx="148107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/>
              <a:t>32bit </a:t>
            </a:r>
            <a:r>
              <a:rPr kumimoji="1" lang="ko-KR" altLang="en-US" sz="1400" b="1" dirty="0"/>
              <a:t>체계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EB9C4A-123F-DDF3-6DEC-EDF81B44E6BE}"/>
              </a:ext>
            </a:extLst>
          </p:cNvPr>
          <p:cNvSpPr txBox="1"/>
          <p:nvPr/>
        </p:nvSpPr>
        <p:spPr>
          <a:xfrm>
            <a:off x="9136190" y="3559297"/>
            <a:ext cx="88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1byte</a:t>
            </a:r>
            <a:endParaRPr kumimoji="1" lang="ko-KR" altLang="en-US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2E1CBA71-019B-CB95-6429-6C40D43B26C0}"/>
              </a:ext>
            </a:extLst>
          </p:cNvPr>
          <p:cNvSpPr/>
          <p:nvPr/>
        </p:nvSpPr>
        <p:spPr>
          <a:xfrm>
            <a:off x="9136190" y="3469566"/>
            <a:ext cx="779172" cy="55488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882551" y="3071999"/>
            <a:ext cx="549622" cy="276999"/>
          </a:xfrm>
          <a:prstGeom prst="rect">
            <a:avLst/>
          </a:prstGeom>
          <a:noFill/>
          <a:scene3d>
            <a:camera prst="isometricOffAxis2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49" y="3489470"/>
            <a:ext cx="1528440" cy="1556407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sp>
        <p:nvSpPr>
          <p:cNvPr id="3" name="TextBox 2"/>
          <p:cNvSpPr txBox="1"/>
          <p:nvPr/>
        </p:nvSpPr>
        <p:spPr>
          <a:xfrm>
            <a:off x="2557976" y="1597556"/>
            <a:ext cx="6762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여기서 </a:t>
            </a:r>
            <a:r>
              <a:rPr lang="ko-KR" altLang="en-US" sz="1400" b="1" dirty="0" err="1">
                <a:solidFill>
                  <a:srgbClr val="C00000"/>
                </a:solidFill>
              </a:rPr>
              <a:t>가상주소</a:t>
            </a:r>
            <a:r>
              <a:rPr lang="en-US" altLang="ko-KR" sz="1400" b="1" dirty="0">
                <a:solidFill>
                  <a:srgbClr val="C00000"/>
                </a:solidFill>
              </a:rPr>
              <a:t>(VMS)</a:t>
            </a:r>
            <a:r>
              <a:rPr lang="ko-KR" altLang="en-US" sz="1400" b="1" dirty="0"/>
              <a:t>와 </a:t>
            </a:r>
            <a:r>
              <a:rPr lang="ko-KR" altLang="en-US" sz="1400" b="1" dirty="0" err="1">
                <a:solidFill>
                  <a:srgbClr val="C00000"/>
                </a:solidFill>
              </a:rPr>
              <a:t>물리주소</a:t>
            </a:r>
            <a:r>
              <a:rPr lang="ko-KR" altLang="en-US" sz="1400" b="1" dirty="0" err="1"/>
              <a:t>에</a:t>
            </a:r>
            <a:r>
              <a:rPr lang="ko-KR" altLang="en-US" sz="1400" b="1" dirty="0"/>
              <a:t> 그리고 </a:t>
            </a:r>
            <a:r>
              <a:rPr lang="ko-KR" altLang="en-US" sz="1400" b="1" dirty="0">
                <a:solidFill>
                  <a:srgbClr val="C00000"/>
                </a:solidFill>
              </a:rPr>
              <a:t>페이지테이블</a:t>
            </a:r>
            <a:r>
              <a:rPr lang="ko-KR" altLang="en-US" sz="1400" b="1" dirty="0"/>
              <a:t>에 대한 개념이 나온다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537146"/>
              </p:ext>
            </p:extLst>
          </p:nvPr>
        </p:nvGraphicFramePr>
        <p:xfrm>
          <a:off x="2986327" y="2228809"/>
          <a:ext cx="2406436" cy="3708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03218">
                  <a:extLst>
                    <a:ext uri="{9D8B030D-6E8A-4147-A177-3AD203B41FA5}">
                      <a16:colId xmlns:a16="http://schemas.microsoft.com/office/drawing/2014/main" val="1234497553"/>
                    </a:ext>
                  </a:extLst>
                </a:gridCol>
                <a:gridCol w="1203218">
                  <a:extLst>
                    <a:ext uri="{9D8B030D-6E8A-4147-A177-3AD203B41FA5}">
                      <a16:colId xmlns:a16="http://schemas.microsoft.com/office/drawing/2014/main" val="3275505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논리 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물리 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9085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0x00123455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297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0x00123456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8329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2836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758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023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4973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0335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5389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4,294,967,295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28386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134717" y="6091408"/>
            <a:ext cx="210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Page Table</a:t>
            </a:r>
            <a:endParaRPr lang="ko-KR" alt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705671" y="2054483"/>
            <a:ext cx="1253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Word Line</a:t>
            </a:r>
            <a:endParaRPr lang="ko-KR" altLang="en-US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656438" y="5079602"/>
            <a:ext cx="1253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Bit Line</a:t>
            </a:r>
            <a:endParaRPr lang="ko-KR" altLang="en-US" sz="1400" b="1" dirty="0"/>
          </a:p>
        </p:txBody>
      </p:sp>
      <p:cxnSp>
        <p:nvCxnSpPr>
          <p:cNvPr id="14" name="꺾인 연결선 13"/>
          <p:cNvCxnSpPr/>
          <p:nvPr/>
        </p:nvCxnSpPr>
        <p:spPr>
          <a:xfrm flipV="1">
            <a:off x="2007820" y="3164223"/>
            <a:ext cx="1382652" cy="958576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749959" y="3265346"/>
            <a:ext cx="1236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데이터 접근</a:t>
            </a:r>
          </a:p>
        </p:txBody>
      </p:sp>
      <p:cxnSp>
        <p:nvCxnSpPr>
          <p:cNvPr id="48" name="꺾인 연결선 47"/>
          <p:cNvCxnSpPr>
            <a:endCxn id="34" idx="1"/>
          </p:cNvCxnSpPr>
          <p:nvPr/>
        </p:nvCxnSpPr>
        <p:spPr>
          <a:xfrm>
            <a:off x="5392763" y="3111147"/>
            <a:ext cx="3743427" cy="63586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12713" y="2926481"/>
            <a:ext cx="85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Read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939259" y="5797125"/>
            <a:ext cx="3122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 dirty="0"/>
              <a:t>실제로 </a:t>
            </a:r>
            <a:r>
              <a:rPr lang="en-US" altLang="ko-KR" sz="1000" b="1" dirty="0"/>
              <a:t>1bit – 1 cell</a:t>
            </a:r>
            <a:r>
              <a:rPr lang="ko-KR" altLang="en-US" sz="1000" b="1" dirty="0"/>
              <a:t>이다 </a:t>
            </a:r>
            <a:r>
              <a:rPr lang="en-US" altLang="ko-KR" sz="1000" b="1" dirty="0"/>
              <a:t>(Transistor) </a:t>
            </a:r>
            <a:r>
              <a:rPr lang="ko-KR" altLang="en-US" sz="1000" b="1" dirty="0"/>
              <a:t>보기 좋게 </a:t>
            </a:r>
            <a:endParaRPr lang="en-US" altLang="ko-KR" sz="1000" b="1" dirty="0"/>
          </a:p>
          <a:p>
            <a:r>
              <a:rPr lang="en-US" altLang="ko-KR" sz="1000" b="1" dirty="0"/>
              <a:t>1 Byte</a:t>
            </a:r>
            <a:r>
              <a:rPr lang="ko-KR" altLang="en-US" sz="1000" b="1" dirty="0"/>
              <a:t>단위로 그려 </a:t>
            </a:r>
            <a:r>
              <a:rPr lang="ko-KR" altLang="en-US" sz="1000" b="1" dirty="0" err="1"/>
              <a:t>놓은것</a:t>
            </a:r>
            <a:r>
              <a:rPr lang="ko-KR" altLang="en-US" sz="1000" b="1" dirty="0"/>
              <a:t> 뿐이다</a:t>
            </a:r>
            <a:r>
              <a:rPr lang="en-US" altLang="ko-KR" sz="1000" b="1" dirty="0"/>
              <a:t>.</a:t>
            </a:r>
            <a:endParaRPr lang="ko-KR" altLang="en-US" sz="1000" b="1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6190" y="5202077"/>
            <a:ext cx="2274641" cy="1590205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11055928" y="6530672"/>
            <a:ext cx="8127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/>
              <a:t>참고 그림</a:t>
            </a:r>
          </a:p>
        </p:txBody>
      </p:sp>
    </p:spTree>
    <p:extLst>
      <p:ext uri="{BB962C8B-B14F-4D97-AF65-F5344CB8AC3E}">
        <p14:creationId xmlns:p14="http://schemas.microsoft.com/office/powerpoint/2010/main" val="1787989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858375"/>
              </p:ext>
            </p:extLst>
          </p:nvPr>
        </p:nvGraphicFramePr>
        <p:xfrm>
          <a:off x="3984410" y="1542573"/>
          <a:ext cx="7815708" cy="3931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02618">
                  <a:extLst>
                    <a:ext uri="{9D8B030D-6E8A-4147-A177-3AD203B41FA5}">
                      <a16:colId xmlns:a16="http://schemas.microsoft.com/office/drawing/2014/main" val="1234497553"/>
                    </a:ext>
                  </a:extLst>
                </a:gridCol>
                <a:gridCol w="1302618">
                  <a:extLst>
                    <a:ext uri="{9D8B030D-6E8A-4147-A177-3AD203B41FA5}">
                      <a16:colId xmlns:a16="http://schemas.microsoft.com/office/drawing/2014/main" val="3096012034"/>
                    </a:ext>
                  </a:extLst>
                </a:gridCol>
                <a:gridCol w="1302618">
                  <a:extLst>
                    <a:ext uri="{9D8B030D-6E8A-4147-A177-3AD203B41FA5}">
                      <a16:colId xmlns:a16="http://schemas.microsoft.com/office/drawing/2014/main" val="3275505919"/>
                    </a:ext>
                  </a:extLst>
                </a:gridCol>
                <a:gridCol w="1302618">
                  <a:extLst>
                    <a:ext uri="{9D8B030D-6E8A-4147-A177-3AD203B41FA5}">
                      <a16:colId xmlns:a16="http://schemas.microsoft.com/office/drawing/2014/main" val="2623748971"/>
                    </a:ext>
                  </a:extLst>
                </a:gridCol>
                <a:gridCol w="1302618">
                  <a:extLst>
                    <a:ext uri="{9D8B030D-6E8A-4147-A177-3AD203B41FA5}">
                      <a16:colId xmlns:a16="http://schemas.microsoft.com/office/drawing/2014/main" val="3984565910"/>
                    </a:ext>
                  </a:extLst>
                </a:gridCol>
                <a:gridCol w="1302618">
                  <a:extLst>
                    <a:ext uri="{9D8B030D-6E8A-4147-A177-3AD203B41FA5}">
                      <a16:colId xmlns:a16="http://schemas.microsoft.com/office/drawing/2014/main" val="273165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논리</a:t>
                      </a:r>
                      <a:r>
                        <a:rPr lang="ko-KR" altLang="en-US" sz="1100" baseline="0" dirty="0"/>
                        <a:t> 페이지  </a:t>
                      </a:r>
                      <a:r>
                        <a:rPr lang="en-US" altLang="ko-KR" sz="1100" baseline="0" dirty="0"/>
                        <a:t>Order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가상 주소 </a:t>
                      </a:r>
                      <a:r>
                        <a:rPr lang="en-US" altLang="ko-KR" sz="1100" dirty="0"/>
                        <a:t>(Virtual Address)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논리 페이지 주소 </a:t>
                      </a:r>
                      <a:r>
                        <a:rPr lang="en-US" altLang="ko-KR" sz="1100" dirty="0"/>
                        <a:t>(Logical Page Address)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페이지 내 오프셋</a:t>
                      </a:r>
                      <a:endParaRPr lang="en-US" altLang="ko-KR" sz="1100" dirty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(Offset)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물리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ko-KR" altLang="en-US" sz="1100" baseline="0" dirty="0"/>
                        <a:t>프레임 주소 </a:t>
                      </a:r>
                      <a:r>
                        <a:rPr lang="en-US" altLang="ko-KR" sz="1100" baseline="0" dirty="0"/>
                        <a:t>(Physical Page Address)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물리 주소</a:t>
                      </a:r>
                    </a:p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9085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0x00403F00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0x00403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0x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F00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0x12345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0x12345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F00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297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0x001C2A10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0x001C2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A10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0x67890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0x67890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A10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8329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0x7F000300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0x7F000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300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0xABCD0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0xABCD0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300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2836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758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023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…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…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4973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…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…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0335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…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…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5389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1,048,576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0x12345678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0x12345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0x678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0x9ABCDE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0x9ABCDE78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28386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76900" y="5510514"/>
            <a:ext cx="210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Page Table</a:t>
            </a:r>
            <a:endParaRPr lang="ko-KR" alt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92714" y="192988"/>
            <a:ext cx="10576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Page Table</a:t>
            </a:r>
            <a:r>
              <a:rPr lang="ko-KR" altLang="en-US" sz="1400" dirty="0"/>
              <a:t>의 실제 그림은 다음과 같다 </a:t>
            </a:r>
            <a:r>
              <a:rPr lang="en-US" altLang="ko-KR" sz="1400" dirty="0"/>
              <a:t>(Page</a:t>
            </a:r>
            <a:r>
              <a:rPr lang="ko-KR" altLang="en-US" sz="1400" dirty="0"/>
              <a:t>는 일반적으로 </a:t>
            </a:r>
            <a:r>
              <a:rPr lang="en-US" altLang="ko-KR" sz="1400" dirty="0"/>
              <a:t>4KB</a:t>
            </a:r>
            <a:r>
              <a:rPr lang="ko-KR" altLang="en-US" sz="1400" dirty="0"/>
              <a:t>단위로 관리한다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370727" y="595762"/>
            <a:ext cx="8943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* </a:t>
            </a:r>
            <a:r>
              <a:rPr lang="ko-KR" altLang="en-US" sz="1200" b="1" dirty="0"/>
              <a:t>이 말은 </a:t>
            </a:r>
            <a:r>
              <a:rPr lang="en-US" altLang="ko-KR" sz="1200" b="1" dirty="0"/>
              <a:t>1Byte</a:t>
            </a:r>
            <a:r>
              <a:rPr lang="ko-KR" altLang="en-US" sz="1200" b="1" dirty="0"/>
              <a:t>당 주소를 갖기는 하지만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페이지단위로 관리하는 것 뿐이다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5830229" y="544593"/>
                <a:ext cx="5128327" cy="3793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200" dirty="0"/>
                  <a:t>따라서</a:t>
                </a:r>
                <a:r>
                  <a:rPr lang="en-US" altLang="ko-KR" sz="1200" dirty="0"/>
                  <a:t> 32bit</a:t>
                </a:r>
                <a:r>
                  <a:rPr lang="ko-KR" altLang="en-US" sz="1200" dirty="0"/>
                  <a:t>체계에서는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𝐺𝐵</m:t>
                        </m:r>
                      </m:num>
                      <m:den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𝐾𝐵</m:t>
                        </m:r>
                      </m:den>
                    </m:f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p>
                        </m:sSup>
                      </m:den>
                    </m:f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=1048576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𝑃𝑎𝑔𝑒</m:t>
                    </m:r>
                  </m:oMath>
                </a14:m>
                <a:r>
                  <a:rPr lang="ko-KR" altLang="en-US" sz="1200" dirty="0"/>
                  <a:t> 가 생성된다</a:t>
                </a:r>
                <a:r>
                  <a:rPr lang="en-US" altLang="ko-KR" sz="1200" dirty="0"/>
                  <a:t>.</a:t>
                </a:r>
                <a:r>
                  <a:rPr lang="ko-KR" altLang="en-US" sz="1200" dirty="0"/>
                  <a:t> </a:t>
                </a:r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229" y="544593"/>
                <a:ext cx="5128327" cy="3793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734607"/>
              </p:ext>
            </p:extLst>
          </p:nvPr>
        </p:nvGraphicFramePr>
        <p:xfrm>
          <a:off x="528510" y="1654333"/>
          <a:ext cx="2406436" cy="3708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03218">
                  <a:extLst>
                    <a:ext uri="{9D8B030D-6E8A-4147-A177-3AD203B41FA5}">
                      <a16:colId xmlns:a16="http://schemas.microsoft.com/office/drawing/2014/main" val="1234497553"/>
                    </a:ext>
                  </a:extLst>
                </a:gridCol>
                <a:gridCol w="1203218">
                  <a:extLst>
                    <a:ext uri="{9D8B030D-6E8A-4147-A177-3AD203B41FA5}">
                      <a16:colId xmlns:a16="http://schemas.microsoft.com/office/drawing/2014/main" val="3275505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논리 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물리 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9085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0x00123455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297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0x00123456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8329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2836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758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023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4973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0335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5389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4,294,967,295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2838600"/>
                  </a:ext>
                </a:extLst>
              </a:tr>
            </a:tbl>
          </a:graphicData>
        </a:graphic>
      </p:graphicFrame>
      <p:sp>
        <p:nvSpPr>
          <p:cNvPr id="7" name="오른쪽 화살표 6"/>
          <p:cNvSpPr/>
          <p:nvPr/>
        </p:nvSpPr>
        <p:spPr>
          <a:xfrm>
            <a:off x="3080987" y="3508533"/>
            <a:ext cx="757382" cy="39844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268685" y="1415143"/>
            <a:ext cx="1328058" cy="425631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795157" y="5831528"/>
            <a:ext cx="2275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Programming</a:t>
            </a:r>
            <a:r>
              <a:rPr lang="ko-KR" altLang="en-US" sz="1400" dirty="0"/>
              <a:t>에서 보는 주소는 모두 가상 주소</a:t>
            </a:r>
          </a:p>
        </p:txBody>
      </p:sp>
    </p:spTree>
    <p:extLst>
      <p:ext uri="{BB962C8B-B14F-4D97-AF65-F5344CB8AC3E}">
        <p14:creationId xmlns:p14="http://schemas.microsoft.com/office/powerpoint/2010/main" val="3589353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21291</TotalTime>
  <Words>3065</Words>
  <Application>Microsoft Office PowerPoint</Application>
  <PresentationFormat>와이드스크린</PresentationFormat>
  <Paragraphs>663</Paragraphs>
  <Slides>28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맑은 고딕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Taehyuk</dc:creator>
  <cp:lastModifiedBy>user</cp:lastModifiedBy>
  <cp:revision>582</cp:revision>
  <dcterms:created xsi:type="dcterms:W3CDTF">2024-08-23T16:05:45Z</dcterms:created>
  <dcterms:modified xsi:type="dcterms:W3CDTF">2024-09-22T03:01:48Z</dcterms:modified>
</cp:coreProperties>
</file>