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6" r:id="rId2"/>
    <p:sldId id="265" r:id="rId3"/>
    <p:sldId id="267" r:id="rId4"/>
    <p:sldId id="281" r:id="rId5"/>
    <p:sldId id="268" r:id="rId6"/>
    <p:sldId id="271" r:id="rId7"/>
    <p:sldId id="273" r:id="rId8"/>
    <p:sldId id="272" r:id="rId9"/>
    <p:sldId id="276" r:id="rId10"/>
    <p:sldId id="280" r:id="rId11"/>
    <p:sldId id="282" r:id="rId12"/>
    <p:sldId id="283" r:id="rId13"/>
    <p:sldId id="278" r:id="rId14"/>
    <p:sldId id="274" r:id="rId15"/>
    <p:sldId id="277" r:id="rId16"/>
    <p:sldId id="275" r:id="rId17"/>
    <p:sldId id="269" r:id="rId18"/>
    <p:sldId id="256" r:id="rId19"/>
    <p:sldId id="257" r:id="rId20"/>
    <p:sldId id="258" r:id="rId21"/>
    <p:sldId id="260" r:id="rId22"/>
    <p:sldId id="259" r:id="rId23"/>
    <p:sldId id="262" r:id="rId24"/>
    <p:sldId id="261" r:id="rId25"/>
    <p:sldId id="263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/>
    <p:restoredTop sz="89286" autoAdjust="0"/>
  </p:normalViewPr>
  <p:slideViewPr>
    <p:cSldViewPr snapToGrid="0">
      <p:cViewPr varScale="1">
        <p:scale>
          <a:sx n="78" d="100"/>
          <a:sy n="78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6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0x12345 :  </a:t>
            </a:r>
            <a:r>
              <a:rPr lang="ko-KR" altLang="en-US" dirty="0" smtClean="0"/>
              <a:t>74565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0xf00</a:t>
            </a:r>
            <a:r>
              <a:rPr lang="en-US" altLang="ko-KR" sz="1200" b="1" baseline="0" dirty="0" smtClean="0"/>
              <a:t> :  </a:t>
            </a:r>
            <a:r>
              <a:rPr lang="ko-KR" altLang="en-US" dirty="0" smtClean="0"/>
              <a:t>3840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" y="1244835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243132" y="1062791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35700"/>
              </p:ext>
            </p:extLst>
          </p:nvPr>
        </p:nvGraphicFramePr>
        <p:xfrm>
          <a:off x="1966686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078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</p:cNvCxnSpPr>
          <p:nvPr/>
        </p:nvCxnSpPr>
        <p:spPr>
          <a:xfrm>
            <a:off x="901654" y="162774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1786434" y="937057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37582"/>
              </p:ext>
            </p:extLst>
          </p:nvPr>
        </p:nvGraphicFramePr>
        <p:xfrm>
          <a:off x="3772453" y="2739274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0x00403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0x12345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4986"/>
              </p:ext>
            </p:extLst>
          </p:nvPr>
        </p:nvGraphicFramePr>
        <p:xfrm>
          <a:off x="6096000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23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5871659" y="937058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780873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341550" y="2108471"/>
            <a:ext cx="1554970" cy="130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1280618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5649687" y="1978052"/>
            <a:ext cx="1465942" cy="156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529046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5785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272157" y="529046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48357" y="633838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557657" y="1979383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2" idx="3"/>
          </p:cNvCxnSpPr>
          <p:nvPr/>
        </p:nvCxnSpPr>
        <p:spPr>
          <a:xfrm>
            <a:off x="8135258" y="1457347"/>
            <a:ext cx="1422399" cy="522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8856" y="1735790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0x00403F00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8673990" y="1853759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678890" y="431074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61551" y="2338456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777639" y="1984403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1"/>
            <a:endCxn id="7" idx="3"/>
          </p:cNvCxnSpPr>
          <p:nvPr/>
        </p:nvCxnSpPr>
        <p:spPr>
          <a:xfrm>
            <a:off x="9557657" y="2446200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7639" y="2079971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131" y="4867139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Logical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page(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offset(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37" y="185091"/>
            <a:ext cx="38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Memory Mapping </a:t>
            </a:r>
            <a:r>
              <a:rPr lang="ko-KR" altLang="en-US" sz="1400" b="1" dirty="0" smtClean="0"/>
              <a:t>메커니즘 그림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8892" y="5854977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Address Offset</a:t>
            </a:r>
            <a:r>
              <a:rPr lang="ko-KR" altLang="en-US" sz="1600" dirty="0" smtClean="0"/>
              <a:t>으로 그대로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893" y="5379806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Page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에서 참조하여 </a:t>
            </a:r>
            <a:r>
              <a:rPr lang="en-US" altLang="ko-KR" sz="1600" dirty="0" smtClean="0"/>
              <a:t>Frame Address (</a:t>
            </a:r>
            <a:r>
              <a:rPr lang="ko-KR" altLang="en-US" sz="1600" dirty="0" smtClean="0"/>
              <a:t>물리 프레임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변환한다 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203" y="2598771"/>
            <a:ext cx="29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TLB (Translation Lookaside Buffer) </a:t>
            </a:r>
            <a:r>
              <a:rPr lang="ko-KR" altLang="en-US" sz="1100" dirty="0" smtClean="0"/>
              <a:t>참조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메모리 참조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5523" y="2326192"/>
            <a:ext cx="13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Page Table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131" y="6355063"/>
            <a:ext cx="114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Physical Address = Frame Number + Offset </a:t>
            </a:r>
            <a:r>
              <a:rPr lang="ko-KR" altLang="en-US" sz="1600" dirty="0" smtClean="0"/>
              <a:t>을 조합하여 </a:t>
            </a:r>
            <a:r>
              <a:rPr lang="ko-KR" altLang="en-US" sz="1600" dirty="0" err="1" smtClean="0"/>
              <a:t>물리주소를</a:t>
            </a:r>
            <a:r>
              <a:rPr lang="ko-KR" altLang="en-US" sz="1600" dirty="0" smtClean="0"/>
              <a:t> 조합하여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상에서 특정 메모리를 찾아낸다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6" y="208053"/>
            <a:ext cx="1143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Question)  </a:t>
            </a:r>
            <a:r>
              <a:rPr lang="en-US" altLang="ko-KR" sz="1600" dirty="0" smtClean="0"/>
              <a:t>2D</a:t>
            </a:r>
            <a:r>
              <a:rPr lang="ko-KR" altLang="en-US" sz="1600" dirty="0" smtClean="0"/>
              <a:t>구조인 </a:t>
            </a:r>
            <a:r>
              <a:rPr lang="en-US" altLang="ko-KR" sz="1600" dirty="0" smtClean="0"/>
              <a:t>RAM</a:t>
            </a:r>
            <a:r>
              <a:rPr lang="ko-KR" altLang="en-US" sz="1600" dirty="0" smtClean="0"/>
              <a:t>메모리를 </a:t>
            </a:r>
            <a:r>
              <a:rPr lang="en-US" altLang="ko-KR" sz="1600" dirty="0" smtClean="0"/>
              <a:t>1D </a:t>
            </a:r>
            <a:r>
              <a:rPr lang="ko-KR" altLang="en-US" sz="1600" dirty="0" smtClean="0"/>
              <a:t>일렬로 나열해도 되는 것일까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               </a:t>
            </a:r>
            <a:r>
              <a:rPr lang="ko-KR" altLang="en-US" sz="1400" dirty="0" smtClean="0"/>
              <a:t>물리 </a:t>
            </a:r>
            <a:r>
              <a:rPr lang="ko-KR" altLang="en-US" sz="1400" dirty="0" smtClean="0"/>
              <a:t>메모리의 주소 공간이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차원적인데</a:t>
            </a:r>
            <a:r>
              <a:rPr lang="ko-KR" altLang="en-US" sz="1400" dirty="0" smtClean="0"/>
              <a:t> 어떻게 이것을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차원으로 변환해서 메모리 셀에 접근하게 되는 것일까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1143099" y="1548134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63484" y="5597620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57599" y="1548134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3799" y="1652926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1143099" y="2998471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432" y="2872847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64332" y="1450162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46993" y="3357544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363081" y="3003491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1143099" y="3465288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63081" y="3099059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023" y="1492621"/>
            <a:ext cx="73938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보통 </a:t>
            </a:r>
            <a:r>
              <a:rPr lang="en-US" altLang="ko-KR" sz="1400" dirty="0" smtClean="0"/>
              <a:t>Main Memory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설명할때</a:t>
            </a:r>
            <a:r>
              <a:rPr lang="ko-KR" altLang="en-US" sz="1400" dirty="0" smtClean="0"/>
              <a:t> 왼쪽 그림처럼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일렬로 나열하고 </a:t>
            </a:r>
            <a:r>
              <a:rPr lang="en-US" altLang="ko-KR" sz="1400" dirty="0" smtClean="0"/>
              <a:t>1D</a:t>
            </a:r>
            <a:r>
              <a:rPr lang="ko-KR" altLang="en-US" sz="1400" dirty="0" smtClean="0"/>
              <a:t>취급을 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이걸 </a:t>
            </a:r>
            <a:r>
              <a:rPr lang="en-US" altLang="ko-KR" sz="1400" dirty="0" smtClean="0"/>
              <a:t>2D</a:t>
            </a:r>
            <a:r>
              <a:rPr lang="ko-KR" altLang="en-US" sz="1400" dirty="0" smtClean="0"/>
              <a:t>구조인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이나 </a:t>
            </a:r>
            <a:r>
              <a:rPr lang="ko-KR" altLang="en-US" sz="1400" dirty="0" err="1" smtClean="0"/>
              <a:t>되는걸까</a:t>
            </a:r>
            <a:r>
              <a:rPr lang="en-US" altLang="ko-KR" sz="1400" dirty="0" smtClean="0"/>
              <a:t>? </a:t>
            </a:r>
          </a:p>
          <a:p>
            <a:endParaRPr lang="en-US" altLang="ko-KR" sz="1050" dirty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해당 질문은 </a:t>
            </a:r>
            <a:r>
              <a:rPr lang="ko-KR" altLang="en-US" sz="1200" dirty="0" err="1" smtClean="0"/>
              <a:t>물리주소면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행렬로 이루어진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에 직접 접근할 수 있는 정보를 가지고 있어야 하지 않을까에 대한 의문으로 시작되었다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그런데 </a:t>
            </a:r>
            <a:r>
              <a:rPr lang="en-US" altLang="ko-KR" sz="1200" dirty="0" smtClean="0"/>
              <a:t>1D</a:t>
            </a:r>
            <a:r>
              <a:rPr lang="ko-KR" altLang="en-US" sz="1200" dirty="0" err="1" smtClean="0"/>
              <a:t>구조인게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2D</a:t>
            </a:r>
            <a:r>
              <a:rPr lang="ko-KR" altLang="en-US" sz="1200" dirty="0" smtClean="0"/>
              <a:t>구조로 어떻게 </a:t>
            </a:r>
            <a:r>
              <a:rPr lang="en-US" altLang="ko-KR" sz="1200" dirty="0" smtClean="0"/>
              <a:t>Mapping</a:t>
            </a:r>
            <a:r>
              <a:rPr lang="ko-KR" altLang="en-US" sz="1200" dirty="0" err="1" smtClean="0"/>
              <a:t>되는걸까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59432" y="5441851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0xFFFFFFFF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3641" y="1071773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구체적인 질문</a:t>
            </a:r>
            <a:endParaRPr lang="ko-KR" altLang="en-US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3853641" y="2611009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Answer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050989" y="306257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mtClean="0"/>
              <a:t>비트로 쪼개서 행렬을 나타낸다</a:t>
            </a:r>
            <a:endParaRPr lang="en-US" altLang="ko-KR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8403"/>
              </p:ext>
            </p:extLst>
          </p:nvPr>
        </p:nvGraphicFramePr>
        <p:xfrm>
          <a:off x="3753705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37765"/>
              </p:ext>
            </p:extLst>
          </p:nvPr>
        </p:nvGraphicFramePr>
        <p:xfrm>
          <a:off x="8063682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9833" y="4347146"/>
            <a:ext cx="3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81832" y="5499740"/>
            <a:ext cx="820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마다의 </a:t>
            </a:r>
            <a:r>
              <a:rPr lang="ko-KR" altLang="en-US" sz="1400" dirty="0" err="1" smtClean="0"/>
              <a:t>물리메모리</a:t>
            </a:r>
            <a:r>
              <a:rPr lang="ko-KR" altLang="en-US" sz="1400" dirty="0" smtClean="0"/>
              <a:t> 주소를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부터 시작해서 일렬로 나타냈다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왼쪽 그림은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나타냈으며 오른쪽은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진법으로 나타냈다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32" y="6080401"/>
            <a:ext cx="8203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왼쪽 그림과 같이 </a:t>
            </a:r>
            <a:r>
              <a:rPr lang="en-US" altLang="ko-KR" sz="1400" dirty="0" smtClean="0"/>
              <a:t>bit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NxN</a:t>
            </a:r>
            <a:r>
              <a:rPr lang="ko-KR" altLang="en-US" sz="1400" dirty="0" err="1" smtClean="0"/>
              <a:t>행렬모양의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 비트를 절반으로 </a:t>
            </a:r>
            <a:r>
              <a:rPr lang="ko-KR" altLang="en-US" sz="1400" dirty="0" err="1" smtClean="0"/>
              <a:t>쪼갰을때</a:t>
            </a:r>
            <a:r>
              <a:rPr lang="ko-KR" altLang="en-US" sz="1400" dirty="0" smtClean="0"/>
              <a:t> 왼쪽은 행 오른쪽은 열의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를 나타냄을 확인할 수 있다</a:t>
            </a:r>
            <a:r>
              <a:rPr lang="en-US" altLang="ko-KR" sz="1400" dirty="0" smtClean="0"/>
              <a:t>. (</a:t>
            </a:r>
            <a:r>
              <a:rPr lang="ko-KR" altLang="en-US" sz="1400" b="1" dirty="0" smtClean="0"/>
              <a:t>행렬 또한 일종의 진법개념으로 들어감 열이 </a:t>
            </a:r>
            <a:r>
              <a:rPr lang="ko-KR" altLang="en-US" sz="1400" b="1" dirty="0" err="1" smtClean="0"/>
              <a:t>다차면</a:t>
            </a:r>
            <a:r>
              <a:rPr lang="ko-KR" altLang="en-US" sz="1400" b="1" dirty="0" smtClean="0"/>
              <a:t> 행이 옮겨 가게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16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4060" y="327732"/>
            <a:ext cx="1183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위의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N x N</a:t>
            </a:r>
            <a:r>
              <a:rPr lang="ko-KR" altLang="en-US" sz="1400" dirty="0" smtClean="0"/>
              <a:t>모양의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경우인데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실제로는 </a:t>
            </a:r>
            <a:r>
              <a:rPr lang="en-US" altLang="ko-KR" sz="1400" dirty="0" smtClean="0"/>
              <a:t>N x M</a:t>
            </a:r>
            <a:r>
              <a:rPr lang="ko-KR" altLang="en-US" sz="1400" dirty="0" smtClean="0"/>
              <a:t>모양으로 생겼다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이때는 쪼개는 범위가 달라진다</a:t>
            </a:r>
            <a:endParaRPr lang="en-US" altLang="ko-KR" sz="1400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3075"/>
              </p:ext>
            </p:extLst>
          </p:nvPr>
        </p:nvGraphicFramePr>
        <p:xfrm>
          <a:off x="1621262" y="1035132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80462"/>
              </p:ext>
            </p:extLst>
          </p:nvPr>
        </p:nvGraphicFramePr>
        <p:xfrm>
          <a:off x="1621262" y="3596435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 rot="5400000">
            <a:off x="5927562" y="3058217"/>
            <a:ext cx="3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9826" y="5865350"/>
            <a:ext cx="108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위의 그림을 보면 검은색 두 숫자는 행을 오른쪽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숫자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파랑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열을 나타냄을 알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이렇게 쪼개는 범위를 다르게 해서 </a:t>
            </a:r>
            <a:r>
              <a:rPr lang="ko-KR" altLang="en-US" sz="1600" dirty="0" err="1" smtClean="0"/>
              <a:t>나타낼수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 (RAM</a:t>
            </a:r>
            <a:r>
              <a:rPr lang="ko-KR" altLang="en-US" sz="1600" dirty="0" smtClean="0"/>
              <a:t>의 구조에 따라 다르다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65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232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48158" y="2133278"/>
            <a:ext cx="8386539" cy="454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60104" y="6237575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C00000"/>
                </a:solidFill>
              </a:rPr>
              <a:t>물리페이지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Frame: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322518" y="4889353"/>
            <a:ext cx="2801305" cy="4804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412566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119672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705460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998354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12566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119672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705460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998354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830841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537947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123735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16629" y="509192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830841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5537947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123735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416629" y="541864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7212716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919822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505610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7798504" y="5064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7212716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919822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505610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798504" y="539147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028553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735659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321447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614341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028553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735659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321447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614341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027641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734747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3320535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613429" y="415949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3027641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734747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3320535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613429" y="44862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389914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4097020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682808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4975702" y="415799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4389914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097020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4682808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4975702" y="448471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5804695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5511801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6097589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6390483" y="4172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5804695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511801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6097589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6390483" y="4498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19756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0467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49046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8335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719756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90467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749046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778335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8689815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8995409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9262903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8409621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862204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832914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8914934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>
            <a:off x="9207828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/>
          <p:cNvSpPr/>
          <p:nvPr/>
        </p:nvSpPr>
        <p:spPr>
          <a:xfrm>
            <a:off x="862204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/>
          <p:cNvSpPr/>
          <p:nvPr/>
        </p:nvSpPr>
        <p:spPr>
          <a:xfrm>
            <a:off x="832914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8914934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9207828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10071690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10377284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10644778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9791496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6" name="직사각형 365"/>
          <p:cNvSpPr/>
          <p:nvPr/>
        </p:nvSpPr>
        <p:spPr>
          <a:xfrm>
            <a:off x="1000391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/>
          <p:cNvSpPr/>
          <p:nvPr/>
        </p:nvSpPr>
        <p:spPr>
          <a:xfrm>
            <a:off x="971102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/>
          <p:cNvSpPr/>
          <p:nvPr/>
        </p:nvSpPr>
        <p:spPr>
          <a:xfrm>
            <a:off x="10296809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/>
          <p:cNvSpPr/>
          <p:nvPr/>
        </p:nvSpPr>
        <p:spPr>
          <a:xfrm>
            <a:off x="10589703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/>
          <p:cNvSpPr/>
          <p:nvPr/>
        </p:nvSpPr>
        <p:spPr>
          <a:xfrm>
            <a:off x="1000391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/>
          <p:cNvSpPr/>
          <p:nvPr/>
        </p:nvSpPr>
        <p:spPr>
          <a:xfrm>
            <a:off x="971102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10296809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10589703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861494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832205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890783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920073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861494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832205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890783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920073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1000781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971492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10300712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10593606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1000781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971492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10300712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10593606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8613875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8320981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8906769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9199663" y="50824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8613875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8320981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8906769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9199663" y="540911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9995750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9702856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10288644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10581538" y="507428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9995750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9702856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10288644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10581538" y="54010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860677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831388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889967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/>
          <p:cNvSpPr/>
          <p:nvPr/>
        </p:nvSpPr>
        <p:spPr>
          <a:xfrm>
            <a:off x="919256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/>
          <p:cNvSpPr/>
          <p:nvPr/>
        </p:nvSpPr>
        <p:spPr>
          <a:xfrm>
            <a:off x="860677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831388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/>
          <p:cNvSpPr/>
          <p:nvPr/>
        </p:nvSpPr>
        <p:spPr>
          <a:xfrm>
            <a:off x="889967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/>
          <p:cNvSpPr/>
          <p:nvPr/>
        </p:nvSpPr>
        <p:spPr>
          <a:xfrm>
            <a:off x="919256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/>
          <p:cNvSpPr/>
          <p:nvPr/>
        </p:nvSpPr>
        <p:spPr>
          <a:xfrm>
            <a:off x="999965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970675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/>
          <p:cNvSpPr/>
          <p:nvPr/>
        </p:nvSpPr>
        <p:spPr>
          <a:xfrm>
            <a:off x="10292547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/>
          <p:cNvSpPr/>
          <p:nvPr/>
        </p:nvSpPr>
        <p:spPr>
          <a:xfrm>
            <a:off x="10585441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/>
          <p:cNvSpPr/>
          <p:nvPr/>
        </p:nvSpPr>
        <p:spPr>
          <a:xfrm>
            <a:off x="999965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970675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10292547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10585441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2" name="직선 연결선 421"/>
          <p:cNvCxnSpPr/>
          <p:nvPr/>
        </p:nvCxnSpPr>
        <p:spPr>
          <a:xfrm>
            <a:off x="1707577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2013171" y="97411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2280665" y="978746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1427383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6" name="직사각형 425"/>
          <p:cNvSpPr/>
          <p:nvPr/>
        </p:nvSpPr>
        <p:spPr>
          <a:xfrm>
            <a:off x="1608505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/>
          <p:cNvSpPr/>
          <p:nvPr/>
        </p:nvSpPr>
        <p:spPr>
          <a:xfrm>
            <a:off x="1315611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/>
          <p:cNvSpPr/>
          <p:nvPr/>
        </p:nvSpPr>
        <p:spPr>
          <a:xfrm>
            <a:off x="1901399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/>
          <p:cNvSpPr/>
          <p:nvPr/>
        </p:nvSpPr>
        <p:spPr>
          <a:xfrm>
            <a:off x="2194293" y="32140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/>
          <p:cNvSpPr/>
          <p:nvPr/>
        </p:nvSpPr>
        <p:spPr>
          <a:xfrm>
            <a:off x="1608505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/>
          <p:cNvSpPr/>
          <p:nvPr/>
        </p:nvSpPr>
        <p:spPr>
          <a:xfrm>
            <a:off x="1315611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/>
          <p:cNvSpPr/>
          <p:nvPr/>
        </p:nvSpPr>
        <p:spPr>
          <a:xfrm>
            <a:off x="1901399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/>
          <p:cNvSpPr/>
          <p:nvPr/>
        </p:nvSpPr>
        <p:spPr>
          <a:xfrm>
            <a:off x="2194293" y="354077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/>
          <p:cNvSpPr/>
          <p:nvPr/>
        </p:nvSpPr>
        <p:spPr>
          <a:xfrm>
            <a:off x="1607593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/>
          <p:cNvSpPr/>
          <p:nvPr/>
        </p:nvSpPr>
        <p:spPr>
          <a:xfrm>
            <a:off x="1314699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/>
          <p:cNvSpPr/>
          <p:nvPr/>
        </p:nvSpPr>
        <p:spPr>
          <a:xfrm>
            <a:off x="1900487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/>
          <p:cNvSpPr/>
          <p:nvPr/>
        </p:nvSpPr>
        <p:spPr>
          <a:xfrm>
            <a:off x="2193381" y="232183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/>
          <p:cNvSpPr/>
          <p:nvPr/>
        </p:nvSpPr>
        <p:spPr>
          <a:xfrm>
            <a:off x="1607593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/>
          <p:cNvSpPr/>
          <p:nvPr/>
        </p:nvSpPr>
        <p:spPr>
          <a:xfrm>
            <a:off x="1314699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/>
          <p:cNvSpPr/>
          <p:nvPr/>
        </p:nvSpPr>
        <p:spPr>
          <a:xfrm>
            <a:off x="1900487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/>
          <p:cNvSpPr/>
          <p:nvPr/>
        </p:nvSpPr>
        <p:spPr>
          <a:xfrm>
            <a:off x="2193381" y="264855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/>
          <p:cNvSpPr/>
          <p:nvPr/>
        </p:nvSpPr>
        <p:spPr>
          <a:xfrm>
            <a:off x="1619390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/>
          <p:cNvSpPr/>
          <p:nvPr/>
        </p:nvSpPr>
        <p:spPr>
          <a:xfrm>
            <a:off x="1326496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직사각형 443"/>
          <p:cNvSpPr/>
          <p:nvPr/>
        </p:nvSpPr>
        <p:spPr>
          <a:xfrm>
            <a:off x="1912284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직사각형 444"/>
          <p:cNvSpPr/>
          <p:nvPr/>
        </p:nvSpPr>
        <p:spPr>
          <a:xfrm>
            <a:off x="2205178" y="50902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/>
          <p:cNvSpPr/>
          <p:nvPr/>
        </p:nvSpPr>
        <p:spPr>
          <a:xfrm>
            <a:off x="1619390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/>
          <p:cNvSpPr/>
          <p:nvPr/>
        </p:nvSpPr>
        <p:spPr>
          <a:xfrm>
            <a:off x="1326496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1912284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/>
          <p:cNvSpPr/>
          <p:nvPr/>
        </p:nvSpPr>
        <p:spPr>
          <a:xfrm>
            <a:off x="2205178" y="541693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/>
          <p:cNvSpPr/>
          <p:nvPr/>
        </p:nvSpPr>
        <p:spPr>
          <a:xfrm>
            <a:off x="1618478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/>
          <p:cNvSpPr/>
          <p:nvPr/>
        </p:nvSpPr>
        <p:spPr>
          <a:xfrm>
            <a:off x="1325584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/>
          <p:cNvSpPr/>
          <p:nvPr/>
        </p:nvSpPr>
        <p:spPr>
          <a:xfrm>
            <a:off x="1911372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/>
          <p:cNvSpPr/>
          <p:nvPr/>
        </p:nvSpPr>
        <p:spPr>
          <a:xfrm>
            <a:off x="2204266" y="415990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/>
          <p:cNvSpPr/>
          <p:nvPr/>
        </p:nvSpPr>
        <p:spPr>
          <a:xfrm>
            <a:off x="1618478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/>
          <p:cNvSpPr/>
          <p:nvPr/>
        </p:nvSpPr>
        <p:spPr>
          <a:xfrm>
            <a:off x="1325584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/>
          <p:cNvSpPr/>
          <p:nvPr/>
        </p:nvSpPr>
        <p:spPr>
          <a:xfrm>
            <a:off x="1911372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/>
          <p:cNvSpPr/>
          <p:nvPr/>
        </p:nvSpPr>
        <p:spPr>
          <a:xfrm>
            <a:off x="2204266" y="44866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06129" y="1620332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- Frame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2607" y="114229"/>
            <a:ext cx="182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1Frame </a:t>
            </a:r>
            <a:r>
              <a:rPr lang="en-US" altLang="ko-KR" sz="1400" b="1" smtClean="0"/>
              <a:t>– 4KB </a:t>
            </a:r>
            <a:r>
              <a:rPr lang="ko-KR" altLang="en-US" sz="1400" b="1" dirty="0" smtClean="0"/>
              <a:t>기준</a:t>
            </a:r>
            <a:endParaRPr lang="ko-KR" altLang="en-US" sz="1400" b="1" dirty="0"/>
          </a:p>
        </p:txBody>
      </p:sp>
      <p:sp>
        <p:nvSpPr>
          <p:cNvPr id="460" name="직사각형 459"/>
          <p:cNvSpPr/>
          <p:nvPr/>
        </p:nvSpPr>
        <p:spPr>
          <a:xfrm>
            <a:off x="1128555" y="3059873"/>
            <a:ext cx="7032623" cy="868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7315" y="6506022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0x12345(16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74565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61" name="직사각형 460"/>
          <p:cNvSpPr/>
          <p:nvPr/>
        </p:nvSpPr>
        <p:spPr>
          <a:xfrm>
            <a:off x="3585805" y="6308470"/>
            <a:ext cx="3307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74565 + </a:t>
            </a:r>
            <a:r>
              <a:rPr lang="ko-KR" altLang="en-US" sz="1400" b="1" smtClean="0"/>
              <a:t>3840 번째 </a:t>
            </a:r>
            <a:r>
              <a:rPr lang="en-US" altLang="ko-KR" sz="1400" b="1" smtClean="0"/>
              <a:t>cell </a:t>
            </a:r>
            <a:r>
              <a:rPr lang="ko-KR" altLang="en-US" sz="1400" b="1" smtClean="0"/>
              <a:t>지목</a:t>
            </a:r>
            <a:endParaRPr lang="ko-KR" altLang="en-US" sz="1400" b="1" dirty="0"/>
          </a:p>
        </p:txBody>
      </p:sp>
      <p:sp>
        <p:nvSpPr>
          <p:cNvPr id="463" name="직사각형 462"/>
          <p:cNvSpPr/>
          <p:nvPr/>
        </p:nvSpPr>
        <p:spPr>
          <a:xfrm>
            <a:off x="1619621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/>
          <p:cNvSpPr/>
          <p:nvPr/>
        </p:nvSpPr>
        <p:spPr>
          <a:xfrm>
            <a:off x="1326727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/>
          <p:cNvSpPr/>
          <p:nvPr/>
        </p:nvSpPr>
        <p:spPr>
          <a:xfrm>
            <a:off x="1912515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/>
          <p:cNvSpPr/>
          <p:nvPr/>
        </p:nvSpPr>
        <p:spPr>
          <a:xfrm>
            <a:off x="2205409" y="143165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1619621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26727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1912515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/>
          <p:cNvSpPr/>
          <p:nvPr/>
        </p:nvSpPr>
        <p:spPr>
          <a:xfrm>
            <a:off x="2205409" y="175837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3187" y="1427580"/>
            <a:ext cx="14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………..</a:t>
            </a:r>
            <a:endParaRPr lang="ko-KR" altLang="en-US" b="1" dirty="0"/>
          </a:p>
        </p:txBody>
      </p:sp>
      <p:sp>
        <p:nvSpPr>
          <p:cNvPr id="471" name="직사각형 470"/>
          <p:cNvSpPr/>
          <p:nvPr/>
        </p:nvSpPr>
        <p:spPr>
          <a:xfrm>
            <a:off x="296499" y="639540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0x00000(16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0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7" name="구부러진 연결선 6"/>
          <p:cNvCxnSpPr>
            <a:stCxn id="471" idx="2"/>
            <a:endCxn id="464" idx="0"/>
          </p:cNvCxnSpPr>
          <p:nvPr/>
        </p:nvCxnSpPr>
        <p:spPr>
          <a:xfrm rot="5400000">
            <a:off x="1250348" y="1082918"/>
            <a:ext cx="515266" cy="18250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직사각형 471"/>
          <p:cNvSpPr/>
          <p:nvPr/>
        </p:nvSpPr>
        <p:spPr>
          <a:xfrm>
            <a:off x="1137351" y="2592968"/>
            <a:ext cx="9797346" cy="458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169743" y="4684416"/>
            <a:ext cx="6633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1byte</a:t>
            </a:r>
            <a:endParaRPr kumimoji="1" lang="ko-KR" altLang="en-US" sz="1400" b="1" dirty="0"/>
          </a:p>
        </p:txBody>
      </p:sp>
      <p:cxnSp>
        <p:nvCxnSpPr>
          <p:cNvPr id="473" name="구부러진 연결선 472"/>
          <p:cNvCxnSpPr>
            <a:endCxn id="26" idx="1"/>
          </p:cNvCxnSpPr>
          <p:nvPr/>
        </p:nvCxnSpPr>
        <p:spPr>
          <a:xfrm rot="5400000" flipH="1" flipV="1">
            <a:off x="2589093" y="4731779"/>
            <a:ext cx="2620961" cy="418427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모서리가 둥근 직사각형 47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9154" y="3440710"/>
            <a:ext cx="2801305" cy="4804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3171" y="111554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 smtClean="0"/>
              <a:t>0x12345F00 </a:t>
            </a:r>
            <a:r>
              <a:rPr lang="ko-KR" altLang="en-US" sz="1400" b="1" dirty="0" smtClean="0"/>
              <a:t>물리 메모리 찾기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Q.3.2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메모리 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프로세스마다 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Process1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428999" y="-129809"/>
            <a:ext cx="10515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맞습니다</a:t>
            </a:r>
            <a:r>
              <a:rPr lang="en-US" altLang="ko-KR" dirty="0"/>
              <a:t>! C </a:t>
            </a:r>
            <a:r>
              <a:rPr lang="ko-KR" altLang="en-US" dirty="0"/>
              <a:t>프로그래밍에서 사용하는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포인터로 참조하는 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b="1" dirty="0"/>
              <a:t>가상 주소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 내에서 변수나 메모리 공간을 참조할 때 사용되는 주소는 운영체제가 제공하는 </a:t>
            </a:r>
            <a:r>
              <a:rPr lang="ko-KR" altLang="en-US" b="1" dirty="0"/>
              <a:t>가상 메모리 주소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가상 주소 </a:t>
            </a:r>
            <a:r>
              <a:rPr lang="en-US" altLang="ko-KR" b="1" dirty="0"/>
              <a:t>vs. </a:t>
            </a:r>
            <a:r>
              <a:rPr lang="ko-KR" altLang="en-US" b="1" dirty="0"/>
              <a:t>물리 주소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C </a:t>
            </a:r>
            <a:r>
              <a:rPr lang="ko-KR" altLang="en-US" b="1" dirty="0"/>
              <a:t>프로그래밍에서 보이는 주소는 모두 가상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주소는 프로그램이 실행될 때</a:t>
            </a:r>
            <a:r>
              <a:rPr lang="en-US" altLang="ko-KR" dirty="0"/>
              <a:t>, </a:t>
            </a:r>
            <a:r>
              <a:rPr lang="ko-KR" altLang="en-US" dirty="0"/>
              <a:t>운영체제가 해당 프로그램을 위해 할당하는 </a:t>
            </a:r>
            <a:r>
              <a:rPr lang="ko-KR" altLang="en-US" b="1" dirty="0"/>
              <a:t>논리적인 메모리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각 프로세스는 독립적인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프로세스는 자신의 가상 주소 공간에서만 메모리 작업을 수행할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다른 프로세스는 동일한 가상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물리적으로는 다른 메모리 영역을 가리키도록 운영체제가 관리합니다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물리 주소는 </a:t>
            </a:r>
            <a:r>
              <a:rPr lang="en-US" altLang="ko-KR" b="1" dirty="0"/>
              <a:t>RAM</a:t>
            </a:r>
            <a:r>
              <a:rPr lang="ko-KR" altLang="en-US" b="1" dirty="0"/>
              <a:t>에서 실제 메모리 위치</a:t>
            </a:r>
            <a:r>
              <a:rPr lang="ko-KR" altLang="en-US" dirty="0"/>
              <a:t>를 가리키는 주소입니다</a:t>
            </a:r>
            <a:r>
              <a:rPr lang="en-US" altLang="ko-KR" dirty="0"/>
              <a:t>. CPU</a:t>
            </a:r>
            <a:r>
              <a:rPr lang="ko-KR" altLang="en-US" dirty="0"/>
              <a:t>가 메모리에 접근할 때는 실제로 물리 주소를 사용합니다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주소와 물리 주소는 </a:t>
            </a:r>
            <a:r>
              <a:rPr lang="ko-KR" altLang="en-US" b="1" dirty="0"/>
              <a:t>페이지 테이블</a:t>
            </a:r>
            <a:r>
              <a:rPr lang="ko-KR" altLang="en-US" dirty="0"/>
              <a:t>을 통해 </a:t>
            </a:r>
            <a:r>
              <a:rPr lang="ko-KR" altLang="en-US" dirty="0" err="1"/>
              <a:t>매핑됩니다</a:t>
            </a:r>
            <a:r>
              <a:rPr lang="en-US" altLang="ko-KR" dirty="0"/>
              <a:t>. CPU</a:t>
            </a:r>
            <a:r>
              <a:rPr lang="ko-KR" altLang="en-US" dirty="0"/>
              <a:t>는 메모리 관리 장치</a:t>
            </a:r>
            <a:r>
              <a:rPr lang="en-US" altLang="ko-KR" dirty="0"/>
              <a:t>(MMU, Memory Management Unit)</a:t>
            </a:r>
            <a:r>
              <a:rPr lang="ko-KR" altLang="en-US" dirty="0"/>
              <a:t>를 통해 가상 주소를 물리 주소로 변환하여 </a:t>
            </a:r>
            <a:r>
              <a:rPr lang="en-US" altLang="ko-KR" dirty="0"/>
              <a:t>RAM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왜 가상 주소를 사용하나요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보호</a:t>
            </a:r>
            <a:r>
              <a:rPr lang="en-US" altLang="ko-KR" dirty="0"/>
              <a:t>: </a:t>
            </a:r>
            <a:r>
              <a:rPr lang="ko-KR" altLang="en-US" dirty="0"/>
              <a:t>각 프로세스는 자신만의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다른 프로세스의 메모리 공간에 접근하지 못합니다</a:t>
            </a:r>
            <a:r>
              <a:rPr lang="en-US" altLang="ko-KR" dirty="0"/>
              <a:t>. </a:t>
            </a:r>
            <a:r>
              <a:rPr lang="ko-KR" altLang="en-US" dirty="0"/>
              <a:t>이를 통해 프로세스 간의 메모리 침범을 방지할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효율적인 메모리 관리</a:t>
            </a:r>
            <a:r>
              <a:rPr lang="en-US" altLang="ko-KR" dirty="0"/>
              <a:t>: </a:t>
            </a:r>
            <a:r>
              <a:rPr lang="ko-KR" altLang="en-US" dirty="0"/>
              <a:t>운영체제는 가상 메모리 시스템을 통해 프로그램이 필요한 메모리를 동적으로 할당하고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물리 메모리가 부족할 때 **스와핑</a:t>
            </a:r>
            <a:r>
              <a:rPr lang="en-US" altLang="ko-KR" dirty="0"/>
              <a:t>(Swapping)**</a:t>
            </a:r>
            <a:r>
              <a:rPr lang="ko-KR" altLang="en-US" dirty="0"/>
              <a:t>을 통해 디스크의 공간을 메모리처럼 사용할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가상 주소의 연속성</a:t>
            </a:r>
            <a:r>
              <a:rPr lang="en-US" altLang="ko-KR" dirty="0"/>
              <a:t>: </a:t>
            </a:r>
            <a:r>
              <a:rPr lang="ko-KR" altLang="en-US" dirty="0"/>
              <a:t>프로그램은 연속적인 가상 메모리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실제 물리 메모리에서는 비연속적인 위치에 저장될 수 있습니다</a:t>
            </a:r>
            <a:r>
              <a:rPr lang="en-US" altLang="ko-KR" dirty="0"/>
              <a:t>. </a:t>
            </a:r>
            <a:r>
              <a:rPr lang="ko-KR" altLang="en-US" dirty="0"/>
              <a:t>이는 물리 메모리를 보다 효율적으로 사용할 수 있게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 3.1)RAM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Q.3.2) </a:t>
            </a:r>
            <a:r>
              <a:rPr kumimoji="1" lang="en-US" altLang="ko-KR" sz="1600" b="1" dirty="0"/>
              <a:t>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58375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20663</TotalTime>
  <Words>3424</Words>
  <Application>Microsoft Office PowerPoint</Application>
  <PresentationFormat>와이드스크린</PresentationFormat>
  <Paragraphs>676</Paragraphs>
  <Slides>26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Windows 사용자</cp:lastModifiedBy>
  <cp:revision>564</cp:revision>
  <dcterms:created xsi:type="dcterms:W3CDTF">2024-08-23T16:05:45Z</dcterms:created>
  <dcterms:modified xsi:type="dcterms:W3CDTF">2024-09-19T04:26:16Z</dcterms:modified>
</cp:coreProperties>
</file>