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6" r:id="rId2"/>
    <p:sldId id="265" r:id="rId3"/>
    <p:sldId id="267" r:id="rId4"/>
    <p:sldId id="268" r:id="rId5"/>
    <p:sldId id="271" r:id="rId6"/>
    <p:sldId id="272" r:id="rId7"/>
    <p:sldId id="270" r:id="rId8"/>
    <p:sldId id="269" r:id="rId9"/>
    <p:sldId id="256" r:id="rId10"/>
    <p:sldId id="257" r:id="rId11"/>
    <p:sldId id="258" r:id="rId12"/>
    <p:sldId id="260" r:id="rId13"/>
    <p:sldId id="259" r:id="rId14"/>
    <p:sldId id="262" r:id="rId15"/>
    <p:sldId id="261" r:id="rId16"/>
    <p:sldId id="263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81185" autoAdjust="0"/>
  </p:normalViewPr>
  <p:slideViewPr>
    <p:cSldViewPr snapToGrid="0">
      <p:cViewPr varScale="1">
        <p:scale>
          <a:sx n="93" d="100"/>
          <a:sy n="93" d="100"/>
        </p:scale>
        <p:origin x="13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Q1)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컴퓨터는 어떻게 데이터를 저장하는가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9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"</a:t>
            </a:r>
            <a:r>
              <a:rPr lang="ko-KR" altLang="en-US" sz="1200" dirty="0" smtClean="0"/>
              <a:t>한 번에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라는 의미는 </a:t>
            </a:r>
            <a:r>
              <a:rPr lang="en-US" altLang="ko-KR" sz="1200" b="1" dirty="0" smtClean="0"/>
              <a:t>CPU</a:t>
            </a:r>
            <a:r>
              <a:rPr lang="ko-KR" altLang="en-US" sz="1200" b="1" dirty="0" smtClean="0"/>
              <a:t>가 메모리를 주소 지정할 수 있는 최대 크기</a:t>
            </a:r>
            <a:r>
              <a:rPr lang="ko-KR" altLang="en-US" sz="1200" dirty="0" smtClean="0"/>
              <a:t>를 가리킵니다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CPU</a:t>
            </a:r>
            <a:r>
              <a:rPr lang="ko-KR" altLang="en-US" sz="1200" dirty="0" smtClean="0"/>
              <a:t>가 메모리 상에서 데이터를 읽거나 쓸 때 사용할 수 있는 주소 공간의 범위를 뜻합니다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javalab.org/breadboard_touchsenso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4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532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Q2) 32bit </a:t>
            </a:r>
            <a:r>
              <a:rPr kumimoji="1" lang="ko-KR" altLang="en-US" sz="1600" b="1" dirty="0"/>
              <a:t>체계 메모리 </a:t>
            </a:r>
            <a:r>
              <a:rPr kumimoji="1" lang="en-US" altLang="ko-KR" sz="1600" b="1" dirty="0"/>
              <a:t>/ 64bit </a:t>
            </a:r>
            <a:r>
              <a:rPr kumimoji="1" lang="ko-KR" altLang="en-US" sz="1600" b="1" dirty="0"/>
              <a:t>체계 메모리란 무엇인가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283336" y="790856"/>
            <a:ext cx="10650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시스템에서 </a:t>
            </a:r>
            <a:r>
              <a:rPr lang="en" altLang="ko-KR" sz="1600" dirty="0"/>
              <a:t>CPU</a:t>
            </a:r>
            <a:r>
              <a:rPr lang="ko-KR" altLang="en-US" sz="1600" dirty="0"/>
              <a:t>와 운영체제가 </a:t>
            </a:r>
            <a:r>
              <a:rPr lang="en-US" altLang="ko-KR" sz="1600" dirty="0"/>
              <a:t>32</a:t>
            </a:r>
            <a:r>
              <a:rPr lang="ko-KR" altLang="en-US" sz="1600" dirty="0"/>
              <a:t>비트의 데이터 단위로 메모리를 처리하고 접근하는 방식을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2755721" y="2048910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74B32-2BEF-1455-2823-3F18F1711D94}"/>
              </a:ext>
            </a:extLst>
          </p:cNvPr>
          <p:cNvSpPr txBox="1"/>
          <p:nvPr/>
        </p:nvSpPr>
        <p:spPr>
          <a:xfrm>
            <a:off x="283336" y="1349892"/>
            <a:ext cx="10435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비트는 </a:t>
            </a:r>
            <a:r>
              <a:rPr lang="en" altLang="ko-KR" sz="1600" b="1" dirty="0">
                <a:highlight>
                  <a:srgbClr val="FFFF00"/>
                </a:highlight>
              </a:rPr>
              <a:t>CPU</a:t>
            </a:r>
            <a:r>
              <a:rPr lang="ko-KR" altLang="en-US" sz="1600" b="1" dirty="0">
                <a:highlight>
                  <a:srgbClr val="FFFF00"/>
                </a:highlight>
              </a:rPr>
              <a:t>가 한 번에 처리할 수 있는 데이터의 크기가 </a:t>
            </a:r>
            <a:r>
              <a:rPr lang="en-US" altLang="ko-KR" sz="1600" b="1" dirty="0">
                <a:highlight>
                  <a:srgbClr val="FFFF00"/>
                </a:highlight>
              </a:rPr>
              <a:t>32</a:t>
            </a:r>
            <a:r>
              <a:rPr lang="ko-KR" altLang="en-US" sz="1600" b="1" dirty="0">
                <a:highlight>
                  <a:srgbClr val="FFFF00"/>
                </a:highlight>
              </a:rPr>
              <a:t>비트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임을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B574-CD30-F54D-205C-0F2653EFD0C9}"/>
              </a:ext>
            </a:extLst>
          </p:cNvPr>
          <p:cNvSpPr txBox="1"/>
          <p:nvPr/>
        </p:nvSpPr>
        <p:spPr>
          <a:xfrm>
            <a:off x="592429" y="4906211"/>
            <a:ext cx="937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메모리는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1byte(8bit)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가 관리</a:t>
            </a:r>
            <a:r>
              <a:rPr kumimoji="1" lang="ko-KR" altLang="en-US" sz="1600" dirty="0"/>
              <a:t>가 되며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위의 메모리 단위당 </a:t>
            </a:r>
            <a:r>
              <a:rPr kumimoji="1" lang="ko-KR" altLang="en-US" sz="1600" b="1" dirty="0"/>
              <a:t>메모리 주소</a:t>
            </a:r>
            <a:r>
              <a:rPr kumimoji="1" lang="ko-KR" altLang="en-US" sz="1600" dirty="0"/>
              <a:t>를 가지고 있다</a:t>
            </a:r>
            <a:r>
              <a:rPr kumimoji="1" lang="en-US" altLang="ko-KR" sz="1600" dirty="0"/>
              <a:t>. </a:t>
            </a:r>
          </a:p>
          <a:p>
            <a:r>
              <a:rPr kumimoji="1" lang="en-US" altLang="ko-KR" sz="1600" b="1" dirty="0">
                <a:highlight>
                  <a:srgbClr val="FFFF00"/>
                </a:highlight>
              </a:rPr>
              <a:t>1byte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메모리 공간을 관리하기 위해 </a:t>
            </a:r>
            <a:r>
              <a:rPr kumimoji="1" lang="en-US" altLang="ko-KR" sz="1600" b="1" dirty="0">
                <a:highlight>
                  <a:srgbClr val="FFFF00"/>
                </a:highlight>
              </a:rPr>
              <a:t>32bit</a:t>
            </a:r>
            <a:r>
              <a:rPr kumimoji="1" lang="ko-KR" altLang="en-US" sz="16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사용</a:t>
            </a:r>
            <a:r>
              <a:rPr kumimoji="1" lang="ko-KR" altLang="en-US" sz="1600" dirty="0"/>
              <a:t>하고 있다 </a:t>
            </a:r>
            <a:r>
              <a:rPr kumimoji="1" lang="en-US" altLang="ko-KR" sz="1600" dirty="0"/>
              <a:t>(32bit</a:t>
            </a:r>
            <a:r>
              <a:rPr kumimoji="1" lang="ko-KR" altLang="en-US" sz="1600" dirty="0"/>
              <a:t> 체계 기준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6226937" y="4165019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608749" y="3128051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2" name="설명선 2[L] 11">
            <a:extLst>
              <a:ext uri="{FF2B5EF4-FFF2-40B4-BE49-F238E27FC236}">
                <a16:creationId xmlns:a16="http://schemas.microsoft.com/office/drawing/2014/main" id="{6B311DC9-B82A-F3C2-E644-1BF651DC8FA1}"/>
              </a:ext>
            </a:extLst>
          </p:cNvPr>
          <p:cNvSpPr/>
          <p:nvPr/>
        </p:nvSpPr>
        <p:spPr>
          <a:xfrm>
            <a:off x="7218610" y="2142469"/>
            <a:ext cx="1964026" cy="895851"/>
          </a:xfrm>
          <a:prstGeom prst="borderCallout2">
            <a:avLst>
              <a:gd name="adj1" fmla="val 51815"/>
              <a:gd name="adj2" fmla="val -1120"/>
              <a:gd name="adj3" fmla="val 51815"/>
              <a:gd name="adj4" fmla="val -18634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32bit (</a:t>
            </a:r>
            <a:r>
              <a:rPr kumimoji="1" lang="ko-KR" altLang="en-US" sz="1400" dirty="0">
                <a:solidFill>
                  <a:schemeClr val="tx1"/>
                </a:solidFill>
              </a:rPr>
              <a:t>메모리</a:t>
            </a:r>
            <a:r>
              <a:rPr kumimoji="1" lang="en-US" altLang="ko-KR" sz="1400" dirty="0">
                <a:solidFill>
                  <a:schemeClr val="tx1"/>
                </a:solidFill>
              </a:rPr>
              <a:t>) -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단위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_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_ _ _ _  ….  _ _ _ _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608749" y="3038320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0F1-360A-D5C4-0CC6-B07D11D3C098}"/>
              </a:ext>
            </a:extLst>
          </p:cNvPr>
          <p:cNvSpPr txBox="1"/>
          <p:nvPr/>
        </p:nvSpPr>
        <p:spPr>
          <a:xfrm>
            <a:off x="8567314" y="1803915"/>
            <a:ext cx="78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6CA8-057A-9A4A-3F18-B43585E997B5}"/>
              </a:ext>
            </a:extLst>
          </p:cNvPr>
          <p:cNvSpPr txBox="1"/>
          <p:nvPr/>
        </p:nvSpPr>
        <p:spPr>
          <a:xfrm>
            <a:off x="673030" y="6060155"/>
            <a:ext cx="76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해당 메모리 주소는 물리적으로 가지고 있는 것인가</a:t>
            </a:r>
            <a:r>
              <a:rPr kumimoji="1" lang="en-US" altLang="ko-KR" sz="1400" dirty="0"/>
              <a:t>? </a:t>
            </a:r>
            <a:r>
              <a:rPr kumimoji="1" lang="ko-KR" altLang="en-US" sz="1400" dirty="0"/>
              <a:t>논리적인가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478" y="159026"/>
            <a:ext cx="1178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즉</a:t>
            </a:r>
            <a:r>
              <a:rPr lang="en-US" altLang="ko-KR" sz="1600" dirty="0" smtClean="0"/>
              <a:t>, 32</a:t>
            </a:r>
            <a:r>
              <a:rPr lang="ko-KR" altLang="en-US" sz="1600" dirty="0" smtClean="0"/>
              <a:t>비트 체계에서는 </a:t>
            </a:r>
            <a:r>
              <a:rPr lang="en-US" altLang="ko-KR" sz="1600" u="sng" dirty="0" smtClean="0"/>
              <a:t>CPU</a:t>
            </a:r>
            <a:r>
              <a:rPr lang="ko-KR" altLang="en-US" sz="1600" u="sng" dirty="0" smtClean="0"/>
              <a:t>가 한 번에 관리할 수 있는 메모리 크기가 </a:t>
            </a:r>
            <a:r>
              <a:rPr lang="en-US" altLang="ko-KR" sz="1600" u="sng" dirty="0" smtClean="0"/>
              <a:t>32bit</a:t>
            </a:r>
            <a:r>
              <a:rPr lang="ko-KR" altLang="en-US" sz="1600" u="sng" dirty="0" smtClean="0"/>
              <a:t>이고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이론상 </a:t>
            </a:r>
            <a:r>
              <a:rPr lang="en-US" altLang="ko-KR" sz="1600" u="sng" dirty="0" smtClean="0"/>
              <a:t>32bit</a:t>
            </a:r>
            <a:r>
              <a:rPr lang="ko-KR" altLang="en-US" sz="1600" u="sng" dirty="0" smtClean="0"/>
              <a:t>로 표현 가능한 </a:t>
            </a:r>
            <a:r>
              <a:rPr lang="ko-KR" altLang="en-US" sz="1600" u="sng" dirty="0" err="1" smtClean="0"/>
              <a:t>경우의수를</a:t>
            </a:r>
            <a:r>
              <a:rPr lang="ko-KR" altLang="en-US" sz="1600" u="sng" dirty="0" smtClean="0"/>
              <a:t> 처리 가능하다 </a:t>
            </a:r>
            <a:r>
              <a:rPr lang="en-US" altLang="ko-KR" sz="1600" u="sng" dirty="0" smtClean="0"/>
              <a:t>(4GB)</a:t>
            </a:r>
            <a:endParaRPr lang="ko-KR" altLang="en-US" sz="1600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89841"/>
              </p:ext>
            </p:extLst>
          </p:nvPr>
        </p:nvGraphicFramePr>
        <p:xfrm>
          <a:off x="8291659" y="1881755"/>
          <a:ext cx="3237675" cy="144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52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51654" y="1358351"/>
            <a:ext cx="231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4,294,967,296</a:t>
            </a:r>
            <a:r>
              <a:rPr lang="ko-KR" altLang="en-US" sz="1400" b="1" dirty="0" smtClean="0"/>
              <a:t>개의 </a:t>
            </a:r>
            <a:r>
              <a:rPr lang="en-US" altLang="ko-KR" sz="1400" b="1" dirty="0" smtClean="0"/>
              <a:t>1byte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91659" y="188175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91658" y="2172549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71444" y="1883713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08705" y="216349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91657" y="3027401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3" idx="3"/>
            <a:endCxn id="43" idx="1"/>
          </p:cNvCxnSpPr>
          <p:nvPr/>
        </p:nvCxnSpPr>
        <p:spPr>
          <a:xfrm flipV="1">
            <a:off x="6593089" y="3171819"/>
            <a:ext cx="1698568" cy="464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42" idx="2"/>
          </p:cNvCxnSpPr>
          <p:nvPr/>
        </p:nvCxnSpPr>
        <p:spPr>
          <a:xfrm>
            <a:off x="5946836" y="1922072"/>
            <a:ext cx="3491867" cy="530258"/>
          </a:xfrm>
          <a:prstGeom prst="bentConnector4">
            <a:avLst>
              <a:gd name="adj1" fmla="val 29076"/>
              <a:gd name="adj2" fmla="val 1294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>
            <a:off x="5946836" y="1666128"/>
            <a:ext cx="2344823" cy="3600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627" y="3928171"/>
            <a:ext cx="1088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32</a:t>
            </a:r>
            <a:r>
              <a:rPr lang="ko-KR" altLang="en-US" sz="1400" dirty="0" smtClean="0"/>
              <a:t>비트로는 표현 가능한 개수는 총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4,294,967,296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까지</a:t>
            </a:r>
            <a:r>
              <a:rPr lang="ko-KR" altLang="en-US" sz="1400" dirty="0" smtClean="0"/>
              <a:t> 표현 할 수 있고</a:t>
            </a:r>
            <a:r>
              <a:rPr lang="en-US" altLang="ko-KR" sz="1400" dirty="0" smtClean="0"/>
              <a:t>, 32</a:t>
            </a:r>
            <a:r>
              <a:rPr lang="ko-KR" altLang="en-US" sz="1400" dirty="0" smtClean="0"/>
              <a:t>비트로 표현 할 수 있는 숫자 마다 </a:t>
            </a:r>
            <a:r>
              <a:rPr lang="en-US" altLang="ko-KR" sz="1400" dirty="0" smtClean="0"/>
              <a:t> 1byte</a:t>
            </a:r>
            <a:r>
              <a:rPr lang="ko-KR" altLang="en-US" sz="1400" dirty="0" smtClean="0"/>
              <a:t>를 할당한다면 총 </a:t>
            </a:r>
            <a:r>
              <a:rPr lang="en-US" altLang="ko-KR" sz="1400" dirty="0" smtClean="0"/>
              <a:t>4,294,967,296 byte</a:t>
            </a:r>
            <a:r>
              <a:rPr lang="ko-KR" altLang="en-US" sz="1400" dirty="0" smtClean="0"/>
              <a:t>가 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9083" y="940130"/>
            <a:ext cx="136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CPU</a:t>
            </a:r>
            <a:r>
              <a:rPr lang="ko-KR" altLang="en-US" sz="1000" dirty="0" smtClean="0"/>
              <a:t>가 </a:t>
            </a:r>
            <a:r>
              <a:rPr lang="ko-KR" altLang="en-US" sz="1000" b="1" dirty="0" smtClean="0"/>
              <a:t>한 번에 </a:t>
            </a:r>
            <a:endParaRPr lang="en-US" altLang="ko-KR" sz="1000" b="1" dirty="0" smtClean="0"/>
          </a:p>
          <a:p>
            <a:r>
              <a:rPr lang="ko-KR" altLang="en-US" sz="1000" dirty="0" smtClean="0"/>
              <a:t>메모리 주소를 지정할 수 있는 최대 크기 는 </a:t>
            </a:r>
            <a:r>
              <a:rPr lang="en-US" altLang="ko-KR" sz="1000" dirty="0" smtClean="0"/>
              <a:t>32bit</a:t>
            </a:r>
            <a:r>
              <a:rPr lang="ko-KR" altLang="en-US" sz="1000" dirty="0" smtClean="0"/>
              <a:t>이다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460132" y="4940988"/>
            <a:ext cx="11246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 32</a:t>
            </a:r>
            <a:r>
              <a:rPr lang="ko-KR" altLang="en-US" sz="1400" dirty="0"/>
              <a:t>비트 체계에서 </a:t>
            </a:r>
            <a:r>
              <a:rPr lang="en-US" altLang="ko-KR" sz="1400" dirty="0"/>
              <a:t>CPU</a:t>
            </a:r>
            <a:r>
              <a:rPr lang="ko-KR" altLang="en-US" sz="1400" dirty="0"/>
              <a:t>는 한 번에 </a:t>
            </a:r>
            <a:r>
              <a:rPr lang="en-US" altLang="ko-KR" sz="1400" dirty="0">
                <a:solidFill>
                  <a:srgbClr val="C00000"/>
                </a:solidFill>
              </a:rPr>
              <a:t>32</a:t>
            </a:r>
            <a:r>
              <a:rPr lang="ko-KR" altLang="en-US" sz="1400" dirty="0">
                <a:solidFill>
                  <a:srgbClr val="C00000"/>
                </a:solidFill>
              </a:rPr>
              <a:t>비트로 메모리를 </a:t>
            </a:r>
            <a:r>
              <a:rPr lang="ko-KR" altLang="en-US" sz="1400" dirty="0" smtClean="0">
                <a:solidFill>
                  <a:srgbClr val="C00000"/>
                </a:solidFill>
              </a:rPr>
              <a:t>관리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32</a:t>
            </a:r>
            <a:r>
              <a:rPr lang="ko-KR" altLang="en-US" sz="1400" dirty="0"/>
              <a:t>비트로 표현할 수 있는 경우의 수는 총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개이고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각 주소는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바이트를 관리하므로 이론적으로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아키텍처의 </a:t>
            </a:r>
            <a:r>
              <a:rPr lang="en-US" altLang="ko-KR" sz="1400" dirty="0"/>
              <a:t>CPU</a:t>
            </a:r>
            <a:r>
              <a:rPr lang="ko-KR" altLang="en-US" sz="1400" dirty="0"/>
              <a:t>는 최대 </a:t>
            </a:r>
            <a:r>
              <a:rPr lang="en-US" altLang="ko-KR" sz="1400" dirty="0"/>
              <a:t>4GB(4,294,967,296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의 메모리를 관리할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5472" y="196033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5" y="2242214"/>
            <a:ext cx="912901" cy="929605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03" name="그룹 102"/>
          <p:cNvGrpSpPr/>
          <p:nvPr/>
        </p:nvGrpSpPr>
        <p:grpSpPr>
          <a:xfrm>
            <a:off x="1313033" y="1050574"/>
            <a:ext cx="5280056" cy="2773000"/>
            <a:chOff x="1313033" y="917012"/>
            <a:chExt cx="5280056" cy="2773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92586" y="917012"/>
              <a:ext cx="4800503" cy="2773000"/>
              <a:chOff x="1382957" y="1234178"/>
              <a:chExt cx="4800503" cy="277300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82957" y="1237189"/>
                <a:ext cx="4800503" cy="2769989"/>
                <a:chOff x="1382957" y="1237189"/>
                <a:chExt cx="4800503" cy="2769989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2957" y="1237189"/>
                  <a:ext cx="4800503" cy="2769989"/>
                  <a:chOff x="7147980" y="1384473"/>
                  <a:chExt cx="4800503" cy="2769989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491033" y="3797802"/>
                    <a:ext cx="145745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 smtClean="0"/>
                      <a:t>4,294,967,295</a:t>
                    </a:r>
                    <a:endParaRPr lang="ko-KR" altLang="en-US" sz="1600" dirty="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7147980" y="1384473"/>
                    <a:ext cx="3048000" cy="2769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 smtClean="0"/>
                      <a:t>32bit</a:t>
                    </a:r>
                    <a:r>
                      <a:rPr kumimoji="1" lang="ko-KR" altLang="en-US" sz="1400" dirty="0" smtClean="0"/>
                      <a:t>로 표현할 수 있는 경우</a:t>
                    </a:r>
                    <a:endParaRPr kumimoji="1" lang="en-US" altLang="ko-KR" sz="1400" b="1" dirty="0" smtClean="0"/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0 0               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0 1</a:t>
                    </a:r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1 0</a:t>
                    </a:r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1 1</a:t>
                    </a:r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1 0 0</a:t>
                    </a:r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r>
                      <a:rPr kumimoji="1" lang="en-US" altLang="ko-KR" sz="1600" dirty="0" smtClean="0"/>
                      <a:t>1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1 1 1 1  ….  1 1 1 1</a:t>
                    </a:r>
                    <a:endParaRPr kumimoji="1" lang="en-US" altLang="ko-KR" sz="1600" dirty="0"/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1000083" y="1823612"/>
                    <a:ext cx="276397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600" dirty="0" smtClean="0"/>
                      <a:t>0</a:t>
                    </a:r>
                  </a:p>
                  <a:p>
                    <a:r>
                      <a:rPr lang="en-US" altLang="ko-KR" sz="1600" dirty="0" smtClean="0"/>
                      <a:t>1</a:t>
                    </a:r>
                  </a:p>
                  <a:p>
                    <a:r>
                      <a:rPr lang="en-US" altLang="ko-KR" sz="1600" dirty="0" smtClean="0"/>
                      <a:t>2</a:t>
                    </a:r>
                  </a:p>
                  <a:p>
                    <a:r>
                      <a:rPr lang="en-US" altLang="ko-KR" sz="1600" dirty="0" smtClean="0"/>
                      <a:t>3</a:t>
                    </a:r>
                  </a:p>
                  <a:p>
                    <a:r>
                      <a:rPr lang="en-US" altLang="ko-KR" sz="1600" dirty="0" smtClean="0"/>
                      <a:t>4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723155" y="3140293"/>
                  <a:ext cx="4581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/>
                    <a:t>…..</a:t>
                  </a:r>
                  <a:endParaRPr lang="ko-KR" altLang="en-US" sz="1600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045948" y="1234178"/>
                <a:ext cx="704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order</a:t>
                </a:r>
                <a:endParaRPr lang="ko-KR" altLang="en-US" sz="1400" b="1" dirty="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229491" y="1389984"/>
              <a:ext cx="2147300" cy="30525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꺾인 연결선 95"/>
            <p:cNvCxnSpPr>
              <a:endCxn id="97" idx="1"/>
            </p:cNvCxnSpPr>
            <p:nvPr/>
          </p:nvCxnSpPr>
          <p:spPr>
            <a:xfrm rot="5400000" flipH="1" flipV="1">
              <a:off x="975347" y="1876839"/>
              <a:ext cx="1034303" cy="3589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671964" y="14083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671963" y="1673415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69930" y="19078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7186" y="2148416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71963" y="2413484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667185" y="3368049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*64</a:t>
                </a:r>
                <a:r>
                  <a:rPr lang="ko-KR" altLang="en-US" sz="1200" dirty="0" smtClean="0"/>
                  <a:t>비트 체계의 </a:t>
                </a:r>
                <a:r>
                  <a:rPr lang="en-US" altLang="ko-KR" sz="1200" dirty="0" smtClean="0"/>
                  <a:t>CPU</a:t>
                </a:r>
                <a:r>
                  <a:rPr lang="ko-KR" altLang="en-US" sz="1200" dirty="0" smtClean="0"/>
                  <a:t>는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byte</a:t>
                </a:r>
                <a:r>
                  <a:rPr lang="ko-KR" altLang="en-US" sz="1200" dirty="0" smtClean="0"/>
                  <a:t>까지 메모리를 관리할 수 있다</a:t>
                </a:r>
                <a:r>
                  <a:rPr lang="en-US" altLang="ko-KR" sz="1200" dirty="0" smtClean="0"/>
                  <a:t>. (</a:t>
                </a:r>
                <a:r>
                  <a:rPr lang="ko-KR" altLang="en-US" sz="1200" dirty="0" smtClean="0"/>
                  <a:t>이론상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083036" y="1913318"/>
            <a:ext cx="53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지목</a:t>
            </a:r>
            <a:endParaRPr lang="ko-KR" altLang="en-US" sz="1200" b="1"/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33564" y="4654191"/>
            <a:ext cx="11899410" cy="308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7588" y="5548088"/>
            <a:ext cx="1124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즉 </a:t>
            </a:r>
            <a:r>
              <a:rPr lang="en-US" altLang="ko-KR" sz="1400" dirty="0" smtClean="0"/>
              <a:t>32</a:t>
            </a:r>
            <a:r>
              <a:rPr lang="ko-KR" altLang="en-US" sz="1400" dirty="0" smtClean="0"/>
              <a:t>비트 아키텍처를 가지고 있는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32bit</a:t>
            </a:r>
            <a:r>
              <a:rPr lang="ko-KR" altLang="en-US" sz="1400" dirty="0" smtClean="0"/>
              <a:t>로 표현할 수 있는 범위를 넘어서는 표현을 할 수 없으므로 </a:t>
            </a:r>
            <a:r>
              <a:rPr lang="en-US" altLang="ko-KR" sz="1400" dirty="0" smtClean="0"/>
              <a:t>4,294,967,296</a:t>
            </a:r>
            <a:r>
              <a:rPr lang="ko-KR" altLang="en-US" sz="1400" dirty="0" smtClean="0"/>
              <a:t>초과의 메모리 </a:t>
            </a:r>
            <a:r>
              <a:rPr lang="en-US" altLang="ko-KR" sz="1400" dirty="0" smtClean="0"/>
              <a:t>Cell</a:t>
            </a:r>
            <a:r>
              <a:rPr lang="ko-KR" altLang="en-US" sz="1400" dirty="0" smtClean="0"/>
              <a:t>을 지목할 수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다시 말하면</a:t>
            </a:r>
            <a:r>
              <a:rPr lang="en-US" altLang="ko-KR" sz="1400" dirty="0" smtClean="0"/>
              <a:t>, CPU</a:t>
            </a:r>
            <a:r>
              <a:rPr lang="ko-KR" altLang="en-US" sz="1400" dirty="0" smtClean="0"/>
              <a:t>의 관리 </a:t>
            </a:r>
            <a:r>
              <a:rPr lang="ko-KR" altLang="en-US" sz="1400" dirty="0" err="1" smtClean="0"/>
              <a:t>범위상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4GB</a:t>
            </a:r>
            <a:r>
              <a:rPr lang="ko-KR" altLang="en-US" sz="1400" dirty="0" smtClean="0"/>
              <a:t>용량이 한계이다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76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Q3) CPU</a:t>
            </a:r>
            <a:r>
              <a:rPr kumimoji="1" lang="ko-KR" altLang="en-US" sz="1600" b="1" dirty="0" smtClean="0"/>
              <a:t>는 </a:t>
            </a:r>
            <a:r>
              <a:rPr kumimoji="1" lang="en-US" altLang="ko-KR" sz="1600" b="1" dirty="0" smtClean="0"/>
              <a:t>32bit/64bit</a:t>
            </a:r>
            <a:r>
              <a:rPr kumimoji="1" lang="ko-KR" altLang="en-US" sz="1600" b="1" dirty="0" smtClean="0"/>
              <a:t>로 표현한 주소를 어떻게 </a:t>
            </a:r>
            <a:r>
              <a:rPr kumimoji="1" lang="en-US" altLang="ko-KR" sz="1600" b="1" dirty="0" smtClean="0"/>
              <a:t>RAM</a:t>
            </a:r>
            <a:r>
              <a:rPr kumimoji="1" lang="ko-KR" altLang="en-US" sz="1600" b="1" dirty="0" smtClean="0"/>
              <a:t>의 </a:t>
            </a:r>
            <a:r>
              <a:rPr kumimoji="1" lang="ko-KR" altLang="en-US" sz="1600" b="1" dirty="0" smtClean="0"/>
              <a:t>메모리 셀과 매핑하는 걸까</a:t>
            </a:r>
            <a:r>
              <a:rPr kumimoji="1" lang="en-US" altLang="ko-KR" sz="1600" b="1" dirty="0" smtClean="0"/>
              <a:t>?</a:t>
            </a:r>
          </a:p>
          <a:p>
            <a:r>
              <a:rPr kumimoji="1" lang="en-US" altLang="ko-KR" sz="1600" b="1" dirty="0"/>
              <a:t> </a:t>
            </a:r>
            <a:r>
              <a:rPr kumimoji="1" lang="en-US" altLang="ko-KR" sz="1600" b="1" dirty="0" smtClean="0"/>
              <a:t>      (</a:t>
            </a:r>
            <a:r>
              <a:rPr kumimoji="1" lang="en-US" altLang="ko-KR" sz="1400" b="1" dirty="0" smtClean="0"/>
              <a:t>CPU</a:t>
            </a:r>
            <a:r>
              <a:rPr kumimoji="1" lang="ko-KR" altLang="en-US" sz="1400" b="1" dirty="0" smtClean="0"/>
              <a:t>는 </a:t>
            </a:r>
            <a:r>
              <a:rPr kumimoji="1" lang="en-US" altLang="ko-KR" sz="1400" b="1" dirty="0" smtClean="0"/>
              <a:t>RAM</a:t>
            </a:r>
            <a:r>
              <a:rPr kumimoji="1" lang="ko-KR" altLang="en-US" sz="1400" b="1" dirty="0" smtClean="0"/>
              <a:t>메모리에 어떻게 </a:t>
            </a:r>
            <a:r>
              <a:rPr kumimoji="1" lang="ko-KR" altLang="en-US" sz="1400" b="1" dirty="0" err="1" smtClean="0"/>
              <a:t>접근하는걸까</a:t>
            </a:r>
            <a:r>
              <a:rPr kumimoji="1" lang="en-US" altLang="ko-KR" sz="1400" b="1" dirty="0" smtClean="0"/>
              <a:t>?</a:t>
            </a:r>
            <a:r>
              <a:rPr kumimoji="1" lang="en-US" altLang="ko-KR" sz="1600" b="1" dirty="0" smtClean="0"/>
              <a:t>)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3336" y="955497"/>
            <a:ext cx="11311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 앞서 </a:t>
            </a:r>
            <a:r>
              <a:rPr lang="en-US" altLang="ko-KR" sz="1300" dirty="0" smtClean="0"/>
              <a:t>32bit/64bit </a:t>
            </a:r>
            <a:r>
              <a:rPr lang="ko-KR" altLang="en-US" sz="1300" dirty="0" smtClean="0"/>
              <a:t>체계에서 </a:t>
            </a:r>
            <a:r>
              <a:rPr lang="en-US" altLang="ko-KR" sz="1300" dirty="0" smtClean="0"/>
              <a:t>CPU</a:t>
            </a:r>
            <a:r>
              <a:rPr lang="ko-KR" altLang="en-US" sz="1300" dirty="0" smtClean="0"/>
              <a:t>가 한 번에 관리할 수 있는 메모리의 크기를 얘기 </a:t>
            </a:r>
            <a:r>
              <a:rPr lang="ko-KR" altLang="en-US" sz="1300" dirty="0" err="1" smtClean="0"/>
              <a:t>했던거고</a:t>
            </a:r>
            <a:r>
              <a:rPr lang="en-US" altLang="ko-KR" sz="1300" dirty="0" smtClean="0"/>
              <a:t>, </a:t>
            </a:r>
          </a:p>
          <a:p>
            <a:r>
              <a:rPr lang="ko-KR" altLang="en-US" sz="1300" dirty="0" smtClean="0"/>
              <a:t>이번에는 </a:t>
            </a:r>
            <a:r>
              <a:rPr lang="ko-KR" altLang="en-US" sz="13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관리를 어떻게 하는지에 대한 메커니즘</a:t>
            </a:r>
            <a:r>
              <a:rPr lang="ko-KR" altLang="en-US" sz="1300" dirty="0" smtClean="0"/>
              <a:t>을 좀 더 자세하게 보기 위한 질문이다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CPU</a:t>
            </a:r>
            <a:r>
              <a:rPr lang="ko-KR" altLang="en-US" sz="1300" dirty="0" smtClean="0"/>
              <a:t>가 해당 메모리에 어떻게 접근하는지를 알아보자</a:t>
            </a:r>
            <a:endParaRPr lang="ko-KR" altLang="en-US" sz="1300" dirty="0"/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25577"/>
              </p:ext>
            </p:extLst>
          </p:nvPr>
        </p:nvGraphicFramePr>
        <p:xfrm>
          <a:off x="6283163" y="2861703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9754379" y="4977812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9136191" y="3940844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9136191" y="3851113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41290" y="2887335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8" y="3304806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2557976" y="1597556"/>
            <a:ext cx="67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여기서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가상주소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(VMS)</a:t>
            </a:r>
            <a:r>
              <a:rPr lang="ko-KR" altLang="en-US" sz="1400" b="1" dirty="0" smtClean="0"/>
              <a:t>와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물리주소</a:t>
            </a:r>
            <a:r>
              <a:rPr lang="ko-KR" altLang="en-US" sz="1400" b="1" dirty="0" err="1" smtClean="0"/>
              <a:t>에</a:t>
            </a:r>
            <a:r>
              <a:rPr lang="ko-KR" altLang="en-US" sz="1400" b="1" dirty="0" smtClean="0"/>
              <a:t> 그리고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페이지테이블</a:t>
            </a:r>
            <a:r>
              <a:rPr lang="ko-KR" altLang="en-US" sz="1400" b="1" dirty="0" smtClean="0"/>
              <a:t>에 대한 개념이 나온다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08469"/>
              </p:ext>
            </p:extLst>
          </p:nvPr>
        </p:nvGraphicFramePr>
        <p:xfrm>
          <a:off x="2884755" y="2246149"/>
          <a:ext cx="240643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98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0CDE0-DDCD-4823-FBB2-C002A2C7D621}"/>
              </a:ext>
            </a:extLst>
          </p:cNvPr>
          <p:cNvSpPr txBox="1"/>
          <p:nvPr/>
        </p:nvSpPr>
        <p:spPr>
          <a:xfrm>
            <a:off x="331629" y="262616"/>
            <a:ext cx="11632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/>
              <a:t> RAM</a:t>
            </a:r>
            <a:r>
              <a:rPr lang="ko-KR" altLang="en-US" dirty="0"/>
              <a:t>의 물리적 주소가 동적으로 할당된다는 것은</a:t>
            </a:r>
            <a:r>
              <a:rPr lang="en-US" altLang="ko-KR" dirty="0"/>
              <a:t>, </a:t>
            </a:r>
            <a:r>
              <a:rPr lang="ko-KR" altLang="en-US" dirty="0"/>
              <a:t>프로그램이나 데이터를 실제 </a:t>
            </a:r>
            <a:r>
              <a:rPr lang="en" altLang="ko-KR" dirty="0"/>
              <a:t>RAM</a:t>
            </a:r>
            <a:r>
              <a:rPr lang="ko-KR" altLang="en-US" dirty="0"/>
              <a:t>의 특정 트랜지스터에 어떻게 위치시키는지를 의미합니다</a:t>
            </a:r>
            <a:r>
              <a:rPr lang="en-US" altLang="ko-KR" dirty="0"/>
              <a:t>. </a:t>
            </a:r>
            <a:r>
              <a:rPr lang="ko-KR" altLang="en-US" dirty="0"/>
              <a:t>이 과정은 주로 운영체제와 메모리 관리 장치</a:t>
            </a:r>
            <a:r>
              <a:rPr lang="en-US" altLang="ko-KR" dirty="0"/>
              <a:t>(</a:t>
            </a:r>
            <a:r>
              <a:rPr lang="en" altLang="ko-KR" dirty="0"/>
              <a:t>MMU)</a:t>
            </a:r>
            <a:r>
              <a:rPr lang="ko-KR" altLang="en-US" dirty="0"/>
              <a:t>가 협력하여 이뤄지며</a:t>
            </a:r>
            <a:r>
              <a:rPr lang="en-US" altLang="ko-KR" dirty="0"/>
              <a:t>, </a:t>
            </a:r>
            <a:r>
              <a:rPr lang="ko-KR" altLang="en-US" dirty="0"/>
              <a:t>실제 물리적 주소가 </a:t>
            </a:r>
            <a:r>
              <a:rPr lang="en" altLang="ko-KR" dirty="0"/>
              <a:t>RAM</a:t>
            </a:r>
            <a:r>
              <a:rPr lang="ko-KR" altLang="en-US" dirty="0"/>
              <a:t>의 특정 부분</a:t>
            </a:r>
            <a:r>
              <a:rPr lang="en-US" altLang="ko-KR" dirty="0"/>
              <a:t>(</a:t>
            </a:r>
            <a:r>
              <a:rPr lang="ko-KR" altLang="en-US" dirty="0"/>
              <a:t>트랜지스터들의 배열</a:t>
            </a:r>
            <a:r>
              <a:rPr lang="en-US" altLang="ko-KR" dirty="0"/>
              <a:t>)</a:t>
            </a:r>
            <a:r>
              <a:rPr lang="ko-KR" altLang="en-US" dirty="0"/>
              <a:t>과 어떻게 </a:t>
            </a:r>
            <a:r>
              <a:rPr lang="ko-KR" altLang="en-US" dirty="0" err="1"/>
              <a:t>매핑되는지</a:t>
            </a:r>
            <a:r>
              <a:rPr lang="ko-KR" altLang="en-US" dirty="0"/>
              <a:t>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90802" y="2739931"/>
            <a:ext cx="106282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주요 특징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메모리 주소 공간</a:t>
            </a:r>
            <a:r>
              <a:rPr lang="en-US" altLang="ko-KR" dirty="0"/>
              <a:t>: 32</a:t>
            </a:r>
            <a:r>
              <a:rPr lang="ko-KR" altLang="en-US" dirty="0"/>
              <a:t>비트 체계에서는 </a:t>
            </a:r>
            <a:r>
              <a:rPr lang="en-US" altLang="ko-KR" dirty="0"/>
              <a:t>CPU</a:t>
            </a:r>
            <a:r>
              <a:rPr lang="ko-KR" altLang="en-US" dirty="0"/>
              <a:t>가 사용할 수 있는 최대 메모리 주소 공간이 </a:t>
            </a:r>
            <a:r>
              <a:rPr lang="en-US" altLang="ko-KR" dirty="0"/>
              <a:t>2^32(</a:t>
            </a:r>
            <a:r>
              <a:rPr lang="ko-KR" altLang="en-US" dirty="0"/>
              <a:t>약 </a:t>
            </a:r>
            <a:r>
              <a:rPr lang="en-US" altLang="ko-KR" dirty="0"/>
              <a:t>4,294,967,296) </a:t>
            </a:r>
            <a:r>
              <a:rPr lang="ko-KR" altLang="en-US" dirty="0"/>
              <a:t>바이트</a:t>
            </a:r>
            <a:r>
              <a:rPr lang="en-US" altLang="ko-KR" dirty="0"/>
              <a:t>, </a:t>
            </a:r>
            <a:r>
              <a:rPr lang="ko-KR" altLang="en-US" dirty="0"/>
              <a:t>즉 약 </a:t>
            </a:r>
            <a:r>
              <a:rPr lang="en-US" altLang="ko-KR" dirty="0"/>
              <a:t>4GB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32</a:t>
            </a:r>
            <a:r>
              <a:rPr lang="ko-KR" altLang="en-US" dirty="0"/>
              <a:t>비트 운영체제에서는 최대 약 </a:t>
            </a:r>
            <a:r>
              <a:rPr lang="en-US" altLang="ko-KR" dirty="0"/>
              <a:t>4GB</a:t>
            </a:r>
            <a:r>
              <a:rPr lang="ko-KR" altLang="en-US" dirty="0"/>
              <a:t>의 </a:t>
            </a:r>
            <a:r>
              <a:rPr lang="en-US" altLang="ko-KR" dirty="0"/>
              <a:t>RAM</a:t>
            </a:r>
            <a:r>
              <a:rPr lang="ko-KR" altLang="en-US" dirty="0"/>
              <a:t>만을 직접적으로 주소 지정하고 사용할 수 있습니다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주소 지정</a:t>
            </a:r>
            <a:r>
              <a:rPr lang="en-US" altLang="ko-KR" dirty="0"/>
              <a:t>: 32</a:t>
            </a:r>
            <a:r>
              <a:rPr lang="ko-KR" altLang="en-US" dirty="0"/>
              <a:t>비트 시스템에서 메모리 주소는 </a:t>
            </a:r>
            <a:r>
              <a:rPr lang="en-US" altLang="ko-KR" dirty="0"/>
              <a:t>32</a:t>
            </a:r>
            <a:r>
              <a:rPr lang="ko-KR" altLang="en-US" dirty="0"/>
              <a:t>비트로 표현되므로</a:t>
            </a:r>
            <a:r>
              <a:rPr lang="en-US" altLang="ko-KR" dirty="0"/>
              <a:t>, </a:t>
            </a:r>
            <a:r>
              <a:rPr lang="ko-KR" altLang="en-US" dirty="0"/>
              <a:t>이론적으로 최대 </a:t>
            </a:r>
            <a:r>
              <a:rPr lang="en-US" altLang="ko-KR" dirty="0"/>
              <a:t>4GB</a:t>
            </a:r>
            <a:r>
              <a:rPr lang="ko-KR" altLang="en-US" dirty="0"/>
              <a:t>의 메모리 공간을 가리킬 수 있습니다</a:t>
            </a:r>
            <a:r>
              <a:rPr lang="en-US" altLang="ko-KR" dirty="0"/>
              <a:t>. </a:t>
            </a:r>
            <a:r>
              <a:rPr lang="ko-KR" altLang="en-US" dirty="0"/>
              <a:t>이는 각 메모리 위치에 대한 주소를 지정하기 위해 </a:t>
            </a:r>
            <a:r>
              <a:rPr lang="en-US" altLang="ko-KR" dirty="0"/>
              <a:t>32</a:t>
            </a:r>
            <a:r>
              <a:rPr lang="ko-KR" altLang="en-US" dirty="0"/>
              <a:t>비트의 이진수가 사용됨을 의미합니다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운영체제 제한</a:t>
            </a:r>
            <a:r>
              <a:rPr lang="en-US" altLang="ko-KR" dirty="0"/>
              <a:t>: </a:t>
            </a:r>
            <a:r>
              <a:rPr lang="ko-KR" altLang="en-US" dirty="0"/>
              <a:t>대부분의 </a:t>
            </a:r>
            <a:r>
              <a:rPr lang="en-US" altLang="ko-KR" dirty="0"/>
              <a:t>32</a:t>
            </a:r>
            <a:r>
              <a:rPr lang="ko-KR" altLang="en-US" dirty="0"/>
              <a:t>비트 운영체제는 프로세스당 약 </a:t>
            </a:r>
            <a:r>
              <a:rPr lang="en-US" altLang="ko-KR" dirty="0"/>
              <a:t>2GB</a:t>
            </a:r>
            <a:r>
              <a:rPr lang="ko-KR" altLang="en-US" dirty="0"/>
              <a:t>에서 </a:t>
            </a:r>
            <a:r>
              <a:rPr lang="en-US" altLang="ko-KR" dirty="0"/>
              <a:t>3GB</a:t>
            </a:r>
            <a:r>
              <a:rPr lang="ko-KR" altLang="en-US" dirty="0"/>
              <a:t>의 사용자 공간을 할당하며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dirty="0"/>
              <a:t>1GB</a:t>
            </a:r>
            <a:r>
              <a:rPr lang="ko-KR" altLang="en-US" dirty="0"/>
              <a:t>에서 </a:t>
            </a:r>
            <a:r>
              <a:rPr lang="en-US" altLang="ko-KR" dirty="0"/>
              <a:t>2GB</a:t>
            </a:r>
            <a:r>
              <a:rPr lang="ko-KR" altLang="en-US" dirty="0"/>
              <a:t>는 커널 공간으로 예약됩니다</a:t>
            </a:r>
            <a:r>
              <a:rPr lang="en-US" altLang="ko-KR" dirty="0"/>
              <a:t>. </a:t>
            </a:r>
            <a:r>
              <a:rPr lang="ko-KR" altLang="en-US" dirty="0"/>
              <a:t>이는 시스템 안정성을 유지하고</a:t>
            </a:r>
            <a:r>
              <a:rPr lang="en-US" altLang="ko-KR" dirty="0"/>
              <a:t>, </a:t>
            </a:r>
            <a:r>
              <a:rPr lang="ko-KR" altLang="en-US" dirty="0"/>
              <a:t>커널과 하드웨어의 직접적인 메모리 접근을 보장하기 위함입니다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568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19462</TotalTime>
  <Words>1913</Words>
  <Application>Microsoft Office PowerPoint</Application>
  <PresentationFormat>와이드스크린</PresentationFormat>
  <Paragraphs>299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user</cp:lastModifiedBy>
  <cp:revision>335</cp:revision>
  <dcterms:created xsi:type="dcterms:W3CDTF">2024-08-23T16:05:45Z</dcterms:created>
  <dcterms:modified xsi:type="dcterms:W3CDTF">2024-09-15T11:14:58Z</dcterms:modified>
</cp:coreProperties>
</file>