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  <p:sldId id="264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74"/>
    <p:restoredTop sz="83502" autoAdjust="0"/>
  </p:normalViewPr>
  <p:slideViewPr>
    <p:cSldViewPr snapToGrid="0">
      <p:cViewPr varScale="1">
        <p:scale>
          <a:sx n="99" d="100"/>
          <a:sy n="99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E2A1E9-AE86-4A77-ADFA-78382643A96E}" type="datetimeFigureOut">
              <a:rPr lang="ko-KR" altLang="en-US" smtClean="0"/>
              <a:t>2024. 8. 30.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FB6E1-9A93-4EBD-AB39-332ADB6F73B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881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/>
              <a:t>설명</a:t>
            </a:r>
            <a:r>
              <a:rPr lang="en-US" altLang="ko-KR" sz="1200" dirty="0"/>
              <a:t>: App1</a:t>
            </a:r>
            <a:r>
              <a:rPr lang="ko-KR" altLang="en-US" sz="1200" dirty="0"/>
              <a:t>의 여러 연산은 직접 </a:t>
            </a:r>
            <a:r>
              <a:rPr lang="en-US" altLang="ko-KR" sz="1200" dirty="0"/>
              <a:t>CPU</a:t>
            </a:r>
            <a:r>
              <a:rPr lang="ko-KR" altLang="en-US" sz="1200" dirty="0"/>
              <a:t>에서 읽으면서 연산한다</a:t>
            </a:r>
            <a:r>
              <a:rPr lang="en-US" altLang="ko-KR" sz="1200" dirty="0"/>
              <a:t>. </a:t>
            </a:r>
            <a:r>
              <a:rPr lang="ko-KR" altLang="en-US" sz="1200" dirty="0"/>
              <a:t>다만 </a:t>
            </a:r>
            <a:r>
              <a:rPr lang="en-US" altLang="ko-KR" sz="1200" dirty="0"/>
              <a:t>System Call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할때</a:t>
            </a:r>
            <a:r>
              <a:rPr lang="ko-KR" altLang="en-US" sz="1200" dirty="0"/>
              <a:t> </a:t>
            </a:r>
            <a:r>
              <a:rPr lang="en-US" altLang="ko-KR" sz="1200" dirty="0"/>
              <a:t>(OS Logic)</a:t>
            </a:r>
            <a:r>
              <a:rPr lang="ko-KR" altLang="en-US" sz="1200" dirty="0"/>
              <a:t>예를 들어 다른 주변 기기에서 </a:t>
            </a:r>
            <a:r>
              <a:rPr lang="en-US" altLang="ko-KR" sz="1200" dirty="0"/>
              <a:t>Input</a:t>
            </a:r>
            <a:r>
              <a:rPr lang="ko-KR" altLang="en-US" sz="1200" dirty="0"/>
              <a:t>이 있거나 </a:t>
            </a:r>
            <a:r>
              <a:rPr lang="en-US" altLang="ko-KR" sz="1200" dirty="0"/>
              <a:t>Storage</a:t>
            </a:r>
            <a:r>
              <a:rPr lang="ko-KR" altLang="en-US" sz="1200" dirty="0"/>
              <a:t>에서 데이터를 </a:t>
            </a:r>
            <a:r>
              <a:rPr lang="ko-KR" altLang="en-US" sz="1200" dirty="0" err="1"/>
              <a:t>받아온다던지</a:t>
            </a:r>
            <a:r>
              <a:rPr lang="ko-KR" altLang="en-US" sz="1200" dirty="0"/>
              <a:t> </a:t>
            </a:r>
            <a:r>
              <a:rPr lang="ko-KR" altLang="en-US" sz="1200" dirty="0" err="1"/>
              <a:t>이럴때는</a:t>
            </a:r>
            <a:r>
              <a:rPr lang="ko-KR" altLang="en-US" sz="1200" dirty="0"/>
              <a:t> </a:t>
            </a:r>
            <a:r>
              <a:rPr lang="en-US" altLang="ko-KR" sz="1200" dirty="0"/>
              <a:t>OS Process Logic</a:t>
            </a:r>
            <a:r>
              <a:rPr lang="ko-KR" altLang="en-US" sz="1200" dirty="0"/>
              <a:t>을 태워야 한다</a:t>
            </a:r>
            <a:r>
              <a:rPr lang="en-US" altLang="ko-KR" sz="1200" dirty="0"/>
              <a:t>. </a:t>
            </a:r>
            <a:r>
              <a:rPr lang="ko-KR" altLang="en-US" sz="1200" dirty="0" err="1"/>
              <a:t>이럴때</a:t>
            </a:r>
            <a:r>
              <a:rPr lang="ko-KR" altLang="en-US" sz="1200" dirty="0"/>
              <a:t> </a:t>
            </a:r>
            <a:r>
              <a:rPr lang="en-US" altLang="ko-KR" sz="1200" dirty="0"/>
              <a:t>App1</a:t>
            </a:r>
            <a:r>
              <a:rPr lang="ko-KR" altLang="en-US" sz="1200" dirty="0"/>
              <a:t>을 읽다가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에 있는 </a:t>
            </a:r>
            <a:r>
              <a:rPr lang="en-US" altLang="ko-KR" sz="1200" dirty="0"/>
              <a:t>Logic</a:t>
            </a:r>
            <a:r>
              <a:rPr lang="ko-KR" altLang="en-US" sz="1200" dirty="0"/>
              <a:t>을 읽어야 하므로 </a:t>
            </a:r>
            <a:r>
              <a:rPr lang="en-US" altLang="ko-KR" sz="1200" dirty="0"/>
              <a:t>OS Process</a:t>
            </a:r>
            <a:r>
              <a:rPr lang="ko-KR" altLang="en-US" sz="1200" dirty="0"/>
              <a:t>의 특정 </a:t>
            </a:r>
            <a:r>
              <a:rPr lang="en-US" altLang="ko-KR" sz="1200" dirty="0"/>
              <a:t>Logic (</a:t>
            </a:r>
            <a:r>
              <a:rPr lang="ko-KR" altLang="en-US" sz="1200" dirty="0"/>
              <a:t>여기서는 파일 </a:t>
            </a:r>
            <a:r>
              <a:rPr lang="en-US" altLang="ko-KR" sz="1200" dirty="0"/>
              <a:t>Read</a:t>
            </a:r>
            <a:r>
              <a:rPr lang="ko-KR" altLang="en-US" sz="1200" dirty="0"/>
              <a:t>관련한</a:t>
            </a:r>
            <a:r>
              <a:rPr lang="en-US" altLang="ko-KR" sz="1200" dirty="0"/>
              <a:t>)</a:t>
            </a:r>
            <a:r>
              <a:rPr lang="ko-KR" altLang="en-US" sz="1200" dirty="0"/>
              <a:t>을 </a:t>
            </a:r>
            <a:r>
              <a:rPr lang="ko-KR" altLang="en-US" sz="1200" dirty="0" err="1"/>
              <a:t>읽게된다</a:t>
            </a:r>
            <a:r>
              <a:rPr lang="en-US" altLang="ko-KR" sz="1200" dirty="0"/>
              <a:t>. </a:t>
            </a:r>
            <a:r>
              <a:rPr lang="ko-KR" altLang="en-US" sz="1200" dirty="0"/>
              <a:t>이때 </a:t>
            </a:r>
            <a:r>
              <a:rPr lang="en-US" altLang="ko-KR" sz="1200" dirty="0"/>
              <a:t>Kernel Mode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</a:t>
            </a:r>
            <a:r>
              <a:rPr lang="en-US" altLang="ko-KR" sz="1200" dirty="0" err="1"/>
              <a:t>Os</a:t>
            </a:r>
            <a:r>
              <a:rPr lang="en-US" altLang="ko-KR" sz="1200" dirty="0"/>
              <a:t> Logic</a:t>
            </a:r>
            <a:r>
              <a:rPr lang="ko-KR" altLang="en-US" sz="1200" dirty="0"/>
              <a:t>을 수행하고 </a:t>
            </a:r>
            <a:r>
              <a:rPr lang="ko-KR" altLang="en-US" sz="1200" dirty="0" err="1"/>
              <a:t>있을때</a:t>
            </a:r>
            <a:r>
              <a:rPr lang="ko-KR" altLang="en-US" sz="1200" dirty="0"/>
              <a:t> 어차피 </a:t>
            </a:r>
            <a:r>
              <a:rPr lang="en-US" altLang="ko-KR" sz="1200" dirty="0"/>
              <a:t>OS</a:t>
            </a:r>
            <a:r>
              <a:rPr lang="ko-KR" altLang="en-US" sz="1200" dirty="0"/>
              <a:t>또한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이고 그 안의 작업 단위를 똑같이 </a:t>
            </a:r>
            <a:r>
              <a:rPr lang="en-US" altLang="ko-KR" sz="1200" dirty="0"/>
              <a:t>thread</a:t>
            </a:r>
            <a:r>
              <a:rPr lang="ko-KR" altLang="en-US" sz="1200" dirty="0"/>
              <a:t>단위로 </a:t>
            </a:r>
            <a:r>
              <a:rPr lang="ko-KR" altLang="en-US" sz="1200" dirty="0" err="1"/>
              <a:t>할텐데</a:t>
            </a:r>
            <a:r>
              <a:rPr lang="en-US" altLang="ko-KR" sz="1200" dirty="0"/>
              <a:t>, </a:t>
            </a:r>
            <a:r>
              <a:rPr lang="ko-KR" altLang="en-US" sz="1200" dirty="0"/>
              <a:t>이때의 </a:t>
            </a:r>
            <a:r>
              <a:rPr lang="en-US" altLang="ko-KR" sz="1200" dirty="0"/>
              <a:t>thread</a:t>
            </a:r>
            <a:r>
              <a:rPr lang="ko-KR" altLang="en-US" sz="1200" dirty="0"/>
              <a:t>를 </a:t>
            </a:r>
            <a:r>
              <a:rPr lang="en-US" altLang="ko-KR" sz="1200" dirty="0"/>
              <a:t>Kernel Thread</a:t>
            </a:r>
            <a:r>
              <a:rPr lang="ko-KR" altLang="en-US" sz="1200" dirty="0"/>
              <a:t>라 한다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dirty="0"/>
          </a:p>
          <a:p>
            <a:r>
              <a:rPr lang="ko-KR" altLang="en-US" dirty="0"/>
              <a:t>그리고 여기서 </a:t>
            </a:r>
            <a:r>
              <a:rPr lang="ko-KR" altLang="en-US" dirty="0" err="1"/>
              <a:t>알수</a:t>
            </a:r>
            <a:r>
              <a:rPr lang="ko-KR" altLang="en-US" dirty="0"/>
              <a:t> 있겠지만 </a:t>
            </a:r>
            <a:r>
              <a:rPr lang="en-US" altLang="ko-KR" dirty="0"/>
              <a:t>System Call</a:t>
            </a:r>
            <a:r>
              <a:rPr lang="ko-KR" altLang="en-US" dirty="0"/>
              <a:t>은 </a:t>
            </a:r>
            <a:r>
              <a:rPr lang="en-US" altLang="ko-KR" dirty="0"/>
              <a:t>OS Process</a:t>
            </a:r>
            <a:r>
              <a:rPr lang="ko-KR" altLang="en-US" dirty="0"/>
              <a:t>가 가지고 있는 </a:t>
            </a:r>
            <a:r>
              <a:rPr lang="en-US" altLang="ko-KR" dirty="0"/>
              <a:t>logic (method)</a:t>
            </a:r>
            <a:r>
              <a:rPr lang="ko-KR" altLang="en-US" dirty="0"/>
              <a:t>를 호출하는 행위를 의미한다</a:t>
            </a:r>
            <a:r>
              <a:rPr lang="en-US" altLang="ko-KR" dirty="0"/>
              <a:t>. </a:t>
            </a:r>
            <a:r>
              <a:rPr lang="ko-KR" altLang="en-US" dirty="0"/>
              <a:t>보통 </a:t>
            </a:r>
            <a:r>
              <a:rPr lang="en-US" altLang="ko-KR" dirty="0"/>
              <a:t>OS Logic</a:t>
            </a:r>
            <a:r>
              <a:rPr lang="ko-KR" altLang="en-US" dirty="0"/>
              <a:t>은 </a:t>
            </a:r>
            <a:r>
              <a:rPr lang="en-US" altLang="ko-KR" dirty="0"/>
              <a:t>Process</a:t>
            </a:r>
            <a:r>
              <a:rPr lang="ko-KR" altLang="en-US" dirty="0"/>
              <a:t>관련 관리 </a:t>
            </a:r>
            <a:r>
              <a:rPr lang="ko-KR" altLang="en-US" dirty="0" err="1"/>
              <a:t>로직</a:t>
            </a:r>
            <a:r>
              <a:rPr lang="en-US" altLang="ko-KR" dirty="0"/>
              <a:t>, Hardware </a:t>
            </a:r>
            <a:r>
              <a:rPr lang="ko-KR" altLang="en-US" dirty="0"/>
              <a:t>제어 </a:t>
            </a:r>
            <a:r>
              <a:rPr lang="ko-KR" altLang="en-US" dirty="0" err="1"/>
              <a:t>로직등이</a:t>
            </a:r>
            <a:r>
              <a:rPr lang="ko-KR" altLang="en-US" dirty="0"/>
              <a:t> 들어가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92961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FB6E1-9A93-4EBD-AB39-332ADB6F73B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499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5D7B15-0BD2-14B9-7E0D-21411460D1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D510A22-5EA0-3FC5-23B5-EE9B86E2E7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A40C5E-9389-D61D-0A4B-D76F1C592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963091-5E44-E80C-D471-9EB5B39E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950361-2FE3-FCDD-321A-F6CAAC823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77676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E6B081-40F0-F4F0-F346-5A027EEE8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96351B0-D898-16FD-A455-64B4C74B07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96B039B-2FED-B54C-ABBE-3ADED3B1E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5F52271-A05E-705E-2E04-F07DB9A59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7C8704B-8615-4175-A772-50A1D12D6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80898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8045FC-CD2E-4A4D-3FAB-FD4233C4B4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62E3FA-52BD-65A6-358B-3BB897F0C5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140CDA-0D47-BE66-005F-3A19976AF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7CE951-C6B0-EA8A-5B9B-BCC0C78FE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56E394-3C58-C738-ECFD-66B38ECA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76763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977086-8A81-AF45-3C1B-4B3D1F703E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42D3BD-8FC8-EDFE-21F0-F4078153F4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7EAF46A-2B9E-3056-A981-19FBC3950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81355F2-9A13-B311-5742-AB0358838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3A323A-3CA8-1068-BD08-720F50D54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013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7EDA6-D7C9-DB6B-08BA-1ADDDE997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9D5867-C611-6488-5897-DC770EE52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F946C31-7472-7545-79A9-0C0BB2BFA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CD3DAB-F009-16C7-477D-A59FE6DCA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DFDB86-81AE-5A51-C9FB-92C9AD8E3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7608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97B135-DBBE-0BC6-694A-21BE54420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C25E9-5847-3242-CA83-B9BB8C455D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64EFAC4-CE26-04E1-8934-64DC31B5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B5A873A-54D9-3AF2-2124-20241A13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462916-23F4-49F4-21D8-14C674010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C395936-0A8F-F5D4-79D2-E6785C33E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4701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FBD03-8F6A-8768-4DB4-99092DF33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5B8CCE-0914-A946-3168-BBF04CA8E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C79B4E-ED08-F43A-5037-B5AC6C33BA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8877241-D15A-5F77-E3A3-027E426D80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5D6D47-81D8-2CED-5046-C8006C0A1F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27F793-11CA-F498-6B1B-28093FF75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272B84D-9CCB-A997-875F-8BC6AF45D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C9B2BB1-A5CA-3BB7-5455-0A7945800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124762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CAE1B-0E2F-4F55-22DD-10F6398FC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BC3135B-36B9-9F6F-601E-6DC636CE0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D481568-A680-797C-06AF-C7D3394F4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3CB2493-AECE-7072-8354-CC40795C3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375144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109A66A-DF3F-B1CC-9CD0-17C5AAF6D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87E28D3-E16F-FC8E-3886-4D7CF7D9C7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571D18-DE6A-C3BF-3D8A-1AA8B2A11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82767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A55105-D9EC-8356-DEBB-EA42F394A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2C434F-44E6-8ED6-1297-DE3CF3A57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575E19-3CCA-2F7B-B4A3-389CF1BEF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2CEC0F9-80D5-7E57-3D49-8F80650F5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2EF8A0-320A-07CA-EBDE-CD1B8666F5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6E1375-B848-19F2-C581-B398F2953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28647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92FA20-4603-B518-CE23-E4BBBC7AF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9FFCF2F-03B2-5BF3-0833-EEEA4F61D5D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68BF8C4-3B3E-E6C3-1546-F385E2D01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BE378B-DA0B-AE0B-137E-3B52A455F4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1CB7223-4A35-8B5C-C940-B298103DF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49A91B-AB0C-B809-0D3B-4E6CE69DD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51670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6040FE1-DCEB-4F3C-3557-1C7CCBCFF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D0B0661-4683-BB09-B66E-5C0DE8971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A78AA2-2360-48CC-6B19-489E0D4F3B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64DA1F-012E-F647-BE90-9DF5CCDD3465}" type="datetimeFigureOut">
              <a:rPr kumimoji="1" lang="ko-KR" altLang="en-US" smtClean="0"/>
              <a:t>2024. 8. 30.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1D3E3C-8417-5E55-CAB9-B547F7C47F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C60545-2BF7-AABF-09F4-24E6E05A1D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7E5C1C-3B22-4C4A-98C0-0ACE4051961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37245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C179D5-BDDA-E632-6859-7630E3E7A414}"/>
              </a:ext>
            </a:extLst>
          </p:cNvPr>
          <p:cNvSpPr txBox="1"/>
          <p:nvPr/>
        </p:nvSpPr>
        <p:spPr>
          <a:xfrm>
            <a:off x="485422" y="108373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Q1) </a:t>
            </a:r>
            <a:r>
              <a:rPr kumimoji="1" lang="ko-KR" altLang="en-US" dirty="0"/>
              <a:t>글자의 입력</a:t>
            </a:r>
            <a:r>
              <a:rPr kumimoji="1" lang="en-US" altLang="ko-KR" dirty="0"/>
              <a:t>/</a:t>
            </a:r>
            <a:r>
              <a:rPr kumimoji="1" lang="ko-KR" altLang="en-US" dirty="0"/>
              <a:t>출력의 과정에 컴퓨터에서 어떤 메커니즘이 일어나는지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85422" y="219568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User Mode</a:t>
            </a:r>
            <a:r>
              <a:rPr kumimoji="1" lang="ko-KR" altLang="en-US" dirty="0"/>
              <a:t>와 </a:t>
            </a:r>
            <a:r>
              <a:rPr kumimoji="1" lang="en-US" altLang="ko-KR" dirty="0"/>
              <a:t>Kernel Mode</a:t>
            </a:r>
            <a:r>
              <a:rPr kumimoji="1" lang="ko-KR" altLang="en-US" dirty="0"/>
              <a:t>에 대해서 설명해 </a:t>
            </a:r>
            <a:r>
              <a:rPr kumimoji="1" lang="ko-KR" altLang="en-US" dirty="0" err="1"/>
              <a:t>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485422" y="330444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509D4B-5268-C2B9-6003-6A001E9B31CA}"/>
              </a:ext>
            </a:extLst>
          </p:cNvPr>
          <p:cNvSpPr txBox="1"/>
          <p:nvPr/>
        </p:nvSpPr>
        <p:spPr>
          <a:xfrm>
            <a:off x="711202" y="4074645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0FC09-EB60-75A2-5C4D-A1A7CEE00D86}"/>
              </a:ext>
            </a:extLst>
          </p:cNvPr>
          <p:cNvSpPr txBox="1"/>
          <p:nvPr/>
        </p:nvSpPr>
        <p:spPr>
          <a:xfrm>
            <a:off x="711202" y="481406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Q3.2)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주제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CPU bound task vs I/O bound task</a:t>
            </a:r>
            <a:r>
              <a:rPr kumimoji="1" lang="ko-KR" altLang="en-US" dirty="0"/>
              <a:t> </a:t>
            </a:r>
            <a:r>
              <a:rPr kumimoji="1" lang="en-US" altLang="ko-KR" dirty="0"/>
              <a:t>(</a:t>
            </a:r>
            <a:r>
              <a:rPr kumimoji="1" lang="ko-KR" altLang="en-US" dirty="0"/>
              <a:t>네트워크 </a:t>
            </a:r>
            <a:r>
              <a:rPr kumimoji="1" lang="en-US" altLang="ko-KR" dirty="0"/>
              <a:t>I/O, </a:t>
            </a:r>
            <a:r>
              <a:rPr kumimoji="1" lang="ko-KR" altLang="en-US" dirty="0"/>
              <a:t>입출력 </a:t>
            </a:r>
            <a:r>
              <a:rPr kumimoji="1" lang="en-US" altLang="ko-KR" dirty="0"/>
              <a:t>I/O)</a:t>
            </a:r>
            <a:endParaRPr kumimoji="1"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59870D-FCFD-2368-939D-756524720F4A}"/>
              </a:ext>
            </a:extLst>
          </p:cNvPr>
          <p:cNvSpPr txBox="1"/>
          <p:nvPr/>
        </p:nvSpPr>
        <p:spPr>
          <a:xfrm>
            <a:off x="485421" y="5774267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54610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EC7BDD-78E3-0063-7B3B-84C3DE3DFFF8}"/>
              </a:ext>
            </a:extLst>
          </p:cNvPr>
          <p:cNvSpPr txBox="1"/>
          <p:nvPr/>
        </p:nvSpPr>
        <p:spPr>
          <a:xfrm>
            <a:off x="440265" y="152401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Device File (File)</a:t>
            </a:r>
            <a:r>
              <a:rPr kumimoji="1" lang="ko-KR" altLang="en-US" dirty="0"/>
              <a:t>에 대해서 간략히 무엇인지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16761A-CFC6-3B25-FE66-5C99399F93CB}"/>
              </a:ext>
            </a:extLst>
          </p:cNvPr>
          <p:cNvSpPr txBox="1"/>
          <p:nvPr/>
        </p:nvSpPr>
        <p:spPr>
          <a:xfrm>
            <a:off x="440265" y="1648179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Key Board</a:t>
            </a:r>
            <a:r>
              <a:rPr kumimoji="1" lang="ko-KR" altLang="en-US" dirty="0"/>
              <a:t>로 글자를 </a:t>
            </a:r>
            <a:r>
              <a:rPr kumimoji="1" lang="ko-KR" altLang="en-US" dirty="0" err="1"/>
              <a:t>쳤을때</a:t>
            </a:r>
            <a:r>
              <a:rPr kumimoji="1" lang="ko-KR" altLang="en-US" dirty="0"/>
              <a:t> </a:t>
            </a:r>
            <a:r>
              <a:rPr kumimoji="1" lang="en-US" altLang="ko-KR" dirty="0"/>
              <a:t>Buffered I/O / Non-Buffered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42922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60D476-CBCD-76B3-69D2-8A527C64113F}"/>
              </a:ext>
            </a:extLst>
          </p:cNvPr>
          <p:cNvSpPr txBox="1"/>
          <p:nvPr/>
        </p:nvSpPr>
        <p:spPr>
          <a:xfrm>
            <a:off x="416532" y="658594"/>
            <a:ext cx="49291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b="1" dirty="0"/>
              <a:t>Q1) </a:t>
            </a:r>
            <a:r>
              <a:rPr kumimoji="1" lang="en-US" altLang="ko-KR" sz="1400" b="1" dirty="0">
                <a:solidFill>
                  <a:srgbClr val="C00000"/>
                </a:solidFill>
              </a:rPr>
              <a:t>User Mode</a:t>
            </a:r>
            <a:r>
              <a:rPr kumimoji="1" lang="ko-KR" altLang="en-US" sz="1400" b="1" dirty="0"/>
              <a:t>와 </a:t>
            </a:r>
            <a:r>
              <a:rPr kumimoji="1" lang="en-US" altLang="ko-KR" sz="1400" b="1" dirty="0">
                <a:solidFill>
                  <a:schemeClr val="accent1"/>
                </a:solidFill>
              </a:rPr>
              <a:t>Kernel Mode</a:t>
            </a:r>
            <a:r>
              <a:rPr kumimoji="1" lang="ko-KR" altLang="en-US" sz="1400" b="1" dirty="0"/>
              <a:t>에 대해서 설명해 </a:t>
            </a:r>
            <a:r>
              <a:rPr kumimoji="1" lang="ko-KR" altLang="en-US" sz="1400" b="1" dirty="0" err="1"/>
              <a:t>보시오</a:t>
            </a:r>
            <a:r>
              <a:rPr kumimoji="1" lang="en-US" altLang="ko-KR" sz="1400" b="1" dirty="0"/>
              <a:t>.</a:t>
            </a:r>
            <a:endParaRPr kumimoji="1" lang="ko-KR" alt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9A5102-9AC4-9D35-F992-CE99846FB09B}"/>
              </a:ext>
            </a:extLst>
          </p:cNvPr>
          <p:cNvSpPr txBox="1"/>
          <p:nvPr/>
        </p:nvSpPr>
        <p:spPr>
          <a:xfrm>
            <a:off x="146756" y="135467"/>
            <a:ext cx="87150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1600" b="1" dirty="0"/>
              <a:t>주제</a:t>
            </a:r>
            <a:r>
              <a:rPr kumimoji="1" lang="en-US" altLang="ko-KR" sz="1600" b="1" dirty="0"/>
              <a:t>: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CPU bound task vs I/O bound task</a:t>
            </a:r>
            <a:r>
              <a:rPr kumimoji="1" lang="ko-KR" altLang="en-US" sz="1600" b="1" dirty="0"/>
              <a:t> </a:t>
            </a:r>
            <a:r>
              <a:rPr kumimoji="1" lang="en-US" altLang="ko-KR" sz="1600" b="1" dirty="0"/>
              <a:t>(</a:t>
            </a:r>
            <a:r>
              <a:rPr kumimoji="1" lang="ko-KR" altLang="en-US" sz="1600" b="1" dirty="0"/>
              <a:t>네트워크 </a:t>
            </a:r>
            <a:r>
              <a:rPr kumimoji="1" lang="en-US" altLang="ko-KR" sz="1600" b="1" dirty="0"/>
              <a:t>I/O, </a:t>
            </a:r>
            <a:r>
              <a:rPr kumimoji="1" lang="ko-KR" altLang="en-US" sz="1600" b="1" dirty="0"/>
              <a:t>입출력 </a:t>
            </a:r>
            <a:r>
              <a:rPr kumimoji="1" lang="en-US" altLang="ko-KR" sz="1600" b="1" dirty="0"/>
              <a:t>I/O)</a:t>
            </a:r>
            <a:endParaRPr kumimoji="1" lang="ko-KR" altLang="en-US" sz="16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6409547" y="1150944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grpSp>
        <p:nvGrpSpPr>
          <p:cNvPr id="32" name="그룹 31"/>
          <p:cNvGrpSpPr/>
          <p:nvPr/>
        </p:nvGrpSpPr>
        <p:grpSpPr>
          <a:xfrm>
            <a:off x="260076" y="1150944"/>
            <a:ext cx="5876483" cy="5299307"/>
            <a:chOff x="233697" y="1311894"/>
            <a:chExt cx="5876483" cy="5299307"/>
          </a:xfrm>
        </p:grpSpPr>
        <p:grpSp>
          <p:nvGrpSpPr>
            <p:cNvPr id="30" name="그룹 29"/>
            <p:cNvGrpSpPr/>
            <p:nvPr/>
          </p:nvGrpSpPr>
          <p:grpSpPr>
            <a:xfrm>
              <a:off x="316734" y="1311894"/>
              <a:ext cx="5470023" cy="4389779"/>
              <a:chOff x="316734" y="1311894"/>
              <a:chExt cx="5470023" cy="4389779"/>
            </a:xfrm>
          </p:grpSpPr>
          <p:cxnSp>
            <p:nvCxnSpPr>
              <p:cNvPr id="11" name="직선 연결선 10"/>
              <p:cNvCxnSpPr/>
              <p:nvPr/>
            </p:nvCxnSpPr>
            <p:spPr>
              <a:xfrm flipV="1">
                <a:off x="1588433" y="3217986"/>
                <a:ext cx="4176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962757" y="4706816"/>
                <a:ext cx="4824000" cy="0"/>
              </a:xfrm>
              <a:prstGeom prst="lin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3" name="직사각형 12"/>
              <p:cNvSpPr/>
              <p:nvPr/>
            </p:nvSpPr>
            <p:spPr>
              <a:xfrm>
                <a:off x="2347278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" name="직사각형 13"/>
              <p:cNvSpPr/>
              <p:nvPr/>
            </p:nvSpPr>
            <p:spPr>
              <a:xfrm>
                <a:off x="4012226" y="2053028"/>
                <a:ext cx="1440000" cy="896815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  <a:b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(Process)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259155" y="3261978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kernel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1259155" y="1902761"/>
                <a:ext cx="800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user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316734" y="506883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316734" y="3168142"/>
                <a:ext cx="60482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S/W</a:t>
                </a:r>
                <a:endParaRPr lang="ko-KR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왼쪽 중괄호 20"/>
              <p:cNvSpPr/>
              <p:nvPr/>
            </p:nvSpPr>
            <p:spPr>
              <a:xfrm>
                <a:off x="1020010" y="2053028"/>
                <a:ext cx="249666" cy="2571683"/>
              </a:xfrm>
              <a:prstGeom prst="leftBrace">
                <a:avLst>
                  <a:gd name="adj1" fmla="val 251325"/>
                  <a:gd name="adj2" fmla="val 50000"/>
                </a:avLst>
              </a:prstGeom>
              <a:ln>
                <a:solidFill>
                  <a:srgbClr val="C00000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2" name="직사각형 21"/>
              <p:cNvSpPr/>
              <p:nvPr/>
            </p:nvSpPr>
            <p:spPr>
              <a:xfrm>
                <a:off x="2064434" y="4903600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CPU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직사각형 22"/>
              <p:cNvSpPr/>
              <p:nvPr/>
            </p:nvSpPr>
            <p:spPr>
              <a:xfrm>
                <a:off x="3359833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직사각형 23"/>
              <p:cNvSpPr/>
              <p:nvPr/>
            </p:nvSpPr>
            <p:spPr>
              <a:xfrm>
                <a:off x="4655232" y="4903598"/>
                <a:ext cx="1075638" cy="79807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주변기기</a:t>
                </a:r>
              </a:p>
            </p:txBody>
          </p:sp>
          <p:sp>
            <p:nvSpPr>
              <p:cNvPr id="25" name="타원 24"/>
              <p:cNvSpPr/>
              <p:nvPr/>
            </p:nvSpPr>
            <p:spPr>
              <a:xfrm>
                <a:off x="2703727" y="2949843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타원 25"/>
              <p:cNvSpPr/>
              <p:nvPr/>
            </p:nvSpPr>
            <p:spPr>
              <a:xfrm>
                <a:off x="4368675" y="2953195"/>
                <a:ext cx="727101" cy="259351"/>
              </a:xfrm>
              <a:prstGeom prst="ellipse">
                <a:avLst/>
              </a:prstGeom>
              <a:noFill/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File</a:t>
                </a:r>
                <a:endParaRPr lang="ko-KR" altLang="en-US" sz="1400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666162" y="1311894"/>
                <a:ext cx="121363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b="1" dirty="0"/>
                  <a:t>Layer</a:t>
                </a:r>
                <a:r>
                  <a:rPr lang="ko-KR" altLang="en-US" sz="1400" b="1" dirty="0"/>
                  <a:t> 관점</a:t>
                </a:r>
              </a:p>
            </p:txBody>
          </p:sp>
          <p:sp>
            <p:nvSpPr>
              <p:cNvPr id="28" name="직사각형 27"/>
              <p:cNvSpPr/>
              <p:nvPr/>
            </p:nvSpPr>
            <p:spPr>
              <a:xfrm>
                <a:off x="2024398" y="4452259"/>
                <a:ext cx="3666436" cy="25790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Device Driver</a:t>
                </a:r>
                <a:endParaRPr lang="ko-KR" altLang="en-US" sz="1200" b="1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직사각형 28"/>
              <p:cNvSpPr/>
              <p:nvPr/>
            </p:nvSpPr>
            <p:spPr>
              <a:xfrm>
                <a:off x="2208721" y="3217986"/>
                <a:ext cx="3243505" cy="98473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Logic </a:t>
                </a:r>
              </a:p>
              <a:p>
                <a:pPr algn="ctr"/>
                <a:r>
                  <a:rPr lang="en-US" altLang="ko-KR" sz="1400" b="1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(Including System Call)</a:t>
                </a:r>
                <a:endParaRPr lang="ko-KR" altLang="en-US" sz="1400" b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1" name="TextBox 30"/>
            <p:cNvSpPr txBox="1"/>
            <p:nvPr/>
          </p:nvSpPr>
          <p:spPr>
            <a:xfrm>
              <a:off x="233697" y="5872537"/>
              <a:ext cx="587648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ko-KR" sz="1400" b="1" dirty="0"/>
                <a:t> CPU</a:t>
              </a:r>
              <a:r>
                <a:rPr lang="ko-KR" altLang="en-US" sz="1400" b="1" dirty="0"/>
                <a:t>가 </a:t>
              </a:r>
              <a:r>
                <a:rPr lang="en-US" altLang="ko-KR" sz="1400" b="1" dirty="0"/>
                <a:t>kernel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rgbClr val="C00000"/>
                  </a:solidFill>
                </a:rPr>
                <a:t>kernel mode</a:t>
              </a:r>
              <a:r>
                <a:rPr lang="en-US" altLang="ko-KR" sz="1400" b="1" dirty="0"/>
                <a:t>, User Process Logic</a:t>
              </a:r>
              <a:r>
                <a:rPr lang="ko-KR" altLang="en-US" sz="1400" b="1" dirty="0"/>
                <a:t>을 수행하고 있으면 </a:t>
              </a:r>
              <a:r>
                <a:rPr lang="en-US" altLang="ko-KR" sz="1400" b="1" dirty="0">
                  <a:solidFill>
                    <a:schemeClr val="accent1"/>
                  </a:solidFill>
                </a:rPr>
                <a:t>user mode</a:t>
              </a:r>
              <a:r>
                <a:rPr lang="ko-KR" altLang="en-US" sz="1400" b="1" dirty="0"/>
                <a:t>이다</a:t>
              </a: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6660950" y="1771994"/>
            <a:ext cx="535564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관점에서 </a:t>
            </a:r>
            <a:r>
              <a:rPr lang="en-US" altLang="ko-KR" sz="1200" dirty="0"/>
              <a:t>CPU</a:t>
            </a:r>
            <a:r>
              <a:rPr lang="ko-KR" altLang="en-US" sz="1200" dirty="0"/>
              <a:t>가 </a:t>
            </a:r>
            <a:r>
              <a:rPr lang="en-US" altLang="ko-KR" sz="1200" dirty="0"/>
              <a:t>kernel</a:t>
            </a:r>
            <a:r>
              <a:rPr lang="ko-KR" altLang="en-US" sz="1200" dirty="0"/>
              <a:t>을 뚫고 </a:t>
            </a:r>
            <a:r>
              <a:rPr lang="en-US" altLang="ko-KR" sz="1200" dirty="0"/>
              <a:t>user</a:t>
            </a:r>
            <a:r>
              <a:rPr lang="ko-KR" altLang="en-US" sz="1200" dirty="0"/>
              <a:t>를 읽어야 할 것 같은 느낌이 있다</a:t>
            </a:r>
            <a:r>
              <a:rPr lang="en-US" altLang="ko-KR" sz="1200" dirty="0"/>
              <a:t>. </a:t>
            </a:r>
            <a:r>
              <a:rPr lang="ko-KR" altLang="en-US" sz="1200" dirty="0"/>
              <a:t>심지어 </a:t>
            </a:r>
            <a:r>
              <a:rPr lang="en-US" altLang="ko-KR" sz="1200" dirty="0"/>
              <a:t>OS</a:t>
            </a:r>
            <a:r>
              <a:rPr lang="ko-KR" altLang="en-US" sz="1200" dirty="0"/>
              <a:t>에서 </a:t>
            </a:r>
            <a:r>
              <a:rPr lang="ko-KR" altLang="en-US" sz="1200" dirty="0" err="1"/>
              <a:t>설명할때</a:t>
            </a:r>
            <a:r>
              <a:rPr lang="ko-KR" altLang="en-US" sz="1200" dirty="0"/>
              <a:t>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에서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로 </a:t>
            </a:r>
            <a:r>
              <a:rPr lang="en-US" altLang="ko-KR" sz="1200" dirty="0"/>
              <a:t>n:m </a:t>
            </a:r>
            <a:r>
              <a:rPr lang="ko-KR" altLang="en-US" sz="1200" dirty="0"/>
              <a:t>관계를 설명함으로써 </a:t>
            </a:r>
            <a:r>
              <a:rPr lang="en-US" altLang="ko-KR" sz="1200" dirty="0"/>
              <a:t>user mode thread</a:t>
            </a:r>
            <a:r>
              <a:rPr lang="ko-KR" altLang="en-US" sz="1200" dirty="0"/>
              <a:t>를 수행하기 위해서는 무조건 </a:t>
            </a:r>
            <a:r>
              <a:rPr lang="en-US" altLang="ko-KR" sz="1200" dirty="0"/>
              <a:t>kernel mode thread</a:t>
            </a:r>
            <a:r>
              <a:rPr lang="ko-KR" altLang="en-US" sz="1200" dirty="0"/>
              <a:t>에 </a:t>
            </a:r>
            <a:r>
              <a:rPr lang="ko-KR" altLang="en-US" sz="1200" dirty="0" err="1"/>
              <a:t>넘겨줘야할</a:t>
            </a:r>
            <a:r>
              <a:rPr lang="ko-KR" altLang="en-US" sz="1200" dirty="0"/>
              <a:t> 것 같은 느낌을 풍긴다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sp>
        <p:nvSpPr>
          <p:cNvPr id="34" name="TextBox 33"/>
          <p:cNvSpPr txBox="1"/>
          <p:nvPr/>
        </p:nvSpPr>
        <p:spPr>
          <a:xfrm>
            <a:off x="6479167" y="1458721"/>
            <a:ext cx="1617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rgbClr val="C00000"/>
                </a:solidFill>
              </a:rPr>
              <a:t>한때 헷갈렸던 </a:t>
            </a:r>
            <a:r>
              <a:rPr lang="en-US" altLang="ko-KR" sz="1200" b="1" dirty="0">
                <a:solidFill>
                  <a:srgbClr val="C00000"/>
                </a:solidFill>
              </a:rPr>
              <a:t>Point</a:t>
            </a:r>
            <a:endParaRPr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725350" y="2690446"/>
            <a:ext cx="52912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CPU</a:t>
            </a:r>
            <a:r>
              <a:rPr lang="ko-KR" altLang="en-US" sz="1200" dirty="0"/>
              <a:t>가 읽어서 수행해야하는 </a:t>
            </a:r>
            <a:r>
              <a:rPr lang="en-US" altLang="ko-KR" sz="1200" dirty="0"/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2" name="그룹 1"/>
          <p:cNvGrpSpPr/>
          <p:nvPr/>
        </p:nvGrpSpPr>
        <p:grpSpPr>
          <a:xfrm>
            <a:off x="7578204" y="3492607"/>
            <a:ext cx="3965332" cy="2649180"/>
            <a:chOff x="7508631" y="3492607"/>
            <a:chExt cx="3965332" cy="2649180"/>
          </a:xfrm>
        </p:grpSpPr>
        <p:grpSp>
          <p:nvGrpSpPr>
            <p:cNvPr id="45" name="그룹 44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39" name="TextBox 3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직사각형 3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직사각형 3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직사각형 3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6" name="직사각형 35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7" name="TextBox 46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9" name="그림 48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53" name="꺾인 연결선 52"/>
            <p:cNvCxnSpPr>
              <a:endCxn id="37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  <p:cxnSp>
          <p:nvCxnSpPr>
            <p:cNvPr id="56" name="꺾인 연결선 55"/>
            <p:cNvCxnSpPr>
              <a:stCxn id="49" idx="1"/>
              <a:endCxn id="36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9" name="TextBox 58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" name="직선 연결선 4"/>
          <p:cNvCxnSpPr/>
          <p:nvPr/>
        </p:nvCxnSpPr>
        <p:spPr>
          <a:xfrm flipH="1">
            <a:off x="6252052" y="966371"/>
            <a:ext cx="0" cy="569512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88166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6606" y="75919"/>
            <a:ext cx="15280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 err="1"/>
              <a:t>HardWare</a:t>
            </a:r>
            <a:r>
              <a:rPr lang="en-US" altLang="ko-KR" sz="1400" b="1" dirty="0"/>
              <a:t> </a:t>
            </a:r>
            <a:r>
              <a:rPr lang="ko-KR" altLang="en-US" sz="1400" b="1" dirty="0"/>
              <a:t>관점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3853" y="772028"/>
            <a:ext cx="10931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 Layer</a:t>
            </a:r>
            <a:r>
              <a:rPr lang="ko-KR" altLang="en-US" sz="1200" dirty="0"/>
              <a:t>는 논리적인 </a:t>
            </a:r>
            <a:r>
              <a:rPr lang="ko-KR" altLang="en-US" sz="1200" dirty="0" err="1"/>
              <a:t>개념일뿐</a:t>
            </a:r>
            <a:r>
              <a:rPr lang="en-US" altLang="ko-KR" sz="1200" dirty="0"/>
              <a:t>, </a:t>
            </a:r>
            <a:r>
              <a:rPr lang="ko-KR" altLang="en-US" sz="1200" dirty="0"/>
              <a:t>하드웨어 입장에서는 </a:t>
            </a:r>
            <a:r>
              <a:rPr lang="en-US" altLang="ko-KR" sz="1200" dirty="0"/>
              <a:t>kernel</a:t>
            </a:r>
            <a:r>
              <a:rPr lang="ko-KR" altLang="en-US" sz="1200" dirty="0"/>
              <a:t>영역이나 </a:t>
            </a:r>
            <a:r>
              <a:rPr lang="en-US" altLang="ko-KR" sz="1200" dirty="0"/>
              <a:t>User</a:t>
            </a:r>
            <a:r>
              <a:rPr lang="ko-KR" altLang="en-US" sz="1200" dirty="0"/>
              <a:t>영역이나 평등하다</a:t>
            </a:r>
            <a:r>
              <a:rPr lang="en-US" altLang="ko-KR" sz="1200" dirty="0"/>
              <a:t>. </a:t>
            </a:r>
            <a:r>
              <a:rPr lang="en-US" altLang="ko-KR" sz="1200" dirty="0">
                <a:solidFill>
                  <a:srgbClr val="FF0000"/>
                </a:solidFill>
              </a:rPr>
              <a:t>CPU</a:t>
            </a:r>
            <a:r>
              <a:rPr lang="ko-KR" altLang="en-US" sz="1200" dirty="0">
                <a:solidFill>
                  <a:srgbClr val="FF0000"/>
                </a:solidFill>
              </a:rPr>
              <a:t>가 읽어서 수행해야하는 </a:t>
            </a:r>
            <a:r>
              <a:rPr lang="en-US" altLang="ko-KR" sz="1200" dirty="0">
                <a:solidFill>
                  <a:srgbClr val="FF0000"/>
                </a:solidFill>
              </a:rPr>
              <a:t>Process</a:t>
            </a:r>
            <a:r>
              <a:rPr lang="ko-KR" altLang="en-US" sz="1200" dirty="0"/>
              <a:t>일뿐이다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  <p:grpSp>
        <p:nvGrpSpPr>
          <p:cNvPr id="6" name="그룹 5"/>
          <p:cNvGrpSpPr/>
          <p:nvPr/>
        </p:nvGrpSpPr>
        <p:grpSpPr>
          <a:xfrm>
            <a:off x="139797" y="1312850"/>
            <a:ext cx="3965332" cy="2649180"/>
            <a:chOff x="7508631" y="3492607"/>
            <a:chExt cx="3965332" cy="2649180"/>
          </a:xfrm>
        </p:grpSpPr>
        <p:grpSp>
          <p:nvGrpSpPr>
            <p:cNvPr id="7" name="그룹 6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14" name="TextBox 13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" name="직사각형 14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6" name="직사각형 15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직사각형 16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8" name="직사각형 17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9" name="그림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10" name="꺾인 연결선 9"/>
            <p:cNvCxnSpPr>
              <a:endCxn id="16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8844194" y="4524825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(User Mode)</a:t>
              </a:r>
              <a:endParaRPr lang="ko-KR" altLang="en-US" sz="1050" b="1" dirty="0"/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4194502" y="1312850"/>
            <a:ext cx="3965332" cy="2649180"/>
            <a:chOff x="7508631" y="3492607"/>
            <a:chExt cx="3965332" cy="2649180"/>
          </a:xfrm>
        </p:grpSpPr>
        <p:grpSp>
          <p:nvGrpSpPr>
            <p:cNvPr id="24" name="그룹 23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29" name="TextBox 28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직사각형 29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직사각형 30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직사각형 31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직사각형 32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5" name="TextBox 24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26" name="그림 2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27" name="꺾인 연결선 26"/>
            <p:cNvCxnSpPr>
              <a:endCxn id="31" idx="0"/>
            </p:cNvCxnSpPr>
            <p:nvPr/>
          </p:nvCxnSpPr>
          <p:spPr>
            <a:xfrm rot="16200000" flipH="1">
              <a:off x="9034467" y="4452933"/>
              <a:ext cx="971708" cy="365780"/>
            </a:xfrm>
            <a:prstGeom prst="bentConnector3">
              <a:avLst>
                <a:gd name="adj1" fmla="val 27379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8929349" y="4561887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b="1" dirty="0"/>
                <a:t>Load Something</a:t>
              </a:r>
              <a:endParaRPr lang="ko-KR" altLang="en-US" sz="1050" b="1" dirty="0"/>
            </a:p>
          </p:txBody>
        </p:sp>
      </p:grpSp>
      <p:grpSp>
        <p:nvGrpSpPr>
          <p:cNvPr id="37" name="그룹 36"/>
          <p:cNvGrpSpPr/>
          <p:nvPr/>
        </p:nvGrpSpPr>
        <p:grpSpPr>
          <a:xfrm>
            <a:off x="8202670" y="1312850"/>
            <a:ext cx="3965332" cy="2649180"/>
            <a:chOff x="7508631" y="3492607"/>
            <a:chExt cx="3965332" cy="2649180"/>
          </a:xfrm>
        </p:grpSpPr>
        <p:grpSp>
          <p:nvGrpSpPr>
            <p:cNvPr id="38" name="그룹 37"/>
            <p:cNvGrpSpPr/>
            <p:nvPr/>
          </p:nvGrpSpPr>
          <p:grpSpPr>
            <a:xfrm>
              <a:off x="7508631" y="4597131"/>
              <a:ext cx="3965332" cy="1544656"/>
              <a:chOff x="7007469" y="4458631"/>
              <a:chExt cx="3965332" cy="1544656"/>
            </a:xfrm>
          </p:grpSpPr>
          <p:sp>
            <p:nvSpPr>
              <p:cNvPr id="45" name="TextBox 44"/>
              <p:cNvSpPr txBox="1"/>
              <p:nvPr/>
            </p:nvSpPr>
            <p:spPr>
              <a:xfrm>
                <a:off x="10423179" y="4458631"/>
                <a:ext cx="549622" cy="276999"/>
              </a:xfrm>
              <a:prstGeom prst="rect">
                <a:avLst/>
              </a:prstGeom>
              <a:noFill/>
              <a:scene3d>
                <a:camera prst="isometricOffAxis2Left"/>
                <a:lightRig rig="threePt" dir="t"/>
              </a:scene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RAM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직사각형 45"/>
              <p:cNvSpPr/>
              <p:nvPr/>
            </p:nvSpPr>
            <p:spPr>
              <a:xfrm>
                <a:off x="7007469" y="4742648"/>
                <a:ext cx="3569677" cy="79807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  <a:scene3d>
                <a:camera prst="perspectiveRelaxedModerately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7" name="직사각형 46"/>
              <p:cNvSpPr/>
              <p:nvPr/>
            </p:nvSpPr>
            <p:spPr>
              <a:xfrm>
                <a:off x="8979017" y="4983177"/>
                <a:ext cx="446063" cy="326447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직사각형 47"/>
              <p:cNvSpPr/>
              <p:nvPr/>
            </p:nvSpPr>
            <p:spPr>
              <a:xfrm>
                <a:off x="9794114" y="4974382"/>
                <a:ext cx="446063" cy="3264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" name="직사각형 48"/>
              <p:cNvSpPr/>
              <p:nvPr/>
            </p:nvSpPr>
            <p:spPr>
              <a:xfrm>
                <a:off x="7445960" y="4825844"/>
                <a:ext cx="879230" cy="537463"/>
              </a:xfrm>
              <a:prstGeom prst="rect">
                <a:avLst/>
              </a:prstGeom>
              <a:solidFill>
                <a:schemeClr val="bg2">
                  <a:lumMod val="50000"/>
                </a:schemeClr>
              </a:solidFill>
              <a:ln>
                <a:solidFill>
                  <a:schemeClr val="tx1"/>
                </a:solidFill>
              </a:ln>
              <a:scene3d>
                <a:camera prst="perspectiveRelaxed"/>
                <a:lightRig rig="threePt" dir="t"/>
              </a:scene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0" name="TextBox 49"/>
              <p:cNvSpPr txBox="1"/>
              <p:nvPr/>
            </p:nvSpPr>
            <p:spPr>
              <a:xfrm>
                <a:off x="7455759" y="5603070"/>
                <a:ext cx="923397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OS 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TextBox 50"/>
              <p:cNvSpPr txBox="1"/>
              <p:nvPr/>
            </p:nvSpPr>
            <p:spPr>
              <a:xfrm>
                <a:off x="8909368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App1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9699362" y="5541622"/>
                <a:ext cx="68385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App2 </a:t>
                </a:r>
              </a:p>
              <a:p>
                <a:pPr algn="ctr"/>
                <a:r>
                  <a:rPr lang="en-US" altLang="ko-KR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Process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39" name="TextBox 38"/>
            <p:cNvSpPr txBox="1"/>
            <p:nvPr/>
          </p:nvSpPr>
          <p:spPr>
            <a:xfrm>
              <a:off x="9516795" y="3492607"/>
              <a:ext cx="549622" cy="276999"/>
            </a:xfrm>
            <a:prstGeom prst="rect">
              <a:avLst/>
            </a:prstGeom>
            <a:noFill/>
            <a:scene3d>
              <a:camera prst="isometricOffAxis2Left"/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CPU</a:t>
              </a:r>
            </a:p>
          </p:txBody>
        </p:sp>
        <p:pic>
          <p:nvPicPr>
            <p:cNvPr id="40" name="그림 39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0309" y="3576970"/>
              <a:ext cx="912901" cy="929605"/>
            </a:xfrm>
            <a:prstGeom prst="rect">
              <a:avLst/>
            </a:prstGeom>
            <a:scene3d>
              <a:camera prst="perspectiveRelaxed"/>
              <a:lightRig rig="threePt" dir="t"/>
            </a:scene3d>
          </p:spPr>
        </p:pic>
        <p:cxnSp>
          <p:nvCxnSpPr>
            <p:cNvPr id="43" name="꺾인 연결선 42"/>
            <p:cNvCxnSpPr>
              <a:stCxn id="40" idx="1"/>
              <a:endCxn id="49" idx="0"/>
            </p:cNvCxnSpPr>
            <p:nvPr/>
          </p:nvCxnSpPr>
          <p:spPr>
            <a:xfrm rot="10800000" flipV="1">
              <a:off x="8386737" y="4041772"/>
              <a:ext cx="403572" cy="922571"/>
            </a:xfrm>
            <a:prstGeom prst="bentConnector2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7612876" y="4305513"/>
              <a:ext cx="1547721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050" b="1" dirty="0"/>
                <a:t>수행 </a:t>
              </a:r>
              <a:r>
                <a:rPr lang="en-US" altLang="ko-KR" sz="1050" b="1" dirty="0"/>
                <a:t>(Kernel Mode)</a:t>
              </a:r>
              <a:endParaRPr lang="ko-KR" altLang="en-US" sz="1050" b="1" dirty="0"/>
            </a:p>
          </p:txBody>
        </p:sp>
      </p:grpSp>
      <p:cxnSp>
        <p:nvCxnSpPr>
          <p:cNvPr id="53" name="꺾인 연결선 52"/>
          <p:cNvCxnSpPr>
            <a:stCxn id="26" idx="1"/>
          </p:cNvCxnSpPr>
          <p:nvPr/>
        </p:nvCxnSpPr>
        <p:spPr>
          <a:xfrm rot="10800000" flipV="1">
            <a:off x="5045400" y="1862016"/>
            <a:ext cx="430780" cy="9209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371406" y="2188976"/>
            <a:ext cx="15477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b="1" dirty="0">
                <a:solidFill>
                  <a:srgbClr val="FF0000"/>
                </a:solidFill>
              </a:rPr>
              <a:t>System Call </a:t>
            </a:r>
            <a:r>
              <a:rPr lang="en-US" altLang="ko-KR" sz="1050" b="1" dirty="0"/>
              <a:t>(Read)</a:t>
            </a:r>
            <a:endParaRPr lang="ko-KR" altLang="en-US" sz="1050" b="1" dirty="0"/>
          </a:p>
        </p:txBody>
      </p:sp>
      <p:cxnSp>
        <p:nvCxnSpPr>
          <p:cNvPr id="58" name="직선 연결선 57"/>
          <p:cNvCxnSpPr/>
          <p:nvPr/>
        </p:nvCxnSpPr>
        <p:spPr>
          <a:xfrm>
            <a:off x="280069" y="5701620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285881" y="4313583"/>
            <a:ext cx="34235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/>
              <a:t>Blocking </a:t>
            </a:r>
            <a:r>
              <a:rPr lang="ko-KR" altLang="en-US" sz="1400" b="1" dirty="0"/>
              <a:t>방식 기준으로 설명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91942" y="4699824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236107" y="5811049"/>
            <a:ext cx="16885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직선 화살표 연결선 62"/>
          <p:cNvCxnSpPr/>
          <p:nvPr/>
        </p:nvCxnSpPr>
        <p:spPr>
          <a:xfrm>
            <a:off x="280069" y="5377070"/>
            <a:ext cx="3825060" cy="8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/>
          <p:cNvSpPr txBox="1"/>
          <p:nvPr/>
        </p:nvSpPr>
        <p:spPr>
          <a:xfrm>
            <a:off x="2238133" y="4999162"/>
            <a:ext cx="137661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App1 (Thread1)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6" name="직선 화살표 연결선 65"/>
          <p:cNvCxnSpPr/>
          <p:nvPr/>
        </p:nvCxnSpPr>
        <p:spPr>
          <a:xfrm>
            <a:off x="4105129" y="5385403"/>
            <a:ext cx="4034804" cy="8330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/>
          <p:cNvCxnSpPr/>
          <p:nvPr/>
        </p:nvCxnSpPr>
        <p:spPr>
          <a:xfrm flipV="1">
            <a:off x="8139933" y="6218476"/>
            <a:ext cx="3429405" cy="1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5145266" y="5928884"/>
            <a:ext cx="13372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/>
              <a:t>System Call </a:t>
            </a:r>
          </a:p>
          <a:p>
            <a:pPr algn="ctr"/>
            <a:r>
              <a:rPr lang="en-US" altLang="ko-KR" sz="1400" b="1" dirty="0"/>
              <a:t>(OS Logic)</a:t>
            </a:r>
            <a:endParaRPr lang="ko-KR" altLang="en-US" sz="1400" b="1" dirty="0"/>
          </a:p>
        </p:txBody>
      </p:sp>
      <p:sp>
        <p:nvSpPr>
          <p:cNvPr id="75" name="TextBox 74"/>
          <p:cNvSpPr txBox="1"/>
          <p:nvPr/>
        </p:nvSpPr>
        <p:spPr>
          <a:xfrm>
            <a:off x="8681596" y="5869436"/>
            <a:ext cx="23077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OS Logic (kernel Thread1)</a:t>
            </a:r>
            <a:endParaRPr lang="ko-KR" alt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6575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9C3533-8810-ACFC-A6FF-9BAE46AFD159}"/>
              </a:ext>
            </a:extLst>
          </p:cNvPr>
          <p:cNvSpPr txBox="1"/>
          <p:nvPr/>
        </p:nvSpPr>
        <p:spPr>
          <a:xfrm>
            <a:off x="195810" y="107834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Q2) System Call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Interrupt</a:t>
            </a:r>
            <a:r>
              <a:rPr kumimoji="1" lang="ko-KR" altLang="en-US" dirty="0"/>
              <a:t>에 대해서 도식화하고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9B8255E-2468-DD9B-6F16-4053CC629DE1}"/>
              </a:ext>
            </a:extLst>
          </p:cNvPr>
          <p:cNvGrpSpPr/>
          <p:nvPr/>
        </p:nvGrpSpPr>
        <p:grpSpPr>
          <a:xfrm>
            <a:off x="3827554" y="1092498"/>
            <a:ext cx="5793348" cy="1982410"/>
            <a:chOff x="3052293" y="2372255"/>
            <a:chExt cx="5793348" cy="1982410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2EC53B8A-8F14-5E46-5576-8C58C02D5618}"/>
                </a:ext>
              </a:extLst>
            </p:cNvPr>
            <p:cNvSpPr/>
            <p:nvPr/>
          </p:nvSpPr>
          <p:spPr>
            <a:xfrm>
              <a:off x="3052293" y="2378605"/>
              <a:ext cx="2240924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Ready</a:t>
              </a:r>
              <a:endParaRPr kumimoji="1" lang="ko-KR" altLang="en-US" dirty="0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5A3E28C3-3344-2DBA-7B6F-2E8CB5C58779}"/>
                </a:ext>
              </a:extLst>
            </p:cNvPr>
            <p:cNvSpPr/>
            <p:nvPr/>
          </p:nvSpPr>
          <p:spPr>
            <a:xfrm>
              <a:off x="6604716" y="2378605"/>
              <a:ext cx="2240925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Running</a:t>
              </a:r>
              <a:endParaRPr kumimoji="1" lang="ko-KR" altLang="en-US" dirty="0"/>
            </a:p>
          </p:txBody>
        </p:sp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A29D879-65D6-C2E8-02CF-9FC868A66E7D}"/>
                </a:ext>
              </a:extLst>
            </p:cNvPr>
            <p:cNvSpPr/>
            <p:nvPr/>
          </p:nvSpPr>
          <p:spPr>
            <a:xfrm>
              <a:off x="4875877" y="3604471"/>
              <a:ext cx="2158879" cy="750194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/>
                <a:t>Waiting</a:t>
              </a:r>
              <a:endParaRPr kumimoji="1" lang="ko-KR" altLang="en-US" dirty="0"/>
            </a:p>
          </p:txBody>
        </p:sp>
        <p:cxnSp>
          <p:nvCxnSpPr>
            <p:cNvPr id="10" name="구부러진 연결선[U] 9">
              <a:extLst>
                <a:ext uri="{FF2B5EF4-FFF2-40B4-BE49-F238E27FC236}">
                  <a16:creationId xmlns:a16="http://schemas.microsoft.com/office/drawing/2014/main" id="{93E3D195-4B65-891D-0244-1C9F3AD4926E}"/>
                </a:ext>
              </a:extLst>
            </p:cNvPr>
            <p:cNvCxnSpPr>
              <a:cxnSpLocks/>
              <a:stCxn id="2" idx="0"/>
              <a:endCxn id="3" idx="0"/>
            </p:cNvCxnSpPr>
            <p:nvPr/>
          </p:nvCxnSpPr>
          <p:spPr>
            <a:xfrm rot="5400000" flipH="1" flipV="1">
              <a:off x="5948967" y="602393"/>
              <a:ext cx="12700" cy="3552424"/>
            </a:xfrm>
            <a:prstGeom prst="curvedConnector3">
              <a:avLst>
                <a:gd name="adj1" fmla="val 2509858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구부러진 연결선[U] 11">
              <a:extLst>
                <a:ext uri="{FF2B5EF4-FFF2-40B4-BE49-F238E27FC236}">
                  <a16:creationId xmlns:a16="http://schemas.microsoft.com/office/drawing/2014/main" id="{730D2E8B-8B3E-BFFF-36CF-6C2858FD5F57}"/>
                </a:ext>
              </a:extLst>
            </p:cNvPr>
            <p:cNvCxnSpPr>
              <a:cxnSpLocks/>
              <a:stCxn id="3" idx="4"/>
              <a:endCxn id="2" idx="4"/>
            </p:cNvCxnSpPr>
            <p:nvPr/>
          </p:nvCxnSpPr>
          <p:spPr>
            <a:xfrm rot="5400000">
              <a:off x="5948967" y="1352587"/>
              <a:ext cx="12700" cy="3552424"/>
            </a:xfrm>
            <a:prstGeom prst="curvedConnector3">
              <a:avLst>
                <a:gd name="adj1" fmla="val 1901409"/>
              </a:avLst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구부러진 연결선[U] 24">
              <a:extLst>
                <a:ext uri="{FF2B5EF4-FFF2-40B4-BE49-F238E27FC236}">
                  <a16:creationId xmlns:a16="http://schemas.microsoft.com/office/drawing/2014/main" id="{A7590509-A077-DA3C-63C4-E37AD5B1A1D7}"/>
                </a:ext>
              </a:extLst>
            </p:cNvPr>
            <p:cNvCxnSpPr>
              <a:cxnSpLocks/>
              <a:stCxn id="3" idx="4"/>
              <a:endCxn id="8" idx="6"/>
            </p:cNvCxnSpPr>
            <p:nvPr/>
          </p:nvCxnSpPr>
          <p:spPr>
            <a:xfrm rot="5400000">
              <a:off x="6954584" y="3208972"/>
              <a:ext cx="850769" cy="690423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구부러진 연결선[U] 28">
              <a:extLst>
                <a:ext uri="{FF2B5EF4-FFF2-40B4-BE49-F238E27FC236}">
                  <a16:creationId xmlns:a16="http://schemas.microsoft.com/office/drawing/2014/main" id="{D5B3E195-1C2A-8428-4E73-8E5C505C6D29}"/>
                </a:ext>
              </a:extLst>
            </p:cNvPr>
            <p:cNvCxnSpPr>
              <a:cxnSpLocks/>
              <a:stCxn id="8" idx="2"/>
              <a:endCxn id="2" idx="4"/>
            </p:cNvCxnSpPr>
            <p:nvPr/>
          </p:nvCxnSpPr>
          <p:spPr>
            <a:xfrm rot="10800000">
              <a:off x="4172755" y="3128800"/>
              <a:ext cx="703122" cy="850769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45FDE363-AE1A-E056-8B22-7AB0D97D8251}"/>
              </a:ext>
            </a:extLst>
          </p:cNvPr>
          <p:cNvGrpSpPr/>
          <p:nvPr/>
        </p:nvGrpSpPr>
        <p:grpSpPr>
          <a:xfrm>
            <a:off x="1720486" y="1490993"/>
            <a:ext cx="1572146" cy="795940"/>
            <a:chOff x="1235448" y="2860509"/>
            <a:chExt cx="1572146" cy="79594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12E2E745-49C7-AEAA-7811-D1991F32B2F3}"/>
                </a:ext>
              </a:extLst>
            </p:cNvPr>
            <p:cNvSpPr txBox="1"/>
            <p:nvPr/>
          </p:nvSpPr>
          <p:spPr>
            <a:xfrm>
              <a:off x="1235449" y="2860509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thread1 : t1</a:t>
              </a:r>
              <a:endParaRPr kumimoji="1" lang="ko-KR" altLang="en-US" b="1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1BB32FF-CB33-D47E-DD14-06A50F9B557C}"/>
                </a:ext>
              </a:extLst>
            </p:cNvPr>
            <p:cNvSpPr txBox="1"/>
            <p:nvPr/>
          </p:nvSpPr>
          <p:spPr>
            <a:xfrm>
              <a:off x="1235448" y="3287117"/>
              <a:ext cx="15721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b="1" dirty="0"/>
                <a:t>thread2 : t2</a:t>
              </a:r>
              <a:endParaRPr kumimoji="1" lang="ko-KR" altLang="en-US" b="1" dirty="0"/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20C04BEC-6199-754E-F5E9-FF032030C4B8}"/>
              </a:ext>
            </a:extLst>
          </p:cNvPr>
          <p:cNvCxnSpPr>
            <a:cxnSpLocks/>
          </p:cNvCxnSpPr>
          <p:nvPr/>
        </p:nvCxnSpPr>
        <p:spPr>
          <a:xfrm>
            <a:off x="1556190" y="4222121"/>
            <a:ext cx="710485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C5655D08-A2E8-764B-8B44-1F6F2642E2D4}"/>
              </a:ext>
            </a:extLst>
          </p:cNvPr>
          <p:cNvCxnSpPr/>
          <p:nvPr/>
        </p:nvCxnSpPr>
        <p:spPr>
          <a:xfrm>
            <a:off x="409974" y="4222121"/>
            <a:ext cx="115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연결선 57">
            <a:extLst>
              <a:ext uri="{FF2B5EF4-FFF2-40B4-BE49-F238E27FC236}">
                <a16:creationId xmlns:a16="http://schemas.microsoft.com/office/drawing/2014/main" id="{6EFA3496-45BD-01CE-BC9D-2D0F9F606740}"/>
              </a:ext>
            </a:extLst>
          </p:cNvPr>
          <p:cNvCxnSpPr/>
          <p:nvPr/>
        </p:nvCxnSpPr>
        <p:spPr>
          <a:xfrm>
            <a:off x="112642" y="4672168"/>
            <a:ext cx="11486466" cy="879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87540E-611F-CE1A-7277-4DE9EE0DDD62}"/>
              </a:ext>
            </a:extLst>
          </p:cNvPr>
          <p:cNvSpPr txBox="1"/>
          <p:nvPr/>
        </p:nvSpPr>
        <p:spPr>
          <a:xfrm>
            <a:off x="112640" y="3169376"/>
            <a:ext cx="974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82EC720-B60D-F55A-9174-23C59716BF37}"/>
              </a:ext>
            </a:extLst>
          </p:cNvPr>
          <p:cNvSpPr txBox="1"/>
          <p:nvPr/>
        </p:nvSpPr>
        <p:spPr>
          <a:xfrm>
            <a:off x="42922" y="4781597"/>
            <a:ext cx="1193448" cy="3171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kernel mode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D36F4819-0FD0-DE96-0C24-615465E75685}"/>
              </a:ext>
            </a:extLst>
          </p:cNvPr>
          <p:cNvCxnSpPr>
            <a:cxnSpLocks/>
          </p:cNvCxnSpPr>
          <p:nvPr/>
        </p:nvCxnSpPr>
        <p:spPr>
          <a:xfrm>
            <a:off x="2266675" y="5112908"/>
            <a:ext cx="1548000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90A425D6-2DD9-A2A4-8043-4FC1CC28D867}"/>
              </a:ext>
            </a:extLst>
          </p:cNvPr>
          <p:cNvCxnSpPr>
            <a:cxnSpLocks/>
          </p:cNvCxnSpPr>
          <p:nvPr/>
        </p:nvCxnSpPr>
        <p:spPr>
          <a:xfrm flipV="1">
            <a:off x="3808296" y="4222121"/>
            <a:ext cx="531880" cy="914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7608BCE-93A9-CC4C-2CEA-856FEEAA196B}"/>
              </a:ext>
            </a:extLst>
          </p:cNvPr>
          <p:cNvCxnSpPr>
            <a:cxnSpLocks/>
          </p:cNvCxnSpPr>
          <p:nvPr/>
        </p:nvCxnSpPr>
        <p:spPr>
          <a:xfrm>
            <a:off x="4340176" y="4235000"/>
            <a:ext cx="1044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19891893-E8ED-5CBE-7EA1-B737501EE7D4}"/>
              </a:ext>
            </a:extLst>
          </p:cNvPr>
          <p:cNvCxnSpPr>
            <a:cxnSpLocks/>
          </p:cNvCxnSpPr>
          <p:nvPr/>
        </p:nvCxnSpPr>
        <p:spPr>
          <a:xfrm>
            <a:off x="5392228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7061350-2F82-8277-FB6F-EA3BF6B4FB75}"/>
              </a:ext>
            </a:extLst>
          </p:cNvPr>
          <p:cNvCxnSpPr>
            <a:cxnSpLocks/>
          </p:cNvCxnSpPr>
          <p:nvPr/>
        </p:nvCxnSpPr>
        <p:spPr>
          <a:xfrm flipV="1">
            <a:off x="6064076" y="5125787"/>
            <a:ext cx="1827280" cy="1060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8F1CB3B-0C97-8AEA-3881-C6B7A7F7001B}"/>
              </a:ext>
            </a:extLst>
          </p:cNvPr>
          <p:cNvCxnSpPr>
            <a:cxnSpLocks/>
          </p:cNvCxnSpPr>
          <p:nvPr/>
        </p:nvCxnSpPr>
        <p:spPr>
          <a:xfrm flipV="1">
            <a:off x="7873092" y="4235000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0850950B-BCF1-963B-86A7-2A3BFA70F98B}"/>
              </a:ext>
            </a:extLst>
          </p:cNvPr>
          <p:cNvSpPr txBox="1"/>
          <p:nvPr/>
        </p:nvSpPr>
        <p:spPr>
          <a:xfrm>
            <a:off x="394945" y="357947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BAACE605-F217-2B40-D1C5-DD1505B2F1D0}"/>
              </a:ext>
            </a:extLst>
          </p:cNvPr>
          <p:cNvSpPr txBox="1"/>
          <p:nvPr/>
        </p:nvSpPr>
        <p:spPr>
          <a:xfrm>
            <a:off x="1166832" y="4493371"/>
            <a:ext cx="13629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Read</a:t>
            </a:r>
          </a:p>
          <a:p>
            <a:pPr algn="ctr"/>
            <a:r>
              <a:rPr kumimoji="1" lang="en-US" altLang="ko-KR" sz="1200" b="1" dirty="0">
                <a:solidFill>
                  <a:srgbClr val="C00000"/>
                </a:solidFill>
              </a:rPr>
              <a:t>(System call)</a:t>
            </a:r>
            <a:endParaRPr kumimoji="1" lang="ko-KR" altLang="en-US" sz="1200" b="1" dirty="0">
              <a:solidFill>
                <a:srgbClr val="C00000"/>
              </a:solidFill>
            </a:endParaRP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04E8DFA-4352-CBFD-C6F4-66AC50DE0FC1}"/>
              </a:ext>
            </a:extLst>
          </p:cNvPr>
          <p:cNvSpPr txBox="1"/>
          <p:nvPr/>
        </p:nvSpPr>
        <p:spPr>
          <a:xfrm>
            <a:off x="1324559" y="5207162"/>
            <a:ext cx="30247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1) t1 (waiting) – TCB</a:t>
            </a:r>
            <a:r>
              <a:rPr kumimoji="1" lang="ko-KR" altLang="en-US" sz="1200" b="1" dirty="0"/>
              <a:t>로 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저장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0D3245A-F45F-91B3-36FC-A04E9E930BC9}"/>
              </a:ext>
            </a:extLst>
          </p:cNvPr>
          <p:cNvSpPr txBox="1"/>
          <p:nvPr/>
        </p:nvSpPr>
        <p:spPr>
          <a:xfrm>
            <a:off x="396429" y="38592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AB48B9D-FF9D-AF98-EBB1-E8D578328D72}"/>
              </a:ext>
            </a:extLst>
          </p:cNvPr>
          <p:cNvSpPr txBox="1"/>
          <p:nvPr/>
        </p:nvSpPr>
        <p:spPr>
          <a:xfrm>
            <a:off x="1324559" y="5501222"/>
            <a:ext cx="353761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2) </a:t>
            </a:r>
            <a:r>
              <a:rPr kumimoji="1" lang="ko-KR" altLang="en-US" sz="1200" b="1" dirty="0"/>
              <a:t>파일 </a:t>
            </a:r>
            <a:r>
              <a:rPr kumimoji="1" lang="en-US" altLang="ko-KR" sz="1200" b="1" dirty="0"/>
              <a:t>I/O</a:t>
            </a:r>
            <a:r>
              <a:rPr kumimoji="1" lang="ko-KR" altLang="en-US" sz="1200" b="1" dirty="0"/>
              <a:t>작업 </a:t>
            </a:r>
            <a:r>
              <a:rPr kumimoji="1" lang="en-US" altLang="ko-KR" sz="1200" b="1" dirty="0"/>
              <a:t>(</a:t>
            </a:r>
            <a:r>
              <a:rPr kumimoji="1" lang="ko-KR" altLang="en-US" sz="1200" b="1" dirty="0"/>
              <a:t>파일을 읽을 준비</a:t>
            </a:r>
            <a:r>
              <a:rPr kumimoji="1" lang="en-US" altLang="ko-KR" sz="1200" b="1" dirty="0"/>
              <a:t>)</a:t>
            </a:r>
          </a:p>
          <a:p>
            <a:endParaRPr kumimoji="1" lang="en-US" altLang="ko-KR" sz="800" b="1" dirty="0"/>
          </a:p>
          <a:p>
            <a:r>
              <a:rPr kumimoji="1" lang="ko-KR" altLang="en-US" sz="1200" b="1" dirty="0"/>
              <a:t>* </a:t>
            </a:r>
            <a:r>
              <a:rPr kumimoji="1" lang="en-US" altLang="ko-KR" sz="1200" b="1" dirty="0">
                <a:solidFill>
                  <a:srgbClr val="C00000"/>
                </a:solidFill>
                <a:highlight>
                  <a:srgbClr val="FFFF00"/>
                </a:highlight>
              </a:rPr>
              <a:t>Read</a:t>
            </a:r>
            <a:r>
              <a:rPr kumimoji="1" lang="en-US" altLang="ko-KR" sz="1200" b="1" dirty="0"/>
              <a:t>: Blocking system call</a:t>
            </a:r>
            <a:r>
              <a:rPr kumimoji="1" lang="ko-KR" altLang="en-US" sz="1200" b="1" dirty="0"/>
              <a:t> 파일이 </a:t>
            </a:r>
            <a:r>
              <a:rPr kumimoji="1" lang="ko-KR" altLang="en-US" sz="1200" b="1" dirty="0" err="1"/>
              <a:t>준비될때까지</a:t>
            </a:r>
            <a:r>
              <a:rPr kumimoji="1" lang="ko-KR" altLang="en-US" sz="1200" b="1" dirty="0"/>
              <a:t> </a:t>
            </a:r>
            <a:r>
              <a:rPr kumimoji="1" lang="en-US" altLang="ko-KR" sz="1200" b="1" dirty="0"/>
              <a:t>t1 (</a:t>
            </a:r>
            <a:r>
              <a:rPr kumimoji="1" lang="en-US" altLang="ko-KR" sz="1200" b="1" dirty="0" err="1"/>
              <a:t>usermode</a:t>
            </a:r>
            <a:r>
              <a:rPr kumimoji="1" lang="en-US" altLang="ko-KR" sz="1200" b="1" dirty="0"/>
              <a:t>)</a:t>
            </a:r>
            <a:r>
              <a:rPr kumimoji="1" lang="ko-KR" altLang="en-US" sz="1200" b="1" dirty="0"/>
              <a:t>는 대기해야 한다</a:t>
            </a:r>
            <a:r>
              <a:rPr kumimoji="1" lang="en-US" altLang="ko-KR" sz="1200" b="1" dirty="0"/>
              <a:t>.</a:t>
            </a:r>
            <a:r>
              <a:rPr kumimoji="1" lang="ko-KR" altLang="en-US" sz="1200" b="1" dirty="0"/>
              <a:t> 장비한테 준비하라고 시킴 </a:t>
            </a:r>
            <a:r>
              <a:rPr kumimoji="1" lang="en-US" altLang="ko-KR" sz="1200" b="1" dirty="0"/>
              <a:t>( kernel thread</a:t>
            </a:r>
            <a:r>
              <a:rPr kumimoji="1" lang="ko-KR" altLang="en-US" sz="1200" b="1" dirty="0"/>
              <a:t>가</a:t>
            </a:r>
            <a:r>
              <a:rPr kumimoji="1" lang="en-US" altLang="ko-KR" sz="1200" b="1" dirty="0"/>
              <a:t>) : </a:t>
            </a:r>
            <a:r>
              <a:rPr kumimoji="1" lang="ko-KR" altLang="en-US" sz="1200" b="1" dirty="0"/>
              <a:t>그리고 </a:t>
            </a:r>
            <a:r>
              <a:rPr kumimoji="1" lang="en-US" altLang="ko-KR" sz="1200" b="1" dirty="0"/>
              <a:t>t2 running </a:t>
            </a:r>
            <a:r>
              <a:rPr kumimoji="1" lang="ko-KR" altLang="en-US" sz="1200" b="1" dirty="0"/>
              <a:t>상태로 전환 </a:t>
            </a:r>
            <a:r>
              <a:rPr kumimoji="1" lang="en-US" altLang="ko-KR" sz="1200" b="1" dirty="0"/>
              <a:t>(time sharing</a:t>
            </a:r>
            <a:r>
              <a:rPr kumimoji="1" lang="ko-KR" altLang="en-US" sz="1200" b="1" dirty="0"/>
              <a:t>에 의해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767522F6-0E21-BDEE-0E07-3BE2C65EFA2D}"/>
              </a:ext>
            </a:extLst>
          </p:cNvPr>
          <p:cNvSpPr txBox="1"/>
          <p:nvPr/>
        </p:nvSpPr>
        <p:spPr>
          <a:xfrm>
            <a:off x="4238744" y="3592817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(Waiting)</a:t>
            </a:r>
            <a:endParaRPr kumimoji="1" lang="ko-KR" alt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2B38159A-F1C9-CD23-8C1E-203B8280B006}"/>
              </a:ext>
            </a:extLst>
          </p:cNvPr>
          <p:cNvSpPr txBox="1"/>
          <p:nvPr/>
        </p:nvSpPr>
        <p:spPr>
          <a:xfrm>
            <a:off x="4240228" y="387255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E2ECB8-1747-E4FF-4FAA-EEB5D62B219B}"/>
              </a:ext>
            </a:extLst>
          </p:cNvPr>
          <p:cNvCxnSpPr>
            <a:cxnSpLocks/>
          </p:cNvCxnSpPr>
          <p:nvPr/>
        </p:nvCxnSpPr>
        <p:spPr>
          <a:xfrm>
            <a:off x="8408600" y="4245605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AB1CAFBA-E274-B61F-F341-20DA6F4358A2}"/>
              </a:ext>
            </a:extLst>
          </p:cNvPr>
          <p:cNvCxnSpPr>
            <a:cxnSpLocks/>
          </p:cNvCxnSpPr>
          <p:nvPr/>
        </p:nvCxnSpPr>
        <p:spPr>
          <a:xfrm>
            <a:off x="9182635" y="4245605"/>
            <a:ext cx="671848" cy="890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위쪽 화살표[U] 79">
            <a:extLst>
              <a:ext uri="{FF2B5EF4-FFF2-40B4-BE49-F238E27FC236}">
                <a16:creationId xmlns:a16="http://schemas.microsoft.com/office/drawing/2014/main" id="{D7855ED2-4C34-BEBA-5CAD-BEF698C42789}"/>
              </a:ext>
            </a:extLst>
          </p:cNvPr>
          <p:cNvSpPr/>
          <p:nvPr/>
        </p:nvSpPr>
        <p:spPr>
          <a:xfrm>
            <a:off x="5321706" y="4365262"/>
            <a:ext cx="103600" cy="1001768"/>
          </a:xfrm>
          <a:prstGeom prst="up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7DA5600-1C17-9067-F7CF-EB816C5CBAE1}"/>
              </a:ext>
            </a:extLst>
          </p:cNvPr>
          <p:cNvSpPr txBox="1"/>
          <p:nvPr/>
        </p:nvSpPr>
        <p:spPr>
          <a:xfrm>
            <a:off x="4940249" y="5424455"/>
            <a:ext cx="87184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100" b="1" dirty="0"/>
              <a:t>Interrupt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07CD57C-BE4B-250E-AF21-A8345CE00652}"/>
              </a:ext>
            </a:extLst>
          </p:cNvPr>
          <p:cNvSpPr txBox="1"/>
          <p:nvPr/>
        </p:nvSpPr>
        <p:spPr>
          <a:xfrm>
            <a:off x="4869330" y="5716779"/>
            <a:ext cx="217715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1200" dirty="0"/>
              <a:t>장치가 다 준비 됐다고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 err="1"/>
              <a:t>한테</a:t>
            </a:r>
            <a:r>
              <a:rPr kumimoji="1" lang="ko-KR" altLang="en-US" sz="1200" dirty="0"/>
              <a:t> 알려주고 </a:t>
            </a:r>
            <a:r>
              <a:rPr kumimoji="1" lang="en-US" altLang="ko-KR" sz="1200" dirty="0"/>
              <a:t>CPU</a:t>
            </a:r>
            <a:r>
              <a:rPr kumimoji="1" lang="ko-KR" altLang="en-US" sz="1200" dirty="0"/>
              <a:t>가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kernel mode thread</a:t>
            </a:r>
            <a:r>
              <a:rPr kumimoji="1" lang="ko-KR" altLang="en-US" sz="1200" b="1" dirty="0" err="1">
                <a:solidFill>
                  <a:srgbClr val="C00000"/>
                </a:solidFill>
              </a:rPr>
              <a:t>를</a:t>
            </a:r>
            <a:r>
              <a:rPr kumimoji="1" lang="ko-KR" altLang="en-US" sz="1200" b="1" dirty="0">
                <a:solidFill>
                  <a:srgbClr val="C00000"/>
                </a:solidFill>
              </a:rPr>
              <a:t> </a:t>
            </a:r>
            <a:r>
              <a:rPr kumimoji="1" lang="en-US" altLang="ko-KR" sz="1200" b="1" dirty="0">
                <a:solidFill>
                  <a:srgbClr val="C00000"/>
                </a:solidFill>
              </a:rPr>
              <a:t>running</a:t>
            </a:r>
            <a:r>
              <a:rPr kumimoji="1" lang="ko-KR" altLang="en-US" sz="1200" dirty="0"/>
              <a:t>하게 한다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10AD44F0-E3E7-6256-8A9A-54224F5DFED0}"/>
              </a:ext>
            </a:extLst>
          </p:cNvPr>
          <p:cNvSpPr txBox="1"/>
          <p:nvPr/>
        </p:nvSpPr>
        <p:spPr>
          <a:xfrm>
            <a:off x="6144669" y="4816600"/>
            <a:ext cx="17348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200" dirty="0"/>
              <a:t>t2 </a:t>
            </a:r>
            <a:r>
              <a:rPr kumimoji="1" lang="en-US" altLang="ko-KR" sz="1200" dirty="0" err="1"/>
              <a:t>cpu</a:t>
            </a:r>
            <a:r>
              <a:rPr kumimoji="1" lang="ko-KR" altLang="en-US" sz="1200" dirty="0"/>
              <a:t>상태 저장</a:t>
            </a:r>
            <a:endParaRPr kumimoji="1" lang="en-US" altLang="ko-KR" sz="1200" dirty="0"/>
          </a:p>
          <a:p>
            <a:r>
              <a:rPr kumimoji="1" lang="en-US" altLang="ko-KR" sz="1200" dirty="0"/>
              <a:t>t1 ready</a:t>
            </a:r>
            <a:r>
              <a:rPr kumimoji="1" lang="ko-KR" altLang="en-US" sz="1200" dirty="0"/>
              <a:t>상태로 </a:t>
            </a:r>
            <a:r>
              <a:rPr kumimoji="1" lang="en-US" altLang="ko-KR" sz="1200" dirty="0"/>
              <a:t>(</a:t>
            </a:r>
            <a:r>
              <a:rPr kumimoji="1" lang="ko-KR" altLang="en-US" sz="1200" dirty="0">
                <a:solidFill>
                  <a:srgbClr val="C00000"/>
                </a:solidFill>
                <a:highlight>
                  <a:srgbClr val="FFFF00"/>
                </a:highlight>
              </a:rPr>
              <a:t>임시</a:t>
            </a:r>
            <a:r>
              <a:rPr kumimoji="1" lang="en-US" altLang="ko-KR" sz="1200" dirty="0"/>
              <a:t>)</a:t>
            </a:r>
          </a:p>
          <a:p>
            <a:r>
              <a:rPr kumimoji="1" lang="en-US" altLang="ko-KR" sz="1200" dirty="0"/>
              <a:t>t2 </a:t>
            </a:r>
            <a:r>
              <a:rPr kumimoji="1" lang="ko-KR" altLang="en-US" sz="1200" dirty="0"/>
              <a:t>복원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8BF28ED-38CE-B245-C314-E8521CA8AE21}"/>
              </a:ext>
            </a:extLst>
          </p:cNvPr>
          <p:cNvSpPr txBox="1"/>
          <p:nvPr/>
        </p:nvSpPr>
        <p:spPr>
          <a:xfrm>
            <a:off x="8140846" y="3603985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(Ready)</a:t>
            </a:r>
            <a:endParaRPr kumimoji="1" lang="ko-KR" altLang="en-US" sz="1200" b="1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DBFDF897-8CD1-F42B-16AB-2064A25F4BC1}"/>
              </a:ext>
            </a:extLst>
          </p:cNvPr>
          <p:cNvSpPr txBox="1"/>
          <p:nvPr/>
        </p:nvSpPr>
        <p:spPr>
          <a:xfrm>
            <a:off x="8142330" y="3883723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(Running)</a:t>
            </a:r>
            <a:endParaRPr kumimoji="1" lang="ko-KR" altLang="en-US" sz="1200" b="1" dirty="0"/>
          </a:p>
        </p:txBody>
      </p:sp>
      <p:cxnSp>
        <p:nvCxnSpPr>
          <p:cNvPr id="92" name="구부러진 연결선[U] 91">
            <a:extLst>
              <a:ext uri="{FF2B5EF4-FFF2-40B4-BE49-F238E27FC236}">
                <a16:creationId xmlns:a16="http://schemas.microsoft.com/office/drawing/2014/main" id="{D3173482-2F6D-20E5-9BFB-B32E5CAB017A}"/>
              </a:ext>
            </a:extLst>
          </p:cNvPr>
          <p:cNvCxnSpPr>
            <a:cxnSpLocks/>
            <a:stCxn id="94" idx="0"/>
          </p:cNvCxnSpPr>
          <p:nvPr/>
        </p:nvCxnSpPr>
        <p:spPr>
          <a:xfrm rot="5400000" flipH="1" flipV="1">
            <a:off x="8365975" y="5001827"/>
            <a:ext cx="1504324" cy="106608"/>
          </a:xfrm>
          <a:prstGeom prst="curved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TextBox 93">
            <a:extLst>
              <a:ext uri="{FF2B5EF4-FFF2-40B4-BE49-F238E27FC236}">
                <a16:creationId xmlns:a16="http://schemas.microsoft.com/office/drawing/2014/main" id="{EC61A829-64BE-E31E-40B1-3C5F5957ADF5}"/>
              </a:ext>
            </a:extLst>
          </p:cNvPr>
          <p:cNvSpPr txBox="1"/>
          <p:nvPr/>
        </p:nvSpPr>
        <p:spPr>
          <a:xfrm>
            <a:off x="7976253" y="5807293"/>
            <a:ext cx="217715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/>
              <a:t>time sharing scheduling (t2 </a:t>
            </a:r>
            <a:r>
              <a:rPr kumimoji="1" lang="ko-KR" altLang="en-US" sz="1400" dirty="0"/>
              <a:t>시간이 다 됨</a:t>
            </a:r>
            <a:r>
              <a:rPr kumimoji="1" lang="en-US" altLang="ko-KR" sz="1400" dirty="0"/>
              <a:t>)</a:t>
            </a:r>
          </a:p>
          <a:p>
            <a:r>
              <a:rPr kumimoji="1" lang="en-US" altLang="ko-KR" sz="1400" dirty="0">
                <a:solidFill>
                  <a:srgbClr val="C00000"/>
                </a:solidFill>
                <a:highlight>
                  <a:srgbClr val="FFFF00"/>
                </a:highlight>
              </a:rPr>
              <a:t>Timer Interrupt</a:t>
            </a:r>
            <a:endParaRPr kumimoji="1" lang="ko-KR" altLang="en-US" sz="1400" dirty="0">
              <a:solidFill>
                <a:srgbClr val="C00000"/>
              </a:solidFill>
              <a:highlight>
                <a:srgbClr val="FFFF00"/>
              </a:highlight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66F13CF2-03C0-92A2-6A00-D492385567AE}"/>
              </a:ext>
            </a:extLst>
          </p:cNvPr>
          <p:cNvCxnSpPr>
            <a:cxnSpLocks/>
          </p:cNvCxnSpPr>
          <p:nvPr/>
        </p:nvCxnSpPr>
        <p:spPr>
          <a:xfrm flipV="1">
            <a:off x="10796486" y="4211516"/>
            <a:ext cx="535508" cy="901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6" name="직선 화살표 연결선 95">
            <a:extLst>
              <a:ext uri="{FF2B5EF4-FFF2-40B4-BE49-F238E27FC236}">
                <a16:creationId xmlns:a16="http://schemas.microsoft.com/office/drawing/2014/main" id="{6F2A997E-DDF3-A0DA-156C-BCBE72BD02DD}"/>
              </a:ext>
            </a:extLst>
          </p:cNvPr>
          <p:cNvCxnSpPr>
            <a:cxnSpLocks/>
          </p:cNvCxnSpPr>
          <p:nvPr/>
        </p:nvCxnSpPr>
        <p:spPr>
          <a:xfrm>
            <a:off x="9855762" y="5136392"/>
            <a:ext cx="91097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5D5AE3D6-5349-8C19-247C-7F1D47E4CCEA}"/>
              </a:ext>
            </a:extLst>
          </p:cNvPr>
          <p:cNvSpPr txBox="1"/>
          <p:nvPr/>
        </p:nvSpPr>
        <p:spPr>
          <a:xfrm>
            <a:off x="10290191" y="5158061"/>
            <a:ext cx="16841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200" b="1" dirty="0"/>
              <a:t>t2 </a:t>
            </a:r>
            <a:r>
              <a:rPr kumimoji="1" lang="en-US" altLang="ko-KR" sz="1200" b="1" dirty="0" err="1"/>
              <a:t>cpu</a:t>
            </a:r>
            <a:r>
              <a:rPr kumimoji="1" lang="en-US" altLang="ko-KR" sz="1200" b="1" dirty="0"/>
              <a:t> </a:t>
            </a:r>
            <a:r>
              <a:rPr kumimoji="1" lang="ko-KR" altLang="en-US" sz="1200" b="1" dirty="0"/>
              <a:t>상태 저장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t2 ready </a:t>
            </a:r>
            <a:r>
              <a:rPr kumimoji="1" lang="ko-KR" altLang="en-US" sz="1200" b="1" dirty="0"/>
              <a:t>상태 전환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t1 running</a:t>
            </a:r>
            <a:r>
              <a:rPr kumimoji="1" lang="ko-KR" altLang="en-US" sz="1200" b="1" dirty="0"/>
              <a:t>상태 전환 </a:t>
            </a:r>
            <a:endParaRPr kumimoji="1" lang="en-US" altLang="ko-KR" sz="1200" b="1" dirty="0"/>
          </a:p>
          <a:p>
            <a:r>
              <a:rPr kumimoji="1" lang="en-US" altLang="ko-KR" sz="1200" b="1" dirty="0"/>
              <a:t>(</a:t>
            </a:r>
            <a:r>
              <a:rPr kumimoji="1" lang="en-US" altLang="ko-KR" sz="1200" b="1" dirty="0" err="1"/>
              <a:t>cpu</a:t>
            </a:r>
            <a:r>
              <a:rPr kumimoji="1" lang="ko-KR" altLang="en-US" sz="1200" b="1" dirty="0"/>
              <a:t>상태 복원</a:t>
            </a:r>
            <a:r>
              <a:rPr kumimoji="1" lang="en-US" altLang="ko-KR" sz="1200" b="1" dirty="0"/>
              <a:t>)</a:t>
            </a:r>
            <a:endParaRPr kumimoji="1" lang="ko-KR" altLang="en-US" sz="1200" b="1" dirty="0"/>
          </a:p>
        </p:txBody>
      </p:sp>
      <p:cxnSp>
        <p:nvCxnSpPr>
          <p:cNvPr id="100" name="직선 화살표 연결선 99">
            <a:extLst>
              <a:ext uri="{FF2B5EF4-FFF2-40B4-BE49-F238E27FC236}">
                <a16:creationId xmlns:a16="http://schemas.microsoft.com/office/drawing/2014/main" id="{D04D0A1E-C715-7B60-D3D5-DF7599D672F3}"/>
              </a:ext>
            </a:extLst>
          </p:cNvPr>
          <p:cNvCxnSpPr>
            <a:cxnSpLocks/>
          </p:cNvCxnSpPr>
          <p:nvPr/>
        </p:nvCxnSpPr>
        <p:spPr>
          <a:xfrm>
            <a:off x="11331994" y="4222121"/>
            <a:ext cx="7740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026C569C-5B89-8A64-730F-950B88E8BA9F}"/>
              </a:ext>
            </a:extLst>
          </p:cNvPr>
          <p:cNvSpPr txBox="1"/>
          <p:nvPr/>
        </p:nvSpPr>
        <p:spPr>
          <a:xfrm>
            <a:off x="11023108" y="3589261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t1 (Running)</a:t>
            </a:r>
            <a:endParaRPr kumimoji="1" lang="ko-KR" altLang="en-US" sz="1200" b="1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1D22C33A-A6B0-E7EC-C71C-E3E6769CCD51}"/>
              </a:ext>
            </a:extLst>
          </p:cNvPr>
          <p:cNvSpPr txBox="1"/>
          <p:nvPr/>
        </p:nvSpPr>
        <p:spPr>
          <a:xfrm>
            <a:off x="11024592" y="3868999"/>
            <a:ext cx="115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/>
              <a:t>t2 (Ready)</a:t>
            </a:r>
            <a:endParaRPr kumimoji="1" lang="ko-KR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833138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0FF02A-31E9-76A7-F928-04D2575504ED}"/>
              </a:ext>
            </a:extLst>
          </p:cNvPr>
          <p:cNvSpPr txBox="1"/>
          <p:nvPr/>
        </p:nvSpPr>
        <p:spPr>
          <a:xfrm>
            <a:off x="273320" y="250557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Q2.1) </a:t>
            </a:r>
            <a:r>
              <a:rPr kumimoji="1" lang="ko-KR" altLang="en-US" sz="1600" dirty="0" err="1"/>
              <a:t>과정중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에 대해서 설명해 </a:t>
            </a:r>
            <a:r>
              <a:rPr kumimoji="1" lang="ko-KR" altLang="en-US" sz="1600" dirty="0" err="1"/>
              <a:t>보시오</a:t>
            </a:r>
            <a:r>
              <a:rPr kumimoji="1" lang="en-US" altLang="ko-KR" sz="1600" dirty="0"/>
              <a:t>.</a:t>
            </a:r>
            <a:endParaRPr kumimoji="1" lang="ko-KR" altLang="en-US" sz="1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1C9714-3BE7-9A1D-B9E2-BE576C7C084D}"/>
              </a:ext>
            </a:extLst>
          </p:cNvPr>
          <p:cNvSpPr txBox="1"/>
          <p:nvPr/>
        </p:nvSpPr>
        <p:spPr>
          <a:xfrm>
            <a:off x="273320" y="2873958"/>
            <a:ext cx="61298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Q2.2) Interrupt</a:t>
            </a:r>
            <a:r>
              <a:rPr kumimoji="1" lang="ko-KR" altLang="en-US" sz="1600" dirty="0" err="1"/>
              <a:t>를</a:t>
            </a:r>
            <a:r>
              <a:rPr kumimoji="1" lang="ko-KR" altLang="en-US" sz="1600" dirty="0"/>
              <a:t> 거는 주체가 누구인지에 대해 </a:t>
            </a:r>
            <a:r>
              <a:rPr kumimoji="1" lang="ko-KR" altLang="en-US" sz="1600" dirty="0" err="1"/>
              <a:t>설명해보시오</a:t>
            </a:r>
            <a:endParaRPr kumimoji="1" lang="ko-KR" alt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B49FB5-BC1F-A5A7-9F9B-98B7B6643104}"/>
              </a:ext>
            </a:extLst>
          </p:cNvPr>
          <p:cNvSpPr txBox="1"/>
          <p:nvPr/>
        </p:nvSpPr>
        <p:spPr>
          <a:xfrm>
            <a:off x="515154" y="759853"/>
            <a:ext cx="111402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/>
              <a:t> Thread</a:t>
            </a:r>
            <a:r>
              <a:rPr kumimoji="1" lang="ko-KR" altLang="en-US" sz="1600" dirty="0"/>
              <a:t>는 하나의 작업 단위이며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작업은 보통 흐름이 존재한다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이걸 </a:t>
            </a:r>
            <a:r>
              <a:rPr kumimoji="1" lang="en-US" altLang="ko-KR" sz="1600" dirty="0"/>
              <a:t>Context</a:t>
            </a:r>
            <a:r>
              <a:rPr kumimoji="1" lang="ko-KR" altLang="en-US" sz="1600" dirty="0"/>
              <a:t>라 하며</a:t>
            </a:r>
            <a:r>
              <a:rPr kumimoji="1" lang="en-US" altLang="ko-KR" sz="1600" dirty="0"/>
              <a:t>, Time sharing</a:t>
            </a:r>
            <a:r>
              <a:rPr kumimoji="1" lang="ko-KR" altLang="en-US" sz="1600" dirty="0"/>
              <a:t>에 의해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들이 번갈아 작업이 진행되게 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이렇게 작업의 단위가 </a:t>
            </a:r>
            <a:r>
              <a:rPr kumimoji="1" lang="ko-KR" altLang="en-US" sz="1600" dirty="0" err="1"/>
              <a:t>바뀌는것을</a:t>
            </a:r>
            <a:r>
              <a:rPr kumimoji="1" lang="ko-KR" altLang="en-US" sz="1600" dirty="0"/>
              <a:t> 작업의 흐름이 </a:t>
            </a:r>
            <a:r>
              <a:rPr kumimoji="1" lang="ko-KR" altLang="en-US" sz="1600" dirty="0" err="1"/>
              <a:t>바뀐다하여</a:t>
            </a:r>
            <a:r>
              <a:rPr kumimoji="1" lang="ko-KR" altLang="en-US" sz="1600" dirty="0"/>
              <a:t> </a:t>
            </a:r>
            <a:r>
              <a:rPr kumimoji="1" lang="en-US" altLang="ko-KR" sz="1600" dirty="0"/>
              <a:t>Context Switching</a:t>
            </a:r>
            <a:r>
              <a:rPr kumimoji="1" lang="ko-KR" altLang="en-US" sz="1600" dirty="0"/>
              <a:t>이라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이때 일반적으로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발생한다</a:t>
            </a:r>
            <a:r>
              <a:rPr kumimoji="1" lang="en-US" altLang="ko-KR" sz="1600" dirty="0"/>
              <a:t>. </a:t>
            </a:r>
          </a:p>
          <a:p>
            <a:endParaRPr kumimoji="1" lang="en-US" altLang="ko-KR" sz="1600" dirty="0"/>
          </a:p>
          <a:p>
            <a:r>
              <a:rPr kumimoji="1" lang="ko-KR" altLang="en-US" sz="1600" dirty="0"/>
              <a:t>더 나아가 </a:t>
            </a:r>
            <a:r>
              <a:rPr kumimoji="1" lang="en-US" altLang="ko-KR" sz="1600" dirty="0"/>
              <a:t>Thread</a:t>
            </a:r>
            <a:r>
              <a:rPr kumimoji="1" lang="ko-KR" altLang="en-US" sz="1600" dirty="0"/>
              <a:t>가 아니라 </a:t>
            </a:r>
            <a:r>
              <a:rPr kumimoji="1" lang="en-US" altLang="ko-KR" sz="1600" dirty="0"/>
              <a:t>Process</a:t>
            </a:r>
            <a:r>
              <a:rPr kumimoji="1" lang="ko-KR" altLang="en-US" sz="1600" dirty="0"/>
              <a:t>단위로 </a:t>
            </a:r>
            <a:r>
              <a:rPr kumimoji="1" lang="en-US" altLang="ko-KR" sz="1600" dirty="0"/>
              <a:t>Context Switch</a:t>
            </a:r>
            <a:r>
              <a:rPr kumimoji="1" lang="ko-KR" altLang="en-US" sz="1600" dirty="0"/>
              <a:t>가 일어나기도 한다</a:t>
            </a:r>
            <a:r>
              <a:rPr kumimoji="1" lang="en-US" altLang="ko-KR" sz="1600" dirty="0"/>
              <a:t>. </a:t>
            </a:r>
            <a:r>
              <a:rPr kumimoji="1" lang="ko-KR" altLang="en-US" sz="1600" dirty="0"/>
              <a:t>일반적으로 </a:t>
            </a:r>
            <a:r>
              <a:rPr kumimoji="1" lang="en-US" altLang="ko-KR" sz="1600" dirty="0"/>
              <a:t>Process Context Switch</a:t>
            </a:r>
            <a:r>
              <a:rPr kumimoji="1" lang="ko-KR" altLang="en-US" sz="1600" dirty="0"/>
              <a:t>가 </a:t>
            </a:r>
            <a:r>
              <a:rPr kumimoji="1" lang="en-US" altLang="ko-KR" sz="1600" dirty="0"/>
              <a:t>MMU</a:t>
            </a:r>
            <a:r>
              <a:rPr kumimoji="1" lang="ko-KR" altLang="en-US" sz="1600" dirty="0"/>
              <a:t>등 메모리 관련된 것을 재조정해야 하기때문에 </a:t>
            </a:r>
            <a:r>
              <a:rPr kumimoji="1" lang="en-US" altLang="ko-KR" sz="1600" dirty="0"/>
              <a:t>Thread Context Switch</a:t>
            </a:r>
            <a:r>
              <a:rPr kumimoji="1" lang="ko-KR" altLang="en-US" sz="1600" dirty="0"/>
              <a:t>보다 </a:t>
            </a:r>
            <a:r>
              <a:rPr kumimoji="1" lang="en-US" altLang="ko-KR" sz="1600" dirty="0"/>
              <a:t>Overhead</a:t>
            </a:r>
            <a:r>
              <a:rPr kumimoji="1" lang="ko-KR" altLang="en-US" sz="1600" dirty="0"/>
              <a:t>가 더 크다</a:t>
            </a:r>
          </a:p>
        </p:txBody>
      </p:sp>
    </p:spTree>
    <p:extLst>
      <p:ext uri="{BB962C8B-B14F-4D97-AF65-F5344CB8AC3E}">
        <p14:creationId xmlns:p14="http://schemas.microsoft.com/office/powerpoint/2010/main" val="32022089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Q3) Blocking / Non-Blocking I/O</a:t>
            </a:r>
            <a:r>
              <a:rPr kumimoji="1" lang="ko-KR" altLang="en-US" dirty="0"/>
              <a:t>에 대해서 </a:t>
            </a:r>
            <a:r>
              <a:rPr kumimoji="1" lang="ko-KR" altLang="en-US" dirty="0" err="1"/>
              <a:t>설명해보시오</a:t>
            </a:r>
            <a:r>
              <a:rPr kumimoji="1" lang="en-US" altLang="ko-KR" dirty="0"/>
              <a:t>.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BD3895B-3919-92F7-C83A-E6F2BB3B3B73}"/>
              </a:ext>
            </a:extLst>
          </p:cNvPr>
          <p:cNvSpPr txBox="1"/>
          <p:nvPr/>
        </p:nvSpPr>
        <p:spPr>
          <a:xfrm>
            <a:off x="485421" y="2841558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Q4) </a:t>
            </a:r>
            <a:r>
              <a:rPr kumimoji="1" lang="ko-KR" altLang="en-US" dirty="0"/>
              <a:t>비트연산과 </a:t>
            </a:r>
            <a:r>
              <a:rPr kumimoji="1" lang="ko-KR" altLang="en-US" dirty="0" err="1"/>
              <a:t>엔디안에</a:t>
            </a:r>
            <a:r>
              <a:rPr kumimoji="1" lang="ko-KR" altLang="en-US" dirty="0"/>
              <a:t> 대해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6500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Q5) </a:t>
            </a:r>
            <a:r>
              <a:rPr kumimoji="1" lang="ko-KR" altLang="en-US" dirty="0"/>
              <a:t>컴퓨터의 데이터와 비트에 대해서 </a:t>
            </a:r>
            <a:r>
              <a:rPr kumimoji="1" lang="ko-KR" altLang="en-US" dirty="0" err="1"/>
              <a:t>설명해보시오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6679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C74-C86F-1C36-4837-020D358F34B9}"/>
              </a:ext>
            </a:extLst>
          </p:cNvPr>
          <p:cNvSpPr txBox="1"/>
          <p:nvPr/>
        </p:nvSpPr>
        <p:spPr>
          <a:xfrm>
            <a:off x="485421" y="345203"/>
            <a:ext cx="93584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Q6) </a:t>
            </a:r>
            <a:r>
              <a:rPr kumimoji="1" lang="ko-KR" altLang="en-US" dirty="0" err="1"/>
              <a:t>전위식</a:t>
            </a:r>
            <a:r>
              <a:rPr kumimoji="1" lang="ko-KR" altLang="en-US" dirty="0"/>
              <a:t> </a:t>
            </a:r>
            <a:r>
              <a:rPr kumimoji="1" lang="ko-KR" altLang="en-US" dirty="0" err="1"/>
              <a:t>후위식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A89A4BC-44D4-1F80-ED53-2AF5C89E5F3B}"/>
              </a:ext>
            </a:extLst>
          </p:cNvPr>
          <p:cNvSpPr txBox="1"/>
          <p:nvPr/>
        </p:nvSpPr>
        <p:spPr>
          <a:xfrm>
            <a:off x="978794" y="991673"/>
            <a:ext cx="58470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int x = 0,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 = 0;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x++;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(“%d\n”,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++x;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  <a:p>
            <a:r>
              <a:rPr kumimoji="1" lang="en-US" altLang="ko-KR" dirty="0" err="1"/>
              <a:t>nResult</a:t>
            </a:r>
            <a:r>
              <a:rPr kumimoji="1" lang="en-US" altLang="ko-KR" dirty="0"/>
              <a:t> = x--;</a:t>
            </a:r>
          </a:p>
          <a:p>
            <a:r>
              <a:rPr kumimoji="1" lang="en-US" altLang="ko-KR" dirty="0" err="1"/>
              <a:t>Printf</a:t>
            </a:r>
            <a:r>
              <a:rPr kumimoji="1" lang="en-US" altLang="ko-KR" dirty="0"/>
              <a:t>(“%d, %d\n”, </a:t>
            </a:r>
            <a:r>
              <a:rPr kumimoji="1" lang="en-US" altLang="ko-KR" dirty="0" err="1"/>
              <a:t>nResult</a:t>
            </a:r>
            <a:r>
              <a:rPr kumimoji="1" lang="en-US" altLang="ko-KR" dirty="0"/>
              <a:t>, x);</a:t>
            </a:r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57414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2723</TotalTime>
  <Words>901</Words>
  <Application>Microsoft Macintosh PowerPoint</Application>
  <PresentationFormat>와이드스크린</PresentationFormat>
  <Paragraphs>134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Lee Taehyuk</dc:creator>
  <cp:lastModifiedBy>Lee Taehyuk</cp:lastModifiedBy>
  <cp:revision>152</cp:revision>
  <dcterms:created xsi:type="dcterms:W3CDTF">2024-08-23T16:05:45Z</dcterms:created>
  <dcterms:modified xsi:type="dcterms:W3CDTF">2024-08-31T03:47:26Z</dcterms:modified>
</cp:coreProperties>
</file>