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6" r:id="rId2"/>
    <p:sldId id="265" r:id="rId3"/>
    <p:sldId id="267" r:id="rId4"/>
    <p:sldId id="281" r:id="rId5"/>
    <p:sldId id="268" r:id="rId6"/>
    <p:sldId id="271" r:id="rId7"/>
    <p:sldId id="272" r:id="rId8"/>
    <p:sldId id="276" r:id="rId9"/>
    <p:sldId id="280" r:id="rId10"/>
    <p:sldId id="282" r:id="rId11"/>
    <p:sldId id="278" r:id="rId12"/>
    <p:sldId id="273" r:id="rId13"/>
    <p:sldId id="274" r:id="rId14"/>
    <p:sldId id="279" r:id="rId15"/>
    <p:sldId id="277" r:id="rId16"/>
    <p:sldId id="275" r:id="rId17"/>
    <p:sldId id="270" r:id="rId18"/>
    <p:sldId id="269" r:id="rId19"/>
    <p:sldId id="256" r:id="rId20"/>
    <p:sldId id="257" r:id="rId21"/>
    <p:sldId id="258" r:id="rId22"/>
    <p:sldId id="260" r:id="rId23"/>
    <p:sldId id="259" r:id="rId24"/>
    <p:sldId id="262" r:id="rId25"/>
    <p:sldId id="261" r:id="rId26"/>
    <p:sldId id="263" r:id="rId27"/>
    <p:sldId id="26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76655" autoAdjust="0"/>
  </p:normalViewPr>
  <p:slideViewPr>
    <p:cSldViewPr snapToGrid="0">
      <p:cViewPr varScale="1">
        <p:scale>
          <a:sx n="88" d="100"/>
          <a:sy n="88" d="100"/>
        </p:scale>
        <p:origin x="15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Q1)</a:t>
            </a:r>
            <a:r>
              <a:rPr lang="en-US" altLang="ko-KR" baseline="0" dirty="0"/>
              <a:t> </a:t>
            </a:r>
            <a:r>
              <a:rPr lang="ko-KR" altLang="en-US" dirty="0"/>
              <a:t>컴퓨터는 어떻게 데이터를 저장하는가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9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6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6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"</a:t>
            </a:r>
            <a:r>
              <a:rPr lang="ko-KR" altLang="en-US" sz="1200" dirty="0"/>
              <a:t>한 번에</a:t>
            </a:r>
            <a:r>
              <a:rPr lang="en-US" altLang="ko-KR" sz="1200" dirty="0"/>
              <a:t>"</a:t>
            </a:r>
            <a:r>
              <a:rPr lang="ko-KR" altLang="en-US" sz="1200" dirty="0"/>
              <a:t>라는 의미는 </a:t>
            </a:r>
            <a:r>
              <a:rPr lang="en-US" altLang="ko-KR" sz="1200" b="1" dirty="0"/>
              <a:t>CPU</a:t>
            </a:r>
            <a:r>
              <a:rPr lang="ko-KR" altLang="en-US" sz="1200" b="1" dirty="0"/>
              <a:t>가 메모리를 주소 지정할 수 있는 최대 크기</a:t>
            </a:r>
            <a:r>
              <a:rPr lang="ko-KR" altLang="en-US" sz="1200" dirty="0"/>
              <a:t>를 가리킵니다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CPU</a:t>
            </a:r>
            <a:r>
              <a:rPr lang="ko-KR" altLang="en-US" sz="1200" dirty="0"/>
              <a:t>가 메모리 상에서 데이터를 읽거나 쓸 때 사용할 수 있는 주소 공간의 범위를 뜻합니다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</a:t>
            </a: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RAM</a:t>
            </a:r>
            <a:r>
              <a:rPr lang="ko-KR" altLang="en-US" dirty="0"/>
              <a:t>의 주소에 직접 접근하는게 아니라 페이지 테이블에 있는 논리 주소에 접근하고 </a:t>
            </a:r>
            <a:r>
              <a:rPr lang="en-US" altLang="ko-KR" dirty="0"/>
              <a:t>Mapping</a:t>
            </a:r>
            <a:r>
              <a:rPr lang="ko-KR" altLang="en-US" dirty="0"/>
              <a:t>되는 </a:t>
            </a:r>
            <a:r>
              <a:rPr lang="ko-KR" altLang="en-US" dirty="0" err="1"/>
              <a:t>물리주소로</a:t>
            </a:r>
            <a:r>
              <a:rPr lang="ko-KR" altLang="en-US" dirty="0"/>
              <a:t> 변환되어 램에 저장된 데이터를 가져오는 형식으로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여기서 </a:t>
            </a:r>
            <a:r>
              <a:rPr lang="ko-KR" altLang="en-US" b="1" dirty="0">
                <a:solidFill>
                  <a:srgbClr val="C00000"/>
                </a:solidFill>
              </a:rPr>
              <a:t>논리주소에서 </a:t>
            </a:r>
            <a:r>
              <a:rPr lang="ko-KR" altLang="en-US" b="1" dirty="0" err="1">
                <a:solidFill>
                  <a:srgbClr val="C00000"/>
                </a:solidFill>
              </a:rPr>
              <a:t>물리주소로</a:t>
            </a:r>
            <a:r>
              <a:rPr lang="ko-KR" altLang="en-US" b="1" dirty="0">
                <a:solidFill>
                  <a:srgbClr val="C00000"/>
                </a:solidFill>
              </a:rPr>
              <a:t> 변환하는 것은 </a:t>
            </a:r>
            <a:r>
              <a:rPr lang="en-US" altLang="ko-KR" b="1" dirty="0">
                <a:solidFill>
                  <a:srgbClr val="C00000"/>
                </a:solidFill>
              </a:rPr>
              <a:t>(MMU) </a:t>
            </a:r>
            <a:r>
              <a:rPr lang="ko-KR" altLang="en-US" b="1" dirty="0">
                <a:solidFill>
                  <a:srgbClr val="C00000"/>
                </a:solidFill>
              </a:rPr>
              <a:t>메모리 관리 장치</a:t>
            </a:r>
            <a:r>
              <a:rPr lang="ko-KR" altLang="en-US" dirty="0"/>
              <a:t>가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MMU</a:t>
            </a:r>
            <a:r>
              <a:rPr lang="ko-KR" altLang="en-US" dirty="0"/>
              <a:t>는 일반적으로 </a:t>
            </a:r>
            <a:r>
              <a:rPr lang="en-US" altLang="ko-KR" dirty="0"/>
              <a:t>CPU</a:t>
            </a:r>
            <a:r>
              <a:rPr lang="ko-KR" altLang="en-US" dirty="0"/>
              <a:t>내부에 통합된 하드웨어 모듈이다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Page</a:t>
            </a:r>
            <a:r>
              <a:rPr lang="ko-KR" altLang="en-US" dirty="0"/>
              <a:t>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 </a:t>
            </a:r>
            <a:r>
              <a:rPr lang="ko-KR" altLang="en-US" dirty="0"/>
              <a:t>프로그램이 사용하는 주소</a:t>
            </a:r>
            <a:endParaRPr lang="en-US" altLang="ko-KR" dirty="0"/>
          </a:p>
          <a:p>
            <a:r>
              <a:rPr lang="ko-KR" altLang="en-US" b="1" dirty="0"/>
              <a:t>논리 페이지 주소 </a:t>
            </a:r>
            <a:r>
              <a:rPr lang="en-US" altLang="ko-KR" b="1" dirty="0"/>
              <a:t>(Logical Page Address)</a:t>
            </a:r>
            <a:r>
              <a:rPr lang="en-US" altLang="ko-KR" dirty="0"/>
              <a:t>: </a:t>
            </a:r>
            <a:r>
              <a:rPr lang="ko-KR" altLang="en-US" dirty="0"/>
              <a:t>가상 주소에서 페이지 번호를 추출한 값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20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페이지 내 오프셋 </a:t>
            </a:r>
            <a:r>
              <a:rPr lang="en-US" altLang="ko-KR" b="1" dirty="0"/>
              <a:t>(Offset)</a:t>
            </a:r>
            <a:r>
              <a:rPr lang="en-US" altLang="ko-KR" dirty="0"/>
              <a:t>: </a:t>
            </a:r>
            <a:r>
              <a:rPr lang="ko-KR" altLang="en-US" dirty="0"/>
              <a:t>페이지 내에서의 위치를 나타내는 하위 </a:t>
            </a:r>
            <a:r>
              <a:rPr lang="en-US" altLang="ko-KR" dirty="0"/>
              <a:t>12</a:t>
            </a:r>
            <a:r>
              <a:rPr lang="ko-KR" altLang="en-US" dirty="0"/>
              <a:t>비트 값</a:t>
            </a:r>
            <a:endParaRPr lang="en-US" altLang="ko-KR" dirty="0"/>
          </a:p>
          <a:p>
            <a:r>
              <a:rPr lang="ko-KR" altLang="en-US" b="1" dirty="0"/>
              <a:t>물리 페이지 주소 </a:t>
            </a:r>
            <a:r>
              <a:rPr lang="en-US" altLang="ko-KR" b="1" dirty="0"/>
              <a:t>(Physical Page Address)</a:t>
            </a:r>
            <a:r>
              <a:rPr lang="en-US" altLang="ko-KR" dirty="0"/>
              <a:t>: </a:t>
            </a:r>
            <a:r>
              <a:rPr lang="ko-KR" altLang="en-US" dirty="0"/>
              <a:t>페이지 테이블을 통해 </a:t>
            </a:r>
            <a:r>
              <a:rPr lang="ko-KR" altLang="en-US" dirty="0" err="1"/>
              <a:t>매핑된</a:t>
            </a:r>
            <a:r>
              <a:rPr lang="ko-KR" altLang="en-US" dirty="0"/>
              <a:t> 물리 주소</a:t>
            </a:r>
            <a:endParaRPr lang="en-US" altLang="ko-KR" dirty="0"/>
          </a:p>
          <a:p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 </a:t>
            </a:r>
            <a:r>
              <a:rPr lang="ko-KR" altLang="en-US" dirty="0"/>
              <a:t>물리 페이지 주소와 페이지 내 오프셋을 결합하여 최종 물리 주소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로세스마다</a:t>
            </a:r>
            <a:r>
              <a:rPr lang="ko-KR" altLang="en-US" b="1" dirty="0"/>
              <a:t> 가상 주소는 독립적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서로 다른 프로세스는 </a:t>
            </a:r>
            <a:r>
              <a:rPr lang="ko-KR" altLang="en-US" b="1" dirty="0"/>
              <a:t>같은 가상 주소를 사용</a:t>
            </a:r>
            <a:r>
              <a:rPr lang="ko-KR" altLang="en-US" dirty="0"/>
              <a:t>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가상 메모리 시스템의 중요한 특징 중 하나입니다</a:t>
            </a:r>
            <a:r>
              <a:rPr lang="en-US" altLang="ko-KR" dirty="0"/>
              <a:t>. </a:t>
            </a:r>
            <a:r>
              <a:rPr lang="ko-KR" altLang="en-US" dirty="0"/>
              <a:t>가상 주소는 논리적이기 때문에 각 프로세스는 자신만의 </a:t>
            </a:r>
            <a:r>
              <a:rPr lang="ko-KR" altLang="en-US" b="1" dirty="0"/>
              <a:t>가상 주소 공간</a:t>
            </a:r>
            <a:r>
              <a:rPr lang="ko-KR" altLang="en-US" dirty="0"/>
              <a:t>을 가지고 있으며</a:t>
            </a:r>
            <a:r>
              <a:rPr lang="en-US" altLang="ko-KR" dirty="0"/>
              <a:t>, </a:t>
            </a:r>
            <a:r>
              <a:rPr lang="ko-KR" altLang="en-US" dirty="0"/>
              <a:t>이 가상 주소는 물리 메모리와는 독립적으로 관리됩니다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예시 그림 설명 </a:t>
            </a:r>
            <a:r>
              <a:rPr lang="en-US" altLang="ko-KR" b="1" dirty="0"/>
              <a:t>(</a:t>
            </a:r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ko-KR" altLang="en-US" b="1" dirty="0"/>
              <a:t>와 </a:t>
            </a:r>
            <a:r>
              <a:rPr lang="en-US" altLang="ko-KR" b="1" dirty="0"/>
              <a:t>B</a:t>
            </a:r>
            <a:r>
              <a:rPr lang="ko-KR" altLang="en-US" b="1" dirty="0"/>
              <a:t>에서 같은 가상 주소 사용</a:t>
            </a:r>
            <a:r>
              <a:rPr lang="en-US" altLang="ko-KR" b="1" dirty="0"/>
              <a:t>):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0x00123F00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B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동일한 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0x00234F00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4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56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0x12345 :  </a:t>
            </a:r>
            <a:r>
              <a:rPr lang="ko-KR" altLang="en-US" dirty="0" smtClean="0"/>
              <a:t>74565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0xf00</a:t>
            </a:r>
            <a:r>
              <a:rPr lang="en-US" altLang="ko-KR" sz="1200" b="1" baseline="0" dirty="0" smtClean="0"/>
              <a:t> :  </a:t>
            </a:r>
            <a:r>
              <a:rPr lang="ko-KR" altLang="en-US" dirty="0" smtClean="0"/>
              <a:t>3840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1" dirty="0" smtClean="0"/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4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RAS(Row Address Strobe): </a:t>
            </a:r>
            <a:r>
              <a:rPr lang="ko-KR" altLang="en-US" dirty="0"/>
              <a:t>행 주소를 지정하는 신호</a:t>
            </a:r>
            <a:r>
              <a:rPr lang="en-US" altLang="ko-KR" dirty="0"/>
              <a:t>. CAS(Column Address Strobe): </a:t>
            </a:r>
            <a:r>
              <a:rPr lang="ko-KR" altLang="en-US" dirty="0"/>
              <a:t>열 주소를 지정하는 신호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02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javalab.org/breadboard_touchsensor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16" y="208053"/>
            <a:ext cx="11437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2D</a:t>
            </a:r>
            <a:r>
              <a:rPr lang="ko-KR" altLang="en-US" sz="1600" dirty="0" smtClean="0"/>
              <a:t>구조인 </a:t>
            </a:r>
            <a:r>
              <a:rPr lang="en-US" altLang="ko-KR" sz="1600" dirty="0" smtClean="0"/>
              <a:t>RAM</a:t>
            </a:r>
            <a:r>
              <a:rPr lang="ko-KR" altLang="en-US" sz="1600" dirty="0" smtClean="0"/>
              <a:t>메모리를 </a:t>
            </a:r>
            <a:r>
              <a:rPr lang="en-US" altLang="ko-KR" sz="1600" dirty="0" smtClean="0"/>
              <a:t>1D </a:t>
            </a:r>
            <a:r>
              <a:rPr lang="ko-KR" altLang="en-US" sz="1600" dirty="0" smtClean="0"/>
              <a:t>일렬로 나열해도 되는 것일까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물리 메모리의 주소 공간이 </a:t>
            </a:r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차원적인데</a:t>
            </a:r>
            <a:r>
              <a:rPr lang="ko-KR" altLang="en-US" sz="1600" dirty="0" smtClean="0"/>
              <a:t> 어떻게 이것을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차원으로 변환해서 메모리 셀에 접근하게 되는 것일까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916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H="1">
            <a:off x="841327" y="3296029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841326" y="3630363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78981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84575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052069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98787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0232"/>
              </p:ext>
            </p:extLst>
          </p:nvPr>
        </p:nvGraphicFramePr>
        <p:xfrm>
          <a:off x="1146920" y="1251740"/>
          <a:ext cx="9787778" cy="4501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254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10396999" y="223944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8937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61707" y="5316160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401681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08787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94575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87469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1681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108787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94575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87469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897256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202850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0344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17062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1995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27062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1285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05744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1995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527062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1285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05744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279131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84725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852219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998937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0183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908937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49472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787619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0183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908937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49472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87619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37323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1417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835159" y="424308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835158" y="457742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835159" y="5168372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35158" y="550270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807943" y="240340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807942" y="2737734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807942" y="1521657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807941" y="1855991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61707" y="3293738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82" name="직사각형 81"/>
          <p:cNvSpPr/>
          <p:nvPr/>
        </p:nvSpPr>
        <p:spPr>
          <a:xfrm>
            <a:off x="2548158" y="2133278"/>
            <a:ext cx="8386539" cy="4545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3116740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422334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689828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836546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017668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24774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310562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603456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17668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4774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310562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603456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16756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723862" y="2321579"/>
            <a:ext cx="180000" cy="18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309650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02544" y="232143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016756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23862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309650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02544" y="264814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379029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086135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671923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964817" y="23199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379029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086135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671923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964817" y="2646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79381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500916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08670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379598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79381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500916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608670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6379598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18668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689379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747957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77247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718668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89379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47957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777247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/>
          <p:cNvGrpSpPr/>
          <p:nvPr/>
        </p:nvGrpSpPr>
        <p:grpSpPr>
          <a:xfrm>
            <a:off x="10747404" y="5857378"/>
            <a:ext cx="1685571" cy="919177"/>
            <a:chOff x="10028947" y="5967545"/>
            <a:chExt cx="1685571" cy="919177"/>
          </a:xfrm>
        </p:grpSpPr>
        <p:grpSp>
          <p:nvGrpSpPr>
            <p:cNvPr id="130" name="그룹 129"/>
            <p:cNvGrpSpPr/>
            <p:nvPr/>
          </p:nvGrpSpPr>
          <p:grpSpPr>
            <a:xfrm>
              <a:off x="10046947" y="5967545"/>
              <a:ext cx="1649571" cy="307777"/>
              <a:chOff x="7584725" y="6468333"/>
              <a:chExt cx="1649571" cy="30777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584725" y="6532222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764725" y="6468333"/>
                <a:ext cx="1469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1bit - cell</a:t>
                </a:r>
                <a:endParaRPr lang="ko-KR" altLang="en-US" sz="1400" b="1" dirty="0"/>
              </a:p>
            </p:txBody>
          </p:sp>
        </p:grpSp>
        <p:cxnSp>
          <p:nvCxnSpPr>
            <p:cNvPr id="133" name="직선 연결선 132"/>
            <p:cNvCxnSpPr/>
            <p:nvPr/>
          </p:nvCxnSpPr>
          <p:spPr>
            <a:xfrm flipH="1" flipV="1">
              <a:off x="10028947" y="6431114"/>
              <a:ext cx="216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 flipV="1">
              <a:off x="10028948" y="6725029"/>
              <a:ext cx="216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0237832" y="62732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Bit line</a:t>
              </a:r>
              <a:endParaRPr lang="ko-KR" altLang="en-US" sz="14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244947" y="65789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Word line</a:t>
              </a:r>
              <a:endParaRPr lang="ko-KR" altLang="en-US" sz="1400" b="1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460104" y="6237575"/>
            <a:ext cx="144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C00000"/>
                </a:solidFill>
              </a:rPr>
              <a:t>물리페이지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Frame: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322518" y="4889353"/>
            <a:ext cx="2801305" cy="4804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412566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119672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4705460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998354" y="50898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4412566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119672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4705460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998354" y="54165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5830841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537947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6123735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6416629" y="509192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5830841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5537947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123735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416629" y="541864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7212716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919822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7505610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7798504" y="5064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7212716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919822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7505610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7798504" y="539147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3028553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2735659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3321447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3614341" y="50898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3028553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2735659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321447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3614341" y="54165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027641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734747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3320535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3613429" y="415949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3027641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2734747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3320535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3613429" y="44862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4389914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4097020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4682808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4975702" y="415799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4389914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4097020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4682808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4975702" y="448471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5804695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5511801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>
            <a:off x="6097589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6390483" y="4172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5804695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5511801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6097589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6390483" y="4498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719756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6904675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749046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7783357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719756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904675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749046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7783357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8689815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1" name="직선 연결선 350"/>
          <p:cNvCxnSpPr/>
          <p:nvPr/>
        </p:nvCxnSpPr>
        <p:spPr>
          <a:xfrm>
            <a:off x="8995409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>
            <a:off x="9262903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>
            <a:off x="8409621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4" name="직사각형 353"/>
          <p:cNvSpPr/>
          <p:nvPr/>
        </p:nvSpPr>
        <p:spPr>
          <a:xfrm>
            <a:off x="862204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832914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/>
          <p:cNvSpPr/>
          <p:nvPr/>
        </p:nvSpPr>
        <p:spPr>
          <a:xfrm>
            <a:off x="8914934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직사각형 356"/>
          <p:cNvSpPr/>
          <p:nvPr/>
        </p:nvSpPr>
        <p:spPr>
          <a:xfrm>
            <a:off x="9207828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직사각형 357"/>
          <p:cNvSpPr/>
          <p:nvPr/>
        </p:nvSpPr>
        <p:spPr>
          <a:xfrm>
            <a:off x="862204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직사각형 358"/>
          <p:cNvSpPr/>
          <p:nvPr/>
        </p:nvSpPr>
        <p:spPr>
          <a:xfrm>
            <a:off x="832914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직사각형 359"/>
          <p:cNvSpPr/>
          <p:nvPr/>
        </p:nvSpPr>
        <p:spPr>
          <a:xfrm>
            <a:off x="8914934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/>
          <p:cNvSpPr/>
          <p:nvPr/>
        </p:nvSpPr>
        <p:spPr>
          <a:xfrm>
            <a:off x="9207828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10071690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>
            <a:off x="10377284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>
            <a:off x="10644778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5" name="직선 연결선 364"/>
          <p:cNvCxnSpPr/>
          <p:nvPr/>
        </p:nvCxnSpPr>
        <p:spPr>
          <a:xfrm>
            <a:off x="9791496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6" name="직사각형 365"/>
          <p:cNvSpPr/>
          <p:nvPr/>
        </p:nvSpPr>
        <p:spPr>
          <a:xfrm>
            <a:off x="1000391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직사각형 366"/>
          <p:cNvSpPr/>
          <p:nvPr/>
        </p:nvSpPr>
        <p:spPr>
          <a:xfrm>
            <a:off x="971102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직사각형 367"/>
          <p:cNvSpPr/>
          <p:nvPr/>
        </p:nvSpPr>
        <p:spPr>
          <a:xfrm>
            <a:off x="10296809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직사각형 368"/>
          <p:cNvSpPr/>
          <p:nvPr/>
        </p:nvSpPr>
        <p:spPr>
          <a:xfrm>
            <a:off x="10589703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직사각형 369"/>
          <p:cNvSpPr/>
          <p:nvPr/>
        </p:nvSpPr>
        <p:spPr>
          <a:xfrm>
            <a:off x="1000391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직사각형 370"/>
          <p:cNvSpPr/>
          <p:nvPr/>
        </p:nvSpPr>
        <p:spPr>
          <a:xfrm>
            <a:off x="971102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직사각형 371"/>
          <p:cNvSpPr/>
          <p:nvPr/>
        </p:nvSpPr>
        <p:spPr>
          <a:xfrm>
            <a:off x="10296809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직사각형 372"/>
          <p:cNvSpPr/>
          <p:nvPr/>
        </p:nvSpPr>
        <p:spPr>
          <a:xfrm>
            <a:off x="10589703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직사각형 373"/>
          <p:cNvSpPr/>
          <p:nvPr/>
        </p:nvSpPr>
        <p:spPr>
          <a:xfrm>
            <a:off x="861494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직사각형 374"/>
          <p:cNvSpPr/>
          <p:nvPr/>
        </p:nvSpPr>
        <p:spPr>
          <a:xfrm>
            <a:off x="832205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/>
          <p:cNvSpPr/>
          <p:nvPr/>
        </p:nvSpPr>
        <p:spPr>
          <a:xfrm>
            <a:off x="890783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/>
          <p:cNvSpPr/>
          <p:nvPr/>
        </p:nvSpPr>
        <p:spPr>
          <a:xfrm>
            <a:off x="920073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/>
          <p:cNvSpPr/>
          <p:nvPr/>
        </p:nvSpPr>
        <p:spPr>
          <a:xfrm>
            <a:off x="861494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/>
          <p:cNvSpPr/>
          <p:nvPr/>
        </p:nvSpPr>
        <p:spPr>
          <a:xfrm>
            <a:off x="832205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직사각형 379"/>
          <p:cNvSpPr/>
          <p:nvPr/>
        </p:nvSpPr>
        <p:spPr>
          <a:xfrm>
            <a:off x="890783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직사각형 380"/>
          <p:cNvSpPr/>
          <p:nvPr/>
        </p:nvSpPr>
        <p:spPr>
          <a:xfrm>
            <a:off x="920073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/>
          <p:cNvSpPr/>
          <p:nvPr/>
        </p:nvSpPr>
        <p:spPr>
          <a:xfrm>
            <a:off x="1000781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직사각형 382"/>
          <p:cNvSpPr/>
          <p:nvPr/>
        </p:nvSpPr>
        <p:spPr>
          <a:xfrm>
            <a:off x="971492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/>
          <p:cNvSpPr/>
          <p:nvPr/>
        </p:nvSpPr>
        <p:spPr>
          <a:xfrm>
            <a:off x="10300712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직사각형 384"/>
          <p:cNvSpPr/>
          <p:nvPr/>
        </p:nvSpPr>
        <p:spPr>
          <a:xfrm>
            <a:off x="10593606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/>
          <p:cNvSpPr/>
          <p:nvPr/>
        </p:nvSpPr>
        <p:spPr>
          <a:xfrm>
            <a:off x="1000781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/>
          <p:cNvSpPr/>
          <p:nvPr/>
        </p:nvSpPr>
        <p:spPr>
          <a:xfrm>
            <a:off x="971492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직사각형 387"/>
          <p:cNvSpPr/>
          <p:nvPr/>
        </p:nvSpPr>
        <p:spPr>
          <a:xfrm>
            <a:off x="10300712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직사각형 388"/>
          <p:cNvSpPr/>
          <p:nvPr/>
        </p:nvSpPr>
        <p:spPr>
          <a:xfrm>
            <a:off x="10593606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직사각형 389"/>
          <p:cNvSpPr/>
          <p:nvPr/>
        </p:nvSpPr>
        <p:spPr>
          <a:xfrm>
            <a:off x="8613875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/>
          <p:cNvSpPr/>
          <p:nvPr/>
        </p:nvSpPr>
        <p:spPr>
          <a:xfrm>
            <a:off x="8320981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직사각형 391"/>
          <p:cNvSpPr/>
          <p:nvPr/>
        </p:nvSpPr>
        <p:spPr>
          <a:xfrm>
            <a:off x="8906769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직사각형 392"/>
          <p:cNvSpPr/>
          <p:nvPr/>
        </p:nvSpPr>
        <p:spPr>
          <a:xfrm>
            <a:off x="9199663" y="508240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/>
          <p:cNvSpPr/>
          <p:nvPr/>
        </p:nvSpPr>
        <p:spPr>
          <a:xfrm>
            <a:off x="8613875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/>
          <p:cNvSpPr/>
          <p:nvPr/>
        </p:nvSpPr>
        <p:spPr>
          <a:xfrm>
            <a:off x="8320981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직사각형 395"/>
          <p:cNvSpPr/>
          <p:nvPr/>
        </p:nvSpPr>
        <p:spPr>
          <a:xfrm>
            <a:off x="8906769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직사각형 396"/>
          <p:cNvSpPr/>
          <p:nvPr/>
        </p:nvSpPr>
        <p:spPr>
          <a:xfrm>
            <a:off x="9199663" y="540911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/>
          <p:cNvSpPr/>
          <p:nvPr/>
        </p:nvSpPr>
        <p:spPr>
          <a:xfrm>
            <a:off x="9995750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/>
          <p:cNvSpPr/>
          <p:nvPr/>
        </p:nvSpPr>
        <p:spPr>
          <a:xfrm>
            <a:off x="9702856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/>
          <p:cNvSpPr/>
          <p:nvPr/>
        </p:nvSpPr>
        <p:spPr>
          <a:xfrm>
            <a:off x="10288644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/>
          <p:cNvSpPr/>
          <p:nvPr/>
        </p:nvSpPr>
        <p:spPr>
          <a:xfrm>
            <a:off x="10581538" y="507428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/>
          <p:cNvSpPr/>
          <p:nvPr/>
        </p:nvSpPr>
        <p:spPr>
          <a:xfrm>
            <a:off x="9995750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/>
          <p:cNvSpPr/>
          <p:nvPr/>
        </p:nvSpPr>
        <p:spPr>
          <a:xfrm>
            <a:off x="9702856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/>
          <p:cNvSpPr/>
          <p:nvPr/>
        </p:nvSpPr>
        <p:spPr>
          <a:xfrm>
            <a:off x="10288644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/>
          <p:cNvSpPr/>
          <p:nvPr/>
        </p:nvSpPr>
        <p:spPr>
          <a:xfrm>
            <a:off x="10581538" y="540100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/>
          <p:cNvSpPr/>
          <p:nvPr/>
        </p:nvSpPr>
        <p:spPr>
          <a:xfrm>
            <a:off x="860677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/>
          <p:cNvSpPr/>
          <p:nvPr/>
        </p:nvSpPr>
        <p:spPr>
          <a:xfrm>
            <a:off x="8313885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/>
          <p:cNvSpPr/>
          <p:nvPr/>
        </p:nvSpPr>
        <p:spPr>
          <a:xfrm>
            <a:off x="889967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직사각형 408"/>
          <p:cNvSpPr/>
          <p:nvPr/>
        </p:nvSpPr>
        <p:spPr>
          <a:xfrm>
            <a:off x="9192567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/>
          <p:cNvSpPr/>
          <p:nvPr/>
        </p:nvSpPr>
        <p:spPr>
          <a:xfrm>
            <a:off x="860677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/>
          <p:cNvSpPr/>
          <p:nvPr/>
        </p:nvSpPr>
        <p:spPr>
          <a:xfrm>
            <a:off x="8313885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직사각형 411"/>
          <p:cNvSpPr/>
          <p:nvPr/>
        </p:nvSpPr>
        <p:spPr>
          <a:xfrm>
            <a:off x="889967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직사각형 412"/>
          <p:cNvSpPr/>
          <p:nvPr/>
        </p:nvSpPr>
        <p:spPr>
          <a:xfrm>
            <a:off x="9192567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직사각형 413"/>
          <p:cNvSpPr/>
          <p:nvPr/>
        </p:nvSpPr>
        <p:spPr>
          <a:xfrm>
            <a:off x="999965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/>
          <p:cNvSpPr/>
          <p:nvPr/>
        </p:nvSpPr>
        <p:spPr>
          <a:xfrm>
            <a:off x="970675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/>
          <p:cNvSpPr/>
          <p:nvPr/>
        </p:nvSpPr>
        <p:spPr>
          <a:xfrm>
            <a:off x="10292547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직사각형 416"/>
          <p:cNvSpPr/>
          <p:nvPr/>
        </p:nvSpPr>
        <p:spPr>
          <a:xfrm>
            <a:off x="10585441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/>
          <p:cNvSpPr/>
          <p:nvPr/>
        </p:nvSpPr>
        <p:spPr>
          <a:xfrm>
            <a:off x="999965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970675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10292547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10585441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2" name="직선 연결선 421"/>
          <p:cNvCxnSpPr/>
          <p:nvPr/>
        </p:nvCxnSpPr>
        <p:spPr>
          <a:xfrm>
            <a:off x="1707577" y="972747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3" name="직선 연결선 422"/>
          <p:cNvCxnSpPr/>
          <p:nvPr/>
        </p:nvCxnSpPr>
        <p:spPr>
          <a:xfrm>
            <a:off x="2013171" y="97411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4" name="직선 연결선 423"/>
          <p:cNvCxnSpPr/>
          <p:nvPr/>
        </p:nvCxnSpPr>
        <p:spPr>
          <a:xfrm>
            <a:off x="2280665" y="978746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5" name="직선 연결선 424"/>
          <p:cNvCxnSpPr/>
          <p:nvPr/>
        </p:nvCxnSpPr>
        <p:spPr>
          <a:xfrm>
            <a:off x="1427383" y="972747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6" name="직사각형 425"/>
          <p:cNvSpPr/>
          <p:nvPr/>
        </p:nvSpPr>
        <p:spPr>
          <a:xfrm>
            <a:off x="1608505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직사각형 426"/>
          <p:cNvSpPr/>
          <p:nvPr/>
        </p:nvSpPr>
        <p:spPr>
          <a:xfrm>
            <a:off x="1315611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직사각형 427"/>
          <p:cNvSpPr/>
          <p:nvPr/>
        </p:nvSpPr>
        <p:spPr>
          <a:xfrm>
            <a:off x="1901399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/>
          <p:cNvSpPr/>
          <p:nvPr/>
        </p:nvSpPr>
        <p:spPr>
          <a:xfrm>
            <a:off x="2194293" y="32140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직사각형 429"/>
          <p:cNvSpPr/>
          <p:nvPr/>
        </p:nvSpPr>
        <p:spPr>
          <a:xfrm>
            <a:off x="1608505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직사각형 430"/>
          <p:cNvSpPr/>
          <p:nvPr/>
        </p:nvSpPr>
        <p:spPr>
          <a:xfrm>
            <a:off x="1315611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직사각형 431"/>
          <p:cNvSpPr/>
          <p:nvPr/>
        </p:nvSpPr>
        <p:spPr>
          <a:xfrm>
            <a:off x="1901399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직사각형 432"/>
          <p:cNvSpPr/>
          <p:nvPr/>
        </p:nvSpPr>
        <p:spPr>
          <a:xfrm>
            <a:off x="2194293" y="354077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직사각형 433"/>
          <p:cNvSpPr/>
          <p:nvPr/>
        </p:nvSpPr>
        <p:spPr>
          <a:xfrm>
            <a:off x="1607593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직사각형 434"/>
          <p:cNvSpPr/>
          <p:nvPr/>
        </p:nvSpPr>
        <p:spPr>
          <a:xfrm>
            <a:off x="1314699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직사각형 435"/>
          <p:cNvSpPr/>
          <p:nvPr/>
        </p:nvSpPr>
        <p:spPr>
          <a:xfrm>
            <a:off x="1900487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직사각형 436"/>
          <p:cNvSpPr/>
          <p:nvPr/>
        </p:nvSpPr>
        <p:spPr>
          <a:xfrm>
            <a:off x="2193381" y="232183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직사각형 437"/>
          <p:cNvSpPr/>
          <p:nvPr/>
        </p:nvSpPr>
        <p:spPr>
          <a:xfrm>
            <a:off x="1607593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직사각형 438"/>
          <p:cNvSpPr/>
          <p:nvPr/>
        </p:nvSpPr>
        <p:spPr>
          <a:xfrm>
            <a:off x="1314699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직사각형 439"/>
          <p:cNvSpPr/>
          <p:nvPr/>
        </p:nvSpPr>
        <p:spPr>
          <a:xfrm>
            <a:off x="1900487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직사각형 440"/>
          <p:cNvSpPr/>
          <p:nvPr/>
        </p:nvSpPr>
        <p:spPr>
          <a:xfrm>
            <a:off x="2193381" y="264855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직사각형 441"/>
          <p:cNvSpPr/>
          <p:nvPr/>
        </p:nvSpPr>
        <p:spPr>
          <a:xfrm>
            <a:off x="1619390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직사각형 442"/>
          <p:cNvSpPr/>
          <p:nvPr/>
        </p:nvSpPr>
        <p:spPr>
          <a:xfrm>
            <a:off x="1326496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직사각형 443"/>
          <p:cNvSpPr/>
          <p:nvPr/>
        </p:nvSpPr>
        <p:spPr>
          <a:xfrm>
            <a:off x="1912284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직사각형 444"/>
          <p:cNvSpPr/>
          <p:nvPr/>
        </p:nvSpPr>
        <p:spPr>
          <a:xfrm>
            <a:off x="2205178" y="50902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직사각형 445"/>
          <p:cNvSpPr/>
          <p:nvPr/>
        </p:nvSpPr>
        <p:spPr>
          <a:xfrm>
            <a:off x="1619390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직사각형 446"/>
          <p:cNvSpPr/>
          <p:nvPr/>
        </p:nvSpPr>
        <p:spPr>
          <a:xfrm>
            <a:off x="1326496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직사각형 447"/>
          <p:cNvSpPr/>
          <p:nvPr/>
        </p:nvSpPr>
        <p:spPr>
          <a:xfrm>
            <a:off x="1912284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직사각형 448"/>
          <p:cNvSpPr/>
          <p:nvPr/>
        </p:nvSpPr>
        <p:spPr>
          <a:xfrm>
            <a:off x="2205178" y="541693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직사각형 449"/>
          <p:cNvSpPr/>
          <p:nvPr/>
        </p:nvSpPr>
        <p:spPr>
          <a:xfrm>
            <a:off x="1618478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직사각형 450"/>
          <p:cNvSpPr/>
          <p:nvPr/>
        </p:nvSpPr>
        <p:spPr>
          <a:xfrm>
            <a:off x="1325584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직사각형 451"/>
          <p:cNvSpPr/>
          <p:nvPr/>
        </p:nvSpPr>
        <p:spPr>
          <a:xfrm>
            <a:off x="1911372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직사각형 452"/>
          <p:cNvSpPr/>
          <p:nvPr/>
        </p:nvSpPr>
        <p:spPr>
          <a:xfrm>
            <a:off x="2204266" y="415990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직사각형 453"/>
          <p:cNvSpPr/>
          <p:nvPr/>
        </p:nvSpPr>
        <p:spPr>
          <a:xfrm>
            <a:off x="1618478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직사각형 454"/>
          <p:cNvSpPr/>
          <p:nvPr/>
        </p:nvSpPr>
        <p:spPr>
          <a:xfrm>
            <a:off x="1325584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직사각형 455"/>
          <p:cNvSpPr/>
          <p:nvPr/>
        </p:nvSpPr>
        <p:spPr>
          <a:xfrm>
            <a:off x="1911372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직사각형 456"/>
          <p:cNvSpPr/>
          <p:nvPr/>
        </p:nvSpPr>
        <p:spPr>
          <a:xfrm>
            <a:off x="2204266" y="44866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006129" y="1620332"/>
            <a:ext cx="2759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4096</a:t>
            </a:r>
            <a:r>
              <a:rPr lang="ko-KR" altLang="en-US" b="1" dirty="0"/>
              <a:t>개의 </a:t>
            </a:r>
            <a:r>
              <a:rPr lang="en-US" altLang="ko-KR" b="1" dirty="0"/>
              <a:t>byte - Frame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2607" y="114229"/>
            <a:ext cx="182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1Frame </a:t>
            </a:r>
            <a:r>
              <a:rPr lang="en-US" altLang="ko-KR" sz="1400" b="1" smtClean="0"/>
              <a:t>– 4KB </a:t>
            </a:r>
            <a:r>
              <a:rPr lang="ko-KR" altLang="en-US" sz="1400" b="1" dirty="0" smtClean="0"/>
              <a:t>기준</a:t>
            </a:r>
            <a:endParaRPr lang="ko-KR" altLang="en-US" sz="1400" b="1" dirty="0"/>
          </a:p>
        </p:txBody>
      </p:sp>
      <p:sp>
        <p:nvSpPr>
          <p:cNvPr id="460" name="직사각형 459"/>
          <p:cNvSpPr/>
          <p:nvPr/>
        </p:nvSpPr>
        <p:spPr>
          <a:xfrm>
            <a:off x="1128555" y="3059873"/>
            <a:ext cx="7032623" cy="868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구부러진 연결선 131"/>
          <p:cNvCxnSpPr>
            <a:endCxn id="96" idx="1"/>
          </p:cNvCxnSpPr>
          <p:nvPr/>
        </p:nvCxnSpPr>
        <p:spPr>
          <a:xfrm rot="5400000" flipH="1" flipV="1">
            <a:off x="101068" y="3616797"/>
            <a:ext cx="3828012" cy="1417576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37315" y="6506022"/>
            <a:ext cx="2605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 smtClean="0"/>
              <a:t>0x12345(16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 : 74565 (10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461" name="직사각형 460"/>
          <p:cNvSpPr/>
          <p:nvPr/>
        </p:nvSpPr>
        <p:spPr>
          <a:xfrm>
            <a:off x="3585805" y="6308470"/>
            <a:ext cx="3307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74565 + </a:t>
            </a:r>
            <a:r>
              <a:rPr lang="ko-KR" altLang="en-US" sz="1400" b="1" smtClean="0"/>
              <a:t>3840 번째 </a:t>
            </a:r>
            <a:r>
              <a:rPr lang="en-US" altLang="ko-KR" sz="1400" b="1" smtClean="0"/>
              <a:t>cell </a:t>
            </a:r>
            <a:r>
              <a:rPr lang="ko-KR" altLang="en-US" sz="1400" b="1" smtClean="0"/>
              <a:t>지목</a:t>
            </a:r>
            <a:endParaRPr lang="ko-KR" altLang="en-US" sz="1400" b="1" dirty="0"/>
          </a:p>
        </p:txBody>
      </p:sp>
      <p:sp>
        <p:nvSpPr>
          <p:cNvPr id="463" name="직사각형 462"/>
          <p:cNvSpPr/>
          <p:nvPr/>
        </p:nvSpPr>
        <p:spPr>
          <a:xfrm>
            <a:off x="1619621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직사각형 463"/>
          <p:cNvSpPr/>
          <p:nvPr/>
        </p:nvSpPr>
        <p:spPr>
          <a:xfrm>
            <a:off x="1326727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직사각형 464"/>
          <p:cNvSpPr/>
          <p:nvPr/>
        </p:nvSpPr>
        <p:spPr>
          <a:xfrm>
            <a:off x="1912515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직사각형 465"/>
          <p:cNvSpPr/>
          <p:nvPr/>
        </p:nvSpPr>
        <p:spPr>
          <a:xfrm>
            <a:off x="2205409" y="143165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/>
          <p:cNvSpPr/>
          <p:nvPr/>
        </p:nvSpPr>
        <p:spPr>
          <a:xfrm>
            <a:off x="1619621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1326727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직사각형 468"/>
          <p:cNvSpPr/>
          <p:nvPr/>
        </p:nvSpPr>
        <p:spPr>
          <a:xfrm>
            <a:off x="1912515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직사각형 469"/>
          <p:cNvSpPr/>
          <p:nvPr/>
        </p:nvSpPr>
        <p:spPr>
          <a:xfrm>
            <a:off x="2205409" y="175837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3187" y="1427580"/>
            <a:ext cx="14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………..</a:t>
            </a:r>
            <a:endParaRPr lang="ko-KR" altLang="en-US" b="1" dirty="0"/>
          </a:p>
        </p:txBody>
      </p:sp>
      <p:sp>
        <p:nvSpPr>
          <p:cNvPr id="471" name="직사각형 470"/>
          <p:cNvSpPr/>
          <p:nvPr/>
        </p:nvSpPr>
        <p:spPr>
          <a:xfrm>
            <a:off x="296499" y="639540"/>
            <a:ext cx="2605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 smtClean="0"/>
              <a:t>0x00000(16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 : 0 (10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cxnSp>
        <p:nvCxnSpPr>
          <p:cNvPr id="7" name="구부러진 연결선 6"/>
          <p:cNvCxnSpPr>
            <a:stCxn id="471" idx="2"/>
            <a:endCxn id="464" idx="0"/>
          </p:cNvCxnSpPr>
          <p:nvPr/>
        </p:nvCxnSpPr>
        <p:spPr>
          <a:xfrm rot="5400000">
            <a:off x="1250348" y="1082918"/>
            <a:ext cx="515266" cy="182508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직사각형 471"/>
          <p:cNvSpPr/>
          <p:nvPr/>
        </p:nvSpPr>
        <p:spPr>
          <a:xfrm>
            <a:off x="1137351" y="2592968"/>
            <a:ext cx="9797346" cy="458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169743" y="4684416"/>
            <a:ext cx="66334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1byte</a:t>
            </a:r>
            <a:endParaRPr kumimoji="1" lang="ko-KR" altLang="en-US" sz="1400" b="1" dirty="0"/>
          </a:p>
        </p:txBody>
      </p:sp>
      <p:cxnSp>
        <p:nvCxnSpPr>
          <p:cNvPr id="473" name="구부러진 연결선 472"/>
          <p:cNvCxnSpPr>
            <a:endCxn id="26" idx="1"/>
          </p:cNvCxnSpPr>
          <p:nvPr/>
        </p:nvCxnSpPr>
        <p:spPr>
          <a:xfrm rot="5400000" flipH="1" flipV="1">
            <a:off x="2589093" y="4731779"/>
            <a:ext cx="2620961" cy="418427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모서리가 둥근 직사각형 47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3929154" y="3440710"/>
            <a:ext cx="2801305" cy="4804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3171" y="111554"/>
            <a:ext cx="2653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b="1" dirty="0" smtClean="0"/>
              <a:t>0x12345F00 </a:t>
            </a:r>
            <a:r>
              <a:rPr lang="ko-KR" altLang="en-US" sz="1400" b="1" dirty="0" smtClean="0"/>
              <a:t>물리 메모리 찾기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3357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36736" y="2308774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/>
              <a:t>0x</a:t>
            </a:r>
            <a:r>
              <a:rPr lang="en-US" altLang="ko-KR" dirty="0">
                <a:solidFill>
                  <a:srgbClr val="C00000"/>
                </a:solidFill>
              </a:rPr>
              <a:t>0012</a:t>
            </a:r>
            <a:r>
              <a:rPr lang="en-US" altLang="ko-KR" dirty="0">
                <a:solidFill>
                  <a:schemeClr val="accent1"/>
                </a:solidFill>
              </a:rPr>
              <a:t>3456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6736" y="2770044"/>
            <a:ext cx="449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상위 </a:t>
            </a:r>
            <a:r>
              <a:rPr lang="en-US" altLang="ko-KR" sz="1200" b="1" dirty="0"/>
              <a:t>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행주소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rgbClr val="C00000"/>
                </a:solidFill>
              </a:rPr>
              <a:t>0012 (16</a:t>
            </a:r>
            <a:r>
              <a:rPr lang="ko-KR" altLang="en-US" sz="1200" dirty="0">
                <a:solidFill>
                  <a:srgbClr val="C00000"/>
                </a:solidFill>
              </a:rPr>
              <a:t>진수</a:t>
            </a:r>
            <a:r>
              <a:rPr lang="en-US" altLang="ko-KR" sz="1200" dirty="0">
                <a:solidFill>
                  <a:srgbClr val="C00000"/>
                </a:solidFill>
              </a:rPr>
              <a:t>) -&gt; </a:t>
            </a:r>
            <a:r>
              <a:rPr lang="en-US" altLang="ko-KR" sz="1200" dirty="0"/>
              <a:t>18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en-US" altLang="ko-KR" sz="1200" b="1" dirty="0"/>
          </a:p>
          <a:p>
            <a:r>
              <a:rPr lang="ko-KR" altLang="en-US" sz="1200" b="1" dirty="0"/>
              <a:t>하위</a:t>
            </a:r>
            <a:r>
              <a:rPr lang="en-US" altLang="ko-KR" sz="1200" b="1" dirty="0"/>
              <a:t> 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열주소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chemeClr val="accent1"/>
                </a:solidFill>
              </a:rPr>
              <a:t>3456 (16</a:t>
            </a:r>
            <a:r>
              <a:rPr lang="ko-KR" altLang="en-US" sz="1200" dirty="0">
                <a:solidFill>
                  <a:schemeClr val="accent1"/>
                </a:solidFill>
              </a:rPr>
              <a:t>진수</a:t>
            </a:r>
            <a:r>
              <a:rPr lang="en-US" altLang="ko-KR" sz="1200" dirty="0">
                <a:solidFill>
                  <a:schemeClr val="accent1"/>
                </a:solidFill>
              </a:rPr>
              <a:t>) -&gt; </a:t>
            </a:r>
            <a:r>
              <a:rPr lang="en-US" altLang="ko-KR" sz="1200" dirty="0"/>
              <a:t>13,654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* 16</a:t>
                </a:r>
                <a:r>
                  <a:rPr lang="ko-KR" altLang="en-US" sz="1200" b="1" dirty="0"/>
                  <a:t>진수 </a:t>
                </a:r>
                <a:r>
                  <a:rPr lang="ko-KR" altLang="en-US" sz="1200" b="1" dirty="0" err="1"/>
                  <a:t>한글자당</a:t>
                </a:r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4</a:t>
                </a:r>
                <a:r>
                  <a:rPr lang="ko-KR" altLang="en-US" sz="1200" b="1" dirty="0"/>
                  <a:t>비트 필요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Q.3.1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RAM</a:t>
            </a:r>
            <a:r>
              <a:rPr kumimoji="1" lang="ko-KR" altLang="en-US" sz="1600" b="1" dirty="0"/>
              <a:t>의 </a:t>
            </a:r>
            <a:r>
              <a:rPr kumimoji="1" lang="ko-KR" altLang="en-US" sz="1600" b="1" dirty="0" err="1"/>
              <a:t>물리주소는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Mac</a:t>
            </a:r>
            <a:r>
              <a:rPr kumimoji="1" lang="ko-KR" altLang="en-US" sz="1600" b="1" dirty="0"/>
              <a:t>주소와 같은 실제 하드웨어레벨의 주소인가</a:t>
            </a:r>
            <a:r>
              <a:rPr kumimoji="1" lang="en-US" altLang="ko-KR" sz="1600" b="1" dirty="0"/>
              <a:t>? </a:t>
            </a:r>
            <a:endParaRPr kumimoji="1"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0967" y="663610"/>
            <a:ext cx="1153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맥주소와</a:t>
            </a:r>
            <a:r>
              <a:rPr lang="ko-KR" altLang="en-US" sz="1400" dirty="0"/>
              <a:t> 같이 </a:t>
            </a:r>
            <a:r>
              <a:rPr lang="ko-KR" altLang="en-US" sz="1400" b="1" dirty="0">
                <a:solidFill>
                  <a:srgbClr val="C00000"/>
                </a:solidFill>
              </a:rPr>
              <a:t>하드웨어레벨의 주소</a:t>
            </a:r>
            <a:r>
              <a:rPr lang="ko-KR" altLang="en-US" sz="1400" dirty="0"/>
              <a:t>가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단지</a:t>
            </a:r>
            <a:r>
              <a:rPr lang="en-US" altLang="ko-KR" sz="1400" dirty="0"/>
              <a:t>, </a:t>
            </a:r>
            <a:r>
              <a:rPr lang="en-US" altLang="ko-KR" sz="1400" b="1" u="sng" dirty="0">
                <a:solidFill>
                  <a:srgbClr val="C00000"/>
                </a:solidFill>
              </a:rPr>
              <a:t>RAM</a:t>
            </a:r>
            <a:r>
              <a:rPr lang="ko-KR" altLang="en-US" sz="1400" b="1" u="sng" dirty="0">
                <a:solidFill>
                  <a:srgbClr val="C00000"/>
                </a:solidFill>
              </a:rPr>
              <a:t>의 행과 열을 조합해서 만든 일종의 논리주소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en-US" altLang="ko-KR" sz="1400" u="sng" dirty="0"/>
              <a:t>RAM</a:t>
            </a:r>
            <a:r>
              <a:rPr lang="ko-KR" altLang="en-US" sz="1400" u="sng" dirty="0"/>
              <a:t>의 행과 열은 정해져 있으므로 이 </a:t>
            </a:r>
            <a:r>
              <a:rPr lang="ko-KR" altLang="en-US" sz="1400" u="sng" dirty="0" err="1"/>
              <a:t>논리주소는</a:t>
            </a:r>
            <a:r>
              <a:rPr lang="ko-KR" altLang="en-US" sz="1400" u="sng" dirty="0"/>
              <a:t> 특정 셀에 고정</a:t>
            </a:r>
            <a:r>
              <a:rPr lang="ko-KR" altLang="en-US" sz="1400" dirty="0"/>
              <a:t>되어 있다라고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이게 </a:t>
            </a:r>
            <a:r>
              <a:rPr lang="ko-KR" altLang="en-US" sz="1400" dirty="0" err="1"/>
              <a:t>물리주소라</a:t>
            </a:r>
            <a:r>
              <a:rPr lang="ko-KR" altLang="en-US" sz="1400" dirty="0"/>
              <a:t> 불리는 이유이다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73220"/>
              </p:ext>
            </p:extLst>
          </p:nvPr>
        </p:nvGraphicFramePr>
        <p:xfrm>
          <a:off x="1683211" y="1935721"/>
          <a:ext cx="4496695" cy="238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8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114" y="1459502"/>
            <a:ext cx="207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</a:t>
            </a:r>
            <a:r>
              <a:rPr lang="ko-KR" altLang="en-US" sz="1400" b="1" dirty="0"/>
              <a:t> 변환 예시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4598587" y="3908178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89628" y="3615282"/>
            <a:ext cx="341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16405" y="1924239"/>
            <a:ext cx="0" cy="16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954" y="3477139"/>
            <a:ext cx="12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18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Row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85700" y="1625071"/>
            <a:ext cx="1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13654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Column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38" y="1722956"/>
            <a:ext cx="45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물리주소를</a:t>
            </a:r>
            <a:r>
              <a:rPr lang="ko-KR" altLang="en-US" sz="1400" b="1" dirty="0"/>
              <a:t> 다음과 같이 해석할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13016" y="4674742"/>
            <a:ext cx="118358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0556" y="4504438"/>
            <a:ext cx="1637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H/W Level</a:t>
            </a:r>
            <a:r>
              <a:rPr lang="ko-KR" altLang="en-US" sz="1400" dirty="0"/>
              <a:t>의 이해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143626" y="4978192"/>
            <a:ext cx="9348500" cy="1753545"/>
            <a:chOff x="1143626" y="4978192"/>
            <a:chExt cx="9348500" cy="175354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26" y="5147869"/>
              <a:ext cx="1374910" cy="1400068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sp>
          <p:nvSpPr>
            <p:cNvPr id="35" name="TextBox 34"/>
            <p:cNvSpPr txBox="1"/>
            <p:nvPr/>
          </p:nvSpPr>
          <p:spPr>
            <a:xfrm>
              <a:off x="1612895" y="4978192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93446" y="5266656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MMU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26" idx="1"/>
            </p:cNvCxnSpPr>
            <p:nvPr/>
          </p:nvCxnSpPr>
          <p:spPr>
            <a:xfrm>
              <a:off x="2646519" y="5800913"/>
              <a:ext cx="1246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6" idx="3"/>
            </p:cNvCxnSpPr>
            <p:nvPr/>
          </p:nvCxnSpPr>
          <p:spPr>
            <a:xfrm>
              <a:off x="5301006" y="5800913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773305" y="5373567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논리 주소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4637" y="5370013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물리 주소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89006" y="5266655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Memory 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84566" y="5255191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896566" y="5789447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00197" y="5380164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좌표 변환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3446" y="6454738"/>
              <a:ext cx="1410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Page Table </a:t>
              </a:r>
              <a:r>
                <a:rPr lang="ko-KR" altLang="en-US" sz="1200" b="1" dirty="0"/>
                <a:t>참조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7552637" y="4788940"/>
            <a:ext cx="19981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RAS(Row Address Strobe)</a:t>
            </a:r>
          </a:p>
          <a:p>
            <a:pPr algn="ctr"/>
            <a:r>
              <a:rPr lang="en-US" altLang="ko-KR" sz="1050" dirty="0"/>
              <a:t>CAS(Column Address Strobe)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9475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Q.3.2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메모리 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프로세스마다 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51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Q.3.2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메모리 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프로세스마다 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90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Q.3.2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메모리 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프로세스마다 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28999" y="-129809"/>
            <a:ext cx="105156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네</a:t>
            </a:r>
            <a:r>
              <a:rPr lang="en-US" altLang="ko-KR" dirty="0"/>
              <a:t>, </a:t>
            </a:r>
            <a:r>
              <a:rPr lang="ko-KR" altLang="en-US" dirty="0"/>
              <a:t>맞습니다</a:t>
            </a:r>
            <a:r>
              <a:rPr lang="en-US" altLang="ko-KR" dirty="0"/>
              <a:t>! C </a:t>
            </a:r>
            <a:r>
              <a:rPr lang="ko-KR" altLang="en-US" dirty="0"/>
              <a:t>프로그래밍에서 사용하는 주소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포인터로 참조하는 주소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b="1" dirty="0"/>
              <a:t>가상 주소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프로그램 내에서 변수나 메모리 공간을 참조할 때 사용되는 주소는 운영체제가 제공하는 </a:t>
            </a:r>
            <a:r>
              <a:rPr lang="ko-KR" altLang="en-US" b="1" dirty="0"/>
              <a:t>가상 메모리 주소</a:t>
            </a:r>
            <a:r>
              <a:rPr lang="ko-KR" altLang="en-US" dirty="0"/>
              <a:t>를 나타냅니다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가상 주소 </a:t>
            </a:r>
            <a:r>
              <a:rPr lang="en-US" altLang="ko-KR" b="1" dirty="0"/>
              <a:t>vs. </a:t>
            </a:r>
            <a:r>
              <a:rPr lang="ko-KR" altLang="en-US" b="1" dirty="0"/>
              <a:t>물리 주소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C </a:t>
            </a:r>
            <a:r>
              <a:rPr lang="ko-KR" altLang="en-US" b="1" dirty="0"/>
              <a:t>프로그래밍에서 보이는 주소는 모두 가상 주소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가상 주소는 프로그램이 실행될 때</a:t>
            </a:r>
            <a:r>
              <a:rPr lang="en-US" altLang="ko-KR" dirty="0"/>
              <a:t>, </a:t>
            </a:r>
            <a:r>
              <a:rPr lang="ko-KR" altLang="en-US" dirty="0"/>
              <a:t>운영체제가 해당 프로그램을 위해 할당하는 </a:t>
            </a:r>
            <a:r>
              <a:rPr lang="ko-KR" altLang="en-US" b="1" dirty="0"/>
              <a:t>논리적인 메모리 주소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각 프로세스는 독립적인 가상 주소 공간을 가지고 있으며</a:t>
            </a:r>
            <a:r>
              <a:rPr lang="en-US" altLang="ko-KR" dirty="0"/>
              <a:t>, </a:t>
            </a:r>
            <a:r>
              <a:rPr lang="ko-KR" altLang="en-US" dirty="0"/>
              <a:t>프로세스는 자신의 가상 주소 공간에서만 메모리 작업을 수행할 수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다른 프로세스는 동일한 가상 주소를 사용할 수 있지만</a:t>
            </a:r>
            <a:r>
              <a:rPr lang="en-US" altLang="ko-KR" dirty="0"/>
              <a:t>, </a:t>
            </a:r>
            <a:r>
              <a:rPr lang="ko-KR" altLang="en-US" dirty="0"/>
              <a:t>물리적으로는 다른 메모리 영역을 가리키도록 운영체제가 관리합니다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물리 주소는 </a:t>
            </a:r>
            <a:r>
              <a:rPr lang="en-US" altLang="ko-KR" b="1" dirty="0"/>
              <a:t>RAM</a:t>
            </a:r>
            <a:r>
              <a:rPr lang="ko-KR" altLang="en-US" b="1" dirty="0"/>
              <a:t>에서 실제 메모리 위치</a:t>
            </a:r>
            <a:r>
              <a:rPr lang="ko-KR" altLang="en-US" dirty="0"/>
              <a:t>를 가리키는 주소입니다</a:t>
            </a:r>
            <a:r>
              <a:rPr lang="en-US" altLang="ko-KR" dirty="0"/>
              <a:t>. CPU</a:t>
            </a:r>
            <a:r>
              <a:rPr lang="ko-KR" altLang="en-US" dirty="0"/>
              <a:t>가 메모리에 접근할 때는 실제로 물리 주소를 사용합니다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가상 주소와 물리 주소는 </a:t>
            </a:r>
            <a:r>
              <a:rPr lang="ko-KR" altLang="en-US" b="1" dirty="0"/>
              <a:t>페이지 테이블</a:t>
            </a:r>
            <a:r>
              <a:rPr lang="ko-KR" altLang="en-US" dirty="0"/>
              <a:t>을 통해 </a:t>
            </a:r>
            <a:r>
              <a:rPr lang="ko-KR" altLang="en-US" dirty="0" err="1"/>
              <a:t>매핑됩니다</a:t>
            </a:r>
            <a:r>
              <a:rPr lang="en-US" altLang="ko-KR" dirty="0"/>
              <a:t>. CPU</a:t>
            </a:r>
            <a:r>
              <a:rPr lang="ko-KR" altLang="en-US" dirty="0"/>
              <a:t>는 메모리 관리 장치</a:t>
            </a:r>
            <a:r>
              <a:rPr lang="en-US" altLang="ko-KR" dirty="0"/>
              <a:t>(MMU, Memory Management Unit)</a:t>
            </a:r>
            <a:r>
              <a:rPr lang="ko-KR" altLang="en-US" dirty="0"/>
              <a:t>를 통해 가상 주소를 물리 주소로 변환하여 </a:t>
            </a:r>
            <a:r>
              <a:rPr lang="en-US" altLang="ko-KR" dirty="0"/>
              <a:t>RAM</a:t>
            </a:r>
            <a:r>
              <a:rPr lang="ko-KR" altLang="en-US" dirty="0"/>
              <a:t>에 접근합니다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왜 가상 주소를 사용하나요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메모리 보호</a:t>
            </a:r>
            <a:r>
              <a:rPr lang="en-US" altLang="ko-KR" dirty="0"/>
              <a:t>: </a:t>
            </a:r>
            <a:r>
              <a:rPr lang="ko-KR" altLang="en-US" dirty="0"/>
              <a:t>각 프로세스는 자신만의 가상 주소 공간을 가지고 있으며</a:t>
            </a:r>
            <a:r>
              <a:rPr lang="en-US" altLang="ko-KR" dirty="0"/>
              <a:t>, </a:t>
            </a:r>
            <a:r>
              <a:rPr lang="ko-KR" altLang="en-US" dirty="0"/>
              <a:t>다른 프로세스의 메모리 공간에 접근하지 못합니다</a:t>
            </a:r>
            <a:r>
              <a:rPr lang="en-US" altLang="ko-KR" dirty="0"/>
              <a:t>. </a:t>
            </a:r>
            <a:r>
              <a:rPr lang="ko-KR" altLang="en-US" dirty="0"/>
              <a:t>이를 통해 프로세스 간의 메모리 침범을 방지할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효율적인 메모리 관리</a:t>
            </a:r>
            <a:r>
              <a:rPr lang="en-US" altLang="ko-KR" dirty="0"/>
              <a:t>: </a:t>
            </a:r>
            <a:r>
              <a:rPr lang="ko-KR" altLang="en-US" dirty="0"/>
              <a:t>운영체제는 가상 메모리 시스템을 통해 프로그램이 필요한 메모리를 동적으로 할당하고 관리할 수 있습니다</a:t>
            </a:r>
            <a:r>
              <a:rPr lang="en-US" altLang="ko-KR" dirty="0"/>
              <a:t>. </a:t>
            </a:r>
            <a:r>
              <a:rPr lang="ko-KR" altLang="en-US" dirty="0"/>
              <a:t>또한 물리 메모리가 부족할 때 **스와핑</a:t>
            </a:r>
            <a:r>
              <a:rPr lang="en-US" altLang="ko-KR" dirty="0"/>
              <a:t>(Swapping)**</a:t>
            </a:r>
            <a:r>
              <a:rPr lang="ko-KR" altLang="en-US" dirty="0"/>
              <a:t>을 통해 디스크의 공간을 메모리처럼 사용할 수도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가상 주소의 연속성</a:t>
            </a:r>
            <a:r>
              <a:rPr lang="en-US" altLang="ko-KR" dirty="0"/>
              <a:t>: </a:t>
            </a:r>
            <a:r>
              <a:rPr lang="ko-KR" altLang="en-US" dirty="0"/>
              <a:t>프로그램은 연속적인 가상 메모리 주소를 사용할 수 있지만</a:t>
            </a:r>
            <a:r>
              <a:rPr lang="en-US" altLang="ko-KR" dirty="0"/>
              <a:t>, </a:t>
            </a:r>
            <a:r>
              <a:rPr lang="ko-KR" altLang="en-US" dirty="0"/>
              <a:t>실제 물리 메모리에서는 비연속적인 위치에 저장될 수 있습니다</a:t>
            </a:r>
            <a:r>
              <a:rPr lang="en-US" altLang="ko-KR" dirty="0"/>
              <a:t>. </a:t>
            </a:r>
            <a:r>
              <a:rPr lang="ko-KR" altLang="en-US" dirty="0"/>
              <a:t>이는 물리 메모리를 보다 효율적으로 사용할 수 있게 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7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Q.3.3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Page Table</a:t>
            </a:r>
            <a:r>
              <a:rPr kumimoji="1" lang="ko-KR" altLang="en-US" sz="1600" b="1" dirty="0"/>
              <a:t>은 어떻게 만들어지고 관리되는가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726040" y="856198"/>
            <a:ext cx="978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CPU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CR3 </a:t>
            </a:r>
            <a:r>
              <a:rPr lang="ko-KR" altLang="en-US" sz="1400" b="1" dirty="0"/>
              <a:t>레지스터</a:t>
            </a:r>
            <a:r>
              <a:rPr lang="ko-KR" altLang="en-US" sz="1400" dirty="0"/>
              <a:t>에는 </a:t>
            </a:r>
            <a:r>
              <a:rPr lang="ko-KR" altLang="en-US" sz="1400" b="1" dirty="0"/>
              <a:t>현재 활성화된 프로세스의 페이지 테이블 주소</a:t>
            </a:r>
            <a:r>
              <a:rPr lang="ko-KR" altLang="en-US" sz="1400" dirty="0"/>
              <a:t>가 저장되어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289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0CDE0-DDCD-4823-FBB2-C002A2C7D621}"/>
              </a:ext>
            </a:extLst>
          </p:cNvPr>
          <p:cNvSpPr txBox="1"/>
          <p:nvPr/>
        </p:nvSpPr>
        <p:spPr>
          <a:xfrm>
            <a:off x="331629" y="262616"/>
            <a:ext cx="11632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/>
              <a:t> RAM</a:t>
            </a:r>
            <a:r>
              <a:rPr lang="ko-KR" altLang="en-US" dirty="0"/>
              <a:t>의 물리적 주소가 동적으로 할당된다는 것은</a:t>
            </a:r>
            <a:r>
              <a:rPr lang="en-US" altLang="ko-KR" dirty="0"/>
              <a:t>, </a:t>
            </a:r>
            <a:r>
              <a:rPr lang="ko-KR" altLang="en-US" dirty="0"/>
              <a:t>프로그램이나 데이터를 실제 </a:t>
            </a:r>
            <a:r>
              <a:rPr lang="en" altLang="ko-KR" dirty="0"/>
              <a:t>RAM</a:t>
            </a:r>
            <a:r>
              <a:rPr lang="ko-KR" altLang="en-US" dirty="0"/>
              <a:t>의 특정 트랜지스터에 어떻게 위치시키는지를 의미합니다</a:t>
            </a:r>
            <a:r>
              <a:rPr lang="en-US" altLang="ko-KR" dirty="0"/>
              <a:t>. </a:t>
            </a:r>
            <a:r>
              <a:rPr lang="ko-KR" altLang="en-US" dirty="0"/>
              <a:t>이 과정은 주로 운영체제와 메모리 관리 장치</a:t>
            </a:r>
            <a:r>
              <a:rPr lang="en-US" altLang="ko-KR" dirty="0"/>
              <a:t>(</a:t>
            </a:r>
            <a:r>
              <a:rPr lang="en" altLang="ko-KR" dirty="0"/>
              <a:t>MMU)</a:t>
            </a:r>
            <a:r>
              <a:rPr lang="ko-KR" altLang="en-US" dirty="0"/>
              <a:t>가 협력하여 이뤄지며</a:t>
            </a:r>
            <a:r>
              <a:rPr lang="en-US" altLang="ko-KR" dirty="0"/>
              <a:t>, </a:t>
            </a:r>
            <a:r>
              <a:rPr lang="ko-KR" altLang="en-US" dirty="0"/>
              <a:t>실제 물리적 주소가 </a:t>
            </a:r>
            <a:r>
              <a:rPr lang="en" altLang="ko-KR" dirty="0"/>
              <a:t>RAM</a:t>
            </a:r>
            <a:r>
              <a:rPr lang="ko-KR" altLang="en-US" dirty="0"/>
              <a:t>의 특정 부분</a:t>
            </a:r>
            <a:r>
              <a:rPr lang="en-US" altLang="ko-KR" dirty="0"/>
              <a:t>(</a:t>
            </a:r>
            <a:r>
              <a:rPr lang="ko-KR" altLang="en-US" dirty="0"/>
              <a:t>트랜지스터들의 배열</a:t>
            </a:r>
            <a:r>
              <a:rPr lang="en-US" altLang="ko-KR" dirty="0"/>
              <a:t>)</a:t>
            </a:r>
            <a:r>
              <a:rPr lang="ko-KR" altLang="en-US" dirty="0"/>
              <a:t>과 어떻게 </a:t>
            </a:r>
            <a:r>
              <a:rPr lang="ko-KR" altLang="en-US" dirty="0" err="1"/>
              <a:t>매핑되는지</a:t>
            </a:r>
            <a:r>
              <a:rPr lang="ko-KR" altLang="en-US" dirty="0"/>
              <a:t>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8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4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F66661C1-E5C4-9F36-2045-D525D5B8107F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dirty="0"/>
              <a:t>Topic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메모리</a:t>
            </a:r>
          </a:p>
        </p:txBody>
      </p:sp>
    </p:spTree>
    <p:extLst>
      <p:ext uri="{BB962C8B-B14F-4D97-AF65-F5344CB8AC3E}">
        <p14:creationId xmlns:p14="http://schemas.microsoft.com/office/powerpoint/2010/main" val="35792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532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Q2) 32bit </a:t>
            </a:r>
            <a:r>
              <a:rPr kumimoji="1" lang="ko-KR" altLang="en-US" sz="1600" b="1" dirty="0"/>
              <a:t>체계 메모리 </a:t>
            </a:r>
            <a:r>
              <a:rPr kumimoji="1" lang="en-US" altLang="ko-KR" sz="1600" b="1" dirty="0"/>
              <a:t>/ 64bit </a:t>
            </a:r>
            <a:r>
              <a:rPr kumimoji="1" lang="ko-KR" altLang="en-US" sz="1600" b="1" dirty="0"/>
              <a:t>체계 메모리란 무엇인가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283336" y="790856"/>
            <a:ext cx="10650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시스템에서 </a:t>
            </a:r>
            <a:r>
              <a:rPr lang="en" altLang="ko-KR" sz="1600" dirty="0"/>
              <a:t>CPU</a:t>
            </a:r>
            <a:r>
              <a:rPr lang="ko-KR" altLang="en-US" sz="1600" dirty="0"/>
              <a:t>와 운영체제가 </a:t>
            </a:r>
            <a:r>
              <a:rPr lang="en-US" altLang="ko-KR" sz="1600" dirty="0"/>
              <a:t>32</a:t>
            </a:r>
            <a:r>
              <a:rPr lang="ko-KR" altLang="en-US" sz="1600" dirty="0"/>
              <a:t>비트의 데이터 단위로 메모리를 처리하고 접근하는 방식을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2755721" y="2048910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74B32-2BEF-1455-2823-3F18F1711D94}"/>
              </a:ext>
            </a:extLst>
          </p:cNvPr>
          <p:cNvSpPr txBox="1"/>
          <p:nvPr/>
        </p:nvSpPr>
        <p:spPr>
          <a:xfrm>
            <a:off x="283336" y="1349892"/>
            <a:ext cx="10435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비트는 </a:t>
            </a:r>
            <a:r>
              <a:rPr lang="en" altLang="ko-KR" sz="1600" b="1" dirty="0">
                <a:highlight>
                  <a:srgbClr val="FFFF00"/>
                </a:highlight>
              </a:rPr>
              <a:t>CPU</a:t>
            </a:r>
            <a:r>
              <a:rPr lang="ko-KR" altLang="en-US" sz="1600" b="1" dirty="0">
                <a:highlight>
                  <a:srgbClr val="FFFF00"/>
                </a:highlight>
              </a:rPr>
              <a:t>가 한 번에 처리할 수 있는 데이터의 크기가 </a:t>
            </a:r>
            <a:r>
              <a:rPr lang="en-US" altLang="ko-KR" sz="1600" b="1" dirty="0">
                <a:highlight>
                  <a:srgbClr val="FFFF00"/>
                </a:highlight>
              </a:rPr>
              <a:t>32</a:t>
            </a:r>
            <a:r>
              <a:rPr lang="ko-KR" altLang="en-US" sz="1600" b="1" dirty="0">
                <a:highlight>
                  <a:srgbClr val="FFFF00"/>
                </a:highlight>
              </a:rPr>
              <a:t>비트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임을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B574-CD30-F54D-205C-0F2653EFD0C9}"/>
              </a:ext>
            </a:extLst>
          </p:cNvPr>
          <p:cNvSpPr txBox="1"/>
          <p:nvPr/>
        </p:nvSpPr>
        <p:spPr>
          <a:xfrm>
            <a:off x="592429" y="4906211"/>
            <a:ext cx="937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메모리는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1byte(8bit)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가 관리</a:t>
            </a:r>
            <a:r>
              <a:rPr kumimoji="1" lang="ko-KR" altLang="en-US" sz="1600" dirty="0"/>
              <a:t>가 되며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위의 메모리 단위당 </a:t>
            </a:r>
            <a:r>
              <a:rPr kumimoji="1" lang="ko-KR" altLang="en-US" sz="1600" b="1" dirty="0"/>
              <a:t>메모리 주소</a:t>
            </a:r>
            <a:r>
              <a:rPr kumimoji="1" lang="ko-KR" altLang="en-US" sz="1600" dirty="0"/>
              <a:t>를 가지고 있다</a:t>
            </a:r>
            <a:r>
              <a:rPr kumimoji="1" lang="en-US" altLang="ko-KR" sz="1600" dirty="0"/>
              <a:t>. </a:t>
            </a:r>
          </a:p>
          <a:p>
            <a:r>
              <a:rPr kumimoji="1" lang="en-US" altLang="ko-KR" sz="1600" b="1" dirty="0">
                <a:highlight>
                  <a:srgbClr val="FFFF00"/>
                </a:highlight>
              </a:rPr>
              <a:t>1byte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메모리 공간을 관리하기 위해 </a:t>
            </a:r>
            <a:r>
              <a:rPr kumimoji="1" lang="en-US" altLang="ko-KR" sz="1600" b="1" dirty="0">
                <a:highlight>
                  <a:srgbClr val="FFFF00"/>
                </a:highlight>
              </a:rPr>
              <a:t>32bit</a:t>
            </a:r>
            <a:r>
              <a:rPr kumimoji="1" lang="ko-KR" altLang="en-US" sz="16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사용</a:t>
            </a:r>
            <a:r>
              <a:rPr kumimoji="1" lang="ko-KR" altLang="en-US" sz="1600" dirty="0"/>
              <a:t>하고 있다 </a:t>
            </a:r>
            <a:r>
              <a:rPr kumimoji="1" lang="en-US" altLang="ko-KR" sz="1600" dirty="0"/>
              <a:t>(32bit</a:t>
            </a:r>
            <a:r>
              <a:rPr kumimoji="1" lang="ko-KR" altLang="en-US" sz="1600" dirty="0"/>
              <a:t> 체계 기준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6226937" y="4165019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608749" y="3128051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2" name="설명선 2[L] 11">
            <a:extLst>
              <a:ext uri="{FF2B5EF4-FFF2-40B4-BE49-F238E27FC236}">
                <a16:creationId xmlns:a16="http://schemas.microsoft.com/office/drawing/2014/main" id="{6B311DC9-B82A-F3C2-E644-1BF651DC8FA1}"/>
              </a:ext>
            </a:extLst>
          </p:cNvPr>
          <p:cNvSpPr/>
          <p:nvPr/>
        </p:nvSpPr>
        <p:spPr>
          <a:xfrm>
            <a:off x="7218610" y="2142469"/>
            <a:ext cx="1964026" cy="895851"/>
          </a:xfrm>
          <a:prstGeom prst="borderCallout2">
            <a:avLst>
              <a:gd name="adj1" fmla="val 51815"/>
              <a:gd name="adj2" fmla="val -1120"/>
              <a:gd name="adj3" fmla="val 51815"/>
              <a:gd name="adj4" fmla="val -18634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32bit (</a:t>
            </a:r>
            <a:r>
              <a:rPr kumimoji="1" lang="ko-KR" altLang="en-US" sz="1400" dirty="0">
                <a:solidFill>
                  <a:schemeClr val="tx1"/>
                </a:solidFill>
              </a:rPr>
              <a:t>메모리</a:t>
            </a:r>
            <a:r>
              <a:rPr kumimoji="1" lang="en-US" altLang="ko-KR" sz="1400" dirty="0">
                <a:solidFill>
                  <a:schemeClr val="tx1"/>
                </a:solidFill>
              </a:rPr>
              <a:t>) -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단위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_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_ _ _ _  ….  _ _ _ _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608749" y="3038320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0F1-360A-D5C4-0CC6-B07D11D3C098}"/>
              </a:ext>
            </a:extLst>
          </p:cNvPr>
          <p:cNvSpPr txBox="1"/>
          <p:nvPr/>
        </p:nvSpPr>
        <p:spPr>
          <a:xfrm>
            <a:off x="8567314" y="1803915"/>
            <a:ext cx="78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6CA8-057A-9A4A-3F18-B43585E997B5}"/>
              </a:ext>
            </a:extLst>
          </p:cNvPr>
          <p:cNvSpPr txBox="1"/>
          <p:nvPr/>
        </p:nvSpPr>
        <p:spPr>
          <a:xfrm>
            <a:off x="673030" y="6060155"/>
            <a:ext cx="76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해당 메모리 주소는 물리적으로 가지고 있는 것인가</a:t>
            </a:r>
            <a:r>
              <a:rPr kumimoji="1" lang="en-US" altLang="ko-KR" sz="1400" dirty="0"/>
              <a:t>? </a:t>
            </a:r>
            <a:r>
              <a:rPr kumimoji="1" lang="ko-KR" altLang="en-US" sz="1400" dirty="0"/>
              <a:t>논리적인가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478" y="159026"/>
            <a:ext cx="1178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즉</a:t>
            </a:r>
            <a:r>
              <a:rPr lang="en-US" altLang="ko-KR" sz="1600" dirty="0"/>
              <a:t>, 32</a:t>
            </a:r>
            <a:r>
              <a:rPr lang="ko-KR" altLang="en-US" sz="1600" dirty="0"/>
              <a:t>비트 체계에서는 </a:t>
            </a:r>
            <a:r>
              <a:rPr lang="en-US" altLang="ko-KR" sz="1600" u="sng" dirty="0"/>
              <a:t>CPU</a:t>
            </a:r>
            <a:r>
              <a:rPr lang="ko-KR" altLang="en-US" sz="1600" u="sng" dirty="0"/>
              <a:t>가 한 번에 관리할 수 있는 메모리 크기가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이고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이론상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로 표현 가능한 </a:t>
            </a:r>
            <a:r>
              <a:rPr lang="ko-KR" altLang="en-US" sz="1600" u="sng" dirty="0" err="1"/>
              <a:t>경우의수를</a:t>
            </a:r>
            <a:r>
              <a:rPr lang="ko-KR" altLang="en-US" sz="1600" u="sng" dirty="0"/>
              <a:t> 처리 가능하다 </a:t>
            </a:r>
            <a:r>
              <a:rPr lang="en-US" altLang="ko-KR" sz="1600" u="sng" dirty="0"/>
              <a:t>(4GB)</a:t>
            </a:r>
            <a:endParaRPr lang="ko-KR" altLang="en-US" sz="1600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89841"/>
              </p:ext>
            </p:extLst>
          </p:nvPr>
        </p:nvGraphicFramePr>
        <p:xfrm>
          <a:off x="8291659" y="1881755"/>
          <a:ext cx="3237675" cy="144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52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51654" y="1358351"/>
            <a:ext cx="231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4,294,967,296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1byte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91659" y="188175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91658" y="2172549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71444" y="1883713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08705" y="216349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91657" y="3027401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3" idx="3"/>
            <a:endCxn id="43" idx="1"/>
          </p:cNvCxnSpPr>
          <p:nvPr/>
        </p:nvCxnSpPr>
        <p:spPr>
          <a:xfrm flipV="1">
            <a:off x="6593089" y="3171819"/>
            <a:ext cx="1698568" cy="464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42" idx="2"/>
          </p:cNvCxnSpPr>
          <p:nvPr/>
        </p:nvCxnSpPr>
        <p:spPr>
          <a:xfrm>
            <a:off x="5946836" y="1922072"/>
            <a:ext cx="3491867" cy="530258"/>
          </a:xfrm>
          <a:prstGeom prst="bentConnector4">
            <a:avLst>
              <a:gd name="adj1" fmla="val 29076"/>
              <a:gd name="adj2" fmla="val 1294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>
            <a:off x="5946836" y="1666128"/>
            <a:ext cx="2344823" cy="3600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627" y="3928171"/>
            <a:ext cx="1088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32</a:t>
            </a:r>
            <a:r>
              <a:rPr lang="ko-KR" altLang="en-US" sz="1400" dirty="0"/>
              <a:t>비트로는 표현 가능한 개수는 총 </a:t>
            </a:r>
            <a:r>
              <a:rPr lang="en-US" altLang="ko-KR" sz="1400" b="1" dirty="0">
                <a:solidFill>
                  <a:srgbClr val="FF0000"/>
                </a:solidFill>
              </a:rPr>
              <a:t>4,294,967,296</a:t>
            </a:r>
            <a:r>
              <a:rPr lang="ko-KR" altLang="en-US" sz="1400" b="1" dirty="0">
                <a:solidFill>
                  <a:srgbClr val="FF0000"/>
                </a:solidFill>
              </a:rPr>
              <a:t>까지</a:t>
            </a:r>
            <a:r>
              <a:rPr lang="ko-KR" altLang="en-US" sz="1400" dirty="0"/>
              <a:t> 표현 할 수 있고</a:t>
            </a:r>
            <a:r>
              <a:rPr lang="en-US" altLang="ko-KR" sz="1400" dirty="0"/>
              <a:t>, 32</a:t>
            </a:r>
            <a:r>
              <a:rPr lang="ko-KR" altLang="en-US" sz="1400" dirty="0"/>
              <a:t>비트로 표현 할 수 있는 숫자 마다 </a:t>
            </a:r>
            <a:r>
              <a:rPr lang="en-US" altLang="ko-KR" sz="1400" dirty="0"/>
              <a:t> 1byte</a:t>
            </a:r>
            <a:r>
              <a:rPr lang="ko-KR" altLang="en-US" sz="1400" dirty="0"/>
              <a:t>를 할당한다면 총 </a:t>
            </a:r>
            <a:r>
              <a:rPr lang="en-US" altLang="ko-KR" sz="1400" dirty="0"/>
              <a:t>4,294,967,296 byte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9083" y="940130"/>
            <a:ext cx="136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CPU</a:t>
            </a:r>
            <a:r>
              <a:rPr lang="ko-KR" altLang="en-US" sz="1000" dirty="0"/>
              <a:t>가 </a:t>
            </a:r>
            <a:r>
              <a:rPr lang="ko-KR" altLang="en-US" sz="1000" b="1" dirty="0"/>
              <a:t>한 번에 </a:t>
            </a:r>
            <a:endParaRPr lang="en-US" altLang="ko-KR" sz="1000" b="1" dirty="0"/>
          </a:p>
          <a:p>
            <a:r>
              <a:rPr lang="ko-KR" altLang="en-US" sz="1000" dirty="0"/>
              <a:t>메모리 주소를 지정할 수 있는 최대 크기 는 </a:t>
            </a:r>
            <a:r>
              <a:rPr lang="en-US" altLang="ko-KR" sz="1000" dirty="0"/>
              <a:t>32bit</a:t>
            </a:r>
            <a:r>
              <a:rPr lang="ko-KR" altLang="en-US" sz="1000" dirty="0"/>
              <a:t>이다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60132" y="4940988"/>
            <a:ext cx="11246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32</a:t>
            </a:r>
            <a:r>
              <a:rPr lang="ko-KR" altLang="en-US" sz="1400" dirty="0"/>
              <a:t>비트 체계에서 </a:t>
            </a:r>
            <a:r>
              <a:rPr lang="en-US" altLang="ko-KR" sz="1400" dirty="0"/>
              <a:t>CPU</a:t>
            </a:r>
            <a:r>
              <a:rPr lang="ko-KR" altLang="en-US" sz="1400" dirty="0"/>
              <a:t>는 한 번에 </a:t>
            </a:r>
            <a:r>
              <a:rPr lang="en-US" altLang="ko-KR" sz="1400" dirty="0">
                <a:solidFill>
                  <a:srgbClr val="C00000"/>
                </a:solidFill>
              </a:rPr>
              <a:t>32</a:t>
            </a:r>
            <a:r>
              <a:rPr lang="ko-KR" altLang="en-US" sz="1400" dirty="0">
                <a:solidFill>
                  <a:srgbClr val="C00000"/>
                </a:solidFill>
              </a:rPr>
              <a:t>비트로 메모리를 관리</a:t>
            </a:r>
            <a:r>
              <a:rPr lang="ko-KR" altLang="en-US" sz="1400" dirty="0"/>
              <a:t>한다</a:t>
            </a:r>
            <a:r>
              <a:rPr lang="en-US" altLang="ko-KR" sz="1400" dirty="0"/>
              <a:t>. 32</a:t>
            </a:r>
            <a:r>
              <a:rPr lang="ko-KR" altLang="en-US" sz="1400" dirty="0"/>
              <a:t>비트로 표현할 수 있는 경우의 수는 총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개이고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각 주소는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바이트를 관리하므로 이론적으로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아키텍처의 </a:t>
            </a:r>
            <a:r>
              <a:rPr lang="en-US" altLang="ko-KR" sz="1400" dirty="0"/>
              <a:t>CPU</a:t>
            </a:r>
            <a:r>
              <a:rPr lang="ko-KR" altLang="en-US" sz="1400" dirty="0"/>
              <a:t>는 최대 </a:t>
            </a:r>
            <a:r>
              <a:rPr lang="en-US" altLang="ko-KR" sz="1400" dirty="0"/>
              <a:t>4GB(4,294,967,296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의 메모리를 관리할 수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5472" y="196033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5" y="2242214"/>
            <a:ext cx="912901" cy="929605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03" name="그룹 102"/>
          <p:cNvGrpSpPr/>
          <p:nvPr/>
        </p:nvGrpSpPr>
        <p:grpSpPr>
          <a:xfrm>
            <a:off x="1313033" y="1050574"/>
            <a:ext cx="5280056" cy="2773000"/>
            <a:chOff x="1313033" y="917012"/>
            <a:chExt cx="5280056" cy="2773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92586" y="917012"/>
              <a:ext cx="4800503" cy="2773000"/>
              <a:chOff x="1382957" y="1234178"/>
              <a:chExt cx="4800503" cy="277300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82957" y="1237189"/>
                <a:ext cx="4800503" cy="2769989"/>
                <a:chOff x="1382957" y="1237189"/>
                <a:chExt cx="4800503" cy="2769989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2957" y="1237189"/>
                  <a:ext cx="4800503" cy="2769989"/>
                  <a:chOff x="7147980" y="1384473"/>
                  <a:chExt cx="4800503" cy="2769989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491033" y="3797802"/>
                    <a:ext cx="145745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/>
                      <a:t>4,294,967,295</a:t>
                    </a:r>
                    <a:endParaRPr lang="ko-KR" altLang="en-US" sz="1600" dirty="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7147980" y="1384473"/>
                    <a:ext cx="3048000" cy="2769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/>
                      <a:t>32bit</a:t>
                    </a:r>
                    <a:r>
                      <a:rPr kumimoji="1" lang="ko-KR" altLang="en-US" sz="1400" dirty="0"/>
                      <a:t>로 표현할 수 있는 경우</a:t>
                    </a:r>
                    <a:endParaRPr kumimoji="1" lang="en-US" altLang="ko-KR" sz="1400" b="1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0               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0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1 0 0</a:t>
                    </a:r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1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1 1 1 1  ….  1 1 1 1</a:t>
                    </a: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1000083" y="1823612"/>
                    <a:ext cx="276397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600" dirty="0"/>
                      <a:t>0</a:t>
                    </a:r>
                  </a:p>
                  <a:p>
                    <a:r>
                      <a:rPr lang="en-US" altLang="ko-KR" sz="1600" dirty="0"/>
                      <a:t>1</a:t>
                    </a:r>
                  </a:p>
                  <a:p>
                    <a:r>
                      <a:rPr lang="en-US" altLang="ko-KR" sz="1600" dirty="0"/>
                      <a:t>2</a:t>
                    </a:r>
                  </a:p>
                  <a:p>
                    <a:r>
                      <a:rPr lang="en-US" altLang="ko-KR" sz="1600" dirty="0"/>
                      <a:t>3</a:t>
                    </a:r>
                  </a:p>
                  <a:p>
                    <a:r>
                      <a:rPr lang="en-US" altLang="ko-KR" sz="1600" dirty="0"/>
                      <a:t>4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723155" y="3140293"/>
                  <a:ext cx="4581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…..</a:t>
                  </a:r>
                  <a:endParaRPr lang="ko-KR" altLang="en-US" sz="1600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045948" y="1234178"/>
                <a:ext cx="704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order</a:t>
                </a:r>
                <a:endParaRPr lang="ko-KR" altLang="en-US" sz="1400" b="1" dirty="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229491" y="1389984"/>
              <a:ext cx="2147300" cy="30525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꺾인 연결선 95"/>
            <p:cNvCxnSpPr>
              <a:endCxn id="97" idx="1"/>
            </p:cNvCxnSpPr>
            <p:nvPr/>
          </p:nvCxnSpPr>
          <p:spPr>
            <a:xfrm rot="5400000" flipH="1" flipV="1">
              <a:off x="975347" y="1876839"/>
              <a:ext cx="1034303" cy="3589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671964" y="14083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671963" y="1673415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69930" y="19078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7186" y="2148416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71963" y="2413484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667185" y="3368049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*64</a:t>
                </a:r>
                <a:r>
                  <a:rPr lang="ko-KR" altLang="en-US" sz="1200" dirty="0"/>
                  <a:t>비트 체계의 </a:t>
                </a:r>
                <a:r>
                  <a:rPr lang="en-US" altLang="ko-KR" sz="1200" dirty="0"/>
                  <a:t>CPU</a:t>
                </a:r>
                <a:r>
                  <a:rPr lang="ko-KR" altLang="en-US" sz="1200" dirty="0"/>
                  <a:t>는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byte</a:t>
                </a:r>
                <a:r>
                  <a:rPr lang="ko-KR" altLang="en-US" sz="1200" dirty="0"/>
                  <a:t>까지 메모리를 관리할 수 있다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이론상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083036" y="1913318"/>
            <a:ext cx="53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지목</a:t>
            </a: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33564" y="4654191"/>
            <a:ext cx="11899410" cy="308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7588" y="5548088"/>
            <a:ext cx="1124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즉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아키텍처를 가지고 있는 </a:t>
            </a:r>
            <a:r>
              <a:rPr lang="en-US" altLang="ko-KR" sz="1400" dirty="0"/>
              <a:t>CPU</a:t>
            </a:r>
            <a:r>
              <a:rPr lang="ko-KR" altLang="en-US" sz="1400" dirty="0"/>
              <a:t>는 </a:t>
            </a:r>
            <a:r>
              <a:rPr lang="en-US" altLang="ko-KR" sz="1400" dirty="0"/>
              <a:t>32bit</a:t>
            </a:r>
            <a:r>
              <a:rPr lang="ko-KR" altLang="en-US" sz="1400" dirty="0"/>
              <a:t>로 표현할 수 있는 범위를 넘어서는 표현을 할 수 없으므로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초과의 메모리 </a:t>
            </a:r>
            <a:r>
              <a:rPr lang="en-US" altLang="ko-KR" sz="1400" dirty="0"/>
              <a:t>Cell</a:t>
            </a:r>
            <a:r>
              <a:rPr lang="ko-KR" altLang="en-US" sz="1400" dirty="0"/>
              <a:t>을 지목할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말하면</a:t>
            </a:r>
            <a:r>
              <a:rPr lang="en-US" altLang="ko-KR" sz="1400" dirty="0"/>
              <a:t>, CPU</a:t>
            </a:r>
            <a:r>
              <a:rPr lang="ko-KR" altLang="en-US" sz="1400" dirty="0"/>
              <a:t>의 관리 </a:t>
            </a:r>
            <a:r>
              <a:rPr lang="ko-KR" altLang="en-US" sz="1400" dirty="0" err="1"/>
              <a:t>범위상</a:t>
            </a:r>
            <a:r>
              <a:rPr lang="ko-KR" altLang="en-US" sz="1400" dirty="0"/>
              <a:t> </a:t>
            </a:r>
            <a:r>
              <a:rPr lang="en-US" altLang="ko-KR" sz="1400" dirty="0"/>
              <a:t>4GB</a:t>
            </a:r>
            <a:r>
              <a:rPr lang="ko-KR" altLang="en-US" sz="1400" dirty="0"/>
              <a:t>용량이 한계이다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76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Q.3) CPU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/>
              <a:t>32bit/64bit</a:t>
            </a:r>
            <a:r>
              <a:rPr kumimoji="1" lang="ko-KR" altLang="en-US" sz="1600" b="1" dirty="0"/>
              <a:t>로 표현한 주소를 어떻게 </a:t>
            </a:r>
            <a:r>
              <a:rPr kumimoji="1" lang="en-US" altLang="ko-KR" sz="1600" b="1" dirty="0"/>
              <a:t>RAM</a:t>
            </a:r>
            <a:r>
              <a:rPr kumimoji="1" lang="ko-KR" altLang="en-US" sz="1600" b="1" dirty="0"/>
              <a:t>의 메모리 셀과 매핑하는 걸까</a:t>
            </a:r>
            <a:r>
              <a:rPr kumimoji="1" lang="en-US" altLang="ko-KR" sz="1600" b="1" dirty="0"/>
              <a:t>?</a:t>
            </a:r>
          </a:p>
          <a:p>
            <a:r>
              <a:rPr kumimoji="1" lang="en-US" altLang="ko-KR" sz="1600" b="1" dirty="0"/>
              <a:t>       (</a:t>
            </a:r>
            <a:r>
              <a:rPr kumimoji="1" lang="en-US" altLang="ko-KR" sz="1400" b="1" dirty="0"/>
              <a:t>CPU</a:t>
            </a:r>
            <a:r>
              <a:rPr kumimoji="1" lang="ko-KR" altLang="en-US" sz="1400" b="1" dirty="0"/>
              <a:t>는 </a:t>
            </a:r>
            <a:r>
              <a:rPr kumimoji="1" lang="en-US" altLang="ko-KR" sz="1400" b="1" dirty="0"/>
              <a:t>RAM</a:t>
            </a:r>
            <a:r>
              <a:rPr kumimoji="1" lang="ko-KR" altLang="en-US" sz="1400" b="1" dirty="0"/>
              <a:t>메모리에 어떻게 </a:t>
            </a:r>
            <a:r>
              <a:rPr kumimoji="1" lang="ko-KR" altLang="en-US" sz="1400" b="1" dirty="0" err="1"/>
              <a:t>접근하는걸까</a:t>
            </a:r>
            <a:r>
              <a:rPr kumimoji="1" lang="en-US" altLang="ko-KR" sz="1400" b="1" dirty="0"/>
              <a:t>?</a:t>
            </a:r>
            <a:r>
              <a:rPr kumimoji="1" lang="en-US" altLang="ko-KR" sz="1600" b="1" dirty="0"/>
              <a:t>)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3336" y="955497"/>
            <a:ext cx="11311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 앞서 </a:t>
            </a:r>
            <a:r>
              <a:rPr lang="en-US" altLang="ko-KR" sz="1300" dirty="0"/>
              <a:t>32bit/64bit </a:t>
            </a:r>
            <a:r>
              <a:rPr lang="ko-KR" altLang="en-US" sz="1300" dirty="0"/>
              <a:t>체계에서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한 번에 관리할 수 있는 메모리의 크기를 얘기 </a:t>
            </a:r>
            <a:r>
              <a:rPr lang="ko-KR" altLang="en-US" sz="1300" dirty="0" err="1"/>
              <a:t>했던거고</a:t>
            </a:r>
            <a:r>
              <a:rPr lang="en-US" altLang="ko-KR" sz="1300" dirty="0"/>
              <a:t>, </a:t>
            </a:r>
          </a:p>
          <a:p>
            <a:r>
              <a:rPr lang="ko-KR" altLang="en-US" sz="1300" dirty="0"/>
              <a:t>이번에는 </a:t>
            </a:r>
            <a:r>
              <a:rPr lang="ko-KR" altLang="en-US" sz="13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관리를 어떻게 하는지에 대한 메커니즘</a:t>
            </a:r>
            <a:r>
              <a:rPr lang="ko-KR" altLang="en-US" sz="1300" dirty="0"/>
              <a:t>을 좀 더 자세하게 보기 위한 질문이다</a:t>
            </a:r>
            <a:r>
              <a:rPr lang="en-US" altLang="ko-KR" sz="1300" dirty="0"/>
              <a:t>.</a:t>
            </a:r>
            <a:r>
              <a:rPr lang="ko-KR" altLang="en-US" sz="1300" dirty="0"/>
              <a:t>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해당 메모리에 어떻게 접근하는지를 알아보자</a:t>
            </a:r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26642"/>
              </p:ext>
            </p:extLst>
          </p:nvPr>
        </p:nvGraphicFramePr>
        <p:xfrm>
          <a:off x="6283162" y="2480156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9709879" y="4577222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9136190" y="3559297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9136190" y="3469566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82551" y="307199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2557976" y="1597556"/>
            <a:ext cx="67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여기서 </a:t>
            </a:r>
            <a:r>
              <a:rPr lang="ko-KR" altLang="en-US" sz="1400" b="1" dirty="0" err="1">
                <a:solidFill>
                  <a:srgbClr val="C00000"/>
                </a:solidFill>
              </a:rPr>
              <a:t>가상주소</a:t>
            </a:r>
            <a:r>
              <a:rPr lang="en-US" altLang="ko-KR" sz="1400" b="1" dirty="0">
                <a:solidFill>
                  <a:srgbClr val="C00000"/>
                </a:solidFill>
              </a:rPr>
              <a:t>(VMS)</a:t>
            </a:r>
            <a:r>
              <a:rPr lang="ko-KR" altLang="en-US" sz="1400" b="1" dirty="0"/>
              <a:t>와 </a:t>
            </a:r>
            <a:r>
              <a:rPr lang="ko-KR" altLang="en-US" sz="1400" b="1" dirty="0" err="1">
                <a:solidFill>
                  <a:srgbClr val="C00000"/>
                </a:solidFill>
              </a:rPr>
              <a:t>물리주소</a:t>
            </a:r>
            <a:r>
              <a:rPr lang="ko-KR" altLang="en-US" sz="1400" b="1" dirty="0" err="1"/>
              <a:t>에</a:t>
            </a:r>
            <a:r>
              <a:rPr lang="ko-KR" altLang="en-US" sz="1400" b="1" dirty="0"/>
              <a:t> 그리고 </a:t>
            </a:r>
            <a:r>
              <a:rPr lang="ko-KR" altLang="en-US" sz="1400" b="1" dirty="0">
                <a:solidFill>
                  <a:srgbClr val="C00000"/>
                </a:solidFill>
              </a:rPr>
              <a:t>페이지테이블</a:t>
            </a:r>
            <a:r>
              <a:rPr lang="ko-KR" altLang="en-US" sz="1400" b="1" dirty="0"/>
              <a:t>에 대한 개념이 나온다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7146"/>
              </p:ext>
            </p:extLst>
          </p:nvPr>
        </p:nvGraphicFramePr>
        <p:xfrm>
          <a:off x="2986327" y="2228809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4717" y="6091408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05671" y="2054483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56438" y="5079602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2007820" y="3164223"/>
            <a:ext cx="1382652" cy="9585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49959" y="3265346"/>
            <a:ext cx="123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 접근</a:t>
            </a:r>
          </a:p>
        </p:txBody>
      </p:sp>
      <p:cxnSp>
        <p:nvCxnSpPr>
          <p:cNvPr id="48" name="꺾인 연결선 47"/>
          <p:cNvCxnSpPr>
            <a:endCxn id="34" idx="1"/>
          </p:cNvCxnSpPr>
          <p:nvPr/>
        </p:nvCxnSpPr>
        <p:spPr>
          <a:xfrm>
            <a:off x="5392763" y="3111147"/>
            <a:ext cx="3743427" cy="6358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2713" y="2926481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39259" y="5797125"/>
            <a:ext cx="312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실제로 </a:t>
            </a:r>
            <a:r>
              <a:rPr lang="en-US" altLang="ko-KR" sz="1000" b="1" dirty="0"/>
              <a:t>1bit – 1 cell</a:t>
            </a:r>
            <a:r>
              <a:rPr lang="ko-KR" altLang="en-US" sz="1000" b="1" dirty="0"/>
              <a:t>이다 </a:t>
            </a:r>
            <a:r>
              <a:rPr lang="en-US" altLang="ko-KR" sz="1000" b="1" dirty="0"/>
              <a:t>(Transistor) </a:t>
            </a:r>
            <a:r>
              <a:rPr lang="ko-KR" altLang="en-US" sz="1000" b="1" dirty="0"/>
              <a:t>보기 좋게 </a:t>
            </a:r>
            <a:endParaRPr lang="en-US" altLang="ko-KR" sz="1000" b="1" dirty="0"/>
          </a:p>
          <a:p>
            <a:r>
              <a:rPr lang="en-US" altLang="ko-KR" sz="1000" b="1" dirty="0"/>
              <a:t>1 Byte</a:t>
            </a:r>
            <a:r>
              <a:rPr lang="ko-KR" altLang="en-US" sz="1000" b="1" dirty="0"/>
              <a:t>단위로 그려 </a:t>
            </a:r>
            <a:r>
              <a:rPr lang="ko-KR" altLang="en-US" sz="1000" b="1" dirty="0" err="1"/>
              <a:t>놓은것</a:t>
            </a:r>
            <a:r>
              <a:rPr lang="ko-KR" altLang="en-US" sz="1000" b="1" dirty="0"/>
              <a:t> 뿐이다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190" y="5202077"/>
            <a:ext cx="2274641" cy="159020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055928" y="6530672"/>
            <a:ext cx="812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참고 그림</a:t>
            </a:r>
          </a:p>
        </p:txBody>
      </p:sp>
    </p:spTree>
    <p:extLst>
      <p:ext uri="{BB962C8B-B14F-4D97-AF65-F5344CB8AC3E}">
        <p14:creationId xmlns:p14="http://schemas.microsoft.com/office/powerpoint/2010/main" val="178798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58375"/>
              </p:ext>
            </p:extLst>
          </p:nvPr>
        </p:nvGraphicFramePr>
        <p:xfrm>
          <a:off x="3984410" y="1542573"/>
          <a:ext cx="7815708" cy="3931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026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096012034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623748971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984565910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7316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</a:t>
                      </a:r>
                      <a:r>
                        <a:rPr lang="ko-KR" altLang="en-US" sz="1100" baseline="0" dirty="0"/>
                        <a:t> 페이지  </a:t>
                      </a:r>
                      <a:r>
                        <a:rPr lang="en-US" altLang="ko-KR" sz="1100" baseline="0" dirty="0"/>
                        <a:t>Order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가상 주소 </a:t>
                      </a:r>
                      <a:r>
                        <a:rPr lang="en-US" altLang="ko-KR" sz="1100" dirty="0"/>
                        <a:t>(Virtual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 페이지 주소 </a:t>
                      </a:r>
                      <a:r>
                        <a:rPr lang="en-US" altLang="ko-KR" sz="1100" dirty="0"/>
                        <a:t>(Logical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페이지 내 오프셋</a:t>
                      </a:r>
                      <a:endParaRPr lang="en-US" altLang="ko-KR" sz="11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(Offset)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물리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프레임 주소 </a:t>
                      </a:r>
                      <a:r>
                        <a:rPr lang="en-US" altLang="ko-KR" sz="1100" baseline="0" dirty="0"/>
                        <a:t>(Physical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물리 주소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0x00403F00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0x00403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1,048,576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6900" y="5510514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714" y="192988"/>
            <a:ext cx="1057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Page Table</a:t>
            </a:r>
            <a:r>
              <a:rPr lang="ko-KR" altLang="en-US" sz="1400" dirty="0"/>
              <a:t>의 실제 그림은 다음과 같다 </a:t>
            </a:r>
            <a:r>
              <a:rPr lang="en-US" altLang="ko-KR" sz="1400" dirty="0"/>
              <a:t>(Page</a:t>
            </a:r>
            <a:r>
              <a:rPr lang="ko-KR" altLang="en-US" sz="1400" dirty="0"/>
              <a:t>는 일반적으로 </a:t>
            </a:r>
            <a:r>
              <a:rPr lang="en-US" altLang="ko-KR" sz="1400" dirty="0"/>
              <a:t>4KB</a:t>
            </a:r>
            <a:r>
              <a:rPr lang="ko-KR" altLang="en-US" sz="1400" dirty="0"/>
              <a:t>단위로 관리한다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27" y="595762"/>
            <a:ext cx="894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이 말은 </a:t>
            </a:r>
            <a:r>
              <a:rPr lang="en-US" altLang="ko-KR" sz="1200" b="1" dirty="0"/>
              <a:t>1Byte</a:t>
            </a:r>
            <a:r>
              <a:rPr lang="ko-KR" altLang="en-US" sz="1200" b="1" dirty="0"/>
              <a:t>당 주소를 갖기는 하지만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페이지단위로 관리하는 것 뿐이다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따라서</a:t>
                </a:r>
                <a:r>
                  <a:rPr lang="en-US" altLang="ko-KR" sz="1200" dirty="0"/>
                  <a:t> 32bit</a:t>
                </a:r>
                <a:r>
                  <a:rPr lang="ko-KR" altLang="en-US" sz="1200" dirty="0"/>
                  <a:t>체계에서는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𝐺𝐵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=1048576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𝑃𝑎𝑔𝑒</m:t>
                    </m:r>
                  </m:oMath>
                </a14:m>
                <a:r>
                  <a:rPr lang="ko-KR" altLang="en-US" sz="1200" dirty="0"/>
                  <a:t> 가 생성된다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34607"/>
              </p:ext>
            </p:extLst>
          </p:nvPr>
        </p:nvGraphicFramePr>
        <p:xfrm>
          <a:off x="528510" y="1654333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080987" y="3508533"/>
            <a:ext cx="757382" cy="3984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268685" y="1415143"/>
            <a:ext cx="1328058" cy="42563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95157" y="5831528"/>
            <a:ext cx="227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Programming</a:t>
            </a:r>
            <a:r>
              <a:rPr lang="ko-KR" altLang="en-US" sz="1400" dirty="0"/>
              <a:t>에서 보는 주소는 모두 가상 주소</a:t>
            </a:r>
          </a:p>
        </p:txBody>
      </p:sp>
    </p:spTree>
    <p:extLst>
      <p:ext uri="{BB962C8B-B14F-4D97-AF65-F5344CB8AC3E}">
        <p14:creationId xmlns:p14="http://schemas.microsoft.com/office/powerpoint/2010/main" val="358935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727DCDD-C3C7-57EC-E8B7-8CAD8C48B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" y="1244835"/>
            <a:ext cx="806516" cy="82127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DB8D3E-A4BE-F6E3-D362-7911205F34C1}"/>
              </a:ext>
            </a:extLst>
          </p:cNvPr>
          <p:cNvSpPr txBox="1"/>
          <p:nvPr/>
        </p:nvSpPr>
        <p:spPr>
          <a:xfrm>
            <a:off x="243132" y="1062791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8E94C64C-33B7-7BDD-839F-2028629AC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35700"/>
              </p:ext>
            </p:extLst>
          </p:nvPr>
        </p:nvGraphicFramePr>
        <p:xfrm>
          <a:off x="1966686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 (page)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0x00403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70782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0B59E5-051D-A226-A098-F46A493FEFC3}"/>
              </a:ext>
            </a:extLst>
          </p:cNvPr>
          <p:cNvCxnSpPr>
            <a:cxnSpLocks/>
          </p:cNvCxnSpPr>
          <p:nvPr/>
        </p:nvCxnSpPr>
        <p:spPr>
          <a:xfrm>
            <a:off x="901654" y="1627744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309318-2C1C-21E6-BC2C-FB0136462948}"/>
              </a:ext>
            </a:extLst>
          </p:cNvPr>
          <p:cNvSpPr txBox="1"/>
          <p:nvPr/>
        </p:nvSpPr>
        <p:spPr>
          <a:xfrm>
            <a:off x="1786434" y="937057"/>
            <a:ext cx="15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Logical address</a:t>
            </a:r>
            <a:endParaRPr lang="ko-KR" altLang="en-US" sz="1400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AD55216-8046-2250-1660-31D34BB93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37582"/>
              </p:ext>
            </p:extLst>
          </p:nvPr>
        </p:nvGraphicFramePr>
        <p:xfrm>
          <a:off x="3772453" y="2739274"/>
          <a:ext cx="1877234" cy="1600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8617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938617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Page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Frame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0x00403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0x12345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</a:tbl>
          </a:graphicData>
        </a:graphic>
      </p:graphicFrame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1025D4B1-8BA9-9749-9A2B-50C608C0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74986"/>
              </p:ext>
            </p:extLst>
          </p:nvPr>
        </p:nvGraphicFramePr>
        <p:xfrm>
          <a:off x="6096000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 (frame)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0x12345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10239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D78C345-8223-9BF6-8116-D2AAB7319232}"/>
              </a:ext>
            </a:extLst>
          </p:cNvPr>
          <p:cNvSpPr txBox="1"/>
          <p:nvPr/>
        </p:nvSpPr>
        <p:spPr>
          <a:xfrm>
            <a:off x="5871659" y="937058"/>
            <a:ext cx="161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Physical address</a:t>
            </a:r>
            <a:endParaRPr lang="ko-KR" altLang="en-US" sz="1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D9ED1A-8F3A-EEEC-B1AB-DB73835B1601}"/>
              </a:ext>
            </a:extLst>
          </p:cNvPr>
          <p:cNvSpPr/>
          <p:nvPr/>
        </p:nvSpPr>
        <p:spPr>
          <a:xfrm>
            <a:off x="2986315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A897D1-AB9B-DE7C-5451-51A18930AE24}"/>
              </a:ext>
            </a:extLst>
          </p:cNvPr>
          <p:cNvSpPr/>
          <p:nvPr/>
        </p:nvSpPr>
        <p:spPr>
          <a:xfrm>
            <a:off x="711562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1FA0BB9-C266-1324-5C44-B13605D34BD3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5560787" y="-780873"/>
            <a:ext cx="12700" cy="4129314"/>
          </a:xfrm>
          <a:prstGeom prst="bentConnector3">
            <a:avLst>
              <a:gd name="adj1" fmla="val 3514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65964A6-6BD0-071F-5F2B-1FDD91561454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2341550" y="2108471"/>
            <a:ext cx="1554970" cy="1306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68B8EF-9189-FB42-92DD-BEEAC8F0495D}"/>
              </a:ext>
            </a:extLst>
          </p:cNvPr>
          <p:cNvSpPr/>
          <p:nvPr/>
        </p:nvSpPr>
        <p:spPr>
          <a:xfrm>
            <a:off x="196305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C7A19B-68BF-60E7-AC9D-8BF3337F35D8}"/>
              </a:ext>
            </a:extLst>
          </p:cNvPr>
          <p:cNvSpPr/>
          <p:nvPr/>
        </p:nvSpPr>
        <p:spPr>
          <a:xfrm>
            <a:off x="6091467" y="1280618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FA5AD79-DE88-0B31-CA22-50928F523343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5649687" y="1978052"/>
            <a:ext cx="1465942" cy="1561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9557657" y="529046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9378042" y="4578532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1272157" y="529046"/>
            <a:ext cx="0" cy="401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48357" y="633838"/>
            <a:ext cx="84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series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9557657" y="1979383"/>
            <a:ext cx="1534886" cy="93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22" idx="3"/>
          </p:cNvCxnSpPr>
          <p:nvPr/>
        </p:nvCxnSpPr>
        <p:spPr>
          <a:xfrm>
            <a:off x="8135258" y="1457347"/>
            <a:ext cx="1422399" cy="522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98856" y="1735790"/>
            <a:ext cx="872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0x00403F00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8673990" y="1853759"/>
            <a:ext cx="8918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0x12345000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8678890" y="431074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0x00000000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661551" y="2338456"/>
            <a:ext cx="936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dirty="0"/>
              <a:t>0x12345</a:t>
            </a:r>
            <a:r>
              <a:rPr lang="en-US" altLang="ko-KR" sz="1050" dirty="0">
                <a:solidFill>
                  <a:srgbClr val="FF0000"/>
                </a:solidFill>
              </a:rPr>
              <a:t>F00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9777639" y="1984403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1"/>
            <a:endCxn id="7" idx="3"/>
          </p:cNvCxnSpPr>
          <p:nvPr/>
        </p:nvCxnSpPr>
        <p:spPr>
          <a:xfrm>
            <a:off x="9557657" y="2446200"/>
            <a:ext cx="1534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777639" y="2079971"/>
            <a:ext cx="519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0x</a:t>
            </a:r>
            <a:r>
              <a:rPr lang="en-US" altLang="ko-KR" sz="1000" dirty="0">
                <a:solidFill>
                  <a:srgbClr val="FF0000"/>
                </a:solidFill>
              </a:rPr>
              <a:t>F00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131" y="4867139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Logical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page(</a:t>
            </a:r>
            <a:r>
              <a:rPr lang="ko-KR" altLang="en-US" sz="1600" dirty="0" smtClean="0"/>
              <a:t>상위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offset(</a:t>
            </a:r>
            <a:r>
              <a:rPr lang="ko-KR" altLang="en-US" sz="1600" dirty="0" smtClean="0"/>
              <a:t>하위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구성되어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737" y="185091"/>
            <a:ext cx="38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Memory Mapping </a:t>
            </a:r>
            <a:r>
              <a:rPr lang="ko-KR" altLang="en-US" sz="1400" b="1" dirty="0" smtClean="0"/>
              <a:t>메커니즘 그림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98892" y="5854977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Offset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Physical Address Offset</a:t>
            </a:r>
            <a:r>
              <a:rPr lang="ko-KR" altLang="en-US" sz="1600" dirty="0" smtClean="0"/>
              <a:t>으로 그대로 </a:t>
            </a:r>
            <a:r>
              <a:rPr lang="ko-KR" altLang="en-US" sz="1600" dirty="0" err="1" smtClean="0"/>
              <a:t>매핑된다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8893" y="5379806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Page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 Table</a:t>
            </a:r>
            <a:r>
              <a:rPr lang="ko-KR" altLang="en-US" sz="1600" dirty="0" smtClean="0"/>
              <a:t>에서 참조하여 </a:t>
            </a:r>
            <a:r>
              <a:rPr lang="en-US" altLang="ko-KR" sz="1600" dirty="0" smtClean="0"/>
              <a:t>Frame Address (</a:t>
            </a:r>
            <a:r>
              <a:rPr lang="ko-KR" altLang="en-US" sz="1600" dirty="0" smtClean="0"/>
              <a:t>물리 프레임 주소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변환한다 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33203" y="2598771"/>
            <a:ext cx="2954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TLB (Translation Lookaside Buffer) </a:t>
            </a:r>
            <a:r>
              <a:rPr lang="ko-KR" altLang="en-US" sz="1100" dirty="0" smtClean="0"/>
              <a:t>참조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메모리 참조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035523" y="2326192"/>
            <a:ext cx="135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Page Table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3131" y="6355063"/>
            <a:ext cx="1141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Physical Address = Frame Number + Offset </a:t>
            </a:r>
            <a:r>
              <a:rPr lang="ko-KR" altLang="en-US" sz="1600" dirty="0" smtClean="0"/>
              <a:t>을 조합하여 </a:t>
            </a:r>
            <a:r>
              <a:rPr lang="ko-KR" altLang="en-US" sz="1600" dirty="0" err="1" smtClean="0"/>
              <a:t>물리주소를</a:t>
            </a:r>
            <a:r>
              <a:rPr lang="ko-KR" altLang="en-US" sz="1600" dirty="0" smtClean="0"/>
              <a:t> 조합하여 </a:t>
            </a:r>
            <a:r>
              <a:rPr lang="en-US" altLang="ko-KR" sz="1600" dirty="0" smtClean="0"/>
              <a:t>Memory</a:t>
            </a:r>
            <a:r>
              <a:rPr lang="ko-KR" altLang="en-US" sz="1600" dirty="0" smtClean="0"/>
              <a:t>상에서 특정 메모리를 찾아낸다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247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20540</TotalTime>
  <Words>3048</Words>
  <Application>Microsoft Office PowerPoint</Application>
  <PresentationFormat>와이드스크린</PresentationFormat>
  <Paragraphs>525</Paragraphs>
  <Slides>27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user</cp:lastModifiedBy>
  <cp:revision>509</cp:revision>
  <dcterms:created xsi:type="dcterms:W3CDTF">2024-08-23T16:05:45Z</dcterms:created>
  <dcterms:modified xsi:type="dcterms:W3CDTF">2024-09-18T17:35:18Z</dcterms:modified>
</cp:coreProperties>
</file>