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65" r:id="rId3"/>
    <p:sldId id="267" r:id="rId4"/>
    <p:sldId id="268" r:id="rId5"/>
    <p:sldId id="271" r:id="rId6"/>
    <p:sldId id="272" r:id="rId7"/>
    <p:sldId id="276" r:id="rId8"/>
    <p:sldId id="278" r:id="rId9"/>
    <p:sldId id="273" r:id="rId10"/>
    <p:sldId id="274" r:id="rId11"/>
    <p:sldId id="277" r:id="rId12"/>
    <p:sldId id="275" r:id="rId13"/>
    <p:sldId id="270" r:id="rId14"/>
    <p:sldId id="269" r:id="rId15"/>
    <p:sldId id="256" r:id="rId16"/>
    <p:sldId id="257" r:id="rId17"/>
    <p:sldId id="258" r:id="rId18"/>
    <p:sldId id="260" r:id="rId19"/>
    <p:sldId id="259" r:id="rId20"/>
    <p:sldId id="262" r:id="rId21"/>
    <p:sldId id="261" r:id="rId22"/>
    <p:sldId id="263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76655" autoAdjust="0"/>
  </p:normalViewPr>
  <p:slideViewPr>
    <p:cSldViewPr snapToGrid="0">
      <p:cViewPr varScale="1">
        <p:scale>
          <a:sx n="88" d="100"/>
          <a:sy n="88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Q1)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컴퓨터는 어떻게 데이터를 저장하는가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한 번에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라는 의미는 </a:t>
            </a: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가 메모리를 주소 지정할 수 있는 최대 크기</a:t>
            </a:r>
            <a:r>
              <a:rPr lang="ko-KR" altLang="en-US" sz="1200" dirty="0" smtClean="0"/>
              <a:t>를 가리킵니다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CPU</a:t>
            </a:r>
            <a:r>
              <a:rPr lang="ko-KR" altLang="en-US" sz="1200" dirty="0" smtClean="0"/>
              <a:t>가 메모리 상에서 데이터를 읽거나 쓸 때 사용할 수 있는 주소 공간의 범위를 뜻합니다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의 주소에 직접 접근하는게 아니라 페이지 테이블에 있는 논리 주소에 접근하고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되는 </a:t>
            </a:r>
            <a:r>
              <a:rPr lang="ko-KR" altLang="en-US" dirty="0" err="1" smtClean="0"/>
              <a:t>물리주소로</a:t>
            </a:r>
            <a:r>
              <a:rPr lang="ko-KR" altLang="en-US" dirty="0" smtClean="0"/>
              <a:t> 변환되어 램에 저장된 데이터를 가져오는 형식으로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 여기서 </a:t>
            </a:r>
            <a:r>
              <a:rPr lang="ko-KR" altLang="en-US" b="1" dirty="0" smtClean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물리주소로</a:t>
            </a:r>
            <a:r>
              <a:rPr lang="ko-KR" altLang="en-US" b="1" dirty="0" smtClean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 smtClean="0">
                <a:solidFill>
                  <a:srgbClr val="C00000"/>
                </a:solidFill>
              </a:rPr>
              <a:t>(MMU) </a:t>
            </a:r>
            <a:r>
              <a:rPr lang="ko-KR" altLang="en-US" b="1" dirty="0" smtClean="0">
                <a:solidFill>
                  <a:srgbClr val="C00000"/>
                </a:solidFill>
              </a:rPr>
              <a:t>메모리 관리 장치</a:t>
            </a:r>
            <a:r>
              <a:rPr lang="ko-KR" altLang="en-US" dirty="0" smtClean="0"/>
              <a:t>가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MMU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내부에 통합된 하드웨어 모듈이다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가상 주소 </a:t>
            </a:r>
            <a:r>
              <a:rPr lang="en-US" altLang="ko-KR" b="1" dirty="0" smtClean="0"/>
              <a:t>(Virtual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사용하는 주소</a:t>
            </a:r>
            <a:endParaRPr lang="en-US" altLang="ko-KR" dirty="0" smtClean="0"/>
          </a:p>
          <a:p>
            <a:r>
              <a:rPr lang="ko-KR" altLang="en-US" b="1" dirty="0" smtClean="0"/>
              <a:t>논리 페이지 주소 </a:t>
            </a:r>
            <a:r>
              <a:rPr lang="en-US" altLang="ko-KR" b="1" dirty="0" smtClean="0"/>
              <a:t>(Logical Page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주소에서 페이지 번호를 추출한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페이지 내 오프셋 </a:t>
            </a:r>
            <a:r>
              <a:rPr lang="en-US" altLang="ko-KR" b="1" dirty="0" smtClean="0"/>
              <a:t>(Offset)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내에서의 위치를 나타내는 하위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 값</a:t>
            </a:r>
            <a:endParaRPr lang="en-US" altLang="ko-KR" dirty="0" smtClean="0"/>
          </a:p>
          <a:p>
            <a:r>
              <a:rPr lang="ko-KR" altLang="en-US" b="1" dirty="0" smtClean="0"/>
              <a:t>물리 페이지 주소 </a:t>
            </a:r>
            <a:r>
              <a:rPr lang="en-US" altLang="ko-KR" b="1" dirty="0" smtClean="0"/>
              <a:t>(Physical Page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테이블을 통해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물리 주소</a:t>
            </a:r>
            <a:endParaRPr lang="en-US" altLang="ko-KR" dirty="0" smtClean="0"/>
          </a:p>
          <a:p>
            <a:r>
              <a:rPr lang="ko-KR" altLang="en-US" b="1" dirty="0" smtClean="0"/>
              <a:t>물리 주소 </a:t>
            </a:r>
            <a:r>
              <a:rPr lang="en-US" altLang="ko-KR" b="1" dirty="0" smtClean="0"/>
              <a:t>(Physical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 페이지 주소와 페이지 내 오프셋을 결합하여 최종 물리 주소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로세스마다</a:t>
            </a:r>
            <a:r>
              <a:rPr lang="ko-KR" altLang="en-US" b="1" dirty="0" smtClean="0"/>
              <a:t> 가상 주소는 독립적</a:t>
            </a:r>
            <a:r>
              <a:rPr lang="ko-KR" altLang="en-US" dirty="0" smtClean="0"/>
              <a:t>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프로세스는 </a:t>
            </a:r>
            <a:r>
              <a:rPr lang="ko-KR" altLang="en-US" b="1" dirty="0" smtClean="0"/>
              <a:t>같은 가상 주소를 사용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가상 메모리 시스템의 중요한 특징 중 하나입니다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주소는 논리적이기 때문에 각 프로세스는 자신만의 </a:t>
            </a:r>
            <a:r>
              <a:rPr lang="ko-KR" altLang="en-US" b="1" dirty="0" smtClean="0"/>
              <a:t>가상 주소 공간</a:t>
            </a:r>
            <a:r>
              <a:rPr lang="ko-KR" altLang="en-US" dirty="0" smtClean="0"/>
              <a:t>을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가상 주소는 물리 메모리와는 독립적으로 관리됩니다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예시 그림 설명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프로세스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에서 같은 가상 주소 사용</a:t>
            </a:r>
            <a:r>
              <a:rPr lang="en-US" altLang="ko-KR" b="1" dirty="0" smtClean="0"/>
              <a:t>):</a:t>
            </a:r>
          </a:p>
          <a:p>
            <a:r>
              <a:rPr lang="ko-KR" altLang="en-US" b="1" dirty="0" smtClean="0"/>
              <a:t>프로세스 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가상 주소 </a:t>
            </a:r>
            <a:r>
              <a:rPr lang="en-US" altLang="ko-KR" dirty="0" smtClean="0"/>
              <a:t>0x00403F00</a:t>
            </a:r>
            <a:r>
              <a:rPr lang="ko-KR" altLang="en-US" dirty="0" smtClean="0"/>
              <a:t>가 물리 메모리 주소 </a:t>
            </a:r>
            <a:r>
              <a:rPr lang="en-US" altLang="ko-KR" dirty="0" smtClean="0"/>
              <a:t>0x00123F00</a:t>
            </a:r>
            <a:r>
              <a:rPr lang="ko-KR" altLang="en-US" dirty="0" smtClean="0"/>
              <a:t>으로 매핑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프로세스 </a:t>
            </a:r>
            <a:r>
              <a:rPr lang="en-US" altLang="ko-KR" b="1" dirty="0" smtClean="0"/>
              <a:t>B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동일한 가상 주소 </a:t>
            </a:r>
            <a:r>
              <a:rPr lang="en-US" altLang="ko-KR" dirty="0" smtClean="0"/>
              <a:t>0x00403F00</a:t>
            </a:r>
            <a:r>
              <a:rPr lang="ko-KR" altLang="en-US" dirty="0" smtClean="0"/>
              <a:t>가 물리 메모리 주소 </a:t>
            </a:r>
            <a:r>
              <a:rPr lang="en-US" altLang="ko-KR" dirty="0" smtClean="0"/>
              <a:t>0x00234F00</a:t>
            </a:r>
            <a:r>
              <a:rPr lang="ko-KR" altLang="en-US" dirty="0" smtClean="0"/>
              <a:t>으로 매핑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가상 주소 </a:t>
            </a:r>
            <a:r>
              <a:rPr lang="en-US" altLang="ko-KR" b="1" dirty="0" smtClean="0"/>
              <a:t>(Virtual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사용하는 주소</a:t>
            </a:r>
            <a:endParaRPr lang="en-US" altLang="ko-KR" dirty="0" smtClean="0"/>
          </a:p>
          <a:p>
            <a:r>
              <a:rPr lang="ko-KR" altLang="en-US" b="1" dirty="0" smtClean="0"/>
              <a:t>논리 페이지 주소 </a:t>
            </a:r>
            <a:r>
              <a:rPr lang="en-US" altLang="ko-KR" b="1" dirty="0" smtClean="0"/>
              <a:t>(Logical Page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주소에서 페이지 번호를 추출한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페이지 내 오프셋 </a:t>
            </a:r>
            <a:r>
              <a:rPr lang="en-US" altLang="ko-KR" b="1" dirty="0" smtClean="0"/>
              <a:t>(Offset)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내에서의 위치를 나타내는 하위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 값</a:t>
            </a:r>
            <a:endParaRPr lang="en-US" altLang="ko-KR" dirty="0" smtClean="0"/>
          </a:p>
          <a:p>
            <a:r>
              <a:rPr lang="ko-KR" altLang="en-US" b="1" dirty="0" smtClean="0"/>
              <a:t>물리 페이지 주소 </a:t>
            </a:r>
            <a:r>
              <a:rPr lang="en-US" altLang="ko-KR" b="1" dirty="0" smtClean="0"/>
              <a:t>(Physical Page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테이블을 통해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물리 주소</a:t>
            </a:r>
            <a:endParaRPr lang="en-US" altLang="ko-KR" dirty="0" smtClean="0"/>
          </a:p>
          <a:p>
            <a:r>
              <a:rPr lang="ko-KR" altLang="en-US" b="1" dirty="0" smtClean="0"/>
              <a:t>물리 주소 </a:t>
            </a:r>
            <a:r>
              <a:rPr lang="en-US" altLang="ko-KR" b="1" dirty="0" smtClean="0"/>
              <a:t>(Physical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 페이지 주소와 페이지 내 오프셋을 결합하여 최종 물리 주소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로세스마다</a:t>
            </a:r>
            <a:r>
              <a:rPr lang="ko-KR" altLang="en-US" b="1" dirty="0" smtClean="0"/>
              <a:t> 가상 주소는 독립적</a:t>
            </a:r>
            <a:r>
              <a:rPr lang="ko-KR" altLang="en-US" dirty="0" smtClean="0"/>
              <a:t>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프로세스는 </a:t>
            </a:r>
            <a:r>
              <a:rPr lang="ko-KR" altLang="en-US" b="1" dirty="0" smtClean="0"/>
              <a:t>같은 가상 주소를 사용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가상 메모리 시스템의 중요한 특징 중 하나입니다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주소는 논리적이기 때문에 각 프로세스는 자신만의 </a:t>
            </a:r>
            <a:r>
              <a:rPr lang="ko-KR" altLang="en-US" b="1" dirty="0" smtClean="0"/>
              <a:t>가상 주소 공간</a:t>
            </a:r>
            <a:r>
              <a:rPr lang="ko-KR" altLang="en-US" dirty="0" smtClean="0"/>
              <a:t>을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가상 주소는 물리 메모리와는 독립적으로 관리됩니다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예시 그림 설명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프로세스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에서 같은 가상 주소 사용</a:t>
            </a:r>
            <a:r>
              <a:rPr lang="en-US" altLang="ko-KR" b="1" dirty="0" smtClean="0"/>
              <a:t>):</a:t>
            </a:r>
          </a:p>
          <a:p>
            <a:r>
              <a:rPr lang="ko-KR" altLang="en-US" b="1" dirty="0" smtClean="0"/>
              <a:t>프로세스 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가상 주소 </a:t>
            </a:r>
            <a:r>
              <a:rPr lang="en-US" altLang="ko-KR" dirty="0" smtClean="0"/>
              <a:t>0x00403F00</a:t>
            </a:r>
            <a:r>
              <a:rPr lang="ko-KR" altLang="en-US" dirty="0" smtClean="0"/>
              <a:t>가 물리 메모리 주소 </a:t>
            </a:r>
            <a:r>
              <a:rPr lang="en-US" altLang="ko-KR" dirty="0" smtClean="0"/>
              <a:t>0x00123F00</a:t>
            </a:r>
            <a:r>
              <a:rPr lang="ko-KR" altLang="en-US" dirty="0" smtClean="0"/>
              <a:t>으로 매핑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프로세스 </a:t>
            </a:r>
            <a:r>
              <a:rPr lang="en-US" altLang="ko-KR" b="1" dirty="0" smtClean="0"/>
              <a:t>B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동일한 가상 주소 </a:t>
            </a:r>
            <a:r>
              <a:rPr lang="en-US" altLang="ko-KR" dirty="0" smtClean="0"/>
              <a:t>0x00403F00</a:t>
            </a:r>
            <a:r>
              <a:rPr lang="ko-KR" altLang="en-US" dirty="0" smtClean="0"/>
              <a:t>가 물리 메모리 주소 </a:t>
            </a:r>
            <a:r>
              <a:rPr lang="en-US" altLang="ko-KR" dirty="0" smtClean="0"/>
              <a:t>0x00234F00</a:t>
            </a:r>
            <a:r>
              <a:rPr lang="ko-KR" altLang="en-US" dirty="0" smtClean="0"/>
              <a:t>으로 매핑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RAS(Row Address Strobe): </a:t>
            </a:r>
            <a:r>
              <a:rPr lang="ko-KR" altLang="en-US" dirty="0" smtClean="0"/>
              <a:t>행 주소를 지정하는 신호</a:t>
            </a:r>
            <a:r>
              <a:rPr lang="en-US" altLang="ko-KR" dirty="0" smtClean="0"/>
              <a:t>. CAS(Column Address Strobe): </a:t>
            </a:r>
            <a:r>
              <a:rPr lang="ko-KR" altLang="en-US" dirty="0" smtClean="0"/>
              <a:t>열 주소를 지정하는 신호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ko-KR" altLang="en-US" sz="1600" b="1" dirty="0" smtClean="0"/>
              <a:t>왜 </a:t>
            </a:r>
            <a:r>
              <a:rPr kumimoji="1" lang="ko-KR" altLang="en-US" sz="1600" b="1" dirty="0" err="1" smtClean="0"/>
              <a:t>가상주소</a:t>
            </a:r>
            <a:r>
              <a:rPr kumimoji="1" lang="ko-KR" altLang="en-US" sz="1600" b="1" dirty="0" smtClean="0"/>
              <a:t> 공간을 사용하는가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Process</a:t>
            </a:r>
            <a:r>
              <a:rPr lang="ko-KR" altLang="en-US" sz="1400" b="1" dirty="0" smtClean="0"/>
              <a:t>마다 개별 가상공간</a:t>
            </a:r>
            <a:r>
              <a:rPr lang="en-US" altLang="ko-KR" sz="1400" b="1" dirty="0" smtClean="0"/>
              <a:t>(VMS)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Page Table</a:t>
            </a:r>
            <a:r>
              <a:rPr lang="ko-KR" altLang="en-US" sz="1400" b="1" dirty="0" smtClean="0"/>
              <a:t>이 존재한다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메모리 보호 및 안정성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프로세스마다 페이지 테이블이 존재하고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ko-KR" altLang="en-US" sz="1600" b="1" dirty="0" smtClean="0"/>
              <a:t>왜 </a:t>
            </a:r>
            <a:r>
              <a:rPr kumimoji="1" lang="ko-KR" altLang="en-US" sz="1600" b="1" dirty="0" err="1" smtClean="0"/>
              <a:t>가상주소</a:t>
            </a:r>
            <a:r>
              <a:rPr kumimoji="1" lang="ko-KR" altLang="en-US" sz="1600" b="1" dirty="0" smtClean="0"/>
              <a:t> 공간을 사용하는가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Process</a:t>
            </a:r>
            <a:r>
              <a:rPr lang="ko-KR" altLang="en-US" sz="1400" b="1" dirty="0" smtClean="0"/>
              <a:t>마다 개별 가상공간</a:t>
            </a:r>
            <a:r>
              <a:rPr lang="en-US" altLang="ko-KR" sz="1400" b="1" dirty="0" smtClean="0"/>
              <a:t>(VMS)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Page Table</a:t>
            </a:r>
            <a:r>
              <a:rPr lang="ko-KR" altLang="en-US" sz="1400" b="1" dirty="0" smtClean="0"/>
              <a:t>이 존재한다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메모리 보호 및 안정성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프로세스마다 페이지 테이블이 존재하고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1228" y="-1370780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Page Table</a:t>
            </a:r>
            <a:r>
              <a:rPr kumimoji="1" lang="ko-KR" altLang="en-US" sz="1600" b="1" dirty="0" smtClean="0"/>
              <a:t>은 어떻게 만들어지고 관리되는가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저장되어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즉</a:t>
            </a:r>
            <a:r>
              <a:rPr lang="en-US" altLang="ko-KR" sz="1600" dirty="0" smtClean="0"/>
              <a:t>, 32</a:t>
            </a:r>
            <a:r>
              <a:rPr lang="ko-KR" altLang="en-US" sz="1600" dirty="0" smtClean="0"/>
              <a:t>비트 체계에서는 </a:t>
            </a:r>
            <a:r>
              <a:rPr lang="en-US" altLang="ko-KR" sz="1600" u="sng" dirty="0" smtClean="0"/>
              <a:t>CPU</a:t>
            </a:r>
            <a:r>
              <a:rPr lang="ko-KR" altLang="en-US" sz="1600" u="sng" dirty="0" smtClean="0"/>
              <a:t>가 한 번에 관리할 수 있는 메모리 크기가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이고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이론상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로 표현 가능한 </a:t>
            </a:r>
            <a:r>
              <a:rPr lang="ko-KR" altLang="en-US" sz="1600" u="sng" dirty="0" err="1" smtClean="0"/>
              <a:t>경우의수를</a:t>
            </a:r>
            <a:r>
              <a:rPr lang="ko-KR" altLang="en-US" sz="1600" u="sng" dirty="0" smtClean="0"/>
              <a:t> 처리 가능하다 </a:t>
            </a:r>
            <a:r>
              <a:rPr lang="en-US" altLang="ko-KR" sz="1600" u="sng" dirty="0" smtClean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4,294,967,296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32</a:t>
            </a:r>
            <a:r>
              <a:rPr lang="ko-KR" altLang="en-US" sz="1400" dirty="0" smtClean="0"/>
              <a:t>비트로는 표현 가능한 개수는 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까지</a:t>
            </a:r>
            <a:r>
              <a:rPr lang="ko-KR" altLang="en-US" sz="1400" dirty="0" smtClean="0"/>
              <a:t> 표현 할 수 있고</a:t>
            </a:r>
            <a:r>
              <a:rPr lang="en-US" altLang="ko-KR" sz="1400" dirty="0" smtClean="0"/>
              <a:t>, 32</a:t>
            </a:r>
            <a:r>
              <a:rPr lang="ko-KR" altLang="en-US" sz="1400" dirty="0" smtClean="0"/>
              <a:t>비트로 표현 할 수 있는 숫자 마다 </a:t>
            </a:r>
            <a:r>
              <a:rPr lang="en-US" altLang="ko-KR" sz="1400" dirty="0" smtClean="0"/>
              <a:t> 1byte</a:t>
            </a:r>
            <a:r>
              <a:rPr lang="ko-KR" altLang="en-US" sz="1400" dirty="0" smtClean="0"/>
              <a:t>를 할당한다면 총 </a:t>
            </a:r>
            <a:r>
              <a:rPr lang="en-US" altLang="ko-KR" sz="1400" dirty="0" smtClean="0"/>
              <a:t>4,294,967,296 byte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CPU</a:t>
            </a:r>
            <a:r>
              <a:rPr lang="ko-KR" altLang="en-US" sz="1000" dirty="0" smtClean="0"/>
              <a:t>가 </a:t>
            </a:r>
            <a:r>
              <a:rPr lang="ko-KR" altLang="en-US" sz="1000" b="1" dirty="0" smtClean="0"/>
              <a:t>한 번에 </a:t>
            </a:r>
            <a:endParaRPr lang="en-US" altLang="ko-KR" sz="1000" b="1" dirty="0" smtClean="0"/>
          </a:p>
          <a:p>
            <a:r>
              <a:rPr lang="ko-KR" altLang="en-US" sz="1000" dirty="0" smtClean="0"/>
              <a:t>메모리 주소를 지정할 수 있는 최대 크기 는 </a:t>
            </a:r>
            <a:r>
              <a:rPr lang="en-US" altLang="ko-KR" sz="1000" dirty="0" smtClean="0"/>
              <a:t>32bit</a:t>
            </a:r>
            <a:r>
              <a:rPr lang="ko-KR" altLang="en-US" sz="1000" dirty="0" smtClean="0"/>
              <a:t>이다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</a:t>
            </a:r>
            <a:r>
              <a:rPr lang="ko-KR" altLang="en-US" sz="1400" dirty="0" smtClean="0">
                <a:solidFill>
                  <a:srgbClr val="C00000"/>
                </a:solidFill>
              </a:rPr>
              <a:t>관리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 smtClean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 smtClean="0"/>
                      <a:t>32bit</a:t>
                    </a:r>
                    <a:r>
                      <a:rPr kumimoji="1" lang="ko-KR" altLang="en-US" sz="1400" dirty="0" smtClean="0"/>
                      <a:t>로 표현할 수 있는 경우</a:t>
                    </a:r>
                    <a:endParaRPr kumimoji="1" lang="en-US" altLang="ko-KR" sz="1400" b="1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0               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1 0 0</a:t>
                    </a:r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1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1 1 1 1  ….  1 1 1 1</a:t>
                    </a:r>
                    <a:endParaRPr kumimoji="1" lang="en-US" altLang="ko-KR" sz="1600" dirty="0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 smtClean="0"/>
                      <a:t>0</a:t>
                    </a:r>
                  </a:p>
                  <a:p>
                    <a:r>
                      <a:rPr lang="en-US" altLang="ko-KR" sz="1600" dirty="0" smtClean="0"/>
                      <a:t>1</a:t>
                    </a:r>
                  </a:p>
                  <a:p>
                    <a:r>
                      <a:rPr lang="en-US" altLang="ko-KR" sz="1600" dirty="0" smtClean="0"/>
                      <a:t>2</a:t>
                    </a:r>
                  </a:p>
                  <a:p>
                    <a:r>
                      <a:rPr lang="en-US" altLang="ko-KR" sz="1600" dirty="0" smtClean="0"/>
                      <a:t>3</a:t>
                    </a:r>
                  </a:p>
                  <a:p>
                    <a:r>
                      <a:rPr lang="en-US" altLang="ko-KR" sz="1600" dirty="0" smtClean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*64</a:t>
                </a:r>
                <a:r>
                  <a:rPr lang="ko-KR" altLang="en-US" sz="1200" dirty="0" smtClean="0"/>
                  <a:t>비트 체계의 </a:t>
                </a:r>
                <a:r>
                  <a:rPr lang="en-US" altLang="ko-KR" sz="1200" dirty="0" smtClean="0"/>
                  <a:t>CPU</a:t>
                </a:r>
                <a:r>
                  <a:rPr lang="ko-KR" altLang="en-US" sz="1200" dirty="0" smtClean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byte</a:t>
                </a:r>
                <a:r>
                  <a:rPr lang="ko-KR" altLang="en-US" sz="1200" dirty="0" smtClean="0"/>
                  <a:t>까지 메모리를 관리할 수 있다</a:t>
                </a:r>
                <a:r>
                  <a:rPr lang="en-US" altLang="ko-KR" sz="1200" dirty="0" smtClean="0"/>
                  <a:t>. (</a:t>
                </a:r>
                <a:r>
                  <a:rPr lang="ko-KR" altLang="en-US" sz="1200" dirty="0" smtClean="0"/>
                  <a:t>이론상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지목</a:t>
            </a:r>
            <a:endParaRPr lang="ko-KR" altLang="en-US" sz="1200" b="1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즉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아키텍처를 가지고 있는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32bit</a:t>
            </a:r>
            <a:r>
              <a:rPr lang="ko-KR" altLang="en-US" sz="1400" dirty="0" smtClean="0"/>
              <a:t>로 표현할 수 있는 범위를 넘어서는 표현을 할 수 없으므로 </a:t>
            </a:r>
            <a:r>
              <a:rPr lang="en-US" altLang="ko-KR" sz="1400" dirty="0" smtClean="0"/>
              <a:t>4,294,967,296</a:t>
            </a:r>
            <a:r>
              <a:rPr lang="ko-KR" altLang="en-US" sz="1400" dirty="0" smtClean="0"/>
              <a:t>초과의 메모리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을 지목할 수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말하면</a:t>
            </a:r>
            <a:r>
              <a:rPr lang="en-US" altLang="ko-KR" sz="1400" dirty="0" smtClean="0"/>
              <a:t>, CPU</a:t>
            </a:r>
            <a:r>
              <a:rPr lang="ko-KR" altLang="en-US" sz="1400" dirty="0" smtClean="0"/>
              <a:t>의 관리 </a:t>
            </a:r>
            <a:r>
              <a:rPr lang="ko-KR" altLang="en-US" sz="1400" dirty="0" err="1" smtClean="0"/>
              <a:t>범위상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4GB</a:t>
            </a:r>
            <a:r>
              <a:rPr lang="ko-KR" altLang="en-US" sz="1400" dirty="0" smtClean="0"/>
              <a:t>용량이 한계이다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Q.3) CPU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32bit/64bit</a:t>
            </a:r>
            <a:r>
              <a:rPr kumimoji="1" lang="ko-KR" altLang="en-US" sz="1600" b="1" dirty="0" smtClean="0"/>
              <a:t>로 표현한 주소를 어떻게 </a:t>
            </a:r>
            <a:r>
              <a:rPr kumimoji="1" lang="en-US" altLang="ko-KR" sz="1600" b="1" dirty="0" smtClean="0"/>
              <a:t>RAM</a:t>
            </a:r>
            <a:r>
              <a:rPr kumimoji="1" lang="ko-KR" altLang="en-US" sz="1600" b="1" dirty="0" smtClean="0"/>
              <a:t>의 메모리 셀과 매핑하는 걸까</a:t>
            </a:r>
            <a:r>
              <a:rPr kumimoji="1" lang="en-US" altLang="ko-KR" sz="1600" b="1" dirty="0" smtClean="0"/>
              <a:t>?</a:t>
            </a:r>
          </a:p>
          <a:p>
            <a:r>
              <a:rPr kumimoji="1" lang="en-US" altLang="ko-KR" sz="1600" b="1" dirty="0"/>
              <a:t> </a:t>
            </a:r>
            <a:r>
              <a:rPr kumimoji="1" lang="en-US" altLang="ko-KR" sz="1600" b="1" dirty="0" smtClean="0"/>
              <a:t>      (</a:t>
            </a:r>
            <a:r>
              <a:rPr kumimoji="1" lang="en-US" altLang="ko-KR" sz="1400" b="1" dirty="0" smtClean="0"/>
              <a:t>CPU</a:t>
            </a:r>
            <a:r>
              <a:rPr kumimoji="1" lang="ko-KR" altLang="en-US" sz="1400" b="1" dirty="0" smtClean="0"/>
              <a:t>는 </a:t>
            </a:r>
            <a:r>
              <a:rPr kumimoji="1" lang="en-US" altLang="ko-KR" sz="1400" b="1" dirty="0" smtClean="0"/>
              <a:t>RAM</a:t>
            </a:r>
            <a:r>
              <a:rPr kumimoji="1" lang="ko-KR" altLang="en-US" sz="1400" b="1" dirty="0" smtClean="0"/>
              <a:t>메모리에 어떻게 </a:t>
            </a:r>
            <a:r>
              <a:rPr kumimoji="1" lang="ko-KR" altLang="en-US" sz="1400" b="1" dirty="0" err="1" smtClean="0"/>
              <a:t>접근하는걸까</a:t>
            </a:r>
            <a:r>
              <a:rPr kumimoji="1" lang="en-US" altLang="ko-KR" sz="1400" b="1" dirty="0" smtClean="0"/>
              <a:t>?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 앞서 </a:t>
            </a:r>
            <a:r>
              <a:rPr lang="en-US" altLang="ko-KR" sz="1300" dirty="0" smtClean="0"/>
              <a:t>32bit/64bit </a:t>
            </a:r>
            <a:r>
              <a:rPr lang="ko-KR" altLang="en-US" sz="1300" dirty="0" smtClean="0"/>
              <a:t>체계에서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한 번에 관리할 수 있는 메모리의 크기를 얘기 </a:t>
            </a:r>
            <a:r>
              <a:rPr lang="ko-KR" altLang="en-US" sz="1300" dirty="0" err="1" smtClean="0"/>
              <a:t>했던거고</a:t>
            </a:r>
            <a:r>
              <a:rPr lang="en-US" altLang="ko-KR" sz="1300" dirty="0" smtClean="0"/>
              <a:t>, </a:t>
            </a:r>
          </a:p>
          <a:p>
            <a:r>
              <a:rPr lang="ko-KR" altLang="en-US" sz="1300" dirty="0" smtClean="0"/>
              <a:t>이번에는 </a:t>
            </a:r>
            <a:r>
              <a:rPr lang="ko-KR" altLang="en-US" sz="13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 smtClean="0"/>
              <a:t>을 좀 더 자세하게 보기 위한 질문이다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해당 메모리에 어떻게 접근하는지를 알아보자</a:t>
            </a:r>
            <a:endParaRPr lang="ko-KR" altLang="en-US" sz="1300" dirty="0"/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여기서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(VMS)</a:t>
            </a:r>
            <a:r>
              <a:rPr lang="ko-KR" altLang="en-US" sz="1400" b="1" dirty="0" smtClean="0"/>
              <a:t>와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 smtClean="0"/>
              <a:t>에</a:t>
            </a:r>
            <a:r>
              <a:rPr lang="ko-KR" altLang="en-US" sz="1400" b="1" dirty="0" smtClean="0"/>
              <a:t> 그리고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 smtClean="0"/>
              <a:t>에 대한 개념이 나온다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0x00123455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4,294,967,295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ko-KR" altLang="en-US" sz="1400" b="1" dirty="0"/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실제로 </a:t>
            </a:r>
            <a:r>
              <a:rPr lang="en-US" altLang="ko-KR" sz="1000" b="1" dirty="0" smtClean="0"/>
              <a:t>1bit – 1 cell</a:t>
            </a:r>
            <a:r>
              <a:rPr lang="ko-KR" altLang="en-US" sz="1000" b="1" dirty="0" smtClean="0"/>
              <a:t>이다 </a:t>
            </a:r>
            <a:r>
              <a:rPr lang="en-US" altLang="ko-KR" sz="1000" b="1" dirty="0" smtClean="0"/>
              <a:t>(Transistor) </a:t>
            </a:r>
            <a:r>
              <a:rPr lang="ko-KR" altLang="en-US" sz="1000" b="1" dirty="0" smtClean="0"/>
              <a:t>보기 좋게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1 Byte</a:t>
            </a:r>
            <a:r>
              <a:rPr lang="ko-KR" altLang="en-US" sz="1000" b="1" dirty="0" smtClean="0"/>
              <a:t>단위로 그려 </a:t>
            </a:r>
            <a:r>
              <a:rPr lang="ko-KR" altLang="en-US" sz="1000" b="1" dirty="0" err="1" smtClean="0"/>
              <a:t>놓은것</a:t>
            </a:r>
            <a:r>
              <a:rPr lang="ko-KR" altLang="en-US" sz="1000" b="1" dirty="0" smtClean="0"/>
              <a:t> 뿐이다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참고 그림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77428"/>
              </p:ext>
            </p:extLst>
          </p:nvPr>
        </p:nvGraphicFramePr>
        <p:xfrm>
          <a:off x="4071496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논리</a:t>
                      </a:r>
                      <a:r>
                        <a:rPr lang="ko-KR" altLang="en-US" sz="1100" baseline="0" dirty="0" smtClean="0"/>
                        <a:t> 페이지  </a:t>
                      </a:r>
                      <a:r>
                        <a:rPr lang="en-US" altLang="ko-KR" sz="1100" baseline="0" dirty="0" smtClean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가상 주소 </a:t>
                      </a:r>
                      <a:r>
                        <a:rPr lang="en-US" altLang="ko-KR" sz="1100" dirty="0" smtClean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논리 페이지 주소 </a:t>
                      </a:r>
                      <a:r>
                        <a:rPr lang="en-US" altLang="ko-KR" sz="1100" dirty="0" smtClean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페이지 내 오프셋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(Offset)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물리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페이지 주소 </a:t>
                      </a:r>
                      <a:r>
                        <a:rPr lang="en-US" altLang="ko-KR" sz="1100" baseline="0" dirty="0" smtClean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0xF00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0x12345F00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0x67890A10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0xABCD0300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1,048,576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0x12345678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3986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Page Table</a:t>
            </a:r>
            <a:r>
              <a:rPr lang="ko-KR" altLang="en-US" sz="1400" dirty="0" smtClean="0"/>
              <a:t>의 실제 그림은 다음과 같다 </a:t>
            </a:r>
            <a:r>
              <a:rPr lang="en-US" altLang="ko-KR" sz="1400" dirty="0" smtClean="0"/>
              <a:t>(Page</a:t>
            </a:r>
            <a:r>
              <a:rPr lang="ko-KR" altLang="en-US" sz="1400" dirty="0" smtClean="0"/>
              <a:t>는 일반적으로 </a:t>
            </a:r>
            <a:r>
              <a:rPr lang="en-US" altLang="ko-KR" sz="1400" dirty="0" smtClean="0"/>
              <a:t>4KB</a:t>
            </a:r>
            <a:r>
              <a:rPr lang="ko-KR" altLang="en-US" sz="1400" dirty="0" smtClean="0"/>
              <a:t>단위로 관리한다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 말은 </a:t>
            </a:r>
            <a:r>
              <a:rPr lang="en-US" altLang="ko-KR" sz="1200" b="1" dirty="0" smtClean="0"/>
              <a:t>1Byte</a:t>
            </a:r>
            <a:r>
              <a:rPr lang="ko-KR" altLang="en-US" sz="1200" b="1" dirty="0" smtClean="0"/>
              <a:t>당 주소를 갖기는 하지만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페이지단위로 관리하는 것 뿐이다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따라서</a:t>
                </a:r>
                <a:r>
                  <a:rPr lang="en-US" altLang="ko-KR" sz="1200" dirty="0" smtClean="0"/>
                  <a:t> </a:t>
                </a:r>
                <a:r>
                  <a:rPr lang="en-US" altLang="ko-KR" sz="1200" dirty="0"/>
                  <a:t>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 smtClean="0"/>
                  <a:t> 가 생성된다</a:t>
                </a:r>
                <a:r>
                  <a:rPr lang="en-US" altLang="ko-KR" sz="1200" dirty="0" smtClean="0"/>
                  <a:t>.</a:t>
                </a:r>
                <a:r>
                  <a:rPr lang="ko-KR" altLang="en-US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14922"/>
              </p:ext>
            </p:extLst>
          </p:nvPr>
        </p:nvGraphicFramePr>
        <p:xfrm>
          <a:off x="615596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0x00123455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4,294,967,295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68073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355771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82243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Programming</a:t>
            </a:r>
            <a:r>
              <a:rPr lang="ko-KR" altLang="en-US" sz="1400" dirty="0" smtClean="0"/>
              <a:t>에서 보는 주소는 모두 가상 주소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84609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4260752" y="3971960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1754" y="3018586"/>
            <a:ext cx="1427814" cy="954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9486" y="202607"/>
            <a:ext cx="292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좀 더 정확한 그림</a:t>
            </a:r>
            <a:endParaRPr lang="ko-KR" altLang="en-US" sz="1400" b="1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31990" y="2133277"/>
            <a:ext cx="8402707" cy="36195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99135" y="1668993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4096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byte </a:t>
            </a:r>
            <a:r>
              <a:rPr lang="en-US" altLang="ko-KR" b="1" smtClean="0"/>
              <a:t>- Frame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98791" y="6348771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물리페이지</a:t>
            </a:r>
            <a:r>
              <a:rPr lang="ko-KR" altLang="en-US" sz="1200" b="1" dirty="0" smtClean="0"/>
              <a:t> 주소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smtClean="0"/>
              <a:t>0x</a:t>
            </a:r>
            <a:r>
              <a:rPr lang="en-US" altLang="ko-KR" dirty="0" smtClean="0">
                <a:solidFill>
                  <a:srgbClr val="C00000"/>
                </a:solidFill>
              </a:rPr>
              <a:t>0012</a:t>
            </a:r>
            <a:r>
              <a:rPr lang="en-US" altLang="ko-KR" dirty="0" smtClean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상위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행주소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rgbClr val="C00000"/>
                </a:solidFill>
              </a:rPr>
              <a:t>0012 (16</a:t>
            </a:r>
            <a:r>
              <a:rPr lang="ko-KR" altLang="en-US" sz="1200" dirty="0" smtClean="0">
                <a:solidFill>
                  <a:srgbClr val="C00000"/>
                </a:solidFill>
              </a:rPr>
              <a:t>진수</a:t>
            </a:r>
            <a:r>
              <a:rPr lang="en-US" altLang="ko-KR" sz="1200" dirty="0" smtClean="0">
                <a:solidFill>
                  <a:srgbClr val="C00000"/>
                </a:solidFill>
              </a:rPr>
              <a:t>) -&gt; </a:t>
            </a:r>
            <a:r>
              <a:rPr lang="en-US" altLang="ko-KR" sz="1200" dirty="0" smtClean="0"/>
              <a:t>18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하위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열주소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3456 (16</a:t>
            </a:r>
            <a:r>
              <a:rPr lang="ko-KR" altLang="en-US" sz="1200" dirty="0" smtClean="0">
                <a:solidFill>
                  <a:schemeClr val="accent1"/>
                </a:solidFill>
              </a:rPr>
              <a:t>진수</a:t>
            </a:r>
            <a:r>
              <a:rPr lang="en-US" altLang="ko-KR" sz="1200" dirty="0" smtClean="0">
                <a:solidFill>
                  <a:schemeClr val="accent1"/>
                </a:solidFill>
              </a:rPr>
              <a:t>) -&gt; </a:t>
            </a:r>
            <a:r>
              <a:rPr lang="en-US" altLang="ko-KR" sz="1200" dirty="0" smtClean="0"/>
              <a:t>13,654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* 16</a:t>
                </a:r>
                <a:r>
                  <a:rPr lang="ko-KR" altLang="en-US" sz="1200" b="1" dirty="0" smtClean="0"/>
                  <a:t>진수 </a:t>
                </a:r>
                <a:r>
                  <a:rPr lang="ko-KR" altLang="en-US" sz="1200" b="1" dirty="0" err="1" smtClean="0"/>
                  <a:t>한글자당</a:t>
                </a:r>
                <a:r>
                  <a:rPr lang="ko-KR" altLang="en-US" sz="1200" b="1" dirty="0" smtClean="0"/>
                  <a:t> </a:t>
                </a:r>
                <a:r>
                  <a:rPr lang="en-US" altLang="ko-KR" sz="1200" b="1" dirty="0" smtClean="0"/>
                  <a:t>4</a:t>
                </a:r>
                <a:r>
                  <a:rPr lang="ko-KR" altLang="en-US" sz="1200" b="1" dirty="0" smtClean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Q.3.1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RAM</a:t>
            </a:r>
            <a:r>
              <a:rPr kumimoji="1" lang="ko-KR" altLang="en-US" sz="1600" b="1" dirty="0" smtClean="0"/>
              <a:t>의 </a:t>
            </a:r>
            <a:r>
              <a:rPr kumimoji="1" lang="ko-KR" altLang="en-US" sz="1600" b="1" dirty="0" err="1" smtClean="0"/>
              <a:t>물리주소는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Mac</a:t>
            </a:r>
            <a:r>
              <a:rPr kumimoji="1" lang="ko-KR" altLang="en-US" sz="1600" b="1" dirty="0" smtClean="0"/>
              <a:t>주소와 같은 실제 하드웨어레벨의 주소인가</a:t>
            </a:r>
            <a:r>
              <a:rPr kumimoji="1" lang="en-US" altLang="ko-KR" sz="1600" b="1" dirty="0" smtClean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맥주소와</a:t>
            </a:r>
            <a:r>
              <a:rPr lang="ko-KR" altLang="en-US" sz="1400" dirty="0" smtClean="0"/>
              <a:t> 같이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 smtClean="0"/>
              <a:t>가 아니다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단지</a:t>
            </a:r>
            <a:r>
              <a:rPr lang="en-US" altLang="ko-KR" sz="1400" dirty="0" smtClean="0"/>
              <a:t>, </a:t>
            </a:r>
            <a:r>
              <a:rPr lang="en-US" altLang="ko-KR" sz="1400" b="1" u="sng" dirty="0" smtClean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 smtClean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RAM</a:t>
            </a:r>
            <a:r>
              <a:rPr lang="ko-KR" altLang="en-US" sz="1400" u="sng" dirty="0" smtClean="0"/>
              <a:t>의 행과 열은 정해져 있으므로 이 </a:t>
            </a:r>
            <a:r>
              <a:rPr lang="ko-KR" altLang="en-US" sz="1400" u="sng" dirty="0" err="1" smtClean="0"/>
              <a:t>논리주소는</a:t>
            </a:r>
            <a:r>
              <a:rPr lang="ko-KR" altLang="en-US" sz="1400" u="sng" dirty="0" smtClean="0"/>
              <a:t> 특정 셀에 고정</a:t>
            </a:r>
            <a:r>
              <a:rPr lang="ko-KR" altLang="en-US" sz="1400" dirty="0" smtClean="0"/>
              <a:t>되어 있다라고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이게 </a:t>
            </a:r>
            <a:r>
              <a:rPr lang="ko-KR" altLang="en-US" sz="1400" dirty="0" err="1" smtClean="0"/>
              <a:t>물리주소라</a:t>
            </a:r>
            <a:r>
              <a:rPr lang="ko-KR" altLang="en-US" sz="1400" dirty="0" smtClean="0"/>
              <a:t> 불리는 이유이다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</a:t>
            </a:r>
            <a:r>
              <a:rPr lang="ko-KR" altLang="en-US" sz="1400" b="1" dirty="0" smtClean="0"/>
              <a:t> 변환 예시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13654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물리주소를</a:t>
            </a:r>
            <a:r>
              <a:rPr lang="ko-KR" altLang="en-US" sz="1400" b="1" dirty="0" smtClean="0"/>
              <a:t> 다음과 같이 해석할 수 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H/W Level</a:t>
            </a:r>
            <a:r>
              <a:rPr lang="ko-KR" altLang="en-US" sz="1400" dirty="0" smtClean="0"/>
              <a:t>의 이해</a:t>
            </a:r>
            <a:endParaRPr lang="ko-KR" altLang="en-US" sz="1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논리 주소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물리 주소</a:t>
              </a:r>
              <a:endParaRPr lang="ko-KR" altLang="en-US" sz="14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좌표 변환</a:t>
              </a:r>
              <a:endParaRPr lang="ko-KR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Page Table </a:t>
              </a:r>
              <a:r>
                <a:rPr lang="ko-KR" altLang="en-US" sz="1200" b="1" dirty="0" smtClean="0"/>
                <a:t>참조</a:t>
              </a:r>
              <a:endParaRPr lang="ko-KR" altLang="en-US" sz="12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/>
              <a:t>CAS(Column Address Strobe</a:t>
            </a:r>
            <a:r>
              <a:rPr lang="en-US" altLang="ko-KR" sz="1050" dirty="0" smtClean="0"/>
              <a:t>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20475</TotalTime>
  <Words>2954</Words>
  <Application>Microsoft Office PowerPoint</Application>
  <PresentationFormat>와이드스크린</PresentationFormat>
  <Paragraphs>485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443</cp:revision>
  <dcterms:created xsi:type="dcterms:W3CDTF">2024-08-23T16:05:45Z</dcterms:created>
  <dcterms:modified xsi:type="dcterms:W3CDTF">2024-09-16T04:09:17Z</dcterms:modified>
</cp:coreProperties>
</file>