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6" r:id="rId2"/>
    <p:sldId id="265" r:id="rId3"/>
    <p:sldId id="267" r:id="rId4"/>
    <p:sldId id="268" r:id="rId5"/>
    <p:sldId id="271" r:id="rId6"/>
    <p:sldId id="272" r:id="rId7"/>
    <p:sldId id="273" r:id="rId8"/>
    <p:sldId id="274" r:id="rId9"/>
    <p:sldId id="275" r:id="rId10"/>
    <p:sldId id="270" r:id="rId11"/>
    <p:sldId id="269" r:id="rId12"/>
    <p:sldId id="256" r:id="rId13"/>
    <p:sldId id="257" r:id="rId14"/>
    <p:sldId id="258" r:id="rId15"/>
    <p:sldId id="260" r:id="rId16"/>
    <p:sldId id="259" r:id="rId17"/>
    <p:sldId id="262" r:id="rId18"/>
    <p:sldId id="261" r:id="rId19"/>
    <p:sldId id="263" r:id="rId20"/>
    <p:sldId id="26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1185" autoAdjust="0"/>
  </p:normalViewPr>
  <p:slideViewPr>
    <p:cSldViewPr snapToGrid="0">
      <p:cViewPr varScale="1">
        <p:scale>
          <a:sx n="93" d="100"/>
          <a:sy n="93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Q1)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컴퓨터는 어떻게 데이터를 저장하는가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 smtClean="0"/>
              <a:t>"</a:t>
            </a:r>
            <a:r>
              <a:rPr lang="ko-KR" altLang="en-US" sz="1200" dirty="0" smtClean="0"/>
              <a:t>한 번에</a:t>
            </a:r>
            <a:r>
              <a:rPr lang="en-US" altLang="ko-KR" sz="1200" dirty="0" smtClean="0"/>
              <a:t>"</a:t>
            </a:r>
            <a:r>
              <a:rPr lang="ko-KR" altLang="en-US" sz="1200" dirty="0" smtClean="0"/>
              <a:t>라는 의미는 </a:t>
            </a:r>
            <a:r>
              <a:rPr lang="en-US" altLang="ko-KR" sz="1200" b="1" dirty="0" smtClean="0"/>
              <a:t>CPU</a:t>
            </a:r>
            <a:r>
              <a:rPr lang="ko-KR" altLang="en-US" sz="1200" b="1" dirty="0" smtClean="0"/>
              <a:t>가 메모리를 주소 지정할 수 있는 최대 크기</a:t>
            </a:r>
            <a:r>
              <a:rPr lang="ko-KR" altLang="en-US" sz="1200" dirty="0" smtClean="0"/>
              <a:t>를 가리킵니다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즉</a:t>
            </a:r>
            <a:r>
              <a:rPr lang="en-US" altLang="ko-KR" sz="1200" dirty="0" smtClean="0"/>
              <a:t>, CPU</a:t>
            </a:r>
            <a:r>
              <a:rPr lang="ko-KR" altLang="en-US" sz="1200" dirty="0" smtClean="0"/>
              <a:t>가 메모리 상에서 데이터를 읽거나 쓸 때 사용할 수 있는 주소 공간의 범위를 뜻합니다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RAM</a:t>
            </a:r>
            <a:r>
              <a:rPr lang="ko-KR" altLang="en-US" dirty="0" smtClean="0"/>
              <a:t>의 주소에 직접 접근하는게 아니라 페이지 테이블에 있는 논리 주소에 접근하고 </a:t>
            </a:r>
            <a:r>
              <a:rPr lang="en-US" altLang="ko-KR" dirty="0" smtClean="0"/>
              <a:t>Mapping</a:t>
            </a:r>
            <a:r>
              <a:rPr lang="ko-KR" altLang="en-US" dirty="0" smtClean="0"/>
              <a:t>되는 </a:t>
            </a:r>
            <a:r>
              <a:rPr lang="ko-KR" altLang="en-US" dirty="0" err="1" smtClean="0"/>
              <a:t>물리주소로</a:t>
            </a:r>
            <a:r>
              <a:rPr lang="ko-KR" altLang="en-US" dirty="0" smtClean="0"/>
              <a:t> 변환되어 램에 저장된 데이터를 가져오는 형식으로 되어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참고로 여기서 </a:t>
            </a:r>
            <a:r>
              <a:rPr lang="ko-KR" altLang="en-US" b="1" dirty="0" smtClean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물리주소로</a:t>
            </a:r>
            <a:r>
              <a:rPr lang="ko-KR" altLang="en-US" b="1" dirty="0" smtClean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 smtClean="0">
                <a:solidFill>
                  <a:srgbClr val="C00000"/>
                </a:solidFill>
              </a:rPr>
              <a:t>(MMU) </a:t>
            </a:r>
            <a:r>
              <a:rPr lang="ko-KR" altLang="en-US" b="1" dirty="0" smtClean="0">
                <a:solidFill>
                  <a:srgbClr val="C00000"/>
                </a:solidFill>
              </a:rPr>
              <a:t>메모리 관리 장치</a:t>
            </a:r>
            <a:r>
              <a:rPr lang="ko-KR" altLang="en-US" dirty="0" smtClean="0"/>
              <a:t>가 해준다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MMU</a:t>
            </a:r>
            <a:r>
              <a:rPr lang="ko-KR" altLang="en-US" dirty="0" smtClean="0"/>
              <a:t>는 일반적으로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내부에 통합된 하드웨어 모듈이다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60CDE0-DDCD-4823-FBB2-C002A2C7D621}"/>
              </a:ext>
            </a:extLst>
          </p:cNvPr>
          <p:cNvSpPr txBox="1"/>
          <p:nvPr/>
        </p:nvSpPr>
        <p:spPr>
          <a:xfrm>
            <a:off x="331629" y="262616"/>
            <a:ext cx="11632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dirty="0"/>
              <a:t> RAM</a:t>
            </a:r>
            <a:r>
              <a:rPr lang="ko-KR" altLang="en-US" dirty="0"/>
              <a:t>의 물리적 주소가 동적으로 할당된다는 것은</a:t>
            </a:r>
            <a:r>
              <a:rPr lang="en-US" altLang="ko-KR" dirty="0"/>
              <a:t>, </a:t>
            </a:r>
            <a:r>
              <a:rPr lang="ko-KR" altLang="en-US" dirty="0"/>
              <a:t>프로그램이나 데이터를 실제 </a:t>
            </a:r>
            <a:r>
              <a:rPr lang="en" altLang="ko-KR" dirty="0"/>
              <a:t>RAM</a:t>
            </a:r>
            <a:r>
              <a:rPr lang="ko-KR" altLang="en-US" dirty="0"/>
              <a:t>의 특정 트랜지스터에 어떻게 위치시키는지를 의미합니다</a:t>
            </a:r>
            <a:r>
              <a:rPr lang="en-US" altLang="ko-KR" dirty="0"/>
              <a:t>. </a:t>
            </a:r>
            <a:r>
              <a:rPr lang="ko-KR" altLang="en-US" dirty="0"/>
              <a:t>이 과정은 주로 운영체제와 메모리 관리 장치</a:t>
            </a:r>
            <a:r>
              <a:rPr lang="en-US" altLang="ko-KR" dirty="0"/>
              <a:t>(</a:t>
            </a:r>
            <a:r>
              <a:rPr lang="en" altLang="ko-KR" dirty="0"/>
              <a:t>MMU)</a:t>
            </a:r>
            <a:r>
              <a:rPr lang="ko-KR" altLang="en-US" dirty="0"/>
              <a:t>가 협력하여 이뤄지며</a:t>
            </a:r>
            <a:r>
              <a:rPr lang="en-US" altLang="ko-KR" dirty="0"/>
              <a:t>, </a:t>
            </a:r>
            <a:r>
              <a:rPr lang="ko-KR" altLang="en-US" dirty="0"/>
              <a:t>실제 물리적 주소가 </a:t>
            </a:r>
            <a:r>
              <a:rPr lang="en" altLang="ko-KR" dirty="0"/>
              <a:t>RAM</a:t>
            </a:r>
            <a:r>
              <a:rPr lang="ko-KR" altLang="en-US" dirty="0"/>
              <a:t>의 특정 부분</a:t>
            </a:r>
            <a:r>
              <a:rPr lang="en-US" altLang="ko-KR" dirty="0"/>
              <a:t>(</a:t>
            </a:r>
            <a:r>
              <a:rPr lang="ko-KR" altLang="en-US" dirty="0"/>
              <a:t>트랜지스터들의 배열</a:t>
            </a:r>
            <a:r>
              <a:rPr lang="en-US" altLang="ko-KR" dirty="0"/>
              <a:t>)</a:t>
            </a:r>
            <a:r>
              <a:rPr lang="ko-KR" altLang="en-US" dirty="0"/>
              <a:t>과 어떻게 </a:t>
            </a:r>
            <a:r>
              <a:rPr lang="ko-KR" altLang="en-US" dirty="0" err="1"/>
              <a:t>매핑되는지</a:t>
            </a:r>
            <a:r>
              <a:rPr lang="ko-KR" altLang="en-US" dirty="0"/>
              <a:t> 설명하겠습니다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즉</a:t>
            </a:r>
            <a:r>
              <a:rPr lang="en-US" altLang="ko-KR" sz="1600" dirty="0" smtClean="0"/>
              <a:t>, 32</a:t>
            </a:r>
            <a:r>
              <a:rPr lang="ko-KR" altLang="en-US" sz="1600" dirty="0" smtClean="0"/>
              <a:t>비트 체계에서는 </a:t>
            </a:r>
            <a:r>
              <a:rPr lang="en-US" altLang="ko-KR" sz="1600" u="sng" dirty="0" smtClean="0"/>
              <a:t>CPU</a:t>
            </a:r>
            <a:r>
              <a:rPr lang="ko-KR" altLang="en-US" sz="1600" u="sng" dirty="0" smtClean="0"/>
              <a:t>가 한 번에 관리할 수 있는 메모리 크기가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이고</a:t>
            </a:r>
            <a:r>
              <a:rPr lang="en-US" altLang="ko-KR" sz="1600" u="sng" dirty="0" smtClean="0"/>
              <a:t>, </a:t>
            </a:r>
            <a:r>
              <a:rPr lang="ko-KR" altLang="en-US" sz="1600" u="sng" dirty="0" smtClean="0"/>
              <a:t>이론상 </a:t>
            </a:r>
            <a:r>
              <a:rPr lang="en-US" altLang="ko-KR" sz="1600" u="sng" dirty="0" smtClean="0"/>
              <a:t>32bit</a:t>
            </a:r>
            <a:r>
              <a:rPr lang="ko-KR" altLang="en-US" sz="1600" u="sng" dirty="0" smtClean="0"/>
              <a:t>로 표현 가능한 </a:t>
            </a:r>
            <a:r>
              <a:rPr lang="ko-KR" altLang="en-US" sz="1600" u="sng" dirty="0" err="1" smtClean="0"/>
              <a:t>경우의수를</a:t>
            </a:r>
            <a:r>
              <a:rPr lang="ko-KR" altLang="en-US" sz="1600" u="sng" dirty="0" smtClean="0"/>
              <a:t> 처리 가능하다 </a:t>
            </a:r>
            <a:r>
              <a:rPr lang="en-US" altLang="ko-KR" sz="1600" u="sng" dirty="0" smtClean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4,294,967,296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 32</a:t>
            </a:r>
            <a:r>
              <a:rPr lang="ko-KR" altLang="en-US" sz="1400" dirty="0" smtClean="0"/>
              <a:t>비트로는 표현 가능한 개수는 총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까지</a:t>
            </a:r>
            <a:r>
              <a:rPr lang="ko-KR" altLang="en-US" sz="1400" dirty="0" smtClean="0"/>
              <a:t> 표현 할 수 있고</a:t>
            </a:r>
            <a:r>
              <a:rPr lang="en-US" altLang="ko-KR" sz="1400" dirty="0" smtClean="0"/>
              <a:t>, 32</a:t>
            </a:r>
            <a:r>
              <a:rPr lang="ko-KR" altLang="en-US" sz="1400" dirty="0" smtClean="0"/>
              <a:t>비트로 표현 할 수 있는 숫자 마다 </a:t>
            </a:r>
            <a:r>
              <a:rPr lang="en-US" altLang="ko-KR" sz="1400" dirty="0" smtClean="0"/>
              <a:t> 1byte</a:t>
            </a:r>
            <a:r>
              <a:rPr lang="ko-KR" altLang="en-US" sz="1400" dirty="0" smtClean="0"/>
              <a:t>를 할당한다면 총 </a:t>
            </a:r>
            <a:r>
              <a:rPr lang="en-US" altLang="ko-KR" sz="1400" dirty="0" smtClean="0"/>
              <a:t>4,294,967,296 byte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CPU</a:t>
            </a:r>
            <a:r>
              <a:rPr lang="ko-KR" altLang="en-US" sz="1000" dirty="0" smtClean="0"/>
              <a:t>가 </a:t>
            </a:r>
            <a:r>
              <a:rPr lang="ko-KR" altLang="en-US" sz="1000" b="1" dirty="0" smtClean="0"/>
              <a:t>한 번에 </a:t>
            </a:r>
            <a:endParaRPr lang="en-US" altLang="ko-KR" sz="1000" b="1" dirty="0" smtClean="0"/>
          </a:p>
          <a:p>
            <a:r>
              <a:rPr lang="ko-KR" altLang="en-US" sz="1000" dirty="0" smtClean="0"/>
              <a:t>메모리 주소를 지정할 수 있는 최대 크기 는 </a:t>
            </a:r>
            <a:r>
              <a:rPr lang="en-US" altLang="ko-KR" sz="1000" dirty="0" smtClean="0"/>
              <a:t>32bit</a:t>
            </a:r>
            <a:r>
              <a:rPr lang="ko-KR" altLang="en-US" sz="1000" dirty="0" smtClean="0"/>
              <a:t>이다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</a:t>
            </a:r>
            <a:r>
              <a:rPr lang="ko-KR" altLang="en-US" sz="1400" dirty="0" smtClean="0">
                <a:solidFill>
                  <a:srgbClr val="C00000"/>
                </a:solidFill>
              </a:rPr>
              <a:t>관리</a:t>
            </a:r>
            <a:r>
              <a:rPr lang="ko-KR" altLang="en-US" sz="1400" dirty="0" smtClean="0"/>
              <a:t>한다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</a:t>
            </a:r>
            <a:r>
              <a:rPr lang="ko-KR" altLang="en-US" sz="1400" dirty="0" smtClean="0"/>
              <a:t>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 smtClean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 smtClean="0"/>
                      <a:t>32bit</a:t>
                    </a:r>
                    <a:r>
                      <a:rPr kumimoji="1" lang="ko-KR" altLang="en-US" sz="1400" dirty="0" smtClean="0"/>
                      <a:t>로 표현할 수 있는 경우</a:t>
                    </a:r>
                    <a:endParaRPr kumimoji="1" lang="en-US" altLang="ko-KR" sz="1400" b="1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0               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 smtClean="0"/>
                      <a:t>0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0 0 0 0  ….  0 1 0 0</a:t>
                    </a:r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endParaRPr kumimoji="1" lang="en-US" altLang="ko-KR" sz="1600" dirty="0" smtClean="0"/>
                  </a:p>
                  <a:p>
                    <a:pPr algn="ctr"/>
                    <a:r>
                      <a:rPr kumimoji="1" lang="en-US" altLang="ko-KR" sz="1600" dirty="0" smtClean="0"/>
                      <a:t>1</a:t>
                    </a:r>
                    <a:r>
                      <a:rPr kumimoji="1" lang="ko-KR" altLang="en-US" sz="1600" dirty="0" smtClean="0"/>
                      <a:t> </a:t>
                    </a:r>
                    <a:r>
                      <a:rPr kumimoji="1" lang="en-US" altLang="ko-KR" sz="1600" dirty="0" smtClean="0"/>
                      <a:t>1 1 1 1  ….  1 1 1 1</a:t>
                    </a:r>
                    <a:endParaRPr kumimoji="1" lang="en-US" altLang="ko-KR" sz="1600" dirty="0"/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 smtClean="0"/>
                      <a:t>0</a:t>
                    </a:r>
                  </a:p>
                  <a:p>
                    <a:r>
                      <a:rPr lang="en-US" altLang="ko-KR" sz="1600" dirty="0" smtClean="0"/>
                      <a:t>1</a:t>
                    </a:r>
                  </a:p>
                  <a:p>
                    <a:r>
                      <a:rPr lang="en-US" altLang="ko-KR" sz="1600" dirty="0" smtClean="0"/>
                      <a:t>2</a:t>
                    </a:r>
                  </a:p>
                  <a:p>
                    <a:r>
                      <a:rPr lang="en-US" altLang="ko-KR" sz="1600" dirty="0" smtClean="0"/>
                      <a:t>3</a:t>
                    </a:r>
                  </a:p>
                  <a:p>
                    <a:r>
                      <a:rPr lang="en-US" altLang="ko-KR" sz="1600" dirty="0" smtClean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 smtClean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*64</a:t>
                </a:r>
                <a:r>
                  <a:rPr lang="ko-KR" altLang="en-US" sz="1200" dirty="0" smtClean="0"/>
                  <a:t>비트 체계의 </a:t>
                </a:r>
                <a:r>
                  <a:rPr lang="en-US" altLang="ko-KR" sz="1200" dirty="0" smtClean="0"/>
                  <a:t>CPU</a:t>
                </a:r>
                <a:r>
                  <a:rPr lang="ko-KR" altLang="en-US" sz="1200" dirty="0" smtClean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 smtClean="0"/>
                  <a:t> </a:t>
                </a:r>
                <a:r>
                  <a:rPr lang="en-US" altLang="ko-KR" sz="1200" dirty="0" smtClean="0"/>
                  <a:t>byte</a:t>
                </a:r>
                <a:r>
                  <a:rPr lang="ko-KR" altLang="en-US" sz="1200" dirty="0" smtClean="0"/>
                  <a:t>까지 메모리를 관리할 수 있다</a:t>
                </a:r>
                <a:r>
                  <a:rPr lang="en-US" altLang="ko-KR" sz="1200" dirty="0" smtClean="0"/>
                  <a:t>. (</a:t>
                </a:r>
                <a:r>
                  <a:rPr lang="ko-KR" altLang="en-US" sz="1200" dirty="0" smtClean="0"/>
                  <a:t>이론상</a:t>
                </a:r>
                <a:r>
                  <a:rPr lang="en-US" altLang="ko-KR" sz="1200" dirty="0" smtClean="0"/>
                  <a:t>)</a:t>
                </a:r>
                <a:endParaRPr lang="ko-KR" altLang="en-US" sz="1200" dirty="0"/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지목</a:t>
            </a:r>
            <a:endParaRPr lang="ko-KR" altLang="en-US" sz="1200" b="1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즉 </a:t>
            </a:r>
            <a:r>
              <a:rPr lang="en-US" altLang="ko-KR" sz="1400" dirty="0" smtClean="0"/>
              <a:t>32</a:t>
            </a:r>
            <a:r>
              <a:rPr lang="ko-KR" altLang="en-US" sz="1400" dirty="0" smtClean="0"/>
              <a:t>비트 아키텍처를 가지고 있는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32bit</a:t>
            </a:r>
            <a:r>
              <a:rPr lang="ko-KR" altLang="en-US" sz="1400" dirty="0" smtClean="0"/>
              <a:t>로 표현할 수 있는 범위를 넘어서는 표현을 할 수 없으므로 </a:t>
            </a:r>
            <a:r>
              <a:rPr lang="en-US" altLang="ko-KR" sz="1400" dirty="0" smtClean="0"/>
              <a:t>4,294,967,296</a:t>
            </a:r>
            <a:r>
              <a:rPr lang="ko-KR" altLang="en-US" sz="1400" dirty="0" smtClean="0"/>
              <a:t>초과의 메모리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을 지목할 수 없다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다시 말하면</a:t>
            </a:r>
            <a:r>
              <a:rPr lang="en-US" altLang="ko-KR" sz="1400" dirty="0" smtClean="0"/>
              <a:t>, CPU</a:t>
            </a:r>
            <a:r>
              <a:rPr lang="ko-KR" altLang="en-US" sz="1400" dirty="0" smtClean="0"/>
              <a:t>의 관리 </a:t>
            </a:r>
            <a:r>
              <a:rPr lang="ko-KR" altLang="en-US" sz="1400" dirty="0" err="1" smtClean="0"/>
              <a:t>범위상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4GB</a:t>
            </a:r>
            <a:r>
              <a:rPr lang="ko-KR" altLang="en-US" sz="1400" dirty="0" smtClean="0"/>
              <a:t>용량이 한계이다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Q.3) CPU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32bit/64bit</a:t>
            </a:r>
            <a:r>
              <a:rPr kumimoji="1" lang="ko-KR" altLang="en-US" sz="1600" b="1" dirty="0" smtClean="0"/>
              <a:t>로 표현한 주소를 어떻게 </a:t>
            </a:r>
            <a:r>
              <a:rPr kumimoji="1" lang="en-US" altLang="ko-KR" sz="1600" b="1" dirty="0" smtClean="0"/>
              <a:t>RAM</a:t>
            </a:r>
            <a:r>
              <a:rPr kumimoji="1" lang="ko-KR" altLang="en-US" sz="1600" b="1" dirty="0" smtClean="0"/>
              <a:t>의 </a:t>
            </a:r>
            <a:r>
              <a:rPr kumimoji="1" lang="ko-KR" altLang="en-US" sz="1600" b="1" dirty="0" smtClean="0"/>
              <a:t>메모리 셀과 매핑하는 걸까</a:t>
            </a:r>
            <a:r>
              <a:rPr kumimoji="1" lang="en-US" altLang="ko-KR" sz="1600" b="1" dirty="0" smtClean="0"/>
              <a:t>?</a:t>
            </a:r>
          </a:p>
          <a:p>
            <a:r>
              <a:rPr kumimoji="1" lang="en-US" altLang="ko-KR" sz="1600" b="1" dirty="0"/>
              <a:t> </a:t>
            </a:r>
            <a:r>
              <a:rPr kumimoji="1" lang="en-US" altLang="ko-KR" sz="1600" b="1" dirty="0" smtClean="0"/>
              <a:t>      (</a:t>
            </a:r>
            <a:r>
              <a:rPr kumimoji="1" lang="en-US" altLang="ko-KR" sz="1400" b="1" dirty="0" smtClean="0"/>
              <a:t>CPU</a:t>
            </a:r>
            <a:r>
              <a:rPr kumimoji="1" lang="ko-KR" altLang="en-US" sz="1400" b="1" dirty="0" smtClean="0"/>
              <a:t>는 </a:t>
            </a:r>
            <a:r>
              <a:rPr kumimoji="1" lang="en-US" altLang="ko-KR" sz="1400" b="1" dirty="0" smtClean="0"/>
              <a:t>RAM</a:t>
            </a:r>
            <a:r>
              <a:rPr kumimoji="1" lang="ko-KR" altLang="en-US" sz="1400" b="1" dirty="0" smtClean="0"/>
              <a:t>메모리에 어떻게 </a:t>
            </a:r>
            <a:r>
              <a:rPr kumimoji="1" lang="ko-KR" altLang="en-US" sz="1400" b="1" dirty="0" err="1" smtClean="0"/>
              <a:t>접근하는걸까</a:t>
            </a:r>
            <a:r>
              <a:rPr kumimoji="1" lang="en-US" altLang="ko-KR" sz="1400" b="1" dirty="0" smtClean="0"/>
              <a:t>?</a:t>
            </a:r>
            <a:r>
              <a:rPr kumimoji="1" lang="en-US" altLang="ko-KR" sz="1600" b="1" dirty="0" smtClean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/>
              <a:t> 앞서 </a:t>
            </a:r>
            <a:r>
              <a:rPr lang="en-US" altLang="ko-KR" sz="1300" dirty="0" smtClean="0"/>
              <a:t>32bit/64bit </a:t>
            </a:r>
            <a:r>
              <a:rPr lang="ko-KR" altLang="en-US" sz="1300" dirty="0" smtClean="0"/>
              <a:t>체계에서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한 번에 관리할 수 있는 메모리의 크기를 얘기 </a:t>
            </a:r>
            <a:r>
              <a:rPr lang="ko-KR" altLang="en-US" sz="1300" dirty="0" err="1" smtClean="0"/>
              <a:t>했던거고</a:t>
            </a:r>
            <a:r>
              <a:rPr lang="en-US" altLang="ko-KR" sz="1300" dirty="0" smtClean="0"/>
              <a:t>, </a:t>
            </a:r>
          </a:p>
          <a:p>
            <a:r>
              <a:rPr lang="ko-KR" altLang="en-US" sz="1300" dirty="0" smtClean="0"/>
              <a:t>이번에는 </a:t>
            </a:r>
            <a:r>
              <a:rPr lang="ko-KR" altLang="en-US" sz="1300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 smtClean="0"/>
              <a:t>을 좀 더 자세하게 보기 위한 질문이다</a:t>
            </a:r>
            <a:r>
              <a:rPr lang="en-US" altLang="ko-KR" sz="1300" dirty="0" smtClean="0"/>
              <a:t>.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CPU</a:t>
            </a:r>
            <a:r>
              <a:rPr lang="ko-KR" altLang="en-US" sz="1300" dirty="0" smtClean="0"/>
              <a:t>가 해당 메모리에 어떻게 접근하는지를 알아보자</a:t>
            </a:r>
            <a:endParaRPr lang="ko-KR" altLang="en-US" sz="1300" dirty="0"/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85999"/>
              </p:ext>
            </p:extLst>
          </p:nvPr>
        </p:nvGraphicFramePr>
        <p:xfrm>
          <a:off x="6283162" y="2819201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916267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898342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808611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여기서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 smtClean="0">
                <a:solidFill>
                  <a:srgbClr val="C00000"/>
                </a:solidFill>
              </a:rPr>
              <a:t>(VMS)</a:t>
            </a:r>
            <a:r>
              <a:rPr lang="ko-KR" altLang="en-US" sz="1400" b="1" dirty="0" smtClean="0"/>
              <a:t>와 </a:t>
            </a:r>
            <a:r>
              <a:rPr lang="ko-KR" altLang="en-US" sz="1400" b="1" dirty="0" err="1" smtClean="0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 smtClean="0"/>
              <a:t>에</a:t>
            </a:r>
            <a:r>
              <a:rPr lang="ko-KR" altLang="en-US" sz="1400" b="1" dirty="0" smtClean="0"/>
              <a:t> 그리고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 smtClean="0"/>
              <a:t>에 대한 개념이 나온다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물리 주소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0x00123455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4,294,967,295</a:t>
                      </a:r>
                      <a:endParaRPr lang="ko-KR" alt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393528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480290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데이터 접근</a:t>
            </a:r>
            <a:endParaRPr lang="ko-KR" altLang="en-US" sz="1400" b="1" dirty="0"/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5" y="3111147"/>
            <a:ext cx="3743425" cy="97490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Read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 smtClean="0"/>
              <a:t>0x</a:t>
            </a:r>
            <a:r>
              <a:rPr lang="en-US" altLang="ko-KR" dirty="0" smtClean="0">
                <a:solidFill>
                  <a:srgbClr val="C00000"/>
                </a:solidFill>
              </a:rPr>
              <a:t>0012</a:t>
            </a:r>
            <a:r>
              <a:rPr lang="en-US" altLang="ko-KR" dirty="0" smtClean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상위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행주소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rgbClr val="C00000"/>
                </a:solidFill>
              </a:rPr>
              <a:t>0012 (16</a:t>
            </a:r>
            <a:r>
              <a:rPr lang="ko-KR" altLang="en-US" sz="1200" dirty="0" smtClean="0">
                <a:solidFill>
                  <a:srgbClr val="C00000"/>
                </a:solidFill>
              </a:rPr>
              <a:t>진수</a:t>
            </a:r>
            <a:r>
              <a:rPr lang="en-US" altLang="ko-KR" sz="1200" dirty="0" smtClean="0">
                <a:solidFill>
                  <a:srgbClr val="C00000"/>
                </a:solidFill>
              </a:rPr>
              <a:t>) -&gt; </a:t>
            </a:r>
            <a:r>
              <a:rPr lang="en-US" altLang="ko-KR" sz="1200" dirty="0" smtClean="0"/>
              <a:t>18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en-US" altLang="ko-KR" sz="1200" b="1" dirty="0" smtClean="0"/>
          </a:p>
          <a:p>
            <a:r>
              <a:rPr lang="ko-KR" altLang="en-US" sz="1200" b="1" dirty="0" smtClean="0"/>
              <a:t>하위</a:t>
            </a:r>
            <a:r>
              <a:rPr lang="en-US" altLang="ko-KR" sz="1200" b="1" dirty="0"/>
              <a:t> </a:t>
            </a:r>
            <a:r>
              <a:rPr lang="en-US" altLang="ko-KR" sz="1200" b="1" dirty="0" smtClean="0"/>
              <a:t>16</a:t>
            </a:r>
            <a:r>
              <a:rPr lang="ko-KR" altLang="en-US" sz="1200" b="1" dirty="0" smtClean="0"/>
              <a:t>비트 </a:t>
            </a:r>
            <a:r>
              <a:rPr lang="en-US" altLang="ko-KR" sz="1200" b="1" dirty="0" smtClean="0"/>
              <a:t>: </a:t>
            </a:r>
            <a:r>
              <a:rPr lang="ko-KR" altLang="en-US" sz="1200" b="1" dirty="0" err="1" smtClean="0"/>
              <a:t>열주소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– </a:t>
            </a:r>
            <a:r>
              <a:rPr lang="en-US" altLang="ko-KR" sz="1200" dirty="0" smtClean="0">
                <a:solidFill>
                  <a:schemeClr val="accent1"/>
                </a:solidFill>
              </a:rPr>
              <a:t>3456 (16</a:t>
            </a:r>
            <a:r>
              <a:rPr lang="ko-KR" altLang="en-US" sz="1200" dirty="0" smtClean="0">
                <a:solidFill>
                  <a:schemeClr val="accent1"/>
                </a:solidFill>
              </a:rPr>
              <a:t>진수</a:t>
            </a:r>
            <a:r>
              <a:rPr lang="en-US" altLang="ko-KR" sz="1200" dirty="0" smtClean="0">
                <a:solidFill>
                  <a:schemeClr val="accent1"/>
                </a:solidFill>
              </a:rPr>
              <a:t>) -&gt; </a:t>
            </a:r>
            <a:r>
              <a:rPr lang="en-US" altLang="ko-KR" sz="1200" dirty="0" smtClean="0"/>
              <a:t>13,654 (10</a:t>
            </a:r>
            <a:r>
              <a:rPr lang="ko-KR" altLang="en-US" sz="1200" dirty="0" smtClean="0"/>
              <a:t>진수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/>
                  <a:t>* 16</a:t>
                </a:r>
                <a:r>
                  <a:rPr lang="ko-KR" altLang="en-US" sz="1200" b="1" dirty="0" smtClean="0"/>
                  <a:t>진수 </a:t>
                </a:r>
                <a:r>
                  <a:rPr lang="ko-KR" altLang="en-US" sz="1200" b="1" dirty="0" err="1" smtClean="0"/>
                  <a:t>한글자당</a:t>
                </a:r>
                <a:r>
                  <a:rPr lang="ko-KR" altLang="en-US" sz="1200" b="1" dirty="0" smtClean="0"/>
                  <a:t> </a:t>
                </a:r>
                <a:r>
                  <a:rPr lang="en-US" altLang="ko-KR" sz="1200" b="1" dirty="0" smtClean="0"/>
                  <a:t>4</a:t>
                </a:r>
                <a:r>
                  <a:rPr lang="ko-KR" altLang="en-US" sz="1200" b="1" dirty="0" smtClean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Q.3.1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RAM</a:t>
            </a:r>
            <a:r>
              <a:rPr kumimoji="1" lang="ko-KR" altLang="en-US" sz="1600" b="1" dirty="0" smtClean="0"/>
              <a:t>의 </a:t>
            </a:r>
            <a:r>
              <a:rPr kumimoji="1" lang="ko-KR" altLang="en-US" sz="1600" b="1" dirty="0" err="1" smtClean="0"/>
              <a:t>물리주소는</a:t>
            </a:r>
            <a:r>
              <a:rPr kumimoji="1" lang="ko-KR" altLang="en-US" sz="1600" b="1" dirty="0" smtClean="0"/>
              <a:t> </a:t>
            </a:r>
            <a:r>
              <a:rPr kumimoji="1" lang="en-US" altLang="ko-KR" sz="1600" b="1" dirty="0" smtClean="0"/>
              <a:t>Mac</a:t>
            </a:r>
            <a:r>
              <a:rPr kumimoji="1" lang="ko-KR" altLang="en-US" sz="1600" b="1" dirty="0" smtClean="0"/>
              <a:t>주소와 같은 실제 하드웨어레벨의 주소인가</a:t>
            </a:r>
            <a:r>
              <a:rPr kumimoji="1" lang="en-US" altLang="ko-KR" sz="1600" b="1" dirty="0" smtClean="0"/>
              <a:t>?</a:t>
            </a:r>
            <a:r>
              <a:rPr kumimoji="1" lang="en-US" altLang="ko-KR" sz="1600" b="1" dirty="0" smtClean="0"/>
              <a:t>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맥주소와</a:t>
            </a:r>
            <a:r>
              <a:rPr lang="ko-KR" altLang="en-US" sz="1400" dirty="0" smtClean="0"/>
              <a:t> 같이 </a:t>
            </a:r>
            <a:r>
              <a:rPr lang="ko-KR" altLang="en-US" sz="1400" b="1" dirty="0" smtClean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 smtClean="0"/>
              <a:t>가 아니다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단지</a:t>
            </a:r>
            <a:r>
              <a:rPr lang="en-US" altLang="ko-KR" sz="1400" dirty="0" smtClean="0"/>
              <a:t>, </a:t>
            </a:r>
            <a:r>
              <a:rPr lang="en-US" altLang="ko-KR" sz="1400" b="1" u="sng" dirty="0" smtClean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 smtClean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 smtClean="0"/>
              <a:t>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en-US" altLang="ko-KR" sz="1400" u="sng" dirty="0" smtClean="0"/>
              <a:t>RAM</a:t>
            </a:r>
            <a:r>
              <a:rPr lang="ko-KR" altLang="en-US" sz="1400" u="sng" dirty="0" smtClean="0"/>
              <a:t>의 행과 열은 정해져 있으므로 이 </a:t>
            </a:r>
            <a:r>
              <a:rPr lang="ko-KR" altLang="en-US" sz="1400" u="sng" dirty="0" err="1" smtClean="0"/>
              <a:t>논리주소는</a:t>
            </a:r>
            <a:r>
              <a:rPr lang="ko-KR" altLang="en-US" sz="1400" u="sng" dirty="0" smtClean="0"/>
              <a:t> 특정 셀에 고정</a:t>
            </a:r>
            <a:r>
              <a:rPr lang="ko-KR" altLang="en-US" sz="1400" dirty="0" smtClean="0"/>
              <a:t>되어 있다라고 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이게 </a:t>
            </a:r>
            <a:r>
              <a:rPr lang="ko-KR" altLang="en-US" sz="1400" dirty="0" err="1" smtClean="0"/>
              <a:t>물리주소라</a:t>
            </a:r>
            <a:r>
              <a:rPr lang="ko-KR" altLang="en-US" sz="1400" dirty="0" smtClean="0"/>
              <a:t> 불리는 이유이다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</a:t>
            </a:r>
            <a:r>
              <a:rPr lang="ko-KR" altLang="en-US" sz="1400" b="1" dirty="0" smtClean="0"/>
              <a:t> 변환 예시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18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13654</a:t>
            </a:r>
            <a:r>
              <a:rPr lang="en-US" altLang="ko-KR" sz="1200" b="1" baseline="30000" dirty="0" smtClean="0"/>
              <a:t>th</a:t>
            </a:r>
            <a:r>
              <a:rPr lang="en-US" altLang="ko-KR" sz="1200" b="1" dirty="0" smtClean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 smtClean="0"/>
              <a:t>물리주소를</a:t>
            </a:r>
            <a:r>
              <a:rPr lang="ko-KR" altLang="en-US" sz="1400" b="1" dirty="0" smtClean="0"/>
              <a:t> 다음과 같이 해석할 수 있다</a:t>
            </a:r>
            <a:r>
              <a:rPr lang="en-US" altLang="ko-KR" sz="1400" b="1" dirty="0" smtClean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H/W Level</a:t>
            </a:r>
            <a:r>
              <a:rPr lang="ko-KR" altLang="en-US" sz="1400" dirty="0" smtClean="0"/>
              <a:t>의 이해</a:t>
            </a:r>
            <a:endParaRPr lang="ko-KR" altLang="en-US" sz="1400" dirty="0"/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논리 주소</a:t>
              </a:r>
              <a:endParaRPr lang="ko-KR" altLang="en-US" sz="14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물리 주소</a:t>
              </a:r>
              <a:endParaRPr lang="ko-KR" altLang="en-US" sz="1400" b="1" dirty="0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smtClean="0"/>
                <a:t>좌표 변환</a:t>
              </a:r>
              <a:endParaRPr lang="ko-KR" altLang="en-US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smtClean="0"/>
                <a:t>Page Table </a:t>
              </a:r>
              <a:r>
                <a:rPr lang="ko-KR" altLang="en-US" sz="1200" b="1" dirty="0" smtClean="0"/>
                <a:t>참조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ko-KR" altLang="en-US" sz="1600" b="1" dirty="0" smtClean="0"/>
              <a:t>왜 </a:t>
            </a:r>
            <a:r>
              <a:rPr kumimoji="1" lang="ko-KR" altLang="en-US" sz="1600" b="1" dirty="0" err="1" smtClean="0"/>
              <a:t>가상주소</a:t>
            </a:r>
            <a:r>
              <a:rPr kumimoji="1" lang="ko-KR" altLang="en-US" sz="1600" b="1" dirty="0" smtClean="0"/>
              <a:t> 공간을 사용하는가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 smtClean="0"/>
              <a:t>파생질문</a:t>
            </a:r>
            <a:r>
              <a:rPr kumimoji="1" lang="en-US" altLang="ko-KR" sz="1600" b="1" dirty="0" smtClean="0"/>
              <a:t>) </a:t>
            </a:r>
            <a:r>
              <a:rPr kumimoji="1" lang="en-US" altLang="ko-KR" sz="1600" b="1" dirty="0" smtClean="0"/>
              <a:t>Page Table</a:t>
            </a:r>
            <a:r>
              <a:rPr kumimoji="1" lang="ko-KR" altLang="en-US" sz="1600" b="1" dirty="0" smtClean="0"/>
              <a:t>은 어떻게 만들어지고 관리되는가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</a:t>
            </a:r>
            <a:r>
              <a:rPr lang="ko-KR" altLang="en-US" sz="1400" dirty="0" smtClean="0"/>
              <a:t>저장되어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19575</TotalTime>
  <Words>2034</Words>
  <Application>Microsoft Office PowerPoint</Application>
  <PresentationFormat>와이드스크린</PresentationFormat>
  <Paragraphs>348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384</cp:revision>
  <dcterms:created xsi:type="dcterms:W3CDTF">2024-08-23T16:05:45Z</dcterms:created>
  <dcterms:modified xsi:type="dcterms:W3CDTF">2024-09-15T13:07:19Z</dcterms:modified>
</cp:coreProperties>
</file>