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20"/>
  </p:notesMasterIdLst>
  <p:sldIdLst>
    <p:sldId id="327" r:id="rId3"/>
    <p:sldId id="256" r:id="rId4"/>
    <p:sldId id="258" r:id="rId5"/>
    <p:sldId id="261" r:id="rId6"/>
    <p:sldId id="350" r:id="rId7"/>
    <p:sldId id="355" r:id="rId8"/>
    <p:sldId id="257" r:id="rId9"/>
    <p:sldId id="352" r:id="rId10"/>
    <p:sldId id="353" r:id="rId11"/>
    <p:sldId id="354" r:id="rId12"/>
    <p:sldId id="351" r:id="rId13"/>
    <p:sldId id="259" r:id="rId14"/>
    <p:sldId id="276" r:id="rId15"/>
    <p:sldId id="349" r:id="rId16"/>
    <p:sldId id="331" r:id="rId17"/>
    <p:sldId id="332" r:id="rId18"/>
    <p:sldId id="290" r:id="rId19"/>
  </p:sldIdLst>
  <p:sldSz cx="9144000" cy="5143500" type="screen16x9"/>
  <p:notesSz cx="6858000" cy="9144000"/>
  <p:embeddedFontLst>
    <p:embeddedFont>
      <p:font typeface="Lora" panose="020B0600000101010101" charset="0"/>
      <p:regular r:id="rId21"/>
      <p:bold r:id="rId22"/>
      <p:italic r:id="rId23"/>
      <p:boldItalic r:id="rId24"/>
    </p:embeddedFont>
    <p:embeddedFont>
      <p:font typeface="Quattrocento Sans" panose="020B0600000101010101" charset="0"/>
      <p:regular r:id="rId25"/>
      <p:bold r:id="rId26"/>
      <p:italic r:id="rId27"/>
      <p:boldItalic r:id="rId28"/>
    </p:embeddedFont>
    <p:embeddedFont>
      <p:font typeface="맑은 고딕" panose="020B0503020000020004" pitchFamily="50" charset="-127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16" autoAdjust="0"/>
    <p:restoredTop sz="94526" autoAdjust="0"/>
  </p:normalViewPr>
  <p:slideViewPr>
    <p:cSldViewPr snapToGrid="0">
      <p:cViewPr varScale="1">
        <p:scale>
          <a:sx n="132" d="100"/>
          <a:sy n="132" d="100"/>
        </p:scale>
        <p:origin x="53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da38ca02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da38ca02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da38ca02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da38ca02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dedec2bc3e_5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dedec2bc3e_5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bc75a45e8_0_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bc75a45e8_0_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5870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bc75a45e8_0_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bc75a45e8_0_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66735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bc75a45e8_0_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bc75a45e8_0_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14371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bc75a45e8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bc75a45e8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bc75a45e8_0_8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dbc75a45e8_0_8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bc75a45e8_0_7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bc75a45e8_0_7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da38ca0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da38ca0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da38ca02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da38ca02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da1e50e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da1e50e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da1e50e6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da1e50e6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da1e50e6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da1e50e6e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63" name="Google Shape;63;p15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" name="Google Shape;64;p15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0B22D-42DB-4CC1-B2DF-13C6584A2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3662E-991F-4916-A2FD-4C6252015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F2579-D2A4-4FF7-92FB-DE5255FA6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D6CE-9718-446D-B5AB-7BC9BE802FA7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D1568-6AF5-4224-AF87-D43347E6B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467F8-C9D3-4EF8-BE58-04BDAF1BE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87230952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F6D57-8D5F-4E0A-80BE-6B969BBBD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173E5-2E84-4303-B618-E97CE8F7D9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BFCEC-A5B8-4BA5-9D02-410324B84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38EAF-2EE3-4E11-BB21-D8B07BEEF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D6CE-9718-446D-B5AB-7BC9BE802FA7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F6A75-0ABE-4948-84E9-854B6E445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3E671-2191-40FE-B6AB-33382D610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55862410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452CD-ABC8-4D7B-9A43-C740469E4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60D90-DD2B-416E-A018-B662FCED5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8C213F-DB47-4F67-9AD5-A3BAA15D2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8C8F15-B5B4-4E4B-877A-17193CCC94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4C2E80-F914-46F3-BBA9-D73B926A7A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796733-7958-41E6-84CC-A9AB8B0E9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D6CE-9718-446D-B5AB-7BC9BE802FA7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89AC0D-9B91-4FFD-A2DF-CEA89B56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25D01A-7A12-4F30-8618-B4B801E68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38611336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E90E6-3EB1-4DD9-B72B-BB1489273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CE3868-FDEF-4864-9694-09FDE7B45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D6CE-9718-446D-B5AB-7BC9BE802FA7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6278FD-D2D4-4607-85B3-A4C8A8BD6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06214A-25A5-42C4-AC12-8A0A8BF4D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09863858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D847F3-AB44-4498-BF9C-44C77E43E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D6CE-9718-446D-B5AB-7BC9BE802FA7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99E3D7-B607-43F4-89B9-799F12512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3050E-DA60-4BD0-8641-B9665D3AA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664921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F082D-A8A2-4F7E-98D0-5A543D751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EE33D-4288-42E5-B287-147C16E79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899FE-B8DD-4E0F-BCCB-F10C02396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0C6144-3F8C-4D74-A1F7-91CF9E82F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D6CE-9718-446D-B5AB-7BC9BE802FA7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91F55-6AA9-44D8-8DB5-B8415FB0D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21230-4D21-4D04-AF75-CDD1CAE4B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4862887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D585D-9D2B-4EB7-9DA6-F5572C9E3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1D75C3-707D-4DB2-9B73-C7905704CD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50531-05C2-49A1-A485-A72CC4C85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5F07C-51F2-4724-921A-E06D4CB3F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D6CE-9718-446D-B5AB-7BC9BE802FA7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92CCC-E7A3-4893-A726-9132CBF10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08FB6-BD51-4384-B9D5-D7809DA98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98838436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61AB-405E-42D0-A88D-AF2A4422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FEA0B-71DD-47B5-8DFA-90D4C0105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BD1AC-662E-4EE5-894B-2543991B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D6CE-9718-446D-B5AB-7BC9BE802FA7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7BEFC-66A8-42FB-AFED-ED903F890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AC87F-3862-4640-93AD-37FCF4189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40134142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26411F-6248-4D65-B381-FF10FDD945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8BE321-362E-474F-AD73-86278EE97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A5D80-E0E4-471B-8036-6DC42203D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D6CE-9718-446D-B5AB-7BC9BE802FA7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20F11-75C1-45F5-BC8F-0C0F31819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8DB7F-D36B-4307-8987-93B29F317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730800910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8976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sz="2400" i="1">
                <a:latin typeface="Lora"/>
                <a:ea typeface="Lora"/>
                <a:cs typeface="Lora"/>
                <a:sym typeface="Lora"/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8pPr>
            <a:lvl9pPr marL="4114800" lvl="8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74" name="Google Shape;74;p17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" name="Google Shape;75;p17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7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1">
                <a:latin typeface="Lora"/>
                <a:ea typeface="Lora"/>
                <a:cs typeface="Lora"/>
                <a:sym typeface="Lora"/>
              </a:rPr>
              <a:t>“</a:t>
            </a:r>
            <a:endParaRPr sz="36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" name="Google Shape;80;p1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83" name="Google Shape;83;p1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body" idx="2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98" name="Google Shape;98;p20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Google Shape;99;p20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0" name="Google Shape;100;p20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" name="Google Shape;101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sz="1400" i="1">
                <a:latin typeface="Lora"/>
                <a:ea typeface="Lora"/>
                <a:cs typeface="Lora"/>
                <a:sym typeface="Lora"/>
              </a:defRPr>
            </a:lvl1pPr>
          </a:lstStyle>
          <a:p>
            <a:endParaRPr/>
          </a:p>
        </p:txBody>
      </p:sp>
      <p:cxnSp>
        <p:nvCxnSpPr>
          <p:cNvPr id="110" name="Google Shape;110;p22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" name="Google Shape;111;p22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Google Shape;114;p23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" name="Google Shape;115;p23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1238A-DCE2-48BF-8EF0-D75A05B6C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181B1-5AB4-4518-9127-9EB01C219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1162C-4C9C-437F-AD14-1E726B0CD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D6CE-9718-446D-B5AB-7BC9BE802FA7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CBD50-6B62-4B43-9695-B74850491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CD032-A9F8-4936-8734-F7F62A11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28523362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5EB2D-1335-499B-9022-BA4A432A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23AB0-6818-4148-BB2B-4327714F9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012DE-40C2-4D2C-ABDD-0BEB63BCB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D6CE-9718-446D-B5AB-7BC9BE802FA7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DC13A-F439-4769-A6F6-D33109558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1E2E6-5013-497D-87F4-B237CD970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45478752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 rtl="0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 rtl="0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 rtl="0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 rtl="0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 rtl="0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 rtl="0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 rtl="0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 rtl="0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3" r:id="rId3"/>
    <p:sldLayoutId id="2147483665" r:id="rId4"/>
    <p:sldLayoutId id="2147483667" r:id="rId5"/>
    <p:sldLayoutId id="2147483668" r:id="rId6"/>
    <p:sldLayoutId id="214748366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B8E33F-F423-4D2C-B81A-C7D968020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7D11E-0F58-480A-83B9-2753A2EC8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3B0EB-9F5D-415C-811F-7624E30E00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BD6CE-9718-446D-B5AB-7BC9BE802FA7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FC2A9-24BC-4037-B2B8-2739DA17D2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20B30-398D-4F8F-9D19-8ABEAA07BD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093137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music.bugs.co.kr/track/31793255?wl_ref=list_tr_08_mab" TargetMode="External"/><Relationship Id="rId13" Type="http://schemas.openxmlformats.org/officeDocument/2006/relationships/hyperlink" Target="https://music.bugs.co.kr/track/31820337?wl_ref=list_tr_08_mab" TargetMode="External"/><Relationship Id="rId3" Type="http://schemas.openxmlformats.org/officeDocument/2006/relationships/image" Target="../media/image9.png"/><Relationship Id="rId7" Type="http://schemas.openxmlformats.org/officeDocument/2006/relationships/hyperlink" Target="https://music.bugs.co.kr/track/31867170?wl_ref=list_tr_08_mab" TargetMode="External"/><Relationship Id="rId12" Type="http://schemas.openxmlformats.org/officeDocument/2006/relationships/hyperlink" Target="https://music.bugs.co.kr/track/31954275?wl_ref=list%5d_tr_08_mab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music.bugs.co.kr/track/31806631?wl_ref=list_tr_08_mab" TargetMode="External"/><Relationship Id="rId11" Type="http://schemas.openxmlformats.org/officeDocument/2006/relationships/hyperlink" Target="https://music.bugs.co.kr/track/68635584?wl_ref=list_tr_08_mab" TargetMode="External"/><Relationship Id="rId5" Type="http://schemas.openxmlformats.org/officeDocument/2006/relationships/hyperlink" Target="https://music.bugs.co.kr/track/31999479?wl_ref=list_tr_08_mab" TargetMode="External"/><Relationship Id="rId10" Type="http://schemas.openxmlformats.org/officeDocument/2006/relationships/hyperlink" Target="https://music.bugs.co.kr/track/68635585?wl_ref=list_tr_08_mab" TargetMode="External"/><Relationship Id="rId4" Type="http://schemas.openxmlformats.org/officeDocument/2006/relationships/hyperlink" Target="https://music.bugs.co.kr/track/31904571?wl_ref=list_tr_08_mab" TargetMode="External"/><Relationship Id="rId9" Type="http://schemas.openxmlformats.org/officeDocument/2006/relationships/hyperlink" Target="https://music.bugs.co.kr/track/31769281?wl_ref=list_tr_08_mab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293422" y="2311742"/>
            <a:ext cx="789535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>
                <a:latin typeface="+mn-ea"/>
                <a:ea typeface="+mn-ea"/>
                <a:cs typeface="Malgun Gothic Semilight" panose="020B0502040204020203" pitchFamily="50" charset="-127"/>
              </a:rPr>
              <a:t>컴퓨팅 기초 기말</a:t>
            </a:r>
            <a:r>
              <a:rPr lang="en-US" altLang="ko-KR" sz="2400" dirty="0">
                <a:latin typeface="+mn-ea"/>
                <a:ea typeface="+mn-ea"/>
                <a:cs typeface="Malgun Gothic Semilight" panose="020B0502040204020203" pitchFamily="50" charset="-127"/>
              </a:rPr>
              <a:t>: </a:t>
            </a:r>
            <a:r>
              <a:rPr lang="ko-KR" altLang="en-US" sz="2400" dirty="0">
                <a:latin typeface="+mn-ea"/>
                <a:ea typeface="+mn-ea"/>
                <a:cs typeface="Malgun Gothic Semilight" panose="020B0502040204020203" pitchFamily="50" charset="-127"/>
              </a:rPr>
              <a:t>한국 가요의 언어 사용률 변화 분석</a:t>
            </a:r>
            <a:endParaRPr sz="2400" dirty="0">
              <a:latin typeface="+mn-ea"/>
              <a:ea typeface="+mn-ea"/>
              <a:cs typeface="Malgun Gothic Semilight" panose="020B0502040204020203" pitchFamily="50" charset="-127"/>
            </a:endParaRPr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71;p12">
            <a:extLst>
              <a:ext uri="{FF2B5EF4-FFF2-40B4-BE49-F238E27FC236}">
                <a16:creationId xmlns:a16="http://schemas.microsoft.com/office/drawing/2014/main" id="{6387A159-9069-4ADF-8621-E5580125ADF9}"/>
              </a:ext>
            </a:extLst>
          </p:cNvPr>
          <p:cNvSpPr txBox="1">
            <a:spLocks/>
          </p:cNvSpPr>
          <p:nvPr/>
        </p:nvSpPr>
        <p:spPr>
          <a:xfrm>
            <a:off x="6726880" y="2931524"/>
            <a:ext cx="7895356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ko-KR" altLang="en-US" sz="1200" b="0" dirty="0">
                <a:latin typeface="+mn-ea"/>
                <a:ea typeface="+mn-ea"/>
                <a:cs typeface="Malgun Gothic Semilight" panose="020B0502040204020203" pitchFamily="50" charset="-127"/>
              </a:rPr>
              <a:t>양태현</a:t>
            </a:r>
            <a:r>
              <a:rPr lang="en-US" altLang="ko-KR" sz="1200" b="0" dirty="0">
                <a:latin typeface="+mn-ea"/>
                <a:ea typeface="+mn-ea"/>
                <a:cs typeface="Malgun Gothic Semilight" panose="020B0502040204020203" pitchFamily="50" charset="-127"/>
              </a:rPr>
              <a:t>, </a:t>
            </a:r>
            <a:r>
              <a:rPr lang="ko-KR" altLang="en-US" sz="1200" b="0" dirty="0" err="1">
                <a:latin typeface="+mn-ea"/>
                <a:ea typeface="+mn-ea"/>
                <a:cs typeface="Malgun Gothic Semilight" panose="020B0502040204020203" pitchFamily="50" charset="-127"/>
              </a:rPr>
              <a:t>이연우</a:t>
            </a:r>
            <a:r>
              <a:rPr lang="en-US" altLang="ko-KR" sz="1200" b="0" dirty="0">
                <a:latin typeface="+mn-ea"/>
                <a:ea typeface="+mn-ea"/>
                <a:cs typeface="Malgun Gothic Semilight" panose="020B0502040204020203" pitchFamily="50" charset="-127"/>
              </a:rPr>
              <a:t>, </a:t>
            </a:r>
            <a:r>
              <a:rPr lang="ko-KR" altLang="en-US" sz="1200" b="0" dirty="0">
                <a:latin typeface="+mn-ea"/>
                <a:ea typeface="+mn-ea"/>
                <a:cs typeface="Malgun Gothic Semilight" panose="020B0502040204020203" pitchFamily="50" charset="-127"/>
              </a:rPr>
              <a:t>김지윤</a:t>
            </a:r>
            <a:r>
              <a:rPr lang="en-US" altLang="ko-KR" sz="1200" b="0" dirty="0">
                <a:latin typeface="+mn-ea"/>
                <a:ea typeface="+mn-ea"/>
                <a:cs typeface="Malgun Gothic Semilight" panose="020B0502040204020203" pitchFamily="50" charset="-127"/>
              </a:rPr>
              <a:t>, </a:t>
            </a:r>
            <a:r>
              <a:rPr lang="ko-KR" altLang="en-US" sz="1200" b="0" dirty="0" err="1">
                <a:latin typeface="+mn-ea"/>
                <a:ea typeface="+mn-ea"/>
                <a:cs typeface="Malgun Gothic Semilight" panose="020B0502040204020203" pitchFamily="50" charset="-127"/>
              </a:rPr>
              <a:t>이강혁</a:t>
            </a:r>
            <a:endParaRPr lang="ko-KR" altLang="en-US" sz="1200" b="0" dirty="0">
              <a:latin typeface="+mn-ea"/>
              <a:ea typeface="+mn-ea"/>
              <a:cs typeface="Malgun Gothic Semilight" panose="020B0502040204020203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02800" y="213200"/>
            <a:ext cx="3392700" cy="4779300"/>
          </a:xfrm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9545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ko" sz="70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700" dirty="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lyricdet</a:t>
            </a: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700" dirty="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songs</a:t>
            </a: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700" dirty="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year</a:t>
            </a: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):        </a:t>
            </a:r>
            <a:endParaRPr sz="700" dirty="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9545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unique = []                      </a:t>
            </a:r>
            <a:endParaRPr sz="700" dirty="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9545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total=[]                        </a:t>
            </a:r>
            <a:endParaRPr sz="700" dirty="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9545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i=</a:t>
            </a:r>
            <a:r>
              <a:rPr lang="ko" sz="700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700" dirty="0">
              <a:solidFill>
                <a:srgbClr val="09885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9545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endParaRPr sz="700" dirty="0">
              <a:solidFill>
                <a:srgbClr val="09885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9545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700" dirty="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i&lt;</a:t>
            </a:r>
            <a:r>
              <a:rPr lang="ko" sz="700" dirty="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(songs):            </a:t>
            </a:r>
            <a:endParaRPr sz="700" dirty="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9545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url = urlopen(songs[i])</a:t>
            </a:r>
            <a:endParaRPr sz="700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9545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endParaRPr sz="700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9545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encoding=url.info().get_content_charset(failobj=</a:t>
            </a:r>
            <a:r>
              <a:rPr lang="ko" sz="70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"utf-8"</a:t>
            </a: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  </a:t>
            </a:r>
            <a:endParaRPr sz="700" dirty="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9545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text=url.read().decode(encoding)</a:t>
            </a:r>
            <a:endParaRPr sz="700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9545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soup= BeautifulSoup(text,</a:t>
            </a:r>
            <a:r>
              <a:rPr lang="ko" sz="70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'html.parser'</a:t>
            </a: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700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9545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endParaRPr sz="700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9545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lyrics=soup.find_all(</a:t>
            </a:r>
            <a:r>
              <a:rPr lang="ko" sz="70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'div'</a:t>
            </a: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70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'lyricsContainer'</a:t>
            </a: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            </a:t>
            </a:r>
            <a:endParaRPr sz="700" dirty="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9545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lyrics=soup.find_all(</a:t>
            </a:r>
            <a:r>
              <a:rPr lang="ko" sz="70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'xmp'</a:t>
            </a: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700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9545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lyrics=str(lyrics)</a:t>
            </a:r>
            <a:endParaRPr sz="700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9545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lyrics = lyrics.replace(</a:t>
            </a:r>
            <a:r>
              <a:rPr lang="ko" sz="70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"[&lt;xmp&gt;"</a:t>
            </a: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70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                    </a:t>
            </a:r>
            <a:endParaRPr sz="700" dirty="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9545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lyrics = lyrics.replace(</a:t>
            </a:r>
            <a:r>
              <a:rPr lang="ko" sz="70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"&lt;/xmp&gt;]"</a:t>
            </a: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70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700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9545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lyrics = lyrics.lower()                                   </a:t>
            </a:r>
            <a:endParaRPr sz="700" dirty="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9545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words = lyrics.split()                                    </a:t>
            </a:r>
            <a:endParaRPr sz="700" dirty="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9545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i=i+</a:t>
            </a:r>
            <a:r>
              <a:rPr lang="ko" sz="700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700" dirty="0">
              <a:solidFill>
                <a:srgbClr val="09885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9545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endParaRPr sz="700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9545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700" dirty="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word </a:t>
            </a:r>
            <a:r>
              <a:rPr lang="ko" sz="70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words:                                        </a:t>
            </a:r>
            <a:endParaRPr sz="700" dirty="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9545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ko" sz="700" dirty="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word </a:t>
            </a:r>
            <a:r>
              <a:rPr lang="ko" sz="70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70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unique:</a:t>
            </a:r>
            <a:endParaRPr sz="700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9545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unique.append(word)</a:t>
            </a:r>
            <a:endParaRPr sz="700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9545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endParaRPr sz="700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9545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total=total+unique                                        </a:t>
            </a:r>
            <a:endParaRPr sz="700" dirty="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9545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unique=[]                                                 </a:t>
            </a:r>
            <a:endParaRPr sz="700" dirty="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9545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endParaRPr sz="700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9545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data=[]</a:t>
            </a:r>
            <a:endParaRPr sz="700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9545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string=</a:t>
            </a:r>
            <a:r>
              <a:rPr lang="ko" sz="70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.join([str(item) </a:t>
            </a:r>
            <a:r>
              <a:rPr lang="ko" sz="700" dirty="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item </a:t>
            </a:r>
            <a:r>
              <a:rPr lang="ko" sz="70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total])              </a:t>
            </a:r>
            <a:endParaRPr sz="700" dirty="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9545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700" dirty="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language </a:t>
            </a:r>
            <a:r>
              <a:rPr lang="ko" sz="70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Detector(string).languages:                 </a:t>
            </a:r>
            <a:endParaRPr sz="700" dirty="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9545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data.append(languageparser(str(language)))                </a:t>
            </a:r>
            <a:endParaRPr sz="700" dirty="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9545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data.append(confidenceparser(str(language)))              </a:t>
            </a:r>
            <a:endParaRPr sz="700" dirty="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9545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data.append(year)                                           </a:t>
            </a:r>
            <a:endParaRPr sz="700" dirty="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9545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endParaRPr sz="700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9545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700" dirty="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data</a:t>
            </a:r>
            <a:endParaRPr sz="700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endParaRPr sz="700" dirty="0"/>
          </a:p>
        </p:txBody>
      </p:sp>
      <p:sp>
        <p:nvSpPr>
          <p:cNvPr id="74" name="Google Shape;74;p15"/>
          <p:cNvSpPr/>
          <p:nvPr/>
        </p:nvSpPr>
        <p:spPr>
          <a:xfrm>
            <a:off x="426850" y="2691650"/>
            <a:ext cx="3144600" cy="826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3758450" y="2565500"/>
            <a:ext cx="5276100" cy="10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영어의 the, a 등의 관사나 한글의 조사와 같이 자주 반복되는 단어를 중복으로 카운트하지 않기 위하여 우선 unique array를 거치게 됨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가사 내에서 중복되는 단어를 모두 제외시킨 후 total에 unique array를 dump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unique array는 다음 가사 분석 시 다시 사용해야 하므로 비움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426850" y="3569900"/>
            <a:ext cx="3144600" cy="1004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3861950" y="3605850"/>
            <a:ext cx="5276100" cy="14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total array를 string으로 넣은 후 polyglot package를 이용하여 language와 confidence를 분석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위에서 정의했던 languageparser function과 confidenceparser function을 이용하여 추출된 값을 data에 append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무슨 year의 노래인지도 append한 후 data를 return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" name="Google Shape;80;p15">
            <a:extLst>
              <a:ext uri="{FF2B5EF4-FFF2-40B4-BE49-F238E27FC236}">
                <a16:creationId xmlns:a16="http://schemas.microsoft.com/office/drawing/2014/main" id="{EB8A5594-82E9-46AE-AD94-291E5BD386CF}"/>
              </a:ext>
            </a:extLst>
          </p:cNvPr>
          <p:cNvSpPr/>
          <p:nvPr/>
        </p:nvSpPr>
        <p:spPr>
          <a:xfrm>
            <a:off x="3634401" y="2977546"/>
            <a:ext cx="291714" cy="18030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62754137-458A-4EAA-AC32-6C3A4DBB9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950" y="578405"/>
            <a:ext cx="4925112" cy="120984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altLang="ko" sz="3526" dirty="0"/>
              <a:t>3. </a:t>
            </a:r>
            <a:r>
              <a:rPr lang="ko" sz="3526" b="1" dirty="0"/>
              <a:t>data 정리 및 graph 함수의 이용</a:t>
            </a:r>
            <a:endParaRPr sz="2520" dirty="0"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79350"/>
            <a:ext cx="4476750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/>
          <p:nvPr/>
        </p:nvSpPr>
        <p:spPr>
          <a:xfrm>
            <a:off x="4305825" y="1457125"/>
            <a:ext cx="853800" cy="411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4305825" y="2971963"/>
            <a:ext cx="853800" cy="411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5284150" y="1479350"/>
            <a:ext cx="378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가져온 data를 그래프로 만들기 위한 함수</a:t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5394650" y="3023825"/>
            <a:ext cx="2782800" cy="8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섞여있는 언어/숫자 등 데이터를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그래프로 가공하기 위해 array로 만듦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altLang="ko" sz="3473" b="1" dirty="0"/>
              <a:t>3. </a:t>
            </a:r>
            <a:r>
              <a:rPr lang="ko" sz="3473" b="1" dirty="0"/>
              <a:t>data 정리 및 graph 함수의 이용</a:t>
            </a:r>
            <a:endParaRPr sz="2820" dirty="0"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625" y="1555750"/>
            <a:ext cx="6115050" cy="26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/>
          <p:nvPr/>
        </p:nvSpPr>
        <p:spPr>
          <a:xfrm>
            <a:off x="1211675" y="2366800"/>
            <a:ext cx="6237000" cy="693300"/>
          </a:xfrm>
          <a:prstGeom prst="bracePair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>
            <a:spLocks noGrp="1"/>
          </p:cNvSpPr>
          <p:nvPr>
            <p:ph type="ctrTitle" idx="4294967295"/>
          </p:nvPr>
        </p:nvSpPr>
        <p:spPr>
          <a:xfrm>
            <a:off x="751114" y="2894872"/>
            <a:ext cx="787375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altLang="ko" sz="4800" dirty="0">
                <a:highlight>
                  <a:schemeClr val="accent1"/>
                </a:highlight>
                <a:latin typeface="+mj-ea"/>
                <a:ea typeface="+mj-ea"/>
              </a:rPr>
              <a:t>3.</a:t>
            </a:r>
            <a:r>
              <a:rPr lang="ko" altLang="ko-KR" sz="4800" dirty="0">
                <a:highlight>
                  <a:schemeClr val="accent1"/>
                </a:highlight>
                <a:latin typeface="+mj-ea"/>
                <a:ea typeface="+mj-ea"/>
              </a:rPr>
              <a:t> </a:t>
            </a:r>
            <a:r>
              <a:rPr lang="ko-KR" altLang="en-US" sz="4800" dirty="0">
                <a:highlight>
                  <a:schemeClr val="accent1"/>
                </a:highlight>
                <a:latin typeface="+mj-ea"/>
                <a:ea typeface="+mj-ea"/>
              </a:rPr>
              <a:t>추가설명</a:t>
            </a:r>
            <a:endParaRPr sz="4800" dirty="0">
              <a:highlight>
                <a:schemeClr val="accent1"/>
              </a:highlight>
              <a:latin typeface="+mj-ea"/>
              <a:ea typeface="+mj-ea"/>
            </a:endParaRPr>
          </a:p>
        </p:txBody>
      </p:sp>
      <p:cxnSp>
        <p:nvCxnSpPr>
          <p:cNvPr id="253" name="Google Shape;253;p32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4" name="Google Shape;254;p32"/>
          <p:cNvSpPr/>
          <p:nvPr/>
        </p:nvSpPr>
        <p:spPr>
          <a:xfrm>
            <a:off x="3470200" y="566931"/>
            <a:ext cx="2203500" cy="2203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4" name="Graphic 3" descr="Presentation with pie chart">
            <a:extLst>
              <a:ext uri="{FF2B5EF4-FFF2-40B4-BE49-F238E27FC236}">
                <a16:creationId xmlns:a16="http://schemas.microsoft.com/office/drawing/2014/main" id="{1AF147BC-49A7-489E-BA82-11FB95E8F9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45253" y="841981"/>
            <a:ext cx="1653493" cy="165349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26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44" name="Google Shape;144;p2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2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14</a:t>
            </a:fld>
            <a:endParaRPr/>
          </a:p>
        </p:txBody>
      </p:sp>
      <p:sp>
        <p:nvSpPr>
          <p:cNvPr id="149" name="Google Shape;149;p26"/>
          <p:cNvSpPr txBox="1"/>
          <p:nvPr/>
        </p:nvSpPr>
        <p:spPr>
          <a:xfrm>
            <a:off x="1432133" y="927084"/>
            <a:ext cx="3798094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  <a:cs typeface="Quattrocento Sans"/>
                <a:sym typeface="Quattrocento Sans"/>
              </a:rPr>
              <a:t>결과설명</a:t>
            </a:r>
            <a:endParaRPr dirty="0">
              <a:latin typeface="+mj-ea"/>
              <a:ea typeface="+mj-ea"/>
              <a:cs typeface="Quattrocento Sans"/>
              <a:sym typeface="Quattrocento Sans"/>
            </a:endParaRPr>
          </a:p>
        </p:txBody>
      </p:sp>
      <p:sp>
        <p:nvSpPr>
          <p:cNvPr id="18" name="Google Shape;163;p27">
            <a:extLst>
              <a:ext uri="{FF2B5EF4-FFF2-40B4-BE49-F238E27FC236}">
                <a16:creationId xmlns:a16="http://schemas.microsoft.com/office/drawing/2014/main" id="{017FFDB6-4897-4A05-B340-11F5980AB7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14450" y="1327175"/>
            <a:ext cx="8750956" cy="20518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◉"/>
            </a:pPr>
            <a:r>
              <a:rPr lang="en-US" sz="1800" dirty="0"/>
              <a:t>Raw Data: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◉"/>
            </a:pPr>
            <a:endParaRPr lang="en-US" sz="1800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◉"/>
            </a:pPr>
            <a:endParaRPr lang="en-US" sz="1800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◉"/>
            </a:pPr>
            <a:r>
              <a:rPr lang="en-US" sz="1800" dirty="0" err="1"/>
              <a:t>Matlab</a:t>
            </a:r>
            <a:r>
              <a:rPr lang="ko-KR" altLang="en-US" sz="1800" dirty="0"/>
              <a:t>으로 제작한 그래프</a:t>
            </a:r>
            <a:endParaRPr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CAAD8E-2D3C-4951-A5EE-AA19E74B7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43" y="1770941"/>
            <a:ext cx="9144000" cy="636796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1B50043-432D-47C7-917C-2F741759F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6000" y="1796262"/>
            <a:ext cx="3487225" cy="611475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58CBB7A3-E519-43C5-B26B-D67C30298E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1505" y="2889131"/>
            <a:ext cx="3084571" cy="213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965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26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44" name="Google Shape;144;p2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2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15</a:t>
            </a:fld>
            <a:endParaRPr/>
          </a:p>
        </p:txBody>
      </p:sp>
      <p:sp>
        <p:nvSpPr>
          <p:cNvPr id="149" name="Google Shape;149;p26"/>
          <p:cNvSpPr txBox="1"/>
          <p:nvPr/>
        </p:nvSpPr>
        <p:spPr>
          <a:xfrm>
            <a:off x="1432133" y="927084"/>
            <a:ext cx="3798094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  <a:cs typeface="Quattrocento Sans"/>
                <a:sym typeface="Quattrocento Sans"/>
              </a:rPr>
              <a:t>팀원역할</a:t>
            </a:r>
            <a:endParaRPr dirty="0">
              <a:latin typeface="+mj-ea"/>
              <a:ea typeface="+mj-ea"/>
              <a:cs typeface="Quattrocento Sans"/>
              <a:sym typeface="Quattrocento Sans"/>
            </a:endParaRPr>
          </a:p>
        </p:txBody>
      </p:sp>
      <p:sp>
        <p:nvSpPr>
          <p:cNvPr id="18" name="Google Shape;163;p27">
            <a:extLst>
              <a:ext uri="{FF2B5EF4-FFF2-40B4-BE49-F238E27FC236}">
                <a16:creationId xmlns:a16="http://schemas.microsoft.com/office/drawing/2014/main" id="{017FFDB6-4897-4A05-B340-11F5980AB7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14450" y="1327175"/>
            <a:ext cx="8750956" cy="20518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◉"/>
            </a:pPr>
            <a:r>
              <a:rPr lang="ko-KR" altLang="en-US" sz="1400" dirty="0">
                <a:latin typeface="+mn-ea"/>
                <a:ea typeface="+mn-ea"/>
              </a:rPr>
              <a:t>김지윤</a:t>
            </a:r>
            <a:r>
              <a:rPr lang="en-US" altLang="ko-KR" sz="1400" dirty="0">
                <a:latin typeface="+mn-ea"/>
                <a:ea typeface="+mn-ea"/>
              </a:rPr>
              <a:t>: </a:t>
            </a:r>
            <a:r>
              <a:rPr lang="ko-KR" altLang="en-US" sz="1400" dirty="0">
                <a:latin typeface="+mn-ea"/>
                <a:ea typeface="+mn-ea"/>
              </a:rPr>
              <a:t>코딩 도움</a:t>
            </a:r>
            <a:r>
              <a:rPr lang="en-US" altLang="ko-KR" sz="1400" dirty="0">
                <a:latin typeface="+mn-ea"/>
                <a:ea typeface="+mn-ea"/>
              </a:rPr>
              <a:t> (Module/Syntax Editing)</a:t>
            </a:r>
            <a:r>
              <a:rPr lang="ko-KR" altLang="en-US" sz="1400" dirty="0">
                <a:latin typeface="+mn-ea"/>
                <a:ea typeface="+mn-ea"/>
              </a:rPr>
              <a:t>및 </a:t>
            </a:r>
            <a:r>
              <a:rPr lang="en-US" altLang="ko-KR" sz="1400" dirty="0">
                <a:latin typeface="+mn-ea"/>
                <a:ea typeface="+mn-ea"/>
              </a:rPr>
              <a:t>PPT </a:t>
            </a:r>
            <a:r>
              <a:rPr lang="ko-KR" altLang="en-US" sz="1400" dirty="0">
                <a:latin typeface="+mn-ea"/>
                <a:ea typeface="+mn-ea"/>
              </a:rPr>
              <a:t>제작</a:t>
            </a:r>
            <a:endParaRPr lang="en-US" altLang="ko-KR" sz="1400" dirty="0">
              <a:latin typeface="+mn-ea"/>
              <a:ea typeface="+mn-ea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◉"/>
            </a:pPr>
            <a:endParaRPr lang="en-US" altLang="ko-KR" sz="1400" dirty="0">
              <a:latin typeface="+mn-ea"/>
              <a:ea typeface="+mn-ea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◉"/>
            </a:pPr>
            <a:r>
              <a:rPr lang="ko-KR" altLang="en-US" sz="1400" dirty="0" err="1">
                <a:latin typeface="+mn-ea"/>
                <a:ea typeface="+mn-ea"/>
              </a:rPr>
              <a:t>이연우</a:t>
            </a:r>
            <a:r>
              <a:rPr lang="en-US" altLang="ko-KR" sz="1400" dirty="0">
                <a:latin typeface="+mn-ea"/>
                <a:ea typeface="+mn-ea"/>
              </a:rPr>
              <a:t>: </a:t>
            </a:r>
            <a:r>
              <a:rPr lang="ko-KR" altLang="en-US" sz="1400" dirty="0">
                <a:latin typeface="+mn-ea"/>
                <a:ea typeface="+mn-ea"/>
              </a:rPr>
              <a:t>코딩 도움 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ko-KR" altLang="en-US" sz="1400" dirty="0">
                <a:latin typeface="+mn-ea"/>
                <a:ea typeface="+mn-ea"/>
              </a:rPr>
              <a:t>아이디어 제공</a:t>
            </a:r>
            <a:r>
              <a:rPr lang="en-US" altLang="ko-KR" sz="1400" dirty="0">
                <a:latin typeface="+mn-ea"/>
                <a:ea typeface="+mn-ea"/>
              </a:rPr>
              <a:t>/</a:t>
            </a:r>
            <a:r>
              <a:rPr lang="ko-KR" altLang="en-US" sz="1400" dirty="0">
                <a:latin typeface="+mn-ea"/>
                <a:ea typeface="+mn-ea"/>
              </a:rPr>
              <a:t>그래프 정리</a:t>
            </a:r>
            <a:r>
              <a:rPr lang="en-US" altLang="ko-KR" sz="1400" dirty="0">
                <a:latin typeface="+mn-ea"/>
                <a:ea typeface="+mn-ea"/>
              </a:rPr>
              <a:t>) </a:t>
            </a:r>
            <a:r>
              <a:rPr lang="ko-KR" altLang="en-US" sz="1400" dirty="0">
                <a:latin typeface="+mn-ea"/>
                <a:ea typeface="+mn-ea"/>
              </a:rPr>
              <a:t>및 </a:t>
            </a:r>
            <a:r>
              <a:rPr lang="en-US" altLang="ko-KR" sz="1400" dirty="0">
                <a:latin typeface="+mn-ea"/>
                <a:ea typeface="+mn-ea"/>
              </a:rPr>
              <a:t>PPT </a:t>
            </a:r>
            <a:r>
              <a:rPr lang="ko-KR" altLang="en-US" sz="1400" dirty="0">
                <a:latin typeface="+mn-ea"/>
                <a:ea typeface="+mn-ea"/>
              </a:rPr>
              <a:t>제작</a:t>
            </a:r>
            <a:endParaRPr lang="en-US" altLang="ko-KR" sz="1400" dirty="0">
              <a:latin typeface="+mn-ea"/>
              <a:ea typeface="+mn-ea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◉"/>
            </a:pPr>
            <a:endParaRPr lang="en-US" altLang="ko-KR" sz="1400" dirty="0">
              <a:latin typeface="+mn-ea"/>
              <a:ea typeface="+mn-ea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◉"/>
            </a:pPr>
            <a:r>
              <a:rPr lang="ko-KR" altLang="en-US" sz="1400" dirty="0" err="1">
                <a:latin typeface="+mn-ea"/>
                <a:ea typeface="+mn-ea"/>
              </a:rPr>
              <a:t>이강혁</a:t>
            </a:r>
            <a:r>
              <a:rPr lang="en-US" altLang="ko-KR" sz="1400" dirty="0">
                <a:latin typeface="+mn-ea"/>
                <a:ea typeface="+mn-ea"/>
              </a:rPr>
              <a:t>: </a:t>
            </a:r>
            <a:r>
              <a:rPr lang="ko-KR" altLang="en-US" sz="1400" dirty="0">
                <a:latin typeface="+mn-ea"/>
                <a:ea typeface="+mn-ea"/>
              </a:rPr>
              <a:t>메인 코딩</a:t>
            </a:r>
            <a:endParaRPr lang="en-US" altLang="ko-KR" sz="1400" dirty="0">
              <a:latin typeface="+mn-ea"/>
              <a:ea typeface="+mn-ea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◉"/>
            </a:pPr>
            <a:endParaRPr lang="en-US" altLang="ko-KR" sz="1400" dirty="0">
              <a:latin typeface="+mn-ea"/>
              <a:ea typeface="+mn-ea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◉"/>
            </a:pPr>
            <a:r>
              <a:rPr lang="ko-KR" altLang="en-US" sz="1400" dirty="0">
                <a:latin typeface="+mn-ea"/>
                <a:ea typeface="+mn-ea"/>
              </a:rPr>
              <a:t>양태현</a:t>
            </a:r>
            <a:r>
              <a:rPr lang="en-US" altLang="ko-KR" sz="1400" dirty="0">
                <a:latin typeface="+mn-ea"/>
                <a:ea typeface="+mn-ea"/>
              </a:rPr>
              <a:t>: </a:t>
            </a:r>
            <a:r>
              <a:rPr lang="ko-KR" altLang="en-US" sz="1400" dirty="0">
                <a:latin typeface="+mn-ea"/>
                <a:ea typeface="+mn-ea"/>
              </a:rPr>
              <a:t>발표 및 코딩 도움</a:t>
            </a:r>
            <a:r>
              <a:rPr lang="en-US" altLang="ko-KR" sz="1400" dirty="0">
                <a:latin typeface="+mn-ea"/>
                <a:ea typeface="+mn-ea"/>
              </a:rPr>
              <a:t>(Comment/Logic Planning)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◉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6180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26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44" name="Google Shape;144;p2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2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16</a:t>
            </a:fld>
            <a:endParaRPr/>
          </a:p>
        </p:txBody>
      </p:sp>
      <p:sp>
        <p:nvSpPr>
          <p:cNvPr id="11" name="Google Shape;149;p26">
            <a:extLst>
              <a:ext uri="{FF2B5EF4-FFF2-40B4-BE49-F238E27FC236}">
                <a16:creationId xmlns:a16="http://schemas.microsoft.com/office/drawing/2014/main" id="{98FC3329-4853-404D-BE20-2AF9591F0859}"/>
              </a:ext>
            </a:extLst>
          </p:cNvPr>
          <p:cNvSpPr txBox="1"/>
          <p:nvPr/>
        </p:nvSpPr>
        <p:spPr>
          <a:xfrm>
            <a:off x="1432133" y="927084"/>
            <a:ext cx="3798094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  <a:cs typeface="Quattrocento Sans"/>
                <a:sym typeface="Quattrocento Sans"/>
              </a:rPr>
              <a:t>팀 멤버 별 소감문</a:t>
            </a:r>
            <a:endParaRPr dirty="0">
              <a:latin typeface="+mj-ea"/>
              <a:ea typeface="+mj-ea"/>
              <a:cs typeface="Quattrocento Sans"/>
              <a:sym typeface="Quattrocento Sans"/>
            </a:endParaRPr>
          </a:p>
        </p:txBody>
      </p:sp>
      <p:sp>
        <p:nvSpPr>
          <p:cNvPr id="13" name="Google Shape;163;p27">
            <a:extLst>
              <a:ext uri="{FF2B5EF4-FFF2-40B4-BE49-F238E27FC236}">
                <a16:creationId xmlns:a16="http://schemas.microsoft.com/office/drawing/2014/main" id="{B413A028-6E9E-4B86-AE4D-1F7A712204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6522" y="1103812"/>
            <a:ext cx="8750956" cy="35568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2900">
              <a:buClr>
                <a:schemeClr val="accent1"/>
              </a:buClr>
              <a:buSzPts val="1800"/>
            </a:pPr>
            <a:r>
              <a:rPr lang="ko-KR" altLang="en-US" sz="1400" dirty="0">
                <a:latin typeface="+mn-ea"/>
                <a:ea typeface="+mn-ea"/>
              </a:rPr>
              <a:t>김지윤</a:t>
            </a:r>
            <a:r>
              <a:rPr lang="en-US" altLang="ko-KR" sz="1400" dirty="0">
                <a:latin typeface="+mn-ea"/>
                <a:ea typeface="+mn-ea"/>
              </a:rPr>
              <a:t>: </a:t>
            </a:r>
            <a:r>
              <a:rPr lang="ko-KR" altLang="en-US" sz="1400" dirty="0"/>
              <a:t>한 학기 동안 배운 내용을 평소 </a:t>
            </a:r>
            <a:r>
              <a:rPr lang="ko-KR" altLang="en-US" sz="1400" dirty="0" err="1"/>
              <a:t>흥미있었던</a:t>
            </a:r>
            <a:r>
              <a:rPr lang="ko-KR" altLang="en-US" sz="1400" dirty="0"/>
              <a:t> 음악에 접목시킬 수 있어 좋았다</a:t>
            </a:r>
            <a:r>
              <a:rPr lang="en-US" altLang="ko-KR" sz="1400" dirty="0"/>
              <a:t>. </a:t>
            </a:r>
            <a:r>
              <a:rPr lang="ko-KR" altLang="en-US" sz="1400" dirty="0"/>
              <a:t>특히 교수님께서 강조하신 함수를 전 과정에 걸쳐 여러 번 사용할 기회를 가진 것이 유익했던 것 같다</a:t>
            </a:r>
            <a:r>
              <a:rPr lang="en-US" altLang="ko-KR" sz="1400" dirty="0"/>
              <a:t>. </a:t>
            </a:r>
            <a:r>
              <a:rPr lang="ko-KR" altLang="en-US" sz="1400" dirty="0"/>
              <a:t>잘 하는 친구들과 함께해서 더욱 짧고 효율적으로 프로그래밍 하는 방법을 많이 배울 수 있었다</a:t>
            </a:r>
            <a:r>
              <a:rPr lang="en-US" altLang="ko-KR" sz="1400" dirty="0"/>
              <a:t>. </a:t>
            </a:r>
            <a:endParaRPr lang="ko-KR" altLang="en-US" sz="1400" dirty="0"/>
          </a:p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endParaRPr lang="en-US" altLang="ko-KR" sz="1400" dirty="0">
              <a:latin typeface="+mn-ea"/>
              <a:ea typeface="+mn-ea"/>
            </a:endParaRPr>
          </a:p>
          <a:p>
            <a:pPr lvl="0" indent="-342900">
              <a:buClr>
                <a:schemeClr val="accent1"/>
              </a:buClr>
              <a:buSzPts val="1800"/>
            </a:pPr>
            <a:r>
              <a:rPr lang="ko-KR" altLang="en-US" sz="1400" dirty="0" err="1">
                <a:latin typeface="+mn-ea"/>
                <a:ea typeface="+mn-ea"/>
              </a:rPr>
              <a:t>이연우</a:t>
            </a:r>
            <a:r>
              <a:rPr lang="en-US" altLang="ko-KR" sz="1400" dirty="0">
                <a:latin typeface="+mn-ea"/>
                <a:ea typeface="+mn-ea"/>
              </a:rPr>
              <a:t>: </a:t>
            </a:r>
            <a:r>
              <a:rPr lang="ko-KR" altLang="en-US" sz="1400" dirty="0">
                <a:latin typeface="+mn-ea"/>
                <a:ea typeface="+mn-ea"/>
              </a:rPr>
              <a:t>시간이 지나면서 점차 한국 가요에서 영어 가사의 비중이 늘어났다는 것을 직접 실제 가사 데이터를 추출하여 확인해볼 수 있어 </a:t>
            </a:r>
            <a:r>
              <a:rPr lang="ko-KR" altLang="en-US" sz="1400" dirty="0" err="1">
                <a:latin typeface="+mn-ea"/>
                <a:ea typeface="+mn-ea"/>
              </a:rPr>
              <a:t>뜻깊은</a:t>
            </a:r>
            <a:r>
              <a:rPr lang="ko-KR" altLang="en-US" sz="1400" dirty="0">
                <a:latin typeface="+mn-ea"/>
                <a:ea typeface="+mn-ea"/>
              </a:rPr>
              <a:t> 시간이었다</a:t>
            </a:r>
            <a:r>
              <a:rPr lang="en-US" altLang="ko-KR" sz="1400" dirty="0">
                <a:latin typeface="+mn-ea"/>
                <a:ea typeface="+mn-ea"/>
              </a:rPr>
              <a:t>. </a:t>
            </a:r>
            <a:r>
              <a:rPr lang="ko-KR" altLang="en-US" sz="1400" dirty="0">
                <a:latin typeface="+mn-ea"/>
                <a:ea typeface="+mn-ea"/>
              </a:rPr>
              <a:t>함수를 정의하기 막막할 때나 코드에 오류가 날 때마다 팀원들과 함께 코드를 수정하였기에 무사히 코드를 완성할 수 있었다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◉"/>
            </a:pPr>
            <a:endParaRPr lang="en-US" altLang="ko-KR" sz="1400" dirty="0">
              <a:latin typeface="+mn-ea"/>
              <a:ea typeface="+mn-ea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◉"/>
            </a:pPr>
            <a:r>
              <a:rPr lang="ko-KR" altLang="en-US" sz="1400" dirty="0" err="1">
                <a:latin typeface="+mn-ea"/>
                <a:ea typeface="+mn-ea"/>
              </a:rPr>
              <a:t>이강혁</a:t>
            </a:r>
            <a:r>
              <a:rPr lang="en-US" altLang="ko-KR" sz="1400" dirty="0">
                <a:latin typeface="+mn-ea"/>
                <a:ea typeface="+mn-ea"/>
              </a:rPr>
              <a:t>: </a:t>
            </a:r>
            <a:r>
              <a:rPr lang="ko-KR" altLang="en-US" sz="1400" dirty="0">
                <a:latin typeface="+mn-ea"/>
                <a:ea typeface="+mn-ea"/>
              </a:rPr>
              <a:t>비록 메인 코딩을 담당하면서 어려웠던 부분들이 많았지만 팀원들이 잘 도와줘서 프로젝트를 잘 마무리할 수 있었던 것 같다</a:t>
            </a:r>
            <a:r>
              <a:rPr lang="en-US" altLang="ko-KR" sz="1400" dirty="0">
                <a:latin typeface="+mn-ea"/>
                <a:ea typeface="+mn-ea"/>
              </a:rPr>
              <a:t>. </a:t>
            </a:r>
            <a:r>
              <a:rPr lang="ko-KR" altLang="en-US" sz="1400" dirty="0">
                <a:latin typeface="+mn-ea"/>
                <a:ea typeface="+mn-ea"/>
              </a:rPr>
              <a:t>미래에도 이런 프로그래밍 프로젝트가 있다면 코드를 무사히 완성할 수 있을 것 같다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◉"/>
            </a:pPr>
            <a:endParaRPr lang="en-US" altLang="ko-KR" sz="1400" dirty="0">
              <a:latin typeface="+mn-ea"/>
              <a:ea typeface="+mn-ea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◉"/>
            </a:pPr>
            <a:r>
              <a:rPr lang="ko-KR" altLang="en-US" sz="1400" dirty="0">
                <a:latin typeface="+mn-ea"/>
                <a:ea typeface="+mn-ea"/>
              </a:rPr>
              <a:t>양태현</a:t>
            </a:r>
            <a:r>
              <a:rPr lang="en-US" altLang="ko-KR" sz="1400" dirty="0">
                <a:latin typeface="+mn-ea"/>
                <a:ea typeface="+mn-ea"/>
              </a:rPr>
              <a:t>: Python</a:t>
            </a:r>
            <a:r>
              <a:rPr lang="ko-KR" altLang="en-US" sz="1400" dirty="0">
                <a:latin typeface="+mn-ea"/>
                <a:ea typeface="+mn-ea"/>
              </a:rPr>
              <a:t>을 활용할 기회가 많이 없었지만 교수님의 열정적인 지도와 팀멤버들의 협력으로 처음 이런 큰 프로젝트를 같이 할 수 있을 것 </a:t>
            </a:r>
            <a:r>
              <a:rPr lang="ko-KR" altLang="en-US" sz="1400" dirty="0" err="1">
                <a:latin typeface="+mn-ea"/>
                <a:ea typeface="+mn-ea"/>
              </a:rPr>
              <a:t>같앴다</a:t>
            </a:r>
            <a:r>
              <a:rPr lang="en-US" altLang="ko-KR" sz="1400" dirty="0">
                <a:latin typeface="+mn-ea"/>
                <a:ea typeface="+mn-ea"/>
              </a:rPr>
              <a:t>. </a:t>
            </a:r>
            <a:r>
              <a:rPr lang="ko-KR" altLang="en-US" sz="1400" dirty="0">
                <a:latin typeface="+mn-ea"/>
                <a:ea typeface="+mn-ea"/>
              </a:rPr>
              <a:t>분명 소통하기 어려웠음에도 친구들을 서로 이해하고 서로의 부족한점을 채우려고 노력했고 그 덕에 프로젝트를 무사히 마무리 할 수 있었던 것 같았다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8009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9" name="Google Shape;459;p46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0" name="Google Shape;460;p46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0" dirty="0"/>
              <a:t>감사합니다</a:t>
            </a:r>
            <a:r>
              <a:rPr lang="en" sz="6000" dirty="0"/>
              <a:t>!</a:t>
            </a:r>
            <a:endParaRPr sz="6000" dirty="0"/>
          </a:p>
        </p:txBody>
      </p:sp>
      <p:cxnSp>
        <p:nvCxnSpPr>
          <p:cNvPr id="461" name="Google Shape;461;p46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2" name="Google Shape;462;p46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3" name="Google Shape;463;p46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464" name="Google Shape;464;p4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6" name="Google Shape;466;p4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</a:t>
            </a:fld>
            <a:endParaRPr/>
          </a:p>
        </p:txBody>
      </p:sp>
      <p:sp>
        <p:nvSpPr>
          <p:cNvPr id="123" name="Google Shape;123;p25"/>
          <p:cNvSpPr txBox="1">
            <a:spLocks noGrp="1"/>
          </p:cNvSpPr>
          <p:nvPr>
            <p:ph type="ctrTitle" idx="4294967295"/>
          </p:nvPr>
        </p:nvSpPr>
        <p:spPr>
          <a:xfrm>
            <a:off x="1951037" y="3088533"/>
            <a:ext cx="5241925" cy="11604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SzPts val="4800"/>
            </a:pPr>
            <a:r>
              <a:rPr lang="en-US" altLang="ko" sz="4800" dirty="0">
                <a:highlight>
                  <a:schemeClr val="accent1"/>
                </a:highlight>
                <a:latin typeface="+mn-ea"/>
                <a:ea typeface="+mn-ea"/>
              </a:rPr>
              <a:t>1.Context</a:t>
            </a:r>
            <a:endParaRPr sz="4800" dirty="0">
              <a:highlight>
                <a:schemeClr val="accent1"/>
              </a:highlight>
              <a:latin typeface="+mn-ea"/>
              <a:ea typeface="+mn-ea"/>
            </a:endParaRPr>
          </a:p>
        </p:txBody>
      </p:sp>
      <p:cxnSp>
        <p:nvCxnSpPr>
          <p:cNvPr id="124" name="Google Shape;124;p25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" name="Google Shape;125;p25"/>
          <p:cNvSpPr/>
          <p:nvPr/>
        </p:nvSpPr>
        <p:spPr>
          <a:xfrm>
            <a:off x="3470250" y="496837"/>
            <a:ext cx="2203500" cy="2203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29D12F-874F-4AE0-86B3-1699D9289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305" y="885033"/>
            <a:ext cx="1567390" cy="15673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D07B55C-89C2-4D1D-B3E1-D6CB83933245}"/>
              </a:ext>
            </a:extLst>
          </p:cNvPr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2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57" name="Google Shape;157;p2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" name="Google Shape;163;p27"/>
          <p:cNvSpPr txBox="1">
            <a:spLocks noGrp="1"/>
          </p:cNvSpPr>
          <p:nvPr>
            <p:ph type="body" idx="1"/>
          </p:nvPr>
        </p:nvSpPr>
        <p:spPr>
          <a:xfrm>
            <a:off x="214450" y="1327175"/>
            <a:ext cx="8750956" cy="20518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◉"/>
            </a:pPr>
            <a:r>
              <a:rPr lang="ko-KR" altLang="en-US" sz="1400" dirty="0">
                <a:latin typeface="+mn-ea"/>
                <a:ea typeface="+mn-ea"/>
              </a:rPr>
              <a:t>대중음악의 가사는 그 시대 문화를 적극 반영</a:t>
            </a:r>
            <a:endParaRPr lang="en-US" altLang="ko-KR" sz="1400" dirty="0">
              <a:latin typeface="+mn-ea"/>
              <a:ea typeface="+mn-ea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◉"/>
            </a:pPr>
            <a:endParaRPr lang="en-US" altLang="ko-KR" sz="1400" dirty="0">
              <a:latin typeface="+mn-ea"/>
              <a:ea typeface="+mn-ea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◉"/>
            </a:pPr>
            <a:r>
              <a:rPr lang="ko-KR" altLang="en-US" sz="1400" dirty="0">
                <a:latin typeface="+mn-ea"/>
                <a:ea typeface="+mn-ea"/>
              </a:rPr>
              <a:t>얼핏 들어도 보이는 영어의 증가</a:t>
            </a:r>
            <a:r>
              <a:rPr lang="en-US" altLang="ko-KR" sz="1400" dirty="0">
                <a:latin typeface="+mn-ea"/>
                <a:ea typeface="+mn-ea"/>
              </a:rPr>
              <a:t>… </a:t>
            </a:r>
            <a:r>
              <a:rPr lang="ko-KR" altLang="en-US" sz="1400" dirty="0">
                <a:latin typeface="+mn-ea"/>
                <a:ea typeface="+mn-ea"/>
              </a:rPr>
              <a:t>과연 우리가 느끼는 바 가 정확한가</a:t>
            </a:r>
            <a:r>
              <a:rPr lang="en-US" altLang="ko-KR" sz="1400" dirty="0">
                <a:latin typeface="+mn-ea"/>
                <a:ea typeface="+mn-ea"/>
              </a:rPr>
              <a:t>?</a:t>
            </a:r>
            <a:endParaRPr dirty="0"/>
          </a:p>
        </p:txBody>
      </p:sp>
      <p:sp>
        <p:nvSpPr>
          <p:cNvPr id="161" name="Google Shape;161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3</a:t>
            </a:fld>
            <a:endParaRPr/>
          </a:p>
        </p:txBody>
      </p:sp>
      <p:sp>
        <p:nvSpPr>
          <p:cNvPr id="162" name="Google Shape;162;p27"/>
          <p:cNvSpPr txBox="1"/>
          <p:nvPr/>
        </p:nvSpPr>
        <p:spPr>
          <a:xfrm>
            <a:off x="1524000" y="926963"/>
            <a:ext cx="314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  <a:cs typeface="Quattrocento Sans"/>
                <a:sym typeface="Quattrocento Sans"/>
              </a:rPr>
              <a:t>연구질문</a:t>
            </a:r>
            <a:endParaRPr dirty="0">
              <a:latin typeface="+mj-ea"/>
              <a:ea typeface="+mj-ea"/>
              <a:cs typeface="Quattrocento Sans"/>
              <a:sym typeface="Quattrocento Sans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8FAB5967-48C4-4DF9-A57E-D7AE72EAF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23953"/>
            <a:ext cx="5340835" cy="1239189"/>
          </a:xfrm>
          <a:prstGeom prst="rect">
            <a:avLst/>
          </a:prstGeom>
        </p:spPr>
      </p:pic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C0A4242A-20AB-48B8-A715-1CD9B59BD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4182" y="3084072"/>
            <a:ext cx="3974218" cy="1032848"/>
          </a:xfrm>
          <a:prstGeom prst="rect">
            <a:avLst/>
          </a:prstGeom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05FF19A9-BD8E-4F21-A8DC-03DADACB1B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2461" y="3965389"/>
            <a:ext cx="3744007" cy="81201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4</a:t>
            </a:fld>
            <a:endParaRPr/>
          </a:p>
        </p:txBody>
      </p:sp>
      <p:sp>
        <p:nvSpPr>
          <p:cNvPr id="195" name="Google Shape;195;p30"/>
          <p:cNvSpPr txBox="1">
            <a:spLocks noGrp="1"/>
          </p:cNvSpPr>
          <p:nvPr>
            <p:ph type="ctrTitle" idx="4294967295"/>
          </p:nvPr>
        </p:nvSpPr>
        <p:spPr>
          <a:xfrm>
            <a:off x="1539031" y="3150530"/>
            <a:ext cx="6065837" cy="11604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 dirty="0">
                <a:highlight>
                  <a:schemeClr val="accent1"/>
                </a:highlight>
                <a:latin typeface="+mj-ea"/>
                <a:ea typeface="+mj-ea"/>
              </a:rPr>
              <a:t>2. </a:t>
            </a:r>
            <a:r>
              <a:rPr lang="ko-KR" altLang="en-US" sz="4800" dirty="0">
                <a:highlight>
                  <a:schemeClr val="accent1"/>
                </a:highlight>
                <a:latin typeface="+mj-ea"/>
                <a:ea typeface="+mj-ea"/>
              </a:rPr>
              <a:t>코드설명</a:t>
            </a:r>
            <a:endParaRPr sz="4800" dirty="0">
              <a:highlight>
                <a:schemeClr val="accent1"/>
              </a:highlight>
              <a:latin typeface="+mj-ea"/>
              <a:ea typeface="+mj-ea"/>
            </a:endParaRPr>
          </a:p>
        </p:txBody>
      </p:sp>
      <p:cxnSp>
        <p:nvCxnSpPr>
          <p:cNvPr id="196" name="Google Shape;196;p30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7" name="Google Shape;197;p30"/>
          <p:cNvSpPr/>
          <p:nvPr/>
        </p:nvSpPr>
        <p:spPr>
          <a:xfrm>
            <a:off x="3470200" y="566931"/>
            <a:ext cx="2203500" cy="2203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9" name="Google Shape;19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4300" y="1087225"/>
            <a:ext cx="1474400" cy="131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altLang="ko" sz="4020" b="1" dirty="0"/>
              <a:t>1. </a:t>
            </a:r>
            <a:r>
              <a:rPr lang="ko" sz="4020" b="1" dirty="0"/>
              <a:t>lyricfinder 함수</a:t>
            </a:r>
            <a:endParaRPr sz="4020" b="1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5141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lyricfinder함수: 살펴볼 음원들의 가사를 불러오는 데에 필요함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026" y="2350649"/>
            <a:ext cx="3113400" cy="14165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3365400" y="2350650"/>
            <a:ext cx="853800" cy="411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4460375" y="1928825"/>
            <a:ext cx="3194700" cy="17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4309675" y="2350650"/>
            <a:ext cx="3827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연도별 가장 인기있는 100곡의 가사링크를 불러오기 위해 </a:t>
            </a:r>
            <a:endParaRPr sz="15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사용하는 함수</a:t>
            </a:r>
            <a:endParaRPr sz="15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332A636-6CCA-4FC3-B408-DF0335DF0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37" y="1073426"/>
            <a:ext cx="8420431" cy="3814806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1088FEB-D7F5-4054-9E4B-B3A030909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69" y="166976"/>
            <a:ext cx="8979862" cy="326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690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altLang="ko" sz="3918" b="1" dirty="0"/>
              <a:t>1. </a:t>
            </a:r>
            <a:r>
              <a:rPr lang="ko" sz="3918" b="1" dirty="0"/>
              <a:t>lyricfinder 함수</a:t>
            </a:r>
            <a:endParaRPr sz="2820" dirty="0"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300" y="1750450"/>
            <a:ext cx="5282774" cy="22204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/>
          <p:nvPr/>
        </p:nvSpPr>
        <p:spPr>
          <a:xfrm>
            <a:off x="5203800" y="2139700"/>
            <a:ext cx="391800" cy="281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4812075" y="2719088"/>
            <a:ext cx="853800" cy="411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4812075" y="3398325"/>
            <a:ext cx="853800" cy="411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5660875" y="2051575"/>
            <a:ext cx="2933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/>
              <a:t>(webcrawling을 위한 기본 설정)</a:t>
            </a:r>
            <a:endParaRPr sz="1200" dirty="0"/>
          </a:p>
        </p:txBody>
      </p:sp>
      <p:sp>
        <p:nvSpPr>
          <p:cNvPr id="71" name="Google Shape;71;p14"/>
          <p:cNvSpPr txBox="1"/>
          <p:nvPr/>
        </p:nvSpPr>
        <p:spPr>
          <a:xfrm>
            <a:off x="5766325" y="2719100"/>
            <a:ext cx="27225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for문 사용해 link placeholder가 있는 곳을 찾아냄 </a:t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5796475" y="3475875"/>
            <a:ext cx="22203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반환: link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=&gt; 이걸 array로 만듦</a:t>
            </a:r>
            <a:endParaRPr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F59B015-DD67-4CC6-B237-3AD997AFA7C5}"/>
              </a:ext>
            </a:extLst>
          </p:cNvPr>
          <p:cNvSpPr txBox="1">
            <a:spLocks/>
          </p:cNvSpPr>
          <p:nvPr/>
        </p:nvSpPr>
        <p:spPr>
          <a:xfrm>
            <a:off x="169307" y="3981413"/>
            <a:ext cx="6809700" cy="3112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81000" algn="l" defTabSz="685800" rtl="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algn="l" defTabSz="6858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algn="l" defTabSz="6858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algn="l" defTabSz="6858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algn="l" defTabSz="6858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algn="l" defTabSz="6858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algn="l" defTabSz="6858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algn="l" defTabSz="6858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algn="l" defTabSz="6858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76200" indent="0">
              <a:buFont typeface="Quattrocento Sans"/>
              <a:buNone/>
            </a:pPr>
            <a:r>
              <a:rPr lang="en-US" altLang="ko-KR" sz="800"/>
              <a:t>['</a:t>
            </a:r>
            <a:r>
              <a:rPr lang="en-US" altLang="ko-KR" sz="800">
                <a:hlinkClick r:id="rId4"/>
              </a:rPr>
              <a:t>https://music.bugs.co.kr/track/31904571?wl_ref=list_tr_08_mab</a:t>
            </a:r>
            <a:r>
              <a:rPr lang="en-US" altLang="ko-KR" sz="800"/>
              <a:t>', '</a:t>
            </a:r>
            <a:r>
              <a:rPr lang="en-US" altLang="ko-KR" sz="800">
                <a:hlinkClick r:id="rId5"/>
              </a:rPr>
              <a:t>https://music.bugs.co.kr/track/31999479?wl_ref=list_tr_08_mab</a:t>
            </a:r>
            <a:r>
              <a:rPr lang="en-US" altLang="ko-KR" sz="800"/>
              <a:t>', '</a:t>
            </a:r>
            <a:r>
              <a:rPr lang="en-US" altLang="ko-KR" sz="800">
                <a:hlinkClick r:id="rId6"/>
              </a:rPr>
              <a:t>https://music.bugs.co.kr/track/31806631?wl_ref=list_tr_08_mab</a:t>
            </a:r>
            <a:r>
              <a:rPr lang="en-US" altLang="ko-KR" sz="800"/>
              <a:t>', '</a:t>
            </a:r>
            <a:r>
              <a:rPr lang="en-US" altLang="ko-KR" sz="800">
                <a:hlinkClick r:id="rId7"/>
              </a:rPr>
              <a:t>https://music.bugs.co.kr/track/31867170?wl_ref=list_tr_08_mab</a:t>
            </a:r>
            <a:r>
              <a:rPr lang="en-US" altLang="ko-KR" sz="800"/>
              <a:t>', '</a:t>
            </a:r>
            <a:r>
              <a:rPr lang="en-US" altLang="ko-KR" sz="800">
                <a:hlinkClick r:id="rId8"/>
              </a:rPr>
              <a:t>https://music.bugs.co.kr/track/31793255?wl_ref=list_tr_08_mab</a:t>
            </a:r>
            <a:r>
              <a:rPr lang="en-US" altLang="ko-KR" sz="800"/>
              <a:t>', '</a:t>
            </a:r>
            <a:r>
              <a:rPr lang="en-US" altLang="ko-KR" sz="800">
                <a:hlinkClick r:id="rId9"/>
              </a:rPr>
              <a:t>https://music.bugs.co.kr/track/31769281?wl_ref=list_tr_08_mab</a:t>
            </a:r>
            <a:r>
              <a:rPr lang="en-US" altLang="ko-KR" sz="800"/>
              <a:t>', '</a:t>
            </a:r>
            <a:r>
              <a:rPr lang="en-US" altLang="ko-KR" sz="800">
                <a:hlinkClick r:id="rId10"/>
              </a:rPr>
              <a:t>https://music.bugs.co.kr/track/68635585?wl_ref=list_tr_08_mab</a:t>
            </a:r>
            <a:r>
              <a:rPr lang="en-US" altLang="ko-KR" sz="800"/>
              <a:t>', '</a:t>
            </a:r>
            <a:r>
              <a:rPr lang="en-US" altLang="ko-KR" sz="800">
                <a:hlinkClick r:id="rId11"/>
              </a:rPr>
              <a:t>https://music.bugs.co.kr/track/68635584?wl_ref=list_tr_08_mab</a:t>
            </a:r>
            <a:r>
              <a:rPr lang="en-US" altLang="ko-KR" sz="800"/>
              <a:t>', '</a:t>
            </a:r>
            <a:r>
              <a:rPr lang="en-US" altLang="ko-KR" sz="800">
                <a:hlinkClick r:id="rId12"/>
              </a:rPr>
              <a:t>https://music.bugs.co.kr/track/31954275?wl_ref=list]_tr_08_mab</a:t>
            </a:r>
            <a:r>
              <a:rPr lang="en-US" altLang="ko-KR" sz="800"/>
              <a:t>', '</a:t>
            </a:r>
            <a:r>
              <a:rPr lang="en-US" altLang="ko-KR" sz="800">
                <a:hlinkClick r:id="rId13"/>
              </a:rPr>
              <a:t>https://music.bugs.co.kr/track/31820337?wl_ref=list_tr_08_mab</a:t>
            </a:r>
            <a:r>
              <a:rPr lang="en-US" altLang="ko-KR" sz="800"/>
              <a:t>'</a:t>
            </a:r>
            <a:endParaRPr lang="ko-KR" altLang="en-US" sz="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altLang="ko" sz="3400" dirty="0"/>
              <a:t>2 </a:t>
            </a:r>
            <a:r>
              <a:rPr lang="ko" sz="3400" dirty="0"/>
              <a:t>lyricdet함수와technical functions</a:t>
            </a:r>
            <a:endParaRPr sz="34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578200" y="1406350"/>
            <a:ext cx="3668100" cy="994800"/>
          </a:xfrm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ko" sz="110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ko" sz="11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dirty="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confidenceparser</a:t>
            </a:r>
            <a:r>
              <a:rPr lang="ko" sz="11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100" dirty="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ko" sz="11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endParaRPr sz="1100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ko" sz="11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left,right=string.split(</a:t>
            </a:r>
            <a:r>
              <a:rPr lang="ko" sz="110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"confidence: "</a:t>
            </a:r>
            <a:r>
              <a:rPr lang="ko" sz="11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   </a:t>
            </a:r>
            <a:endParaRPr sz="1100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ko" sz="11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left2,right2=right.split(</a:t>
            </a:r>
            <a:r>
              <a:rPr lang="ko" sz="110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"read"</a:t>
            </a:r>
            <a:r>
              <a:rPr lang="ko" sz="11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ko" sz="11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100" dirty="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1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left2.strip()</a:t>
            </a:r>
            <a:endParaRPr sz="1100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endParaRPr sz="1100" dirty="0">
              <a:solidFill>
                <a:srgbClr val="0000FF"/>
              </a:solidFill>
              <a:highlight>
                <a:srgbClr val="FFFFFE"/>
              </a:highlight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endParaRPr sz="1100" dirty="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endParaRPr sz="1100" dirty="0"/>
          </a:p>
        </p:txBody>
      </p:sp>
      <p:sp>
        <p:nvSpPr>
          <p:cNvPr id="56" name="Google Shape;56;p13"/>
          <p:cNvSpPr txBox="1"/>
          <p:nvPr/>
        </p:nvSpPr>
        <p:spPr>
          <a:xfrm>
            <a:off x="4758575" y="1511200"/>
            <a:ext cx="3597000" cy="843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 dirty="0">
                <a:solidFill>
                  <a:schemeClr val="dk1"/>
                </a:solidFill>
                <a:highlight>
                  <a:srgbClr val="FFFFFE"/>
                </a:highlight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lyricdet함수에서 언어 분석에 이용한 polyglot package dectector에서 confidence 숫자만을 추출하기 위한 function </a:t>
            </a:r>
            <a:endParaRPr sz="1050" dirty="0">
              <a:solidFill>
                <a:schemeClr val="dk1"/>
              </a:solidFill>
              <a:highlight>
                <a:srgbClr val="FFFFFE"/>
              </a:highlight>
              <a:latin typeface="Arial" panose="020B0604020202020204" pitchFamily="34" charset="0"/>
              <a:ea typeface="Courier New"/>
              <a:cs typeface="Arial" panose="020B0604020202020204" pitchFamily="34" charset="0"/>
              <a:sym typeface="Courier New"/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578200" y="2811325"/>
            <a:ext cx="3668100" cy="994800"/>
          </a:xfrm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10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ko" sz="11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dirty="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languageparser</a:t>
            </a:r>
            <a:r>
              <a:rPr lang="ko" sz="11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100" dirty="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ko" sz="11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):  </a:t>
            </a:r>
            <a:endParaRPr sz="1100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1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left,right=string.split(</a:t>
            </a:r>
            <a:r>
              <a:rPr lang="ko" sz="110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"name: "</a:t>
            </a:r>
            <a:r>
              <a:rPr lang="ko" sz="11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endParaRPr sz="1100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left2,right2=right.split(</a:t>
            </a:r>
            <a:r>
              <a:rPr lang="ko" sz="110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   code"</a:t>
            </a:r>
            <a:r>
              <a:rPr lang="ko" sz="11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100" dirty="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1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left2.strip()</a:t>
            </a:r>
            <a:endParaRPr sz="1100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endParaRPr sz="1056" dirty="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endParaRPr sz="1056" dirty="0">
              <a:solidFill>
                <a:srgbClr val="0000FF"/>
              </a:solidFill>
              <a:highlight>
                <a:srgbClr val="FFFFFE"/>
              </a:highlight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endParaRPr sz="1056" dirty="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endParaRPr sz="1525" dirty="0"/>
          </a:p>
        </p:txBody>
      </p:sp>
      <p:sp>
        <p:nvSpPr>
          <p:cNvPr id="58" name="Google Shape;58;p13"/>
          <p:cNvSpPr txBox="1"/>
          <p:nvPr/>
        </p:nvSpPr>
        <p:spPr>
          <a:xfrm>
            <a:off x="4758575" y="2916175"/>
            <a:ext cx="3597000" cy="624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 dirty="0">
                <a:solidFill>
                  <a:schemeClr val="dk1"/>
                </a:solidFill>
                <a:highlight>
                  <a:srgbClr val="FFFFFE"/>
                </a:highlight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lyricdet함수에서 언어 분석에 이용한 polyglot package dectector에서 language를 추출하기 위한 function </a:t>
            </a:r>
            <a:endParaRPr sz="1050" dirty="0">
              <a:solidFill>
                <a:schemeClr val="dk1"/>
              </a:solidFill>
              <a:highlight>
                <a:srgbClr val="FFFFFE"/>
              </a:highlight>
              <a:latin typeface="Arial" panose="020B0604020202020204" pitchFamily="34" charset="0"/>
              <a:ea typeface="Courier New"/>
              <a:cs typeface="Arial" panose="020B0604020202020204" pitchFamily="34" charset="0"/>
              <a:sym typeface="Courier New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578200" y="4216300"/>
            <a:ext cx="56757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 lyricdet함수를 정의하기 이전에 먼저 정의</a:t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" name="Google Shape;80;p15">
            <a:extLst>
              <a:ext uri="{FF2B5EF4-FFF2-40B4-BE49-F238E27FC236}">
                <a16:creationId xmlns:a16="http://schemas.microsoft.com/office/drawing/2014/main" id="{9FEEC716-2C30-437A-BF2B-093A1CFBCB7F}"/>
              </a:ext>
            </a:extLst>
          </p:cNvPr>
          <p:cNvSpPr/>
          <p:nvPr/>
        </p:nvSpPr>
        <p:spPr>
          <a:xfrm>
            <a:off x="4230482" y="1764871"/>
            <a:ext cx="543912" cy="18855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80;p15">
            <a:extLst>
              <a:ext uri="{FF2B5EF4-FFF2-40B4-BE49-F238E27FC236}">
                <a16:creationId xmlns:a16="http://schemas.microsoft.com/office/drawing/2014/main" id="{C62863B7-C097-42C8-AC01-6FEC1FE12BE5}"/>
              </a:ext>
            </a:extLst>
          </p:cNvPr>
          <p:cNvSpPr/>
          <p:nvPr/>
        </p:nvSpPr>
        <p:spPr>
          <a:xfrm>
            <a:off x="3958526" y="3073049"/>
            <a:ext cx="853800" cy="411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02800" y="213200"/>
            <a:ext cx="3392700" cy="4779300"/>
          </a:xfrm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ko" sz="70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700" dirty="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lyricdet</a:t>
            </a: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700" dirty="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songs</a:t>
            </a: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700" dirty="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year</a:t>
            </a: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):        </a:t>
            </a:r>
            <a:endParaRPr sz="700" dirty="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unique = []                      </a:t>
            </a:r>
            <a:endParaRPr sz="700" dirty="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total=[]                        </a:t>
            </a:r>
            <a:endParaRPr sz="700" dirty="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9545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i=</a:t>
            </a:r>
            <a:r>
              <a:rPr lang="ko" sz="700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700" dirty="0">
              <a:solidFill>
                <a:srgbClr val="09885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endParaRPr sz="700" dirty="0">
              <a:solidFill>
                <a:srgbClr val="09885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700" dirty="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i&lt;</a:t>
            </a:r>
            <a:r>
              <a:rPr lang="ko" sz="700" dirty="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(songs):            </a:t>
            </a:r>
            <a:endParaRPr sz="700" dirty="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url = urlopen(songs[i])</a:t>
            </a:r>
            <a:endParaRPr sz="700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endParaRPr sz="700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encoding=url.info().get_content_charset(failobj=</a:t>
            </a:r>
            <a:r>
              <a:rPr lang="ko" sz="70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"utf-8"</a:t>
            </a: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  </a:t>
            </a:r>
            <a:endParaRPr sz="700" dirty="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text=url.read().decode(encoding)</a:t>
            </a:r>
            <a:endParaRPr sz="700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soup= BeautifulSoup(text,</a:t>
            </a:r>
            <a:r>
              <a:rPr lang="ko" sz="70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'html.parser'</a:t>
            </a: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700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endParaRPr sz="700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9545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lyrics=soup.find_all(</a:t>
            </a:r>
            <a:r>
              <a:rPr lang="ko" sz="70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'div'</a:t>
            </a: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70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'lyricsContainer'</a:t>
            </a: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            </a:t>
            </a:r>
            <a:endParaRPr sz="700" dirty="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lyrics=soup.find_all(</a:t>
            </a:r>
            <a:r>
              <a:rPr lang="ko" sz="70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'xmp'</a:t>
            </a: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700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lyrics=str(lyrics)</a:t>
            </a:r>
            <a:endParaRPr sz="700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lyrics = lyrics.replace(</a:t>
            </a:r>
            <a:r>
              <a:rPr lang="ko" sz="70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"[&lt;xmp&gt;"</a:t>
            </a: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70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                    </a:t>
            </a:r>
            <a:endParaRPr sz="700" dirty="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lyrics = lyrics.replace(</a:t>
            </a:r>
            <a:r>
              <a:rPr lang="ko" sz="70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"&lt;/xmp&gt;]"</a:t>
            </a: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70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700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lyrics = lyrics.lower()                                   </a:t>
            </a:r>
            <a:endParaRPr sz="700" dirty="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words = lyrics.split()                                    </a:t>
            </a:r>
            <a:endParaRPr sz="700" dirty="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i=i+</a:t>
            </a:r>
            <a:r>
              <a:rPr lang="ko" sz="700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700" dirty="0">
              <a:solidFill>
                <a:srgbClr val="09885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endParaRPr sz="700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700" dirty="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word </a:t>
            </a:r>
            <a:r>
              <a:rPr lang="ko" sz="70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words:                                        </a:t>
            </a:r>
            <a:endParaRPr sz="700" dirty="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ko" sz="700" dirty="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word </a:t>
            </a:r>
            <a:r>
              <a:rPr lang="ko" sz="70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70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unique:</a:t>
            </a:r>
            <a:endParaRPr sz="700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unique.append(word)</a:t>
            </a:r>
            <a:endParaRPr sz="700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endParaRPr sz="700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total=total+unique                                        </a:t>
            </a:r>
            <a:endParaRPr sz="700" dirty="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unique=[]                                                 </a:t>
            </a:r>
            <a:endParaRPr sz="700" dirty="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endParaRPr sz="700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data=[]</a:t>
            </a:r>
            <a:endParaRPr sz="700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string=</a:t>
            </a:r>
            <a:r>
              <a:rPr lang="ko" sz="70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.join([str(item) </a:t>
            </a:r>
            <a:r>
              <a:rPr lang="ko" sz="700" dirty="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item </a:t>
            </a:r>
            <a:r>
              <a:rPr lang="ko" sz="70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total])              </a:t>
            </a:r>
            <a:endParaRPr sz="700" dirty="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700" dirty="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language </a:t>
            </a:r>
            <a:r>
              <a:rPr lang="ko" sz="70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Detector(string).languages:                 </a:t>
            </a:r>
            <a:endParaRPr sz="700" dirty="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data.append(languageparser(str(language)))                </a:t>
            </a:r>
            <a:endParaRPr sz="700" dirty="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data.append(confidenceparser(str(language)))              </a:t>
            </a:r>
            <a:endParaRPr sz="700" dirty="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data.append(year)                                           </a:t>
            </a:r>
            <a:endParaRPr sz="700" dirty="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endParaRPr sz="700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700" dirty="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7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data</a:t>
            </a:r>
            <a:endParaRPr sz="700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endParaRPr sz="700" dirty="0"/>
          </a:p>
        </p:txBody>
      </p:sp>
      <p:sp>
        <p:nvSpPr>
          <p:cNvPr id="65" name="Google Shape;65;p14"/>
          <p:cNvSpPr/>
          <p:nvPr/>
        </p:nvSpPr>
        <p:spPr>
          <a:xfrm>
            <a:off x="417525" y="852800"/>
            <a:ext cx="3144600" cy="1839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3325" y="319050"/>
            <a:ext cx="4875110" cy="290649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4682375" y="3589925"/>
            <a:ext cx="3597000" cy="624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 dirty="0">
                <a:solidFill>
                  <a:schemeClr val="dk1"/>
                </a:solidFill>
                <a:highlight>
                  <a:srgbClr val="FFFFFE"/>
                </a:highlight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가사 링크에서 가사 텍스트를 가져온 후</a:t>
            </a:r>
            <a:endParaRPr sz="1050" dirty="0">
              <a:solidFill>
                <a:schemeClr val="dk1"/>
              </a:solidFill>
              <a:highlight>
                <a:srgbClr val="FFFFFE"/>
              </a:highlight>
              <a:latin typeface="Arial" panose="020B0604020202020204" pitchFamily="34" charset="0"/>
              <a:ea typeface="Courier New"/>
              <a:cs typeface="Arial" panose="020B0604020202020204" pitchFamily="34" charset="0"/>
              <a:sym typeface="Courier New"/>
            </a:endParaRPr>
          </a:p>
          <a:p>
            <a:pPr marL="0" lvl="0" indent="0" algn="ctr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 dirty="0">
                <a:solidFill>
                  <a:schemeClr val="dk1"/>
                </a:solidFill>
                <a:highlight>
                  <a:srgbClr val="FFFFFE"/>
                </a:highlight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텍스트를 공백을 기준으로 분리하여 words에 저장</a:t>
            </a:r>
            <a:endParaRPr sz="1050" dirty="0">
              <a:solidFill>
                <a:schemeClr val="dk1"/>
              </a:solidFill>
              <a:highlight>
                <a:srgbClr val="FFFFFE"/>
              </a:highlight>
              <a:latin typeface="Arial" panose="020B0604020202020204" pitchFamily="34" charset="0"/>
              <a:ea typeface="Courier New"/>
              <a:cs typeface="Arial" panose="020B0604020202020204" pitchFamily="34" charset="0"/>
              <a:sym typeface="Courier New"/>
            </a:endParaRPr>
          </a:p>
        </p:txBody>
      </p:sp>
      <p:sp>
        <p:nvSpPr>
          <p:cNvPr id="7" name="Google Shape;80;p15">
            <a:extLst>
              <a:ext uri="{FF2B5EF4-FFF2-40B4-BE49-F238E27FC236}">
                <a16:creationId xmlns:a16="http://schemas.microsoft.com/office/drawing/2014/main" id="{D74B72A1-2F17-4809-9533-58C955F373B2}"/>
              </a:ext>
            </a:extLst>
          </p:cNvPr>
          <p:cNvSpPr/>
          <p:nvPr/>
        </p:nvSpPr>
        <p:spPr>
          <a:xfrm>
            <a:off x="3695500" y="1659216"/>
            <a:ext cx="362681" cy="22616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0;p15">
            <a:extLst>
              <a:ext uri="{FF2B5EF4-FFF2-40B4-BE49-F238E27FC236}">
                <a16:creationId xmlns:a16="http://schemas.microsoft.com/office/drawing/2014/main" id="{2E531F3C-D0CA-4E2C-B4C9-8811F0822CAE}"/>
              </a:ext>
            </a:extLst>
          </p:cNvPr>
          <p:cNvSpPr/>
          <p:nvPr/>
        </p:nvSpPr>
        <p:spPr>
          <a:xfrm rot="5400000">
            <a:off x="6041791" y="3287015"/>
            <a:ext cx="409778" cy="28684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789</TotalTime>
  <Words>1302</Words>
  <Application>Microsoft Office PowerPoint</Application>
  <PresentationFormat>On-screen Show (16:9)</PresentationFormat>
  <Paragraphs>150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Courier New</vt:lpstr>
      <vt:lpstr>Lora</vt:lpstr>
      <vt:lpstr>맑은 고딕</vt:lpstr>
      <vt:lpstr>Arial</vt:lpstr>
      <vt:lpstr>Quattrocento Sans</vt:lpstr>
      <vt:lpstr>Viola template</vt:lpstr>
      <vt:lpstr>Office Theme</vt:lpstr>
      <vt:lpstr>컴퓨팅 기초 기말: 한국 가요의 언어 사용률 변화 분석</vt:lpstr>
      <vt:lpstr>1.Context</vt:lpstr>
      <vt:lpstr>PowerPoint Presentation</vt:lpstr>
      <vt:lpstr>2. 코드설명</vt:lpstr>
      <vt:lpstr>1. lyricfinder 함수</vt:lpstr>
      <vt:lpstr>PowerPoint Presentation</vt:lpstr>
      <vt:lpstr>1. lyricfinder 함수</vt:lpstr>
      <vt:lpstr>2 lyricdet함수와technical functions</vt:lpstr>
      <vt:lpstr>PowerPoint Presentation</vt:lpstr>
      <vt:lpstr>PowerPoint Presentation</vt:lpstr>
      <vt:lpstr>3. data 정리 및 graph 함수의 이용</vt:lpstr>
      <vt:lpstr>3. data 정리 및 graph 함수의 이용</vt:lpstr>
      <vt:lpstr>3. 추가설명</vt:lpstr>
      <vt:lpstr>PowerPoint Presentation</vt:lpstr>
      <vt:lpstr>PowerPoint Presentation</vt:lpstr>
      <vt:lpstr>PowerPoint Presentation</vt:lpstr>
      <vt:lpstr>감사합니다!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목차          Context</dc:title>
  <dc:creator>신소희</dc:creator>
  <cp:lastModifiedBy>Yang Danny</cp:lastModifiedBy>
  <cp:revision>53</cp:revision>
  <dcterms:modified xsi:type="dcterms:W3CDTF">2021-06-13T14:30:50Z</dcterms:modified>
</cp:coreProperties>
</file>