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Proxima Nova" panose="02000506030000020004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629d02da19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629d02da19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29d02da1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29d02da1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North America is 6.86df million km^2 bigger than South America. They have low investments in train which made a lot of private, public airports for people to travel. The second rank is South America in terms of number of airports. North America has 6.86 million km^2 wider land than South America. The quantity 6.86 million means there are 60 South Korea land size in North America. That crazy big.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North America has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29d02da1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29d02da1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29d02da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629d02da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3aec0bf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3aec0bf2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29d02da1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29d02da19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29d02da1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29d02da1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3aec0bf2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3aec0bf2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29d02da1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29d02da19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29d02da19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629d02da19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29d02da1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29d02da1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629d02da1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629d02da1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4e62b2ee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4e62b2ee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29d02da1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29d02da1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29d02da1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29d02da1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29d02da1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29d02da1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29d02da1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29d02da1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29d02da1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29d02da1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29d02da1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29d02da19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629d02da1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629d02da1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t469349@gmail.com" TargetMode="External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taehyun53/Airport_code/tree/main/notebooks" TargetMode="External"/><Relationship Id="rId5" Type="http://schemas.openxmlformats.org/officeDocument/2006/relationships/hyperlink" Target="https://github.com/taehyun53" TargetMode="External"/><Relationship Id="rId4" Type="http://schemas.openxmlformats.org/officeDocument/2006/relationships/hyperlink" Target="http://www.linkedin.com/in/tyoon277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ehyun53/Airport_code/blob/main/notebooks/datawrangling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type of airport to construct 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Taehyun Yoon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5731400" y="58800"/>
            <a:ext cx="3339900" cy="42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• </a:t>
            </a:r>
            <a:r>
              <a:rPr lang="en" sz="2000">
                <a:solidFill>
                  <a:schemeClr val="lt1"/>
                </a:solidFill>
              </a:rPr>
              <a:t>Detected outliers</a:t>
            </a: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• Confirmed correct/incorrect outliers.</a:t>
            </a: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• Merged airports based on their similar features. </a:t>
            </a: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• Large airports -&gt; seaplane base</a:t>
            </a: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• Balloon port -&gt; medium airport</a:t>
            </a: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225" y="2922400"/>
            <a:ext cx="3452225" cy="20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709925" cy="501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Exploratory Data Analysis: Why North America?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7058725" y="1152475"/>
            <a:ext cx="20124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24.71 million km^2 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High investment in Plane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Low train transportation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-6450"/>
          <a:stretch/>
        </p:blipFill>
        <p:spPr>
          <a:xfrm>
            <a:off x="59050" y="1152475"/>
            <a:ext cx="3456351" cy="41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400" y="1152475"/>
            <a:ext cx="3456350" cy="390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ECDF &amp; Correlation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5119100" y="1017725"/>
            <a:ext cx="3937500" cy="37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Mostly under 10000 feet.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Heliport -</a:t>
            </a:r>
            <a:r>
              <a:rPr lang="en" b="1">
                <a:solidFill>
                  <a:schemeClr val="lt1"/>
                </a:solidFill>
              </a:rPr>
              <a:t> largest </a:t>
            </a:r>
            <a:r>
              <a:rPr lang="en">
                <a:solidFill>
                  <a:schemeClr val="lt1"/>
                </a:solidFill>
              </a:rPr>
              <a:t>outlier.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Small airport and heliport has overlapping 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Heliport is a airport for helicopters so it makes sense to have frequent, big outliers.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75" y="1079550"/>
            <a:ext cx="4914524" cy="39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Are the mean value for all the airports separate? Or related?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4856575" y="1298300"/>
            <a:ext cx="4214700" cy="3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Statistical difference:</a:t>
            </a:r>
            <a:endParaRPr sz="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Assume no difference between mean</a:t>
            </a:r>
            <a:endParaRPr sz="4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endParaRPr sz="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Shows significant statistical difference between ALL the groups</a:t>
            </a:r>
            <a:endParaRPr sz="4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Correlation:</a:t>
            </a:r>
            <a:endParaRPr sz="8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Yes, correlation.</a:t>
            </a:r>
            <a:endParaRPr sz="4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16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drop Longitude or Latitude!</a:t>
            </a:r>
            <a:endParaRPr sz="4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D40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00" y="2896125"/>
            <a:ext cx="4652201" cy="20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00" y="1368700"/>
            <a:ext cx="4652199" cy="14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158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Modeling Overview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75500" cy="29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Type: Supervised Learning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Highly Imbalanced Data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Tools: Optuna, Sklearn, lightgbm, yellowbrick, category_encoders</a:t>
            </a: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Multi-Class Classification</a:t>
            </a: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550" y="816200"/>
            <a:ext cx="5542024" cy="41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Modeling Steps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5030850" y="1232975"/>
            <a:ext cx="3910500" cy="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>
                <a:solidFill>
                  <a:schemeClr val="lt1"/>
                </a:solidFill>
              </a:rPr>
              <a:t>Data Modeling &amp; Hyperparameter Tuning</a:t>
            </a:r>
            <a:endParaRPr sz="2500" b="1"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68650" y="970525"/>
            <a:ext cx="4645200" cy="4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pre-processing</a:t>
            </a:r>
            <a:endParaRPr sz="25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Limiting your Columns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There are way too less values for A,CA,AN. 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Make mask these as label ‘other’ 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Split data -&gt; dependent &amp; independent values.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Train(0.8), test(0.1), validation split data (0.1)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Encode categorical features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Scaling - Standard Scaler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4" name="Google Shape;174;p27"/>
          <p:cNvCxnSpPr>
            <a:endCxn id="172" idx="1"/>
          </p:cNvCxnSpPr>
          <p:nvPr/>
        </p:nvCxnSpPr>
        <p:spPr>
          <a:xfrm>
            <a:off x="3364950" y="1449125"/>
            <a:ext cx="1665900" cy="118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27"/>
          <p:cNvCxnSpPr>
            <a:endCxn id="176" idx="0"/>
          </p:cNvCxnSpPr>
          <p:nvPr/>
        </p:nvCxnSpPr>
        <p:spPr>
          <a:xfrm>
            <a:off x="6865750" y="2173425"/>
            <a:ext cx="319800" cy="1342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p27"/>
          <p:cNvSpPr txBox="1"/>
          <p:nvPr/>
        </p:nvSpPr>
        <p:spPr>
          <a:xfrm>
            <a:off x="4713850" y="3516225"/>
            <a:ext cx="4943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Model Compare &amp;  Evaluation</a:t>
            </a:r>
            <a:endParaRPr sz="25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311700" y="2889175"/>
            <a:ext cx="431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Classification Algorithm Used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188100" y="1755888"/>
            <a:ext cx="87678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 sz="1200" b="1">
                <a:solidFill>
                  <a:schemeClr val="lt1"/>
                </a:solidFill>
              </a:rPr>
              <a:t>Bayesian Optimization</a:t>
            </a:r>
            <a:endParaRPr sz="1200" b="1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lphaLcPeriod"/>
            </a:pPr>
            <a:r>
              <a:rPr lang="en" sz="1200">
                <a:solidFill>
                  <a:schemeClr val="lt1"/>
                </a:solidFill>
              </a:rPr>
              <a:t>Faster than GridSearchCV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</a:pPr>
            <a:r>
              <a:rPr lang="en" sz="1200" b="1">
                <a:solidFill>
                  <a:schemeClr val="lt1"/>
                </a:solidFill>
              </a:rPr>
              <a:t>Standard Scaler</a:t>
            </a:r>
            <a:endParaRPr sz="1200" b="1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lphaLcPeriod"/>
            </a:pPr>
            <a:r>
              <a:rPr lang="en" sz="1200">
                <a:solidFill>
                  <a:schemeClr val="lt1"/>
                </a:solidFill>
              </a:rPr>
              <a:t>Makes it normally distributed</a:t>
            </a:r>
            <a:endParaRPr sz="1200">
              <a:solidFill>
                <a:schemeClr val="l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romanLcPeriod"/>
            </a:pPr>
            <a:r>
              <a:rPr lang="en" sz="1200">
                <a:solidFill>
                  <a:schemeClr val="lt1"/>
                </a:solidFill>
              </a:rPr>
              <a:t>Mean = 0</a:t>
            </a:r>
            <a:endParaRPr sz="1200">
              <a:solidFill>
                <a:schemeClr val="lt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romanLcPeriod"/>
            </a:pPr>
            <a:r>
              <a:rPr lang="en" sz="1200">
                <a:solidFill>
                  <a:schemeClr val="lt1"/>
                </a:solidFill>
              </a:rPr>
              <a:t>Stdev = 1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311700" y="248688"/>
            <a:ext cx="4122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Scaling/Encoding/Resampling/Weighting Techniques Used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1315600" y="3565375"/>
            <a:ext cx="823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Light GBM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1427500" y="3891288"/>
            <a:ext cx="812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2.    Ada Boost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1465000" y="4291500"/>
            <a:ext cx="793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3.     Cat Boost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4623225" y="160925"/>
            <a:ext cx="4383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Why ensemble method?</a:t>
            </a:r>
            <a:endParaRPr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4405800" y="1543963"/>
            <a:ext cx="4550100" cy="2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roxima Nova"/>
              <a:buChar char="●"/>
            </a:pPr>
            <a:r>
              <a:rPr lang="en" sz="2500" b="1">
                <a:solidFill>
                  <a:schemeClr val="lt1"/>
                </a:solidFill>
              </a:rPr>
              <a:t>Performance</a:t>
            </a:r>
            <a:endParaRPr sz="2500" b="1">
              <a:solidFill>
                <a:schemeClr val="lt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lt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" sz="2500" b="1">
                <a:solidFill>
                  <a:schemeClr val="lt1"/>
                </a:solidFill>
              </a:rPr>
              <a:t>Robustness</a:t>
            </a:r>
            <a:endParaRPr sz="2500"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500" b="1">
                <a:solidFill>
                  <a:schemeClr val="lt1"/>
                </a:solidFill>
              </a:rPr>
              <a:t>Performs</a:t>
            </a:r>
            <a:r>
              <a:rPr lang="en" sz="2000" b="1">
                <a:solidFill>
                  <a:schemeClr val="lt1"/>
                </a:solidFill>
              </a:rPr>
              <a:t> </a:t>
            </a:r>
            <a:r>
              <a:rPr lang="en" sz="1500" b="1">
                <a:solidFill>
                  <a:schemeClr val="lt1"/>
                </a:solidFill>
              </a:rPr>
              <a:t>very well on medium, small, data with subgroups and structured datasets with not too many features</a:t>
            </a:r>
            <a:r>
              <a:rPr lang="en" sz="1500">
                <a:solidFill>
                  <a:schemeClr val="lt1"/>
                </a:solidFill>
              </a:rPr>
              <a:t>.</a:t>
            </a:r>
            <a:endParaRPr sz="1500" b="1">
              <a:solidFill>
                <a:schemeClr val="lt1"/>
              </a:solidFill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375" y="1680450"/>
            <a:ext cx="1355325" cy="7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1"/>
          </p:nvPr>
        </p:nvSpPr>
        <p:spPr>
          <a:xfrm>
            <a:off x="311700" y="149900"/>
            <a:ext cx="3586500" cy="4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26231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6150" b="1">
                <a:solidFill>
                  <a:schemeClr val="lt1"/>
                </a:solidFill>
              </a:rPr>
              <a:t>ROC</a:t>
            </a:r>
            <a:endParaRPr sz="6150" b="1">
              <a:solidFill>
                <a:schemeClr val="lt1"/>
              </a:solidFill>
            </a:endParaRPr>
          </a:p>
          <a:p>
            <a:pPr marL="914400" lvl="1" indent="-29686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4300" b="1">
                <a:solidFill>
                  <a:schemeClr val="lt1"/>
                </a:solidFill>
              </a:rPr>
              <a:t>Sensitive to Imbalanced Classes</a:t>
            </a:r>
            <a:endParaRPr sz="4300" b="1">
              <a:solidFill>
                <a:schemeClr val="lt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 b="1">
              <a:solidFill>
                <a:schemeClr val="lt1"/>
              </a:solidFill>
            </a:endParaRPr>
          </a:p>
          <a:p>
            <a:pPr marL="457200" lvl="0" indent="-326231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6150" b="1">
                <a:solidFill>
                  <a:schemeClr val="lt1"/>
                </a:solidFill>
              </a:rPr>
              <a:t>Log Loss</a:t>
            </a:r>
            <a:endParaRPr sz="6150" b="1">
              <a:solidFill>
                <a:schemeClr val="lt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Robust in the presence of imbalanced classes</a:t>
            </a:r>
            <a:endParaRPr sz="4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4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lower log loss value means better predictions</a:t>
            </a:r>
            <a:endParaRPr sz="4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68292"/>
              <a:buFont typeface="Arial"/>
              <a:buChar char="●"/>
            </a:pPr>
            <a:r>
              <a:rPr lang="en" sz="61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LGBM</a:t>
            </a:r>
            <a:r>
              <a:rPr lang="en" sz="4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the best model.</a:t>
            </a:r>
            <a:endParaRPr sz="4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8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Speed:</a:t>
            </a:r>
            <a:endParaRPr sz="8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8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Catboost</a:t>
            </a:r>
            <a:endParaRPr sz="8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8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LGBM classifier</a:t>
            </a:r>
            <a:endParaRPr sz="8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8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Ada Boost</a:t>
            </a:r>
            <a:endParaRPr sz="8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200" y="50250"/>
            <a:ext cx="5168474" cy="48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92950" y="167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Evaluation &amp; Metrics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0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55450"/>
            <a:ext cx="3290676" cy="18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4010725" y="1181775"/>
            <a:ext cx="30627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17725"/>
            <a:ext cx="4856200" cy="21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0675" y="3155450"/>
            <a:ext cx="1599475" cy="18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6200" y="1017725"/>
            <a:ext cx="4287801" cy="4031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4890150" y="474225"/>
            <a:ext cx="329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311700" y="19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More Ideas to Improve the Model in the future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311700" y="1444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Engineer more features related with altitude and elevation such as length of runways, airport capacity, airport infrastructure, etc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Add more parameters and try out more varieties such as the area, width, and height of each type of planes.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5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The effect of altitude and flying</a:t>
            </a:r>
            <a:endParaRPr sz="4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37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●"/>
            </a:pPr>
            <a:r>
              <a:rPr lang="en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Density altitude is a measure of how 'thick' the air is, and it's based on three factors: </a:t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Atmospheric pressure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Humidity.</a:t>
            </a:r>
            <a:endParaRPr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746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When the plane flies, if one of these factors does not match with the type of plane, it would cause a </a:t>
            </a:r>
            <a:r>
              <a:rPr lang="en" sz="2300" b="1">
                <a:solidFill>
                  <a:schemeClr val="lt1"/>
                </a:solidFill>
              </a:rPr>
              <a:t>BIG PROBLEM.</a:t>
            </a:r>
            <a:endParaRPr sz="2300" b="1">
              <a:solidFill>
                <a:schemeClr val="lt1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 flipH="1">
            <a:off x="2975275" y="2129900"/>
            <a:ext cx="44853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4"/>
          <p:cNvCxnSpPr/>
          <p:nvPr/>
        </p:nvCxnSpPr>
        <p:spPr>
          <a:xfrm rot="10800000" flipH="1">
            <a:off x="2012750" y="2674300"/>
            <a:ext cx="20724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4"/>
          <p:cNvCxnSpPr/>
          <p:nvPr/>
        </p:nvCxnSpPr>
        <p:spPr>
          <a:xfrm rot="10800000" flipH="1">
            <a:off x="2260675" y="2352625"/>
            <a:ext cx="3244200" cy="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675" y="1761750"/>
            <a:ext cx="1449425" cy="9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7275" y="2212275"/>
            <a:ext cx="1356525" cy="8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0374" y="2509839"/>
            <a:ext cx="1084468" cy="6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sources of datasets contributed to the predictive power of the model</a:t>
            </a:r>
            <a:endParaRPr sz="800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 of 3 supervised classification models, the LGBM  provided the best results.</a:t>
            </a:r>
            <a:endParaRPr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 of 67 features, we used only 31 features for the best model with 12 from the flight data, 16 from the weather data and 3 from the flight historical performances data (which we engineered).</a:t>
            </a:r>
            <a:endParaRPr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 Set - 80%, Test Set - 10%, Validation Set - 10%</a:t>
            </a:r>
            <a:endParaRPr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more features, the model can be improved in the future.</a:t>
            </a:r>
            <a:endParaRPr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loss would be a good lose metric to use because it’s robust to imbalance datasets.</a:t>
            </a:r>
            <a:endParaRPr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0" y="2925075"/>
            <a:ext cx="6464100" cy="21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Taehyun Yoon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t469349@gmail.com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Linkedin:</a:t>
            </a: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www.linkedin.com/in/</a:t>
            </a: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tyoon2773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https://github.com/taehyun53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Project Report: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https://github.com/taehyun53/Airport_code/tree/main/notebooks</a:t>
            </a:r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914400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269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The problem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3440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150">
                <a:solidFill>
                  <a:schemeClr val="lt1"/>
                </a:solidFill>
              </a:rPr>
              <a:t>Frequent plane crash.</a:t>
            </a:r>
            <a:endParaRPr sz="215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chemeClr val="lt1"/>
              </a:solidFill>
            </a:endParaRPr>
          </a:p>
          <a:p>
            <a:pPr marL="457200" lvl="0" indent="-33440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150">
                <a:solidFill>
                  <a:schemeClr val="lt1"/>
                </a:solidFill>
              </a:rPr>
              <a:t>Some crashes are related to</a:t>
            </a:r>
            <a:endParaRPr sz="215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lt1"/>
                </a:solidFill>
              </a:rPr>
              <a:t>altitude problems.</a:t>
            </a:r>
            <a:endParaRPr sz="215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chemeClr val="lt1"/>
              </a:solidFill>
            </a:endParaRPr>
          </a:p>
          <a:p>
            <a:pPr marL="457200" lvl="0" indent="-33440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150">
                <a:solidFill>
                  <a:schemeClr val="lt1"/>
                </a:solidFill>
              </a:rPr>
              <a:t>Incident example, </a:t>
            </a:r>
            <a:endParaRPr sz="2150">
              <a:solidFill>
                <a:schemeClr val="lt1"/>
              </a:solidFill>
            </a:endParaRPr>
          </a:p>
          <a:p>
            <a:pPr marL="914400" lvl="1" indent="-317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 June 30th, 2012 a pilot flying a Stinson 108 crashed shortly after takeoff from the Bruce Meadow's Airport (U63), Idaho which is off from the 5,000 foot turf/dirt airstrip with a field elevation of 6,370 feet MSL.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pilot miscalculated that the density altitude was about 9,200 feet.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440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1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Hence, </a:t>
            </a:r>
            <a:endParaRPr sz="21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1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Density altitude is important to know.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925" y="0"/>
            <a:ext cx="5298075" cy="245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lt1"/>
                </a:solidFill>
              </a:rPr>
              <a:t>Who cares? </a:t>
            </a:r>
            <a:endParaRPr sz="4300">
              <a:solidFill>
                <a:schemeClr val="lt1"/>
              </a:solidFill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760538"/>
            <a:ext cx="26343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27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000">
                <a:solidFill>
                  <a:schemeClr val="lt1"/>
                </a:solidFill>
              </a:rPr>
              <a:t>Pilots, anybody who’s thinking to work in this field. 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254850" y="760550"/>
            <a:ext cx="26343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Flight engineers, aerospace engineers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6198000" y="760650"/>
            <a:ext cx="26343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Airlines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7575"/>
            <a:ext cx="2988075" cy="31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7175375" y="4467075"/>
            <a:ext cx="298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And a lot more..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2875" y="1698750"/>
            <a:ext cx="2988076" cy="314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5900" y="1677575"/>
            <a:ext cx="2788100" cy="9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5900" y="2615275"/>
            <a:ext cx="2788100" cy="81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83025" y="3434775"/>
            <a:ext cx="2760975" cy="8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197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Data Information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831625"/>
            <a:ext cx="8520600" cy="31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Source: DataHub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Created: 2018 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Last updated: 2020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 of Records: 57421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 of Fields: 12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 format: CSV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525" y="0"/>
            <a:ext cx="5687475" cy="50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Feature Information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11700" y="1137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Columns that are primary key values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Municipality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Gps_code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Iata_code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Local_code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 feature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Elevation_ft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Continent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576" y="1137888"/>
            <a:ext cx="4626424" cy="38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429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Data Wrangling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0000">
                <a:solidFill>
                  <a:schemeClr val="accent5"/>
                </a:solidFill>
              </a:rPr>
              <a:t>Link:</a:t>
            </a:r>
            <a:endParaRPr sz="10000">
              <a:solidFill>
                <a:schemeClr val="accent5"/>
              </a:solidFill>
            </a:endParaRPr>
          </a:p>
          <a:p>
            <a:pPr marL="914400" lvl="1" indent="-30797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5000" u="sng">
                <a:solidFill>
                  <a:schemeClr val="hlink"/>
                </a:solidFill>
                <a:hlinkClick r:id="rId3"/>
              </a:rPr>
              <a:t>https://github.com/taehyun53/Airport_code/blob/main/notebooks/datawrangling.ipynb</a:t>
            </a:r>
            <a:endParaRPr sz="5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000">
              <a:solidFill>
                <a:schemeClr val="lt1"/>
              </a:solidFill>
            </a:endParaRPr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10000">
                <a:solidFill>
                  <a:schemeClr val="lt1"/>
                </a:solidFill>
              </a:rPr>
              <a:t>Cleaned the data into useful components. </a:t>
            </a:r>
            <a:endParaRPr sz="5000">
              <a:solidFill>
                <a:schemeClr val="lt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8000">
                <a:solidFill>
                  <a:schemeClr val="lt1"/>
                </a:solidFill>
              </a:rPr>
              <a:t>Detected outliers</a:t>
            </a:r>
            <a:endParaRPr sz="8000">
              <a:solidFill>
                <a:schemeClr val="lt1"/>
              </a:solidFill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■"/>
            </a:pPr>
            <a:r>
              <a:rPr lang="en" sz="8000">
                <a:solidFill>
                  <a:schemeClr val="lt1"/>
                </a:solidFill>
              </a:rPr>
              <a:t>Box plot</a:t>
            </a:r>
            <a:endParaRPr sz="8000">
              <a:solidFill>
                <a:schemeClr val="lt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8000">
                <a:solidFill>
                  <a:schemeClr val="lt1"/>
                </a:solidFill>
              </a:rPr>
              <a:t>Combined features for adequate analysis</a:t>
            </a:r>
            <a:endParaRPr sz="8000">
              <a:solidFill>
                <a:schemeClr val="lt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8000">
                <a:solidFill>
                  <a:schemeClr val="lt1"/>
                </a:solidFill>
              </a:rPr>
              <a:t>Detected patterns for missing values for all the features using msno.matrix.</a:t>
            </a:r>
            <a:endParaRPr sz="80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MSNO Matrix?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5609"/>
              <a:buChar char="●"/>
            </a:pPr>
            <a:r>
              <a:rPr lang="en" sz="2645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Machine learning algorithms</a:t>
            </a:r>
            <a:r>
              <a:rPr lang="en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en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Bad at missing data and require entire rows</a:t>
            </a:r>
            <a:endParaRPr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2" indent="-3270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■"/>
            </a:pPr>
            <a:r>
              <a:rPr lang="en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where a single missing value is present</a:t>
            </a:r>
            <a:endParaRPr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7025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eorgia"/>
              <a:buChar char="●"/>
            </a:pPr>
            <a:r>
              <a:rPr lang="en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So we use </a:t>
            </a:r>
            <a:r>
              <a:rPr lang="en" sz="2903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MSNO</a:t>
            </a:r>
            <a:r>
              <a:rPr lang="en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matrix!</a:t>
            </a:r>
            <a:endParaRPr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54091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eorgia"/>
              <a:buChar char="●"/>
            </a:pPr>
            <a:r>
              <a:rPr lang="en" sz="255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Advantages</a:t>
            </a:r>
            <a:endParaRPr sz="2550" b="1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27025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eorgia"/>
              <a:buChar char="○"/>
            </a:pPr>
            <a:r>
              <a:rPr lang="en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identify where missing values occur, the extent of the missingness and whether any of the missing values are correlated with each other. </a:t>
            </a:r>
            <a:endParaRPr sz="20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06166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0" y="4061650"/>
            <a:ext cx="73503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Missing with no pattern!</a:t>
            </a:r>
            <a:endParaRPr sz="20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Microsoft Macintosh PowerPoint</Application>
  <PresentationFormat>On-screen Show (16:9)</PresentationFormat>
  <Paragraphs>189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Proxima Nova</vt:lpstr>
      <vt:lpstr>Georgia</vt:lpstr>
      <vt:lpstr>Arial</vt:lpstr>
      <vt:lpstr>Roboto</vt:lpstr>
      <vt:lpstr>Spearmint</vt:lpstr>
      <vt:lpstr>Predicting the type of airport to construct </vt:lpstr>
      <vt:lpstr>The effect of altitude and flying </vt:lpstr>
      <vt:lpstr>The problem</vt:lpstr>
      <vt:lpstr>Who cares? </vt:lpstr>
      <vt:lpstr>Data Information</vt:lpstr>
      <vt:lpstr>Feature Information</vt:lpstr>
      <vt:lpstr>Data Wrangling</vt:lpstr>
      <vt:lpstr>Why MSNO Matrix? </vt:lpstr>
      <vt:lpstr>PowerPoint Presentation</vt:lpstr>
      <vt:lpstr>PowerPoint Presentation</vt:lpstr>
      <vt:lpstr>Exploratory Data Analysis: Why North America?</vt:lpstr>
      <vt:lpstr>ECDF &amp; Correlation</vt:lpstr>
      <vt:lpstr>Are the mean value for all the airports separate? Or related?</vt:lpstr>
      <vt:lpstr>Modeling Overview</vt:lpstr>
      <vt:lpstr>Modeling Steps</vt:lpstr>
      <vt:lpstr>PowerPoint Presentation</vt:lpstr>
      <vt:lpstr>PowerPoint Presentation</vt:lpstr>
      <vt:lpstr>Model Evaluation &amp; Metrics</vt:lpstr>
      <vt:lpstr>More Ideas to Improve the Model in the future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type of airport to construct </dc:title>
  <cp:lastModifiedBy>윤태현 윤태현</cp:lastModifiedBy>
  <cp:revision>1</cp:revision>
  <dcterms:modified xsi:type="dcterms:W3CDTF">2022-10-12T08:15:32Z</dcterms:modified>
</cp:coreProperties>
</file>