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a4d4534e2_2_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gfa4d4534e2_2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a4d4534e2_2_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fa4d4534e2_2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a4d4534e2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gfa4d4534e2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 type="titleOnly">
  <p:cSld name="TITLE_ONLY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74945" y="176147"/>
            <a:ext cx="8794113" cy="223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8298444" y="27941"/>
            <a:ext cx="670614" cy="93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6"/>
              <a:buFont typeface="Arial"/>
              <a:buNone/>
            </a:pPr>
            <a:r>
              <a:t/>
            </a:r>
            <a:endParaRPr b="0" i="0" sz="816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343099" y="1928143"/>
            <a:ext cx="4389768" cy="9420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814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2933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2933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0801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0801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0801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0802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0802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174945" y="176147"/>
            <a:ext cx="8794113" cy="223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/>
        </p:nvSpPr>
        <p:spPr>
          <a:xfrm>
            <a:off x="171451" y="532067"/>
            <a:ext cx="8618537" cy="4157261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C09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625" lIns="93275" spcFirstLastPara="1" rIns="93275" wrap="square" tIns="46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5"/>
          <p:cNvSpPr/>
          <p:nvPr/>
        </p:nvSpPr>
        <p:spPr>
          <a:xfrm>
            <a:off x="316924" y="1308705"/>
            <a:ext cx="1257305" cy="2981975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rgbClr val="6F7C8A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174945" y="176147"/>
            <a:ext cx="8794113" cy="223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Example of a Good Issue Tree </a:t>
            </a:r>
            <a:endParaRPr/>
          </a:p>
        </p:txBody>
      </p:sp>
      <p:cxnSp>
        <p:nvCxnSpPr>
          <p:cNvPr id="63" name="Google Shape;63;p15"/>
          <p:cNvCxnSpPr>
            <a:stCxn id="64" idx="1"/>
          </p:cNvCxnSpPr>
          <p:nvPr/>
        </p:nvCxnSpPr>
        <p:spPr>
          <a:xfrm flipH="1">
            <a:off x="1666745" y="1610749"/>
            <a:ext cx="321900" cy="1011600"/>
          </a:xfrm>
          <a:prstGeom prst="bentConnector2">
            <a:avLst/>
          </a:prstGeom>
          <a:noFill/>
          <a:ln cap="flat" cmpd="sng" w="190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15"/>
          <p:cNvSpPr txBox="1"/>
          <p:nvPr/>
        </p:nvSpPr>
        <p:spPr>
          <a:xfrm>
            <a:off x="352932" y="2332937"/>
            <a:ext cx="1158465" cy="650791"/>
          </a:xfrm>
          <a:prstGeom prst="rect">
            <a:avLst/>
          </a:prstGeom>
          <a:solidFill>
            <a:srgbClr val="00C09D"/>
          </a:solidFill>
          <a:ln cap="flat" cmpd="sng" w="190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3075" lIns="33075" spcFirstLastPara="1" rIns="33075" wrap="square" tIns="33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could you reduce your discretionary expenditure each month?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5"/>
          <p:cNvSpPr/>
          <p:nvPr/>
        </p:nvSpPr>
        <p:spPr>
          <a:xfrm>
            <a:off x="171451" y="13097"/>
            <a:ext cx="2593659" cy="1615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STRUCTURED FOUNDATIONS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1828012" y="737838"/>
            <a:ext cx="3721450" cy="3797901"/>
          </a:xfrm>
          <a:prstGeom prst="rect">
            <a:avLst/>
          </a:prstGeom>
          <a:solidFill>
            <a:srgbClr val="E9EDF1"/>
          </a:solidFill>
          <a:ln cap="flat" cmpd="sng" w="25400">
            <a:solidFill>
              <a:srgbClr val="6F7C8A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" name="Google Shape;68;p15"/>
          <p:cNvCxnSpPr>
            <a:stCxn id="64" idx="1"/>
          </p:cNvCxnSpPr>
          <p:nvPr/>
        </p:nvCxnSpPr>
        <p:spPr>
          <a:xfrm flipH="1">
            <a:off x="1666145" y="1610749"/>
            <a:ext cx="322500" cy="1026900"/>
          </a:xfrm>
          <a:prstGeom prst="bentConnector2">
            <a:avLst/>
          </a:prstGeom>
          <a:noFill/>
          <a:ln cap="flat" cmpd="sng" w="190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" name="Google Shape;69;p15"/>
          <p:cNvCxnSpPr/>
          <p:nvPr/>
        </p:nvCxnSpPr>
        <p:spPr>
          <a:xfrm>
            <a:off x="1516976" y="2637561"/>
            <a:ext cx="149250" cy="0"/>
          </a:xfrm>
          <a:prstGeom prst="straightConnector1">
            <a:avLst/>
          </a:prstGeom>
          <a:noFill/>
          <a:ln cap="flat" cmpd="sng" w="190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Google Shape;70;p15"/>
          <p:cNvSpPr/>
          <p:nvPr/>
        </p:nvSpPr>
        <p:spPr>
          <a:xfrm>
            <a:off x="662861" y="1121430"/>
            <a:ext cx="538609" cy="121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 b="1" i="0" sz="105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264306" y="5027253"/>
            <a:ext cx="6456896" cy="1038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¹ We could spend nothing but this is not realistic and is not a viable alternative. We include this however to be MECE. </a:t>
            </a:r>
            <a:endParaRPr b="1" i="0" sz="9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" name="Google Shape;72;p15"/>
          <p:cNvCxnSpPr/>
          <p:nvPr/>
        </p:nvCxnSpPr>
        <p:spPr>
          <a:xfrm>
            <a:off x="1666226" y="2640200"/>
            <a:ext cx="358933" cy="0"/>
          </a:xfrm>
          <a:prstGeom prst="straightConnector1">
            <a:avLst/>
          </a:prstGeom>
          <a:noFill/>
          <a:ln cap="flat" cmpd="sng" w="190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3" name="Google Shape;73;p15"/>
          <p:cNvGrpSpPr/>
          <p:nvPr/>
        </p:nvGrpSpPr>
        <p:grpSpPr>
          <a:xfrm>
            <a:off x="1988645" y="1429015"/>
            <a:ext cx="3337968" cy="2927376"/>
            <a:chOff x="1988645" y="1905354"/>
            <a:chExt cx="3337968" cy="3903168"/>
          </a:xfrm>
        </p:grpSpPr>
        <p:sp>
          <p:nvSpPr>
            <p:cNvPr id="64" name="Google Shape;64;p15"/>
            <p:cNvSpPr txBox="1"/>
            <p:nvPr/>
          </p:nvSpPr>
          <p:spPr>
            <a:xfrm>
              <a:off x="1988645" y="1905354"/>
              <a:ext cx="1150091" cy="484622"/>
            </a:xfrm>
            <a:prstGeom prst="rect">
              <a:avLst/>
            </a:prstGeom>
            <a:solidFill>
              <a:srgbClr val="00C09D"/>
            </a:solidFill>
            <a:ln cap="flat" cmpd="sng" w="19050">
              <a:solidFill>
                <a:srgbClr val="00206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3075" lIns="33075" spcFirstLastPara="1" rIns="33075" wrap="square" tIns="33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Buy Less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5"/>
            <p:cNvSpPr txBox="1"/>
            <p:nvPr/>
          </p:nvSpPr>
          <p:spPr>
            <a:xfrm>
              <a:off x="2042248" y="4584077"/>
              <a:ext cx="1150091" cy="484622"/>
            </a:xfrm>
            <a:prstGeom prst="rect">
              <a:avLst/>
            </a:prstGeom>
            <a:solidFill>
              <a:srgbClr val="00C09D"/>
            </a:solidFill>
            <a:ln cap="flat" cmpd="sng" w="19050">
              <a:solidFill>
                <a:srgbClr val="00206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3075" lIns="33075" spcFirstLastPara="1" rIns="33075" wrap="square" tIns="33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Pay less for the same quantity of goods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 txBox="1"/>
            <p:nvPr/>
          </p:nvSpPr>
          <p:spPr>
            <a:xfrm>
              <a:off x="4168148" y="3854209"/>
              <a:ext cx="1158465" cy="484622"/>
            </a:xfrm>
            <a:prstGeom prst="rect">
              <a:avLst/>
            </a:prstGeom>
            <a:solidFill>
              <a:srgbClr val="00C09D"/>
            </a:solidFill>
            <a:ln cap="flat" cmpd="sng" w="19050">
              <a:solidFill>
                <a:srgbClr val="00206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3075" lIns="33075" spcFirstLastPara="1" rIns="33075" wrap="square" tIns="33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Buy lower priced goods</a:t>
              </a:r>
              <a:endPara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 txBox="1"/>
            <p:nvPr/>
          </p:nvSpPr>
          <p:spPr>
            <a:xfrm>
              <a:off x="4168148" y="4584077"/>
              <a:ext cx="1158465" cy="484622"/>
            </a:xfrm>
            <a:prstGeom prst="rect">
              <a:avLst/>
            </a:prstGeom>
            <a:solidFill>
              <a:srgbClr val="00C09D"/>
            </a:solidFill>
            <a:ln cap="flat" cmpd="sng" w="19050">
              <a:solidFill>
                <a:srgbClr val="00206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3075" lIns="33075" spcFirstLastPara="1" rIns="33075" wrap="square" tIns="33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Buy items on discount / special</a:t>
              </a:r>
              <a:endPara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 txBox="1"/>
            <p:nvPr/>
          </p:nvSpPr>
          <p:spPr>
            <a:xfrm>
              <a:off x="4168148" y="5323900"/>
              <a:ext cx="1158465" cy="484622"/>
            </a:xfrm>
            <a:prstGeom prst="rect">
              <a:avLst/>
            </a:prstGeom>
            <a:solidFill>
              <a:srgbClr val="00C09D"/>
            </a:solidFill>
            <a:ln cap="flat" cmpd="sng" w="19050">
              <a:solidFill>
                <a:srgbClr val="00206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3075" lIns="33075" spcFirstLastPara="1" rIns="33075" wrap="square" tIns="33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Split Costs </a:t>
              </a:r>
              <a:endPara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8" name="Google Shape;78;p15"/>
            <p:cNvCxnSpPr>
              <a:stCxn id="75" idx="1"/>
            </p:cNvCxnSpPr>
            <p:nvPr/>
          </p:nvCxnSpPr>
          <p:spPr>
            <a:xfrm flipH="1">
              <a:off x="3200948" y="4096520"/>
              <a:ext cx="967200" cy="7278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9" name="Google Shape;79;p15"/>
            <p:cNvCxnSpPr>
              <a:stCxn id="77" idx="1"/>
            </p:cNvCxnSpPr>
            <p:nvPr/>
          </p:nvCxnSpPr>
          <p:spPr>
            <a:xfrm rot="10800000">
              <a:off x="3221948" y="4833611"/>
              <a:ext cx="946200" cy="7326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0" name="Google Shape;80;p15"/>
            <p:cNvCxnSpPr/>
            <p:nvPr/>
          </p:nvCxnSpPr>
          <p:spPr>
            <a:xfrm>
              <a:off x="3685293" y="4824360"/>
              <a:ext cx="495907" cy="0"/>
            </a:xfrm>
            <a:prstGeom prst="straightConnector1">
              <a:avLst/>
            </a:prstGeom>
            <a:noFill/>
            <a:ln cap="flat" cmpd="sng" w="1905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1" name="Google Shape;81;p15"/>
            <p:cNvSpPr txBox="1"/>
            <p:nvPr/>
          </p:nvSpPr>
          <p:spPr>
            <a:xfrm>
              <a:off x="2025159" y="3244715"/>
              <a:ext cx="1150091" cy="484622"/>
            </a:xfrm>
            <a:prstGeom prst="rect">
              <a:avLst/>
            </a:prstGeom>
            <a:solidFill>
              <a:srgbClr val="D8D8D8"/>
            </a:solidFill>
            <a:ln cap="flat" cmpd="sng" w="19050">
              <a:solidFill>
                <a:srgbClr val="002060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33075" lIns="33075" spcFirstLastPara="1" rIns="33075" wrap="square" tIns="33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Buy Nothing¹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" name="Google Shape;82;p15"/>
          <p:cNvSpPr/>
          <p:nvPr/>
        </p:nvSpPr>
        <p:spPr>
          <a:xfrm>
            <a:off x="2345123" y="550563"/>
            <a:ext cx="419987" cy="121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Issues</a:t>
            </a:r>
            <a:endParaRPr b="1" i="0" sz="105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4181200" y="550562"/>
            <a:ext cx="718145" cy="121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Sub-Issues</a:t>
            </a:r>
            <a:endParaRPr b="1" i="0" sz="105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1476392" y="4788425"/>
            <a:ext cx="4352921" cy="1038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Together, the ‘Issues’ answer the question or fully describe the idea</a:t>
            </a:r>
            <a:endParaRPr b="1" i="0" sz="9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" name="Google Shape;85;p15"/>
          <p:cNvCxnSpPr/>
          <p:nvPr/>
        </p:nvCxnSpPr>
        <p:spPr>
          <a:xfrm>
            <a:off x="2600204" y="3899965"/>
            <a:ext cx="17089" cy="868417"/>
          </a:xfrm>
          <a:prstGeom prst="straightConnector1">
            <a:avLst/>
          </a:prstGeom>
          <a:solidFill>
            <a:srgbClr val="E9EDF1"/>
          </a:solidFill>
          <a:ln cap="flat" cmpd="sng" w="25400">
            <a:solidFill>
              <a:srgbClr val="6F7C8A"/>
            </a:solidFill>
            <a:prstDash val="dash"/>
            <a:round/>
            <a:headEnd len="med" w="med" type="oval"/>
            <a:tailEnd len="sm" w="sm" type="none"/>
          </a:ln>
        </p:spPr>
      </p:cxnSp>
      <p:sp>
        <p:nvSpPr>
          <p:cNvPr id="86" name="Google Shape;86;p15"/>
          <p:cNvSpPr/>
          <p:nvPr/>
        </p:nvSpPr>
        <p:spPr>
          <a:xfrm>
            <a:off x="6123928" y="687789"/>
            <a:ext cx="2589550" cy="247181"/>
          </a:xfrm>
          <a:prstGeom prst="rect">
            <a:avLst/>
          </a:prstGeom>
          <a:solidFill>
            <a:srgbClr val="00C09D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be Mutually Exclusive….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6057243" y="1067145"/>
            <a:ext cx="2686731" cy="87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..is to ensure that for each 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sub-issue listed, they are independent of one another and have no overlap.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6125133" y="1944308"/>
            <a:ext cx="2589550" cy="247181"/>
          </a:xfrm>
          <a:prstGeom prst="rect">
            <a:avLst/>
          </a:prstGeom>
          <a:solidFill>
            <a:srgbClr val="00C09D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be Collectively Exhaustive..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6057242" y="2282233"/>
            <a:ext cx="2686731" cy="13619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..is to ensure that for each 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issue listed, they help answer the question of fully describe the idea in an ‘exhaustive’ manner where potential avenues are fleshed out and explored if feasible.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p15"/>
          <p:cNvCxnSpPr>
            <a:stCxn id="74" idx="1"/>
          </p:cNvCxnSpPr>
          <p:nvPr/>
        </p:nvCxnSpPr>
        <p:spPr>
          <a:xfrm rot="10800000">
            <a:off x="1666948" y="2622291"/>
            <a:ext cx="375300" cy="997500"/>
          </a:xfrm>
          <a:prstGeom prst="bentConnector2">
            <a:avLst/>
          </a:prstGeom>
          <a:noFill/>
          <a:ln cap="flat" cmpd="sng" w="190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p15"/>
          <p:cNvSpPr txBox="1"/>
          <p:nvPr/>
        </p:nvSpPr>
        <p:spPr>
          <a:xfrm>
            <a:off x="4140896" y="868522"/>
            <a:ext cx="1158465" cy="363467"/>
          </a:xfrm>
          <a:prstGeom prst="rect">
            <a:avLst/>
          </a:prstGeom>
          <a:solidFill>
            <a:srgbClr val="00C09D"/>
          </a:solidFill>
          <a:ln cap="flat" cmpd="sng" w="190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3075" lIns="33075" spcFirstLastPara="1" rIns="33075" wrap="square" tIns="33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Food</a:t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4140896" y="1415924"/>
            <a:ext cx="1158465" cy="363467"/>
          </a:xfrm>
          <a:prstGeom prst="rect">
            <a:avLst/>
          </a:prstGeom>
          <a:solidFill>
            <a:srgbClr val="00C09D"/>
          </a:solidFill>
          <a:ln cap="flat" cmpd="sng" w="190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3075" lIns="33075" spcFirstLastPara="1" rIns="33075" wrap="square" tIns="33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Clothing</a:t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4140896" y="1970791"/>
            <a:ext cx="1158465" cy="363467"/>
          </a:xfrm>
          <a:prstGeom prst="rect">
            <a:avLst/>
          </a:prstGeom>
          <a:solidFill>
            <a:srgbClr val="00C09D"/>
          </a:solidFill>
          <a:ln cap="flat" cmpd="sng" w="190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3075" lIns="33075" spcFirstLastPara="1" rIns="33075" wrap="square" tIns="33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Entertainment</a:t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Google Shape;94;p15"/>
          <p:cNvCxnSpPr>
            <a:stCxn id="91" idx="1"/>
          </p:cNvCxnSpPr>
          <p:nvPr/>
        </p:nvCxnSpPr>
        <p:spPr>
          <a:xfrm flipH="1">
            <a:off x="3150296" y="1050256"/>
            <a:ext cx="990600" cy="544800"/>
          </a:xfrm>
          <a:prstGeom prst="bentConnector3">
            <a:avLst>
              <a:gd fmla="val 50002" name="adj1"/>
            </a:avLst>
          </a:prstGeom>
          <a:noFill/>
          <a:ln cap="flat" cmpd="sng" w="190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" name="Google Shape;95;p15"/>
          <p:cNvCxnSpPr/>
          <p:nvPr/>
        </p:nvCxnSpPr>
        <p:spPr>
          <a:xfrm rot="10800000">
            <a:off x="3138596" y="1592835"/>
            <a:ext cx="1002300" cy="541800"/>
          </a:xfrm>
          <a:prstGeom prst="bentConnector3">
            <a:avLst>
              <a:gd fmla="val 49993" name="adj1"/>
            </a:avLst>
          </a:prstGeom>
          <a:noFill/>
          <a:ln cap="flat" cmpd="sng" w="190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" name="Google Shape;96;p15"/>
          <p:cNvCxnSpPr/>
          <p:nvPr/>
        </p:nvCxnSpPr>
        <p:spPr>
          <a:xfrm>
            <a:off x="3658041" y="1590173"/>
            <a:ext cx="495907" cy="0"/>
          </a:xfrm>
          <a:prstGeom prst="straightConnector1">
            <a:avLst/>
          </a:prstGeom>
          <a:noFill/>
          <a:ln cap="flat" cmpd="sng" w="190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171451" y="532067"/>
            <a:ext cx="8618537" cy="4157261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C09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625" lIns="93275" spcFirstLastPara="1" rIns="93275" wrap="square" tIns="46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316924" y="1308705"/>
            <a:ext cx="1257305" cy="2981975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rgbClr val="6F7C8A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6"/>
          <p:cNvSpPr txBox="1"/>
          <p:nvPr>
            <p:ph type="title"/>
          </p:nvPr>
        </p:nvSpPr>
        <p:spPr>
          <a:xfrm>
            <a:off x="174945" y="176147"/>
            <a:ext cx="8794113" cy="223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Example of a Bad Issue Tree </a:t>
            </a:r>
            <a:endParaRPr/>
          </a:p>
        </p:txBody>
      </p:sp>
      <p:cxnSp>
        <p:nvCxnSpPr>
          <p:cNvPr id="104" name="Google Shape;104;p16"/>
          <p:cNvCxnSpPr>
            <a:stCxn id="105" idx="1"/>
          </p:cNvCxnSpPr>
          <p:nvPr/>
        </p:nvCxnSpPr>
        <p:spPr>
          <a:xfrm flipH="1">
            <a:off x="1666745" y="1610749"/>
            <a:ext cx="321900" cy="1011600"/>
          </a:xfrm>
          <a:prstGeom prst="bentConnector2">
            <a:avLst/>
          </a:prstGeom>
          <a:noFill/>
          <a:ln cap="flat" cmpd="sng" w="190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" name="Google Shape;106;p16"/>
          <p:cNvSpPr txBox="1"/>
          <p:nvPr/>
        </p:nvSpPr>
        <p:spPr>
          <a:xfrm>
            <a:off x="352932" y="2332937"/>
            <a:ext cx="1158465" cy="650791"/>
          </a:xfrm>
          <a:prstGeom prst="rect">
            <a:avLst/>
          </a:prstGeom>
          <a:solidFill>
            <a:srgbClr val="00C09D"/>
          </a:solidFill>
          <a:ln cap="flat" cmpd="sng" w="190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3075" lIns="33075" spcFirstLastPara="1" rIns="33075" wrap="square" tIns="33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could you reduce your discretionary expenditure each month?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171451" y="13097"/>
            <a:ext cx="2593659" cy="1615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STRUCTURED FOUNDATIONS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1828012" y="737838"/>
            <a:ext cx="3721450" cy="3797901"/>
          </a:xfrm>
          <a:prstGeom prst="rect">
            <a:avLst/>
          </a:prstGeom>
          <a:solidFill>
            <a:srgbClr val="E9EDF1"/>
          </a:solidFill>
          <a:ln cap="flat" cmpd="sng" w="25400">
            <a:solidFill>
              <a:srgbClr val="6F7C8A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109;p16"/>
          <p:cNvCxnSpPr>
            <a:stCxn id="105" idx="1"/>
          </p:cNvCxnSpPr>
          <p:nvPr/>
        </p:nvCxnSpPr>
        <p:spPr>
          <a:xfrm flipH="1">
            <a:off x="1666145" y="1610749"/>
            <a:ext cx="322500" cy="1026900"/>
          </a:xfrm>
          <a:prstGeom prst="bentConnector2">
            <a:avLst/>
          </a:prstGeom>
          <a:noFill/>
          <a:ln cap="flat" cmpd="sng" w="190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0" name="Google Shape;110;p16"/>
          <p:cNvSpPr/>
          <p:nvPr/>
        </p:nvSpPr>
        <p:spPr>
          <a:xfrm>
            <a:off x="662861" y="1121430"/>
            <a:ext cx="538609" cy="121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 b="1" i="0" sz="105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16"/>
          <p:cNvGrpSpPr/>
          <p:nvPr/>
        </p:nvGrpSpPr>
        <p:grpSpPr>
          <a:xfrm>
            <a:off x="1988645" y="855013"/>
            <a:ext cx="3339182" cy="3501379"/>
            <a:chOff x="1988645" y="1140017"/>
            <a:chExt cx="3339182" cy="4668505"/>
          </a:xfrm>
        </p:grpSpPr>
        <p:cxnSp>
          <p:nvCxnSpPr>
            <p:cNvPr id="112" name="Google Shape;112;p16"/>
            <p:cNvCxnSpPr/>
            <p:nvPr/>
          </p:nvCxnSpPr>
          <p:spPr>
            <a:xfrm flipH="1" rot="5400000">
              <a:off x="3471543" y="2331988"/>
              <a:ext cx="1376400" cy="1025700"/>
            </a:xfrm>
            <a:prstGeom prst="bentConnector3">
              <a:avLst>
                <a:gd fmla="val 14662" name="adj1"/>
              </a:avLst>
            </a:prstGeom>
            <a:noFill/>
            <a:ln cap="flat" cmpd="sng" w="1905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3" name="Google Shape;113;p16"/>
            <p:cNvCxnSpPr>
              <a:stCxn id="114" idx="1"/>
              <a:endCxn id="105" idx="3"/>
            </p:cNvCxnSpPr>
            <p:nvPr/>
          </p:nvCxnSpPr>
          <p:spPr>
            <a:xfrm flipH="1">
              <a:off x="3138592" y="1382328"/>
              <a:ext cx="1008600" cy="7653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5" name="Google Shape;105;p16"/>
            <p:cNvSpPr txBox="1"/>
            <p:nvPr/>
          </p:nvSpPr>
          <p:spPr>
            <a:xfrm>
              <a:off x="1988645" y="1905354"/>
              <a:ext cx="1150091" cy="484622"/>
            </a:xfrm>
            <a:prstGeom prst="rect">
              <a:avLst/>
            </a:prstGeom>
            <a:solidFill>
              <a:srgbClr val="00C09D"/>
            </a:solidFill>
            <a:ln cap="flat" cmpd="sng" w="19050">
              <a:solidFill>
                <a:srgbClr val="00206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3075" lIns="33075" spcFirstLastPara="1" rIns="33075" wrap="square" tIns="33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Earn More Money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6"/>
            <p:cNvSpPr txBox="1"/>
            <p:nvPr/>
          </p:nvSpPr>
          <p:spPr>
            <a:xfrm>
              <a:off x="2042248" y="4584077"/>
              <a:ext cx="1150091" cy="484622"/>
            </a:xfrm>
            <a:prstGeom prst="rect">
              <a:avLst/>
            </a:prstGeom>
            <a:solidFill>
              <a:srgbClr val="00C09D"/>
            </a:solidFill>
            <a:ln cap="flat" cmpd="sng" w="19050">
              <a:solidFill>
                <a:srgbClr val="00206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3075" lIns="33075" spcFirstLastPara="1" rIns="33075" wrap="square" tIns="33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Pay less for the same quality of goods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6"/>
            <p:cNvSpPr txBox="1"/>
            <p:nvPr/>
          </p:nvSpPr>
          <p:spPr>
            <a:xfrm>
              <a:off x="4147193" y="1759029"/>
              <a:ext cx="1158465" cy="484622"/>
            </a:xfrm>
            <a:prstGeom prst="rect">
              <a:avLst/>
            </a:prstGeom>
            <a:solidFill>
              <a:srgbClr val="00C09D"/>
            </a:solidFill>
            <a:ln cap="flat" cmpd="sng" w="19050">
              <a:solidFill>
                <a:srgbClr val="00206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3075" lIns="33075" spcFirstLastPara="1" rIns="33075" wrap="square" tIns="33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Ask for a salary increase</a:t>
              </a:r>
              <a:endPara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6"/>
            <p:cNvSpPr txBox="1"/>
            <p:nvPr/>
          </p:nvSpPr>
          <p:spPr>
            <a:xfrm>
              <a:off x="4147192" y="1140017"/>
              <a:ext cx="1158465" cy="484622"/>
            </a:xfrm>
            <a:prstGeom prst="rect">
              <a:avLst/>
            </a:prstGeom>
            <a:solidFill>
              <a:srgbClr val="00C09D"/>
            </a:solidFill>
            <a:ln cap="flat" cmpd="sng" w="19050">
              <a:solidFill>
                <a:srgbClr val="00206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3075" lIns="33075" spcFirstLastPara="1" rIns="33075" wrap="square" tIns="33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Work as a Freelancer</a:t>
              </a:r>
              <a:endPara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6"/>
            <p:cNvSpPr txBox="1"/>
            <p:nvPr/>
          </p:nvSpPr>
          <p:spPr>
            <a:xfrm>
              <a:off x="4154697" y="2398967"/>
              <a:ext cx="1158465" cy="484622"/>
            </a:xfrm>
            <a:prstGeom prst="rect">
              <a:avLst/>
            </a:prstGeom>
            <a:solidFill>
              <a:srgbClr val="00C09D"/>
            </a:solidFill>
            <a:ln cap="flat" cmpd="sng" w="19050">
              <a:solidFill>
                <a:srgbClr val="00206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3075" lIns="33075" spcFirstLastPara="1" rIns="33075" wrap="square" tIns="33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Get lucky at the Casino</a:t>
              </a:r>
              <a:endPara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6"/>
            <p:cNvSpPr txBox="1"/>
            <p:nvPr/>
          </p:nvSpPr>
          <p:spPr>
            <a:xfrm>
              <a:off x="4169362" y="3059822"/>
              <a:ext cx="1158465" cy="484622"/>
            </a:xfrm>
            <a:prstGeom prst="rect">
              <a:avLst/>
            </a:prstGeom>
            <a:solidFill>
              <a:srgbClr val="00C09D"/>
            </a:solidFill>
            <a:ln cap="flat" cmpd="sng" w="19050">
              <a:solidFill>
                <a:srgbClr val="00206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3075" lIns="33075" spcFirstLastPara="1" rIns="33075" wrap="square" tIns="33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Take on a second job</a:t>
              </a:r>
              <a:endPara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9" name="Google Shape;119;p16"/>
            <p:cNvCxnSpPr/>
            <p:nvPr/>
          </p:nvCxnSpPr>
          <p:spPr>
            <a:xfrm>
              <a:off x="3645289" y="2147664"/>
              <a:ext cx="511034" cy="0"/>
            </a:xfrm>
            <a:prstGeom prst="straightConnector1">
              <a:avLst/>
            </a:prstGeom>
            <a:noFill/>
            <a:ln cap="flat" cmpd="sng" w="1905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0" name="Google Shape;120;p16"/>
            <p:cNvCxnSpPr/>
            <p:nvPr/>
          </p:nvCxnSpPr>
          <p:spPr>
            <a:xfrm>
              <a:off x="3652853" y="2723959"/>
              <a:ext cx="495907" cy="0"/>
            </a:xfrm>
            <a:prstGeom prst="straightConnector1">
              <a:avLst/>
            </a:prstGeom>
            <a:noFill/>
            <a:ln cap="flat" cmpd="sng" w="1905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1" name="Google Shape;121;p16"/>
            <p:cNvSpPr txBox="1"/>
            <p:nvPr/>
          </p:nvSpPr>
          <p:spPr>
            <a:xfrm>
              <a:off x="4168148" y="3854209"/>
              <a:ext cx="1158465" cy="484622"/>
            </a:xfrm>
            <a:prstGeom prst="rect">
              <a:avLst/>
            </a:prstGeom>
            <a:solidFill>
              <a:srgbClr val="00C09D"/>
            </a:solidFill>
            <a:ln cap="flat" cmpd="sng" w="19050">
              <a:solidFill>
                <a:srgbClr val="00206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3075" lIns="33075" spcFirstLastPara="1" rIns="33075" wrap="square" tIns="33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Buy cheaper brands </a:t>
              </a:r>
              <a:endPara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6"/>
            <p:cNvSpPr txBox="1"/>
            <p:nvPr/>
          </p:nvSpPr>
          <p:spPr>
            <a:xfrm>
              <a:off x="4168148" y="4584077"/>
              <a:ext cx="1158465" cy="484622"/>
            </a:xfrm>
            <a:prstGeom prst="rect">
              <a:avLst/>
            </a:prstGeom>
            <a:solidFill>
              <a:srgbClr val="00C09D"/>
            </a:solidFill>
            <a:ln cap="flat" cmpd="sng" w="19050">
              <a:solidFill>
                <a:srgbClr val="00206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3075" lIns="33075" spcFirstLastPara="1" rIns="33075" wrap="square" tIns="33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Eat Smaller Portions</a:t>
              </a:r>
              <a:endPara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6"/>
            <p:cNvSpPr txBox="1"/>
            <p:nvPr/>
          </p:nvSpPr>
          <p:spPr>
            <a:xfrm>
              <a:off x="4168148" y="5323900"/>
              <a:ext cx="1158465" cy="484622"/>
            </a:xfrm>
            <a:prstGeom prst="rect">
              <a:avLst/>
            </a:prstGeom>
            <a:solidFill>
              <a:srgbClr val="00C09D"/>
            </a:solidFill>
            <a:ln cap="flat" cmpd="sng" w="19050">
              <a:solidFill>
                <a:srgbClr val="00206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3075" lIns="33075" spcFirstLastPara="1" rIns="33075" wrap="square" tIns="33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Split Costs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4" name="Google Shape;124;p16"/>
            <p:cNvCxnSpPr>
              <a:stCxn id="121" idx="1"/>
            </p:cNvCxnSpPr>
            <p:nvPr/>
          </p:nvCxnSpPr>
          <p:spPr>
            <a:xfrm flipH="1">
              <a:off x="3200948" y="4096520"/>
              <a:ext cx="967200" cy="7278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5" name="Google Shape;125;p16"/>
            <p:cNvCxnSpPr>
              <a:stCxn id="123" idx="1"/>
            </p:cNvCxnSpPr>
            <p:nvPr/>
          </p:nvCxnSpPr>
          <p:spPr>
            <a:xfrm rot="10800000">
              <a:off x="3221948" y="4833611"/>
              <a:ext cx="946200" cy="7326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6" name="Google Shape;126;p16"/>
            <p:cNvCxnSpPr/>
            <p:nvPr/>
          </p:nvCxnSpPr>
          <p:spPr>
            <a:xfrm>
              <a:off x="3685293" y="4824360"/>
              <a:ext cx="495907" cy="0"/>
            </a:xfrm>
            <a:prstGeom prst="straightConnector1">
              <a:avLst/>
            </a:prstGeom>
            <a:noFill/>
            <a:ln cap="flat" cmpd="sng" w="1905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7" name="Google Shape;127;p16"/>
          <p:cNvSpPr/>
          <p:nvPr/>
        </p:nvSpPr>
        <p:spPr>
          <a:xfrm>
            <a:off x="2345123" y="550563"/>
            <a:ext cx="419987" cy="121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Issues</a:t>
            </a:r>
            <a:endParaRPr b="1" i="0" sz="105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4181200" y="550562"/>
            <a:ext cx="718145" cy="121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Sub-Issues</a:t>
            </a:r>
            <a:endParaRPr b="1" i="0" sz="105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6"/>
          <p:cNvSpPr/>
          <p:nvPr/>
        </p:nvSpPr>
        <p:spPr>
          <a:xfrm>
            <a:off x="6123928" y="687789"/>
            <a:ext cx="2589550" cy="247181"/>
          </a:xfrm>
          <a:prstGeom prst="rect">
            <a:avLst/>
          </a:prstGeom>
          <a:solidFill>
            <a:srgbClr val="00C09D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Mutually Exclusive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6057243" y="1067145"/>
            <a:ext cx="2686731" cy="2146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🗶"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issue tree is </a:t>
            </a:r>
            <a:r>
              <a:rPr b="1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mutually exclusive. For example, a third option exists; Stop buying discretionary expenses entirely. This is not listed. Even though it may not be feasible, to be mutually exclusive we should list this as an option.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🗶"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“Earning more money” is not a necessarily viable avenue to ‘reduce’ expenses – based off the problem statement, an increase in money would not necessarily equate to a reduction in expenditure.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6"/>
          <p:cNvSpPr/>
          <p:nvPr/>
        </p:nvSpPr>
        <p:spPr>
          <a:xfrm>
            <a:off x="6125133" y="2841563"/>
            <a:ext cx="2589550" cy="247181"/>
          </a:xfrm>
          <a:prstGeom prst="rect">
            <a:avLst/>
          </a:prstGeom>
          <a:solidFill>
            <a:srgbClr val="00C09D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Collectively Exhaustive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6057242" y="3179488"/>
            <a:ext cx="2686731" cy="87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🗶"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the 4 Sub-issues provided, they are not collectively exhaustive and possess overlap (i.e. We could create a Sub-issue called “Additional Jobs” where we could group Working as a Freelancer and Take on a second job under the same category.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" name="Google Shape;133;p16"/>
          <p:cNvCxnSpPr>
            <a:stCxn id="115" idx="1"/>
          </p:cNvCxnSpPr>
          <p:nvPr/>
        </p:nvCxnSpPr>
        <p:spPr>
          <a:xfrm rot="10800000">
            <a:off x="1666948" y="2622291"/>
            <a:ext cx="375300" cy="997500"/>
          </a:xfrm>
          <a:prstGeom prst="bentConnector2">
            <a:avLst/>
          </a:prstGeom>
          <a:noFill/>
          <a:ln cap="flat" cmpd="sng" w="190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/>
          <p:nvPr/>
        </p:nvSpPr>
        <p:spPr>
          <a:xfrm>
            <a:off x="171451" y="532067"/>
            <a:ext cx="8618400" cy="4157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C09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625" lIns="93275" spcFirstLastPara="1" rIns="93275" wrap="square" tIns="46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316924" y="1308705"/>
            <a:ext cx="1257300" cy="2982000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rgbClr val="6F7C8A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7"/>
          <p:cNvSpPr txBox="1"/>
          <p:nvPr>
            <p:ph type="title"/>
          </p:nvPr>
        </p:nvSpPr>
        <p:spPr>
          <a:xfrm>
            <a:off x="174945" y="176147"/>
            <a:ext cx="87942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Example of a Bad Issue Tree </a:t>
            </a:r>
            <a:endParaRPr/>
          </a:p>
        </p:txBody>
      </p:sp>
      <p:cxnSp>
        <p:nvCxnSpPr>
          <p:cNvPr id="141" name="Google Shape;141;p17"/>
          <p:cNvCxnSpPr>
            <a:stCxn id="142" idx="1"/>
          </p:cNvCxnSpPr>
          <p:nvPr/>
        </p:nvCxnSpPr>
        <p:spPr>
          <a:xfrm flipH="1">
            <a:off x="1666745" y="1610703"/>
            <a:ext cx="321900" cy="1011600"/>
          </a:xfrm>
          <a:prstGeom prst="bentConnector2">
            <a:avLst/>
          </a:prstGeom>
          <a:noFill/>
          <a:ln cap="flat" cmpd="sng" w="190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3" name="Google Shape;143;p17"/>
          <p:cNvSpPr txBox="1"/>
          <p:nvPr/>
        </p:nvSpPr>
        <p:spPr>
          <a:xfrm>
            <a:off x="352932" y="2332937"/>
            <a:ext cx="1158600" cy="650700"/>
          </a:xfrm>
          <a:prstGeom prst="rect">
            <a:avLst/>
          </a:prstGeom>
          <a:solidFill>
            <a:srgbClr val="00C09D"/>
          </a:solidFill>
          <a:ln cap="flat" cmpd="sng" w="190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3075" lIns="33075" spcFirstLastPara="1" rIns="33075" wrap="square" tIns="33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could you reduce your discretionary expenditure each month?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7"/>
          <p:cNvSpPr/>
          <p:nvPr/>
        </p:nvSpPr>
        <p:spPr>
          <a:xfrm>
            <a:off x="171451" y="13097"/>
            <a:ext cx="25938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STRUCTURED FOUNDATIONS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7"/>
          <p:cNvSpPr/>
          <p:nvPr/>
        </p:nvSpPr>
        <p:spPr>
          <a:xfrm>
            <a:off x="1828012" y="737838"/>
            <a:ext cx="3721500" cy="3798000"/>
          </a:xfrm>
          <a:prstGeom prst="rect">
            <a:avLst/>
          </a:prstGeom>
          <a:solidFill>
            <a:srgbClr val="E9EDF1"/>
          </a:solidFill>
          <a:ln cap="flat" cmpd="sng" w="25400">
            <a:solidFill>
              <a:srgbClr val="6F7C8A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6" name="Google Shape;146;p17"/>
          <p:cNvCxnSpPr>
            <a:stCxn id="142" idx="1"/>
          </p:cNvCxnSpPr>
          <p:nvPr/>
        </p:nvCxnSpPr>
        <p:spPr>
          <a:xfrm flipH="1">
            <a:off x="1666145" y="1610703"/>
            <a:ext cx="322500" cy="1026900"/>
          </a:xfrm>
          <a:prstGeom prst="bentConnector2">
            <a:avLst/>
          </a:prstGeom>
          <a:noFill/>
          <a:ln cap="flat" cmpd="sng" w="190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7" name="Google Shape;147;p17"/>
          <p:cNvSpPr/>
          <p:nvPr/>
        </p:nvSpPr>
        <p:spPr>
          <a:xfrm>
            <a:off x="662861" y="1121430"/>
            <a:ext cx="538500" cy="1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 b="1" i="0" sz="105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8" name="Google Shape;148;p17"/>
          <p:cNvGrpSpPr/>
          <p:nvPr/>
        </p:nvGrpSpPr>
        <p:grpSpPr>
          <a:xfrm>
            <a:off x="1988645" y="855013"/>
            <a:ext cx="3339317" cy="3501287"/>
            <a:chOff x="1988645" y="1140017"/>
            <a:chExt cx="3339317" cy="4668383"/>
          </a:xfrm>
        </p:grpSpPr>
        <p:cxnSp>
          <p:nvCxnSpPr>
            <p:cNvPr id="149" name="Google Shape;149;p17"/>
            <p:cNvCxnSpPr/>
            <p:nvPr/>
          </p:nvCxnSpPr>
          <p:spPr>
            <a:xfrm flipH="1" rot="5400000">
              <a:off x="3471543" y="2331988"/>
              <a:ext cx="1376400" cy="1025700"/>
            </a:xfrm>
            <a:prstGeom prst="bentConnector3">
              <a:avLst>
                <a:gd fmla="val 14662" name="adj1"/>
              </a:avLst>
            </a:prstGeom>
            <a:noFill/>
            <a:ln cap="flat" cmpd="sng" w="1905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0" name="Google Shape;150;p17"/>
            <p:cNvCxnSpPr>
              <a:stCxn id="151" idx="1"/>
              <a:endCxn id="142" idx="3"/>
            </p:cNvCxnSpPr>
            <p:nvPr/>
          </p:nvCxnSpPr>
          <p:spPr>
            <a:xfrm flipH="1">
              <a:off x="3138892" y="1382267"/>
              <a:ext cx="1008300" cy="7653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2" name="Google Shape;142;p17"/>
            <p:cNvSpPr txBox="1"/>
            <p:nvPr/>
          </p:nvSpPr>
          <p:spPr>
            <a:xfrm>
              <a:off x="1988645" y="1905354"/>
              <a:ext cx="1150200" cy="484500"/>
            </a:xfrm>
            <a:prstGeom prst="rect">
              <a:avLst/>
            </a:prstGeom>
            <a:solidFill>
              <a:srgbClr val="00C09D"/>
            </a:solidFill>
            <a:ln cap="flat" cmpd="sng" w="19050">
              <a:solidFill>
                <a:srgbClr val="00206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3075" lIns="33075" spcFirstLastPara="1" rIns="33075" wrap="square" tIns="33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Earn More Money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7"/>
            <p:cNvSpPr txBox="1"/>
            <p:nvPr/>
          </p:nvSpPr>
          <p:spPr>
            <a:xfrm>
              <a:off x="2042248" y="4584077"/>
              <a:ext cx="1150200" cy="484500"/>
            </a:xfrm>
            <a:prstGeom prst="rect">
              <a:avLst/>
            </a:prstGeom>
            <a:solidFill>
              <a:srgbClr val="00C09D"/>
            </a:solidFill>
            <a:ln cap="flat" cmpd="sng" w="19050">
              <a:solidFill>
                <a:srgbClr val="00206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3075" lIns="33075" spcFirstLastPara="1" rIns="33075" wrap="square" tIns="33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Pay less for the same quality of goods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7"/>
            <p:cNvSpPr txBox="1"/>
            <p:nvPr/>
          </p:nvSpPr>
          <p:spPr>
            <a:xfrm>
              <a:off x="4147193" y="1759029"/>
              <a:ext cx="1158600" cy="484500"/>
            </a:xfrm>
            <a:prstGeom prst="rect">
              <a:avLst/>
            </a:prstGeom>
            <a:solidFill>
              <a:srgbClr val="00C09D"/>
            </a:solidFill>
            <a:ln cap="flat" cmpd="sng" w="19050">
              <a:solidFill>
                <a:srgbClr val="00206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3075" lIns="33075" spcFirstLastPara="1" rIns="33075" wrap="square" tIns="33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Ask for a salary increase</a:t>
              </a:r>
              <a:endPara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7"/>
            <p:cNvSpPr txBox="1"/>
            <p:nvPr/>
          </p:nvSpPr>
          <p:spPr>
            <a:xfrm>
              <a:off x="4147192" y="1140017"/>
              <a:ext cx="1158600" cy="484500"/>
            </a:xfrm>
            <a:prstGeom prst="rect">
              <a:avLst/>
            </a:prstGeom>
            <a:solidFill>
              <a:srgbClr val="00C09D"/>
            </a:solidFill>
            <a:ln cap="flat" cmpd="sng" w="19050">
              <a:solidFill>
                <a:srgbClr val="00206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3075" lIns="33075" spcFirstLastPara="1" rIns="33075" wrap="square" tIns="33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Work as a Freelancer</a:t>
              </a:r>
              <a:endPara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7"/>
            <p:cNvSpPr txBox="1"/>
            <p:nvPr/>
          </p:nvSpPr>
          <p:spPr>
            <a:xfrm>
              <a:off x="4154697" y="2398967"/>
              <a:ext cx="1158600" cy="484500"/>
            </a:xfrm>
            <a:prstGeom prst="rect">
              <a:avLst/>
            </a:prstGeom>
            <a:solidFill>
              <a:srgbClr val="00C09D"/>
            </a:solidFill>
            <a:ln cap="flat" cmpd="sng" w="19050">
              <a:solidFill>
                <a:srgbClr val="00206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3075" lIns="33075" spcFirstLastPara="1" rIns="33075" wrap="square" tIns="33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Get lucky at the Casino</a:t>
              </a:r>
              <a:endPara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7"/>
            <p:cNvSpPr txBox="1"/>
            <p:nvPr/>
          </p:nvSpPr>
          <p:spPr>
            <a:xfrm>
              <a:off x="4169362" y="3059822"/>
              <a:ext cx="1158600" cy="484500"/>
            </a:xfrm>
            <a:prstGeom prst="rect">
              <a:avLst/>
            </a:prstGeom>
            <a:solidFill>
              <a:srgbClr val="00C09D"/>
            </a:solidFill>
            <a:ln cap="flat" cmpd="sng" w="19050">
              <a:solidFill>
                <a:srgbClr val="00206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3075" lIns="33075" spcFirstLastPara="1" rIns="33075" wrap="square" tIns="33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Take on a second job</a:t>
              </a:r>
              <a:endPara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6" name="Google Shape;156;p17"/>
            <p:cNvCxnSpPr/>
            <p:nvPr/>
          </p:nvCxnSpPr>
          <p:spPr>
            <a:xfrm>
              <a:off x="3645289" y="2147664"/>
              <a:ext cx="510900" cy="0"/>
            </a:xfrm>
            <a:prstGeom prst="straightConnector1">
              <a:avLst/>
            </a:prstGeom>
            <a:noFill/>
            <a:ln cap="flat" cmpd="sng" w="1905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7" name="Google Shape;157;p17"/>
            <p:cNvCxnSpPr/>
            <p:nvPr/>
          </p:nvCxnSpPr>
          <p:spPr>
            <a:xfrm>
              <a:off x="3652853" y="2723959"/>
              <a:ext cx="495900" cy="0"/>
            </a:xfrm>
            <a:prstGeom prst="straightConnector1">
              <a:avLst/>
            </a:prstGeom>
            <a:noFill/>
            <a:ln cap="flat" cmpd="sng" w="1905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8" name="Google Shape;158;p17"/>
            <p:cNvSpPr txBox="1"/>
            <p:nvPr/>
          </p:nvSpPr>
          <p:spPr>
            <a:xfrm>
              <a:off x="4168148" y="3854209"/>
              <a:ext cx="1158600" cy="484500"/>
            </a:xfrm>
            <a:prstGeom prst="rect">
              <a:avLst/>
            </a:prstGeom>
            <a:solidFill>
              <a:srgbClr val="00C09D"/>
            </a:solidFill>
            <a:ln cap="flat" cmpd="sng" w="19050">
              <a:solidFill>
                <a:srgbClr val="00206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3075" lIns="33075" spcFirstLastPara="1" rIns="33075" wrap="square" tIns="33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Buy cheaper brands </a:t>
              </a:r>
              <a:endPara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7"/>
            <p:cNvSpPr txBox="1"/>
            <p:nvPr/>
          </p:nvSpPr>
          <p:spPr>
            <a:xfrm>
              <a:off x="4168148" y="4584077"/>
              <a:ext cx="1158600" cy="484500"/>
            </a:xfrm>
            <a:prstGeom prst="rect">
              <a:avLst/>
            </a:prstGeom>
            <a:solidFill>
              <a:srgbClr val="00C09D"/>
            </a:solidFill>
            <a:ln cap="flat" cmpd="sng" w="19050">
              <a:solidFill>
                <a:srgbClr val="00206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3075" lIns="33075" spcFirstLastPara="1" rIns="33075" wrap="square" tIns="33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Eat Smaller Portions</a:t>
              </a:r>
              <a:endPara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7"/>
            <p:cNvSpPr txBox="1"/>
            <p:nvPr/>
          </p:nvSpPr>
          <p:spPr>
            <a:xfrm>
              <a:off x="4168148" y="5323900"/>
              <a:ext cx="1158600" cy="484500"/>
            </a:xfrm>
            <a:prstGeom prst="rect">
              <a:avLst/>
            </a:prstGeom>
            <a:solidFill>
              <a:srgbClr val="00C09D"/>
            </a:solidFill>
            <a:ln cap="flat" cmpd="sng" w="19050">
              <a:solidFill>
                <a:srgbClr val="00206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3075" lIns="33075" spcFirstLastPara="1" rIns="33075" wrap="square" tIns="33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Split Costs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1" name="Google Shape;161;p17"/>
            <p:cNvCxnSpPr>
              <a:stCxn id="158" idx="1"/>
            </p:cNvCxnSpPr>
            <p:nvPr/>
          </p:nvCxnSpPr>
          <p:spPr>
            <a:xfrm flipH="1">
              <a:off x="3200948" y="4096459"/>
              <a:ext cx="967200" cy="7278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2" name="Google Shape;162;p17"/>
            <p:cNvCxnSpPr>
              <a:stCxn id="160" idx="1"/>
            </p:cNvCxnSpPr>
            <p:nvPr/>
          </p:nvCxnSpPr>
          <p:spPr>
            <a:xfrm rot="10800000">
              <a:off x="3221948" y="4833550"/>
              <a:ext cx="946200" cy="7326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3" name="Google Shape;163;p17"/>
            <p:cNvCxnSpPr/>
            <p:nvPr/>
          </p:nvCxnSpPr>
          <p:spPr>
            <a:xfrm>
              <a:off x="3685293" y="4824360"/>
              <a:ext cx="495900" cy="0"/>
            </a:xfrm>
            <a:prstGeom prst="straightConnector1">
              <a:avLst/>
            </a:prstGeom>
            <a:noFill/>
            <a:ln cap="flat" cmpd="sng" w="1905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64" name="Google Shape;164;p17"/>
          <p:cNvSpPr/>
          <p:nvPr/>
        </p:nvSpPr>
        <p:spPr>
          <a:xfrm>
            <a:off x="2345123" y="550563"/>
            <a:ext cx="420000" cy="1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Issues</a:t>
            </a:r>
            <a:endParaRPr b="1" i="0" sz="105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7"/>
          <p:cNvSpPr/>
          <p:nvPr/>
        </p:nvSpPr>
        <p:spPr>
          <a:xfrm>
            <a:off x="4181200" y="550562"/>
            <a:ext cx="718200" cy="1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Sub-Issues</a:t>
            </a:r>
            <a:endParaRPr b="1" i="0" sz="105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7"/>
          <p:cNvSpPr/>
          <p:nvPr/>
        </p:nvSpPr>
        <p:spPr>
          <a:xfrm>
            <a:off x="6123928" y="687789"/>
            <a:ext cx="2589600" cy="247200"/>
          </a:xfrm>
          <a:prstGeom prst="rect">
            <a:avLst/>
          </a:prstGeom>
          <a:solidFill>
            <a:srgbClr val="00C09D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Collectively Exhaustive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7"/>
          <p:cNvSpPr txBox="1"/>
          <p:nvPr/>
        </p:nvSpPr>
        <p:spPr>
          <a:xfrm>
            <a:off x="6057250" y="948050"/>
            <a:ext cx="26868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🗶"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issue tree is </a:t>
            </a:r>
            <a:r>
              <a:rPr b="1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/>
              <a:t>collectively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exclusive. For example, a third option exists; Stop buying discretionary expenses entirely. This is not listed. Even though it may not be feasible, to be </a:t>
            </a:r>
            <a:r>
              <a:rPr lang="en" sz="1000"/>
              <a:t>collectively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exclusive we should list this as an option.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🗶"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“Earning more money” is not a necessarily viable avenue to ‘reduce’ expenses – based off the problem statement, an increase in money would not necessarily equate to a reduction in expenditure.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7"/>
          <p:cNvSpPr/>
          <p:nvPr/>
        </p:nvSpPr>
        <p:spPr>
          <a:xfrm>
            <a:off x="6125133" y="3222563"/>
            <a:ext cx="2589600" cy="247200"/>
          </a:xfrm>
          <a:prstGeom prst="rect">
            <a:avLst/>
          </a:prstGeom>
          <a:solidFill>
            <a:srgbClr val="00C09D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Mutually Exclusive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7"/>
          <p:cNvSpPr txBox="1"/>
          <p:nvPr/>
        </p:nvSpPr>
        <p:spPr>
          <a:xfrm>
            <a:off x="6057242" y="3484288"/>
            <a:ext cx="2686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🗶"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the 4 Sub-issues provided, they are not </a:t>
            </a:r>
            <a:r>
              <a:rPr lang="en" sz="1000"/>
              <a:t>mutually exclusive 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possess overlap (i.e. We could create a Sub-issue called “Additional Jobs” where we could group Working as a Freelancer and Take on a second job under the same category.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170;p17"/>
          <p:cNvCxnSpPr>
            <a:stCxn id="152" idx="1"/>
          </p:cNvCxnSpPr>
          <p:nvPr/>
        </p:nvCxnSpPr>
        <p:spPr>
          <a:xfrm rot="10800000">
            <a:off x="1666948" y="2622245"/>
            <a:ext cx="375300" cy="997500"/>
          </a:xfrm>
          <a:prstGeom prst="bentConnector2">
            <a:avLst/>
          </a:prstGeom>
          <a:noFill/>
          <a:ln cap="flat" cmpd="sng" w="190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