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684"/>
  </p:normalViewPr>
  <p:slideViewPr>
    <p:cSldViewPr snapToGrid="0">
      <p:cViewPr>
        <p:scale>
          <a:sx n="177" d="100"/>
          <a:sy n="177" d="100"/>
        </p:scale>
        <p:origin x="144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"/>
          <p:cNvGrpSpPr/>
          <p:nvPr/>
        </p:nvGrpSpPr>
        <p:grpSpPr>
          <a:xfrm>
            <a:off x="260063" y="842149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/>
          <p:nvPr/>
        </p:nvCxnSpPr>
        <p:spPr>
          <a:xfrm rot="-5400000" flipH="1">
            <a:off x="3937567" y="5252755"/>
            <a:ext cx="806700" cy="13380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/>
          <p:cNvCxnSpPr/>
          <p:nvPr/>
        </p:nvCxnSpPr>
        <p:spPr>
          <a:xfrm rot="-5400000">
            <a:off x="3937442" y="4413787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534030" y="3561368"/>
            <a:ext cx="2547935" cy="540688"/>
            <a:chOff x="181335" y="3496200"/>
            <a:chExt cx="2745460" cy="591220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591220"/>
              <a:chOff x="4934192" y="1056229"/>
              <a:chExt cx="1131757" cy="564631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56463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Profitability</a:t>
                </a:r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cxnSp>
        <p:nvCxnSpPr>
          <p:cNvPr id="37" name="Google Shape;37;p1"/>
          <p:cNvCxnSpPr>
            <a:cxnSpLocks/>
            <a:stCxn id="33" idx="3"/>
          </p:cNvCxnSpPr>
          <p:nvPr/>
        </p:nvCxnSpPr>
        <p:spPr>
          <a:xfrm>
            <a:off x="1717570" y="3831712"/>
            <a:ext cx="1481400" cy="9934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cxnSpLocks/>
            <a:stCxn id="33" idx="3"/>
          </p:cNvCxnSpPr>
          <p:nvPr/>
        </p:nvCxnSpPr>
        <p:spPr>
          <a:xfrm flipV="1">
            <a:off x="1717570" y="2723357"/>
            <a:ext cx="1515900" cy="11083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42;p1"/>
          <p:cNvGrpSpPr/>
          <p:nvPr/>
        </p:nvGrpSpPr>
        <p:grpSpPr>
          <a:xfrm>
            <a:off x="4251647" y="2605749"/>
            <a:ext cx="185899" cy="17929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1"/>
          <p:cNvGrpSpPr/>
          <p:nvPr/>
        </p:nvGrpSpPr>
        <p:grpSpPr>
          <a:xfrm>
            <a:off x="4165775" y="4769932"/>
            <a:ext cx="289115" cy="253250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56744" y="2397878"/>
            <a:ext cx="2672963" cy="498189"/>
            <a:chOff x="181335" y="3496200"/>
            <a:chExt cx="2745462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00728" y="3521670"/>
              <a:ext cx="1326069" cy="164926"/>
              <a:chOff x="4866760" y="1080555"/>
              <a:chExt cx="1176819" cy="157509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866760" y="1090197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Unknown Amount</a:t>
                </a: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9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</a:t>
                </a:r>
                <a:r>
                  <a:rPr lang="en-US" sz="714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Revenue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5713681" y="1080555"/>
                <a:ext cx="329898" cy="9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73491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Unknown Amount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chemeClr val="bg1"/>
                    </a:solidFill>
                  </a:rPr>
                  <a:t>              Expenses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407869" y="5465133"/>
            <a:ext cx="2547936" cy="425774"/>
            <a:chOff x="181335" y="3496200"/>
            <a:chExt cx="2745460" cy="465566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69" name="Google Shape;69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 Costs</a:t>
                </a:r>
              </a:p>
            </p:txBody>
          </p:sp>
          <p:sp>
            <p:nvSpPr>
              <p:cNvPr id="74" name="Google Shape;74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22886" y="1807395"/>
            <a:ext cx="2574702" cy="425774"/>
            <a:chOff x="152494" y="3496200"/>
            <a:chExt cx="2774301" cy="465566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52494" y="3496200"/>
              <a:ext cx="1304133" cy="465566"/>
              <a:chOff x="4908597" y="1056229"/>
              <a:chExt cx="1157352" cy="444628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</a:t>
                </a: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47969" y="1064009"/>
                <a:ext cx="1101358" cy="240140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08597" y="1064055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Variable Costs</a:t>
                </a:r>
              </a:p>
            </p:txBody>
          </p:sp>
          <p:sp>
            <p:nvSpPr>
              <p:cNvPr id="83" name="Google Shape;83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59858" y="3120301"/>
            <a:ext cx="2547936" cy="425774"/>
            <a:chOff x="181335" y="3496200"/>
            <a:chExt cx="2745460" cy="465566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4"/>
                <a:ext cx="769475" cy="3535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dirty="0"/>
                  <a:t>    </a:t>
                </a:r>
                <a:r>
                  <a:rPr lang="en-US" sz="800" dirty="0">
                    <a:solidFill>
                      <a:schemeClr val="bg1"/>
                    </a:solidFill>
                  </a:rPr>
                  <a:t>Fixed Costs Costs</a:t>
                </a:r>
                <a:endParaRPr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Google Shape;92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359858" y="3810807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54832" y="1080555"/>
                <a:ext cx="769475" cy="3535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>
                  <a:buClr>
                    <a:srgbClr val="879C16"/>
                  </a:buClr>
                  <a:buSzPts val="714"/>
                </a:pPr>
                <a:r>
                  <a:rPr lang="en-US" sz="800" dirty="0">
                    <a:solidFill>
                      <a:schemeClr val="bg1"/>
                    </a:solidFill>
                  </a:rPr>
                  <a:t>        F</a:t>
                </a:r>
                <a:r>
                  <a:rPr lang="en-US" sz="8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ixed Costs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/>
              <a:t>Value Driver Tree Template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24F0F9-4C40-071C-4173-8E74504A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408" y="3705961"/>
            <a:ext cx="229908" cy="229908"/>
          </a:xfrm>
          <a:prstGeom prst="rect">
            <a:avLst/>
          </a:prstGeom>
        </p:spPr>
      </p:pic>
      <p:sp>
        <p:nvSpPr>
          <p:cNvPr id="17" name="Google Shape;99;p1">
            <a:extLst>
              <a:ext uri="{FF2B5EF4-FFF2-40B4-BE49-F238E27FC236}">
                <a16:creationId xmlns:a16="http://schemas.microsoft.com/office/drawing/2014/main" id="{44BAABB8-324B-7796-64D3-7B479FE61770}"/>
              </a:ext>
            </a:extLst>
          </p:cNvPr>
          <p:cNvSpPr/>
          <p:nvPr/>
        </p:nvSpPr>
        <p:spPr>
          <a:xfrm>
            <a:off x="5876690" y="4049389"/>
            <a:ext cx="1183540" cy="304717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714"/>
            </a:pPr>
            <a:r>
              <a:rPr lang="en-US" sz="714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Insights and Analytics Team Costs ($)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8;p1">
            <a:extLst>
              <a:ext uri="{FF2B5EF4-FFF2-40B4-BE49-F238E27FC236}">
                <a16:creationId xmlns:a16="http://schemas.microsoft.com/office/drawing/2014/main" id="{6325B227-AAC9-72ED-CF45-AC0AABD9E5FF}"/>
              </a:ext>
            </a:extLst>
          </p:cNvPr>
          <p:cNvSpPr/>
          <p:nvPr/>
        </p:nvSpPr>
        <p:spPr>
          <a:xfrm>
            <a:off x="5884741" y="4341266"/>
            <a:ext cx="1183540" cy="205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99;p1">
            <a:extLst>
              <a:ext uri="{FF2B5EF4-FFF2-40B4-BE49-F238E27FC236}">
                <a16:creationId xmlns:a16="http://schemas.microsoft.com/office/drawing/2014/main" id="{AABD7FE0-C138-1159-250A-E7973DD0E236}"/>
              </a:ext>
            </a:extLst>
          </p:cNvPr>
          <p:cNvSpPr/>
          <p:nvPr/>
        </p:nvSpPr>
        <p:spPr>
          <a:xfrm>
            <a:off x="5868638" y="3511751"/>
            <a:ext cx="1183540" cy="323005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714"/>
            </a:pPr>
            <a:r>
              <a:rPr lang="en-US" sz="714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Management team costs ($)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98;p1">
            <a:extLst>
              <a:ext uri="{FF2B5EF4-FFF2-40B4-BE49-F238E27FC236}">
                <a16:creationId xmlns:a16="http://schemas.microsoft.com/office/drawing/2014/main" id="{266D1952-D975-5C10-2FE3-48D188A5E9DB}"/>
              </a:ext>
            </a:extLst>
          </p:cNvPr>
          <p:cNvSpPr/>
          <p:nvPr/>
        </p:nvSpPr>
        <p:spPr>
          <a:xfrm>
            <a:off x="5862071" y="3844072"/>
            <a:ext cx="1183540" cy="205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dirty="0">
                <a:solidFill>
                  <a:srgbClr val="002C46"/>
                </a:solidFill>
              </a:rPr>
              <a:t>$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98;p1">
            <a:extLst>
              <a:ext uri="{FF2B5EF4-FFF2-40B4-BE49-F238E27FC236}">
                <a16:creationId xmlns:a16="http://schemas.microsoft.com/office/drawing/2014/main" id="{7F64A613-86C3-F0EA-33CD-338363F28C87}"/>
              </a:ext>
            </a:extLst>
          </p:cNvPr>
          <p:cNvSpPr/>
          <p:nvPr/>
        </p:nvSpPr>
        <p:spPr>
          <a:xfrm>
            <a:off x="5783096" y="4793371"/>
            <a:ext cx="883657" cy="4071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lang="en-US"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dirty="0">
                <a:solidFill>
                  <a:srgbClr val="002C46"/>
                </a:solidFill>
              </a:rPr>
              <a:t>30,000,000</a:t>
            </a:r>
          </a:p>
        </p:txBody>
      </p:sp>
      <p:cxnSp>
        <p:nvCxnSpPr>
          <p:cNvPr id="121" name="Google Shape;27;p1">
            <a:extLst>
              <a:ext uri="{FF2B5EF4-FFF2-40B4-BE49-F238E27FC236}">
                <a16:creationId xmlns:a16="http://schemas.microsoft.com/office/drawing/2014/main" id="{7702A231-89CB-BB4E-2445-5BBF68818BC5}"/>
              </a:ext>
            </a:extLst>
          </p:cNvPr>
          <p:cNvCxnSpPr>
            <a:cxnSpLocks/>
            <a:endCxn id="144" idx="3"/>
          </p:cNvCxnSpPr>
          <p:nvPr/>
        </p:nvCxnSpPr>
        <p:spPr>
          <a:xfrm rot="10800000">
            <a:off x="6658642" y="4813320"/>
            <a:ext cx="361368" cy="25837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27;p1">
            <a:extLst>
              <a:ext uri="{FF2B5EF4-FFF2-40B4-BE49-F238E27FC236}">
                <a16:creationId xmlns:a16="http://schemas.microsoft.com/office/drawing/2014/main" id="{E08BA7D0-BF4D-5681-8F42-6A9706BD6B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8282" y="4168485"/>
            <a:ext cx="309882" cy="1636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27;p1">
            <a:extLst>
              <a:ext uri="{FF2B5EF4-FFF2-40B4-BE49-F238E27FC236}">
                <a16:creationId xmlns:a16="http://schemas.microsoft.com/office/drawing/2014/main" id="{C4F30A69-2862-CE0B-BFE1-F02E35B86C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83124" y="4488905"/>
            <a:ext cx="767713" cy="1403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27;p1">
            <a:extLst>
              <a:ext uri="{FF2B5EF4-FFF2-40B4-BE49-F238E27FC236}">
                <a16:creationId xmlns:a16="http://schemas.microsoft.com/office/drawing/2014/main" id="{BACB9E83-5E2C-7A52-537C-FB8DBDDB65BC}"/>
              </a:ext>
            </a:extLst>
          </p:cNvPr>
          <p:cNvCxnSpPr>
            <a:cxnSpLocks/>
            <a:endCxn id="144" idx="3"/>
          </p:cNvCxnSpPr>
          <p:nvPr/>
        </p:nvCxnSpPr>
        <p:spPr>
          <a:xfrm rot="10800000" flipV="1">
            <a:off x="6658643" y="4722693"/>
            <a:ext cx="356653" cy="9062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27;p1">
            <a:extLst>
              <a:ext uri="{FF2B5EF4-FFF2-40B4-BE49-F238E27FC236}">
                <a16:creationId xmlns:a16="http://schemas.microsoft.com/office/drawing/2014/main" id="{367888C8-18B4-39E1-B70F-ACF0446AAD42}"/>
              </a:ext>
            </a:extLst>
          </p:cNvPr>
          <p:cNvCxnSpPr>
            <a:cxnSpLocks/>
          </p:cNvCxnSpPr>
          <p:nvPr/>
        </p:nvCxnSpPr>
        <p:spPr>
          <a:xfrm rot="10800000">
            <a:off x="7042883" y="3839992"/>
            <a:ext cx="318374" cy="19278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27;p1">
            <a:extLst>
              <a:ext uri="{FF2B5EF4-FFF2-40B4-BE49-F238E27FC236}">
                <a16:creationId xmlns:a16="http://schemas.microsoft.com/office/drawing/2014/main" id="{41AC0D1D-1523-106D-E20B-A46F7D58EF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39418" y="4002543"/>
            <a:ext cx="309882" cy="1636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98;p1">
            <a:extLst>
              <a:ext uri="{FF2B5EF4-FFF2-40B4-BE49-F238E27FC236}">
                <a16:creationId xmlns:a16="http://schemas.microsoft.com/office/drawing/2014/main" id="{6D55D526-CDFB-EC10-4D92-EC1F61B9D082}"/>
              </a:ext>
            </a:extLst>
          </p:cNvPr>
          <p:cNvSpPr/>
          <p:nvPr/>
        </p:nvSpPr>
        <p:spPr>
          <a:xfrm>
            <a:off x="7033174" y="4800827"/>
            <a:ext cx="790320" cy="1500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98;p1">
            <a:extLst>
              <a:ext uri="{FF2B5EF4-FFF2-40B4-BE49-F238E27FC236}">
                <a16:creationId xmlns:a16="http://schemas.microsoft.com/office/drawing/2014/main" id="{42548040-2156-8EB3-92A5-78F18345EC4A}"/>
              </a:ext>
            </a:extLst>
          </p:cNvPr>
          <p:cNvSpPr/>
          <p:nvPr/>
        </p:nvSpPr>
        <p:spPr>
          <a:xfrm>
            <a:off x="7052178" y="5180862"/>
            <a:ext cx="1636382" cy="1775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714"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27;p1">
            <a:extLst>
              <a:ext uri="{FF2B5EF4-FFF2-40B4-BE49-F238E27FC236}">
                <a16:creationId xmlns:a16="http://schemas.microsoft.com/office/drawing/2014/main" id="{CF487044-48B2-B147-A479-9F28405423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0230" y="3686324"/>
            <a:ext cx="309882" cy="1636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27;p1">
            <a:extLst>
              <a:ext uri="{FF2B5EF4-FFF2-40B4-BE49-F238E27FC236}">
                <a16:creationId xmlns:a16="http://schemas.microsoft.com/office/drawing/2014/main" id="{33612521-F096-7069-793C-30BDEE3FF280}"/>
              </a:ext>
            </a:extLst>
          </p:cNvPr>
          <p:cNvCxnSpPr>
            <a:cxnSpLocks/>
          </p:cNvCxnSpPr>
          <p:nvPr/>
        </p:nvCxnSpPr>
        <p:spPr>
          <a:xfrm rot="10800000">
            <a:off x="7042884" y="4319379"/>
            <a:ext cx="318374" cy="19278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27;p1">
            <a:extLst>
              <a:ext uri="{FF2B5EF4-FFF2-40B4-BE49-F238E27FC236}">
                <a16:creationId xmlns:a16="http://schemas.microsoft.com/office/drawing/2014/main" id="{5C24F477-CBAA-7646-5897-F0394E4FA1CA}"/>
              </a:ext>
            </a:extLst>
          </p:cNvPr>
          <p:cNvCxnSpPr>
            <a:cxnSpLocks/>
          </p:cNvCxnSpPr>
          <p:nvPr/>
        </p:nvCxnSpPr>
        <p:spPr>
          <a:xfrm rot="10800000">
            <a:off x="5550264" y="4175200"/>
            <a:ext cx="318374" cy="19278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98;p1">
            <a:extLst>
              <a:ext uri="{FF2B5EF4-FFF2-40B4-BE49-F238E27FC236}">
                <a16:creationId xmlns:a16="http://schemas.microsoft.com/office/drawing/2014/main" id="{C8672C0C-1AAC-662B-CEBB-3C085C98F960}"/>
              </a:ext>
            </a:extLst>
          </p:cNvPr>
          <p:cNvSpPr/>
          <p:nvPr/>
        </p:nvSpPr>
        <p:spPr>
          <a:xfrm>
            <a:off x="7361257" y="3559228"/>
            <a:ext cx="1183540" cy="205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98;p1">
            <a:extLst>
              <a:ext uri="{FF2B5EF4-FFF2-40B4-BE49-F238E27FC236}">
                <a16:creationId xmlns:a16="http://schemas.microsoft.com/office/drawing/2014/main" id="{7ADA364B-B5CE-66C5-3E33-96BAD4DE8D50}"/>
              </a:ext>
            </a:extLst>
          </p:cNvPr>
          <p:cNvSpPr/>
          <p:nvPr/>
        </p:nvSpPr>
        <p:spPr>
          <a:xfrm>
            <a:off x="7369865" y="3870866"/>
            <a:ext cx="1183540" cy="205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98;p1">
            <a:extLst>
              <a:ext uri="{FF2B5EF4-FFF2-40B4-BE49-F238E27FC236}">
                <a16:creationId xmlns:a16="http://schemas.microsoft.com/office/drawing/2014/main" id="{68363C7C-BCB9-4F2E-CCF6-E3DF21DAB6F4}"/>
              </a:ext>
            </a:extLst>
          </p:cNvPr>
          <p:cNvSpPr/>
          <p:nvPr/>
        </p:nvSpPr>
        <p:spPr>
          <a:xfrm>
            <a:off x="7361257" y="4140128"/>
            <a:ext cx="1183540" cy="205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98;p1">
            <a:extLst>
              <a:ext uri="{FF2B5EF4-FFF2-40B4-BE49-F238E27FC236}">
                <a16:creationId xmlns:a16="http://schemas.microsoft.com/office/drawing/2014/main" id="{A866987A-0F17-9C5D-B976-058FD6DE402F}"/>
              </a:ext>
            </a:extLst>
          </p:cNvPr>
          <p:cNvSpPr/>
          <p:nvPr/>
        </p:nvSpPr>
        <p:spPr>
          <a:xfrm>
            <a:off x="7369157" y="4424001"/>
            <a:ext cx="1183540" cy="205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99;p1">
            <a:extLst>
              <a:ext uri="{FF2B5EF4-FFF2-40B4-BE49-F238E27FC236}">
                <a16:creationId xmlns:a16="http://schemas.microsoft.com/office/drawing/2014/main" id="{DCB3B319-7B4D-F1C5-D269-D38D368A3D6C}"/>
              </a:ext>
            </a:extLst>
          </p:cNvPr>
          <p:cNvSpPr/>
          <p:nvPr/>
        </p:nvSpPr>
        <p:spPr>
          <a:xfrm>
            <a:off x="5775804" y="4657569"/>
            <a:ext cx="882838" cy="31150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714"/>
            </a:pPr>
            <a:r>
              <a:rPr lang="en-US" sz="714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Total Maintenance ($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27;p1">
            <a:extLst>
              <a:ext uri="{FF2B5EF4-FFF2-40B4-BE49-F238E27FC236}">
                <a16:creationId xmlns:a16="http://schemas.microsoft.com/office/drawing/2014/main" id="{A6B7C771-D229-B04B-839B-3662037214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93609" y="5554765"/>
            <a:ext cx="309882" cy="1636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27;p1">
            <a:extLst>
              <a:ext uri="{FF2B5EF4-FFF2-40B4-BE49-F238E27FC236}">
                <a16:creationId xmlns:a16="http://schemas.microsoft.com/office/drawing/2014/main" id="{A02F75AD-659B-1462-0040-D912C9DAC36E}"/>
              </a:ext>
            </a:extLst>
          </p:cNvPr>
          <p:cNvCxnSpPr>
            <a:cxnSpLocks/>
          </p:cNvCxnSpPr>
          <p:nvPr/>
        </p:nvCxnSpPr>
        <p:spPr>
          <a:xfrm rot="10800000">
            <a:off x="5604201" y="5729121"/>
            <a:ext cx="280540" cy="1617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98;p1">
            <a:extLst>
              <a:ext uri="{FF2B5EF4-FFF2-40B4-BE49-F238E27FC236}">
                <a16:creationId xmlns:a16="http://schemas.microsoft.com/office/drawing/2014/main" id="{2F7E548C-020B-5CA0-B9BD-8FBD7A745E66}"/>
              </a:ext>
            </a:extLst>
          </p:cNvPr>
          <p:cNvSpPr/>
          <p:nvPr/>
        </p:nvSpPr>
        <p:spPr>
          <a:xfrm>
            <a:off x="5897532" y="5529592"/>
            <a:ext cx="1183540" cy="940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98;p1">
            <a:extLst>
              <a:ext uri="{FF2B5EF4-FFF2-40B4-BE49-F238E27FC236}">
                <a16:creationId xmlns:a16="http://schemas.microsoft.com/office/drawing/2014/main" id="{120E25A5-502D-885A-4EA6-07ABCE088EC3}"/>
              </a:ext>
            </a:extLst>
          </p:cNvPr>
          <p:cNvSpPr/>
          <p:nvPr/>
        </p:nvSpPr>
        <p:spPr>
          <a:xfrm>
            <a:off x="5884741" y="5942063"/>
            <a:ext cx="1183540" cy="1448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Unknown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27;p1">
            <a:extLst>
              <a:ext uri="{FF2B5EF4-FFF2-40B4-BE49-F238E27FC236}">
                <a16:creationId xmlns:a16="http://schemas.microsoft.com/office/drawing/2014/main" id="{F6AE121F-6ED7-A0EE-0287-5B22C8326488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5547563" y="1901487"/>
            <a:ext cx="211463" cy="1532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25;p1">
            <a:extLst>
              <a:ext uri="{FF2B5EF4-FFF2-40B4-BE49-F238E27FC236}">
                <a16:creationId xmlns:a16="http://schemas.microsoft.com/office/drawing/2014/main" id="{3A4B7FDD-0733-884C-0FAD-D2592857C1E2}"/>
              </a:ext>
            </a:extLst>
          </p:cNvPr>
          <p:cNvCxnSpPr>
            <a:cxnSpLocks/>
          </p:cNvCxnSpPr>
          <p:nvPr/>
        </p:nvCxnSpPr>
        <p:spPr>
          <a:xfrm>
            <a:off x="5498363" y="2063780"/>
            <a:ext cx="277735" cy="18568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81;p1">
            <a:extLst>
              <a:ext uri="{FF2B5EF4-FFF2-40B4-BE49-F238E27FC236}">
                <a16:creationId xmlns:a16="http://schemas.microsoft.com/office/drawing/2014/main" id="{24DAF192-D00C-9DF6-37EF-CABE11FDC49F}"/>
              </a:ext>
            </a:extLst>
          </p:cNvPr>
          <p:cNvSpPr/>
          <p:nvPr/>
        </p:nvSpPr>
        <p:spPr>
          <a:xfrm>
            <a:off x="5772792" y="1683050"/>
            <a:ext cx="1151750" cy="229957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714"/>
            </a:pPr>
            <a:r>
              <a:rPr lang="en-US" sz="600" dirty="0">
                <a:solidFill>
                  <a:schemeClr val="bg1"/>
                </a:solidFill>
              </a:rPr>
              <a:t>Unit Ore cost ($</a:t>
            </a:r>
            <a:r>
              <a:rPr lang="en-US" sz="600" i="1" dirty="0">
                <a:solidFill>
                  <a:schemeClr val="bg1"/>
                </a:solidFill>
              </a:rPr>
              <a:t>/units)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98;p1">
            <a:extLst>
              <a:ext uri="{FF2B5EF4-FFF2-40B4-BE49-F238E27FC236}">
                <a16:creationId xmlns:a16="http://schemas.microsoft.com/office/drawing/2014/main" id="{2C71E2C6-B6A5-9B7E-86FD-F7EABD3F54AC}"/>
              </a:ext>
            </a:extLst>
          </p:cNvPr>
          <p:cNvSpPr/>
          <p:nvPr/>
        </p:nvSpPr>
        <p:spPr>
          <a:xfrm>
            <a:off x="5758230" y="1906997"/>
            <a:ext cx="1183540" cy="205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$/units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99;p1">
            <a:extLst>
              <a:ext uri="{FF2B5EF4-FFF2-40B4-BE49-F238E27FC236}">
                <a16:creationId xmlns:a16="http://schemas.microsoft.com/office/drawing/2014/main" id="{DD9CE6F5-2800-D222-D531-D5661C0BFB6F}"/>
              </a:ext>
            </a:extLst>
          </p:cNvPr>
          <p:cNvSpPr/>
          <p:nvPr/>
        </p:nvSpPr>
        <p:spPr>
          <a:xfrm>
            <a:off x="5780045" y="2157864"/>
            <a:ext cx="1183540" cy="19461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dirty="0">
                <a:solidFill>
                  <a:schemeClr val="bg1"/>
                </a:solidFill>
              </a:rPr>
              <a:t>Ore Sold (Units)</a:t>
            </a:r>
            <a:endParaRPr sz="714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98;p1">
            <a:extLst>
              <a:ext uri="{FF2B5EF4-FFF2-40B4-BE49-F238E27FC236}">
                <a16:creationId xmlns:a16="http://schemas.microsoft.com/office/drawing/2014/main" id="{919E4174-2CCC-ACC8-B380-77AD5726BCF8}"/>
              </a:ext>
            </a:extLst>
          </p:cNvPr>
          <p:cNvSpPr/>
          <p:nvPr/>
        </p:nvSpPr>
        <p:spPr>
          <a:xfrm>
            <a:off x="5781641" y="2343499"/>
            <a:ext cx="1183540" cy="205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Units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42;p1">
            <a:extLst>
              <a:ext uri="{FF2B5EF4-FFF2-40B4-BE49-F238E27FC236}">
                <a16:creationId xmlns:a16="http://schemas.microsoft.com/office/drawing/2014/main" id="{2040B04B-FBAE-2BCD-4DD9-31E795EFEF57}"/>
              </a:ext>
            </a:extLst>
          </p:cNvPr>
          <p:cNvGrpSpPr/>
          <p:nvPr/>
        </p:nvGrpSpPr>
        <p:grpSpPr>
          <a:xfrm rot="2191126">
            <a:off x="5546838" y="2019047"/>
            <a:ext cx="179405" cy="153430"/>
            <a:chOff x="4283114" y="-597224"/>
            <a:chExt cx="170332" cy="170332"/>
          </a:xfrm>
        </p:grpSpPr>
        <p:sp>
          <p:nvSpPr>
            <p:cNvPr id="168" name="Google Shape;43;p1">
              <a:extLst>
                <a:ext uri="{FF2B5EF4-FFF2-40B4-BE49-F238E27FC236}">
                  <a16:creationId xmlns:a16="http://schemas.microsoft.com/office/drawing/2014/main" id="{FE12D26B-F814-FCD4-3A84-74ACBF1FDA57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44;p1">
              <a:extLst>
                <a:ext uri="{FF2B5EF4-FFF2-40B4-BE49-F238E27FC236}">
                  <a16:creationId xmlns:a16="http://schemas.microsoft.com/office/drawing/2014/main" id="{73D8EDB3-8CF3-5A05-82B9-BFA2B9EA4FD1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4" name="Google Shape;27;p1">
            <a:extLst>
              <a:ext uri="{FF2B5EF4-FFF2-40B4-BE49-F238E27FC236}">
                <a16:creationId xmlns:a16="http://schemas.microsoft.com/office/drawing/2014/main" id="{AFE49B7B-CB79-1B92-C904-BD95F42E6F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1421" y="3359614"/>
            <a:ext cx="771746" cy="7639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99;p1">
            <a:extLst>
              <a:ext uri="{FF2B5EF4-FFF2-40B4-BE49-F238E27FC236}">
                <a16:creationId xmlns:a16="http://schemas.microsoft.com/office/drawing/2014/main" id="{7131138B-B505-7DBA-58B3-2B58E3BE7165}"/>
              </a:ext>
            </a:extLst>
          </p:cNvPr>
          <p:cNvSpPr/>
          <p:nvPr/>
        </p:nvSpPr>
        <p:spPr>
          <a:xfrm>
            <a:off x="6250534" y="3077336"/>
            <a:ext cx="1183540" cy="19461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dirty="0">
                <a:solidFill>
                  <a:schemeClr val="bg1"/>
                </a:solidFill>
              </a:rPr>
              <a:t>Labor Cost ($)</a:t>
            </a:r>
            <a:endParaRPr sz="714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98;p1">
            <a:extLst>
              <a:ext uri="{FF2B5EF4-FFF2-40B4-BE49-F238E27FC236}">
                <a16:creationId xmlns:a16="http://schemas.microsoft.com/office/drawing/2014/main" id="{6EED40D1-7963-42E3-7365-C6293575CF19}"/>
              </a:ext>
            </a:extLst>
          </p:cNvPr>
          <p:cNvSpPr/>
          <p:nvPr/>
        </p:nvSpPr>
        <p:spPr>
          <a:xfrm>
            <a:off x="6250534" y="3266507"/>
            <a:ext cx="1183540" cy="205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99;p1">
            <a:extLst>
              <a:ext uri="{FF2B5EF4-FFF2-40B4-BE49-F238E27FC236}">
                <a16:creationId xmlns:a16="http://schemas.microsoft.com/office/drawing/2014/main" id="{87E02BF6-F835-98CC-4985-234CCFEF096E}"/>
              </a:ext>
            </a:extLst>
          </p:cNvPr>
          <p:cNvSpPr/>
          <p:nvPr/>
        </p:nvSpPr>
        <p:spPr>
          <a:xfrm>
            <a:off x="7361257" y="3367572"/>
            <a:ext cx="1183540" cy="19461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# Team members</a:t>
            </a:r>
            <a:endParaRPr sz="714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99;p1">
            <a:extLst>
              <a:ext uri="{FF2B5EF4-FFF2-40B4-BE49-F238E27FC236}">
                <a16:creationId xmlns:a16="http://schemas.microsoft.com/office/drawing/2014/main" id="{091E6CA6-B7D0-F204-242F-4EBE2DAC31EB}"/>
              </a:ext>
            </a:extLst>
          </p:cNvPr>
          <p:cNvSpPr/>
          <p:nvPr/>
        </p:nvSpPr>
        <p:spPr>
          <a:xfrm>
            <a:off x="7369157" y="3713858"/>
            <a:ext cx="1183540" cy="19461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Average Salary</a:t>
            </a:r>
          </a:p>
        </p:txBody>
      </p:sp>
      <p:sp>
        <p:nvSpPr>
          <p:cNvPr id="182" name="Google Shape;99;p1">
            <a:extLst>
              <a:ext uri="{FF2B5EF4-FFF2-40B4-BE49-F238E27FC236}">
                <a16:creationId xmlns:a16="http://schemas.microsoft.com/office/drawing/2014/main" id="{C73DCC8E-9AFD-6956-E961-354516E3001F}"/>
              </a:ext>
            </a:extLst>
          </p:cNvPr>
          <p:cNvSpPr/>
          <p:nvPr/>
        </p:nvSpPr>
        <p:spPr>
          <a:xfrm>
            <a:off x="7369157" y="4012108"/>
            <a:ext cx="1183540" cy="19461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# of team members</a:t>
            </a:r>
          </a:p>
        </p:txBody>
      </p:sp>
      <p:sp>
        <p:nvSpPr>
          <p:cNvPr id="183" name="Google Shape;99;p1">
            <a:extLst>
              <a:ext uri="{FF2B5EF4-FFF2-40B4-BE49-F238E27FC236}">
                <a16:creationId xmlns:a16="http://schemas.microsoft.com/office/drawing/2014/main" id="{8A63A9D6-60F8-09BE-0D0A-6DFE38B213C4}"/>
              </a:ext>
            </a:extLst>
          </p:cNvPr>
          <p:cNvSpPr/>
          <p:nvPr/>
        </p:nvSpPr>
        <p:spPr>
          <a:xfrm>
            <a:off x="7359305" y="4278687"/>
            <a:ext cx="1183540" cy="19461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Average Salary</a:t>
            </a:r>
          </a:p>
        </p:txBody>
      </p:sp>
      <p:sp>
        <p:nvSpPr>
          <p:cNvPr id="184" name="Google Shape;99;p1">
            <a:extLst>
              <a:ext uri="{FF2B5EF4-FFF2-40B4-BE49-F238E27FC236}">
                <a16:creationId xmlns:a16="http://schemas.microsoft.com/office/drawing/2014/main" id="{1FF183E1-CF51-330A-02B6-6B0DFBCDE204}"/>
              </a:ext>
            </a:extLst>
          </p:cNvPr>
          <p:cNvSpPr/>
          <p:nvPr/>
        </p:nvSpPr>
        <p:spPr>
          <a:xfrm>
            <a:off x="7023022" y="4612182"/>
            <a:ext cx="790320" cy="209197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# of Ore </a:t>
            </a:r>
            <a:r>
              <a:rPr lang="en-US" sz="714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Crusheers</a:t>
            </a:r>
            <a:endParaRPr lang="en-US" sz="714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99;p1">
            <a:extLst>
              <a:ext uri="{FF2B5EF4-FFF2-40B4-BE49-F238E27FC236}">
                <a16:creationId xmlns:a16="http://schemas.microsoft.com/office/drawing/2014/main" id="{4A4B1187-06CE-C112-886C-5CFDB9528B45}"/>
              </a:ext>
            </a:extLst>
          </p:cNvPr>
          <p:cNvSpPr/>
          <p:nvPr/>
        </p:nvSpPr>
        <p:spPr>
          <a:xfrm>
            <a:off x="7038914" y="5001392"/>
            <a:ext cx="1638826" cy="186026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714"/>
            </a:pPr>
            <a:r>
              <a:rPr lang="en-US" sz="714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Maintenance cost for one Ore Crusher ($)</a:t>
            </a:r>
          </a:p>
        </p:txBody>
      </p:sp>
      <p:sp>
        <p:nvSpPr>
          <p:cNvPr id="186" name="Google Shape;99;p1">
            <a:extLst>
              <a:ext uri="{FF2B5EF4-FFF2-40B4-BE49-F238E27FC236}">
                <a16:creationId xmlns:a16="http://schemas.microsoft.com/office/drawing/2014/main" id="{AA5BDC0C-9142-36FC-551A-8431A6ADB527}"/>
              </a:ext>
            </a:extLst>
          </p:cNvPr>
          <p:cNvSpPr/>
          <p:nvPr/>
        </p:nvSpPr>
        <p:spPr>
          <a:xfrm>
            <a:off x="5900687" y="5342676"/>
            <a:ext cx="1183540" cy="19461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Waste ($)</a:t>
            </a:r>
          </a:p>
        </p:txBody>
      </p:sp>
      <p:sp>
        <p:nvSpPr>
          <p:cNvPr id="187" name="Google Shape;99;p1">
            <a:extLst>
              <a:ext uri="{FF2B5EF4-FFF2-40B4-BE49-F238E27FC236}">
                <a16:creationId xmlns:a16="http://schemas.microsoft.com/office/drawing/2014/main" id="{0092C7C3-0394-A11F-B9BE-611D0C4F7981}"/>
              </a:ext>
            </a:extLst>
          </p:cNvPr>
          <p:cNvSpPr/>
          <p:nvPr/>
        </p:nvSpPr>
        <p:spPr>
          <a:xfrm>
            <a:off x="5868638" y="5746857"/>
            <a:ext cx="1183540" cy="19461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dirty="0">
                <a:solidFill>
                  <a:schemeClr val="bg1"/>
                </a:solidFill>
              </a:rPr>
              <a:t>Ingredient Purchasing Cost ($)</a:t>
            </a:r>
            <a:endParaRPr sz="714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27;p1">
            <a:extLst>
              <a:ext uri="{FF2B5EF4-FFF2-40B4-BE49-F238E27FC236}">
                <a16:creationId xmlns:a16="http://schemas.microsoft.com/office/drawing/2014/main" id="{CAE09695-EB3F-7BDF-ABD9-67449CCEB15B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057282" y="5933563"/>
            <a:ext cx="541280" cy="28610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27;p1">
            <a:extLst>
              <a:ext uri="{FF2B5EF4-FFF2-40B4-BE49-F238E27FC236}">
                <a16:creationId xmlns:a16="http://schemas.microsoft.com/office/drawing/2014/main" id="{E3DD9247-3EBE-F519-F287-B4D295BCD465}"/>
              </a:ext>
            </a:extLst>
          </p:cNvPr>
          <p:cNvCxnSpPr>
            <a:cxnSpLocks/>
          </p:cNvCxnSpPr>
          <p:nvPr/>
        </p:nvCxnSpPr>
        <p:spPr>
          <a:xfrm flipV="1">
            <a:off x="6954497" y="2190803"/>
            <a:ext cx="211463" cy="1532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81;p1">
            <a:extLst>
              <a:ext uri="{FF2B5EF4-FFF2-40B4-BE49-F238E27FC236}">
                <a16:creationId xmlns:a16="http://schemas.microsoft.com/office/drawing/2014/main" id="{88672D0B-C0C9-14B8-D443-B85E8363BBD4}"/>
              </a:ext>
            </a:extLst>
          </p:cNvPr>
          <p:cNvSpPr/>
          <p:nvPr/>
        </p:nvSpPr>
        <p:spPr>
          <a:xfrm>
            <a:off x="7172679" y="1965170"/>
            <a:ext cx="1151750" cy="229957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714"/>
            </a:pPr>
            <a:r>
              <a:rPr lang="en-US" sz="600" dirty="0">
                <a:solidFill>
                  <a:schemeClr val="bg1"/>
                </a:solidFill>
              </a:rPr>
              <a:t>Total Ore produced</a:t>
            </a:r>
            <a:endParaRPr lang="en-US"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98;p1">
            <a:extLst>
              <a:ext uri="{FF2B5EF4-FFF2-40B4-BE49-F238E27FC236}">
                <a16:creationId xmlns:a16="http://schemas.microsoft.com/office/drawing/2014/main" id="{F5F4BC25-3CA9-1A31-E6F3-3F319409EC84}"/>
              </a:ext>
            </a:extLst>
          </p:cNvPr>
          <p:cNvSpPr/>
          <p:nvPr/>
        </p:nvSpPr>
        <p:spPr>
          <a:xfrm>
            <a:off x="7172679" y="2135124"/>
            <a:ext cx="1183540" cy="205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Units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27;p1">
            <a:extLst>
              <a:ext uri="{FF2B5EF4-FFF2-40B4-BE49-F238E27FC236}">
                <a16:creationId xmlns:a16="http://schemas.microsoft.com/office/drawing/2014/main" id="{DFE531A6-0848-43FF-97FE-1A17D61367AC}"/>
              </a:ext>
            </a:extLst>
          </p:cNvPr>
          <p:cNvCxnSpPr>
            <a:cxnSpLocks/>
          </p:cNvCxnSpPr>
          <p:nvPr/>
        </p:nvCxnSpPr>
        <p:spPr>
          <a:xfrm>
            <a:off x="7015296" y="2336538"/>
            <a:ext cx="186773" cy="1382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81;p1">
            <a:extLst>
              <a:ext uri="{FF2B5EF4-FFF2-40B4-BE49-F238E27FC236}">
                <a16:creationId xmlns:a16="http://schemas.microsoft.com/office/drawing/2014/main" id="{7CBA5C8E-26DF-8234-2A09-4C43897A04B9}"/>
              </a:ext>
            </a:extLst>
          </p:cNvPr>
          <p:cNvSpPr/>
          <p:nvPr/>
        </p:nvSpPr>
        <p:spPr>
          <a:xfrm>
            <a:off x="7201772" y="2312546"/>
            <a:ext cx="1151750" cy="229957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714"/>
            </a:pPr>
            <a:r>
              <a:rPr 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Ore Remaining</a:t>
            </a:r>
          </a:p>
        </p:txBody>
      </p:sp>
      <p:sp>
        <p:nvSpPr>
          <p:cNvPr id="198" name="Google Shape;98;p1">
            <a:extLst>
              <a:ext uri="{FF2B5EF4-FFF2-40B4-BE49-F238E27FC236}">
                <a16:creationId xmlns:a16="http://schemas.microsoft.com/office/drawing/2014/main" id="{0DDA93C2-D0A7-54B3-239B-0A9503C5410B}"/>
              </a:ext>
            </a:extLst>
          </p:cNvPr>
          <p:cNvSpPr/>
          <p:nvPr/>
        </p:nvSpPr>
        <p:spPr>
          <a:xfrm>
            <a:off x="7213129" y="2514608"/>
            <a:ext cx="1183540" cy="205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Units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81;p1">
            <a:extLst>
              <a:ext uri="{FF2B5EF4-FFF2-40B4-BE49-F238E27FC236}">
                <a16:creationId xmlns:a16="http://schemas.microsoft.com/office/drawing/2014/main" id="{B48F23EC-DDDE-1BC2-B6C4-000B7ED3C988}"/>
              </a:ext>
            </a:extLst>
          </p:cNvPr>
          <p:cNvSpPr/>
          <p:nvPr/>
        </p:nvSpPr>
        <p:spPr>
          <a:xfrm>
            <a:off x="7598562" y="5987096"/>
            <a:ext cx="1088908" cy="147884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714"/>
            </a:pPr>
            <a:r>
              <a:rPr lang="en-US" sz="600" dirty="0">
                <a:solidFill>
                  <a:schemeClr val="bg1"/>
                </a:solidFill>
              </a:rPr>
              <a:t>Ingredient Price ($)</a:t>
            </a:r>
            <a:endParaRPr lang="en-US"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98;p1">
            <a:extLst>
              <a:ext uri="{FF2B5EF4-FFF2-40B4-BE49-F238E27FC236}">
                <a16:creationId xmlns:a16="http://schemas.microsoft.com/office/drawing/2014/main" id="{23C6E0EE-D0CB-F658-CE0A-2C3266AEB644}"/>
              </a:ext>
            </a:extLst>
          </p:cNvPr>
          <p:cNvSpPr/>
          <p:nvPr/>
        </p:nvSpPr>
        <p:spPr>
          <a:xfrm>
            <a:off x="7598562" y="6147847"/>
            <a:ext cx="1088908" cy="1436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42;p1">
            <a:extLst>
              <a:ext uri="{FF2B5EF4-FFF2-40B4-BE49-F238E27FC236}">
                <a16:creationId xmlns:a16="http://schemas.microsoft.com/office/drawing/2014/main" id="{740EB43A-EB36-DDA2-E092-0BE09F60A5D1}"/>
              </a:ext>
            </a:extLst>
          </p:cNvPr>
          <p:cNvGrpSpPr/>
          <p:nvPr/>
        </p:nvGrpSpPr>
        <p:grpSpPr>
          <a:xfrm rot="2191126">
            <a:off x="6743212" y="4765603"/>
            <a:ext cx="179405" cy="153430"/>
            <a:chOff x="4283114" y="-597224"/>
            <a:chExt cx="170332" cy="170332"/>
          </a:xfrm>
        </p:grpSpPr>
        <p:sp>
          <p:nvSpPr>
            <p:cNvPr id="210" name="Google Shape;43;p1">
              <a:extLst>
                <a:ext uri="{FF2B5EF4-FFF2-40B4-BE49-F238E27FC236}">
                  <a16:creationId xmlns:a16="http://schemas.microsoft.com/office/drawing/2014/main" id="{9C4E7D1C-119A-AB01-9124-35850BA7F0F6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44;p1">
              <a:extLst>
                <a:ext uri="{FF2B5EF4-FFF2-40B4-BE49-F238E27FC236}">
                  <a16:creationId xmlns:a16="http://schemas.microsoft.com/office/drawing/2014/main" id="{4183C210-E602-303F-7EBA-96536B1A44BB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42;p1">
            <a:extLst>
              <a:ext uri="{FF2B5EF4-FFF2-40B4-BE49-F238E27FC236}">
                <a16:creationId xmlns:a16="http://schemas.microsoft.com/office/drawing/2014/main" id="{1CF3F15E-6C25-EE2F-FD45-0B920A1214B1}"/>
              </a:ext>
            </a:extLst>
          </p:cNvPr>
          <p:cNvGrpSpPr/>
          <p:nvPr/>
        </p:nvGrpSpPr>
        <p:grpSpPr>
          <a:xfrm rot="2191126">
            <a:off x="7109782" y="4249260"/>
            <a:ext cx="179405" cy="153430"/>
            <a:chOff x="4283114" y="-597224"/>
            <a:chExt cx="170332" cy="170332"/>
          </a:xfrm>
        </p:grpSpPr>
        <p:sp>
          <p:nvSpPr>
            <p:cNvPr id="213" name="Google Shape;43;p1">
              <a:extLst>
                <a:ext uri="{FF2B5EF4-FFF2-40B4-BE49-F238E27FC236}">
                  <a16:creationId xmlns:a16="http://schemas.microsoft.com/office/drawing/2014/main" id="{264F8D74-CD91-A046-C3AD-5A728075C50E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44;p1">
              <a:extLst>
                <a:ext uri="{FF2B5EF4-FFF2-40B4-BE49-F238E27FC236}">
                  <a16:creationId xmlns:a16="http://schemas.microsoft.com/office/drawing/2014/main" id="{5D0972EB-41E6-4AD7-8506-2C7B06A6BD4B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42;p1">
            <a:extLst>
              <a:ext uri="{FF2B5EF4-FFF2-40B4-BE49-F238E27FC236}">
                <a16:creationId xmlns:a16="http://schemas.microsoft.com/office/drawing/2014/main" id="{A08AE086-7C8D-5B23-664E-76257A0B957B}"/>
              </a:ext>
            </a:extLst>
          </p:cNvPr>
          <p:cNvGrpSpPr/>
          <p:nvPr/>
        </p:nvGrpSpPr>
        <p:grpSpPr>
          <a:xfrm rot="2191126">
            <a:off x="7133519" y="3782335"/>
            <a:ext cx="179405" cy="153430"/>
            <a:chOff x="4283114" y="-597224"/>
            <a:chExt cx="170332" cy="170332"/>
          </a:xfrm>
        </p:grpSpPr>
        <p:sp>
          <p:nvSpPr>
            <p:cNvPr id="216" name="Google Shape;43;p1">
              <a:extLst>
                <a:ext uri="{FF2B5EF4-FFF2-40B4-BE49-F238E27FC236}">
                  <a16:creationId xmlns:a16="http://schemas.microsoft.com/office/drawing/2014/main" id="{492F8B94-3527-6D7A-EA46-B7D7697F6600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44;p1">
              <a:extLst>
                <a:ext uri="{FF2B5EF4-FFF2-40B4-BE49-F238E27FC236}">
                  <a16:creationId xmlns:a16="http://schemas.microsoft.com/office/drawing/2014/main" id="{B23BFC0E-46C6-7EB3-9F2E-C6DAC2BF8C8D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42;p1">
            <a:extLst>
              <a:ext uri="{FF2B5EF4-FFF2-40B4-BE49-F238E27FC236}">
                <a16:creationId xmlns:a16="http://schemas.microsoft.com/office/drawing/2014/main" id="{6018673C-3E44-9DAE-2A23-7D3BDC525A2E}"/>
              </a:ext>
            </a:extLst>
          </p:cNvPr>
          <p:cNvGrpSpPr/>
          <p:nvPr/>
        </p:nvGrpSpPr>
        <p:grpSpPr>
          <a:xfrm>
            <a:off x="5553410" y="4055006"/>
            <a:ext cx="284886" cy="283613"/>
            <a:chOff x="4283114" y="-597224"/>
            <a:chExt cx="170332" cy="170332"/>
          </a:xfrm>
        </p:grpSpPr>
        <p:sp>
          <p:nvSpPr>
            <p:cNvPr id="219" name="Google Shape;43;p1">
              <a:extLst>
                <a:ext uri="{FF2B5EF4-FFF2-40B4-BE49-F238E27FC236}">
                  <a16:creationId xmlns:a16="http://schemas.microsoft.com/office/drawing/2014/main" id="{A2C57DBA-42EB-98FD-ED8A-39F8253C9D66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44;p1">
              <a:extLst>
                <a:ext uri="{FF2B5EF4-FFF2-40B4-BE49-F238E27FC236}">
                  <a16:creationId xmlns:a16="http://schemas.microsoft.com/office/drawing/2014/main" id="{C6804BEF-0DC7-D9EB-38B6-ED7054D131EA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42;p1">
            <a:extLst>
              <a:ext uri="{FF2B5EF4-FFF2-40B4-BE49-F238E27FC236}">
                <a16:creationId xmlns:a16="http://schemas.microsoft.com/office/drawing/2014/main" id="{54724465-3C95-6E6B-74FC-820BCF8BDCA9}"/>
              </a:ext>
            </a:extLst>
          </p:cNvPr>
          <p:cNvGrpSpPr/>
          <p:nvPr/>
        </p:nvGrpSpPr>
        <p:grpSpPr>
          <a:xfrm>
            <a:off x="6988529" y="2250564"/>
            <a:ext cx="157237" cy="176422"/>
            <a:chOff x="4283114" y="-597224"/>
            <a:chExt cx="170332" cy="170332"/>
          </a:xfrm>
        </p:grpSpPr>
        <p:sp>
          <p:nvSpPr>
            <p:cNvPr id="222" name="Google Shape;43;p1">
              <a:extLst>
                <a:ext uri="{FF2B5EF4-FFF2-40B4-BE49-F238E27FC236}">
                  <a16:creationId xmlns:a16="http://schemas.microsoft.com/office/drawing/2014/main" id="{4CD702BA-1B40-839A-4E78-95557FD80026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44;p1">
              <a:extLst>
                <a:ext uri="{FF2B5EF4-FFF2-40B4-BE49-F238E27FC236}">
                  <a16:creationId xmlns:a16="http://schemas.microsoft.com/office/drawing/2014/main" id="{890251D3-FF2B-8540-6A9D-2CD3E7E140C8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4" name="Google Shape;27;p1">
            <a:extLst>
              <a:ext uri="{FF2B5EF4-FFF2-40B4-BE49-F238E27FC236}">
                <a16:creationId xmlns:a16="http://schemas.microsoft.com/office/drawing/2014/main" id="{F39F6CBD-44AC-0B8B-77F9-86BFD3F1312F}"/>
              </a:ext>
            </a:extLst>
          </p:cNvPr>
          <p:cNvCxnSpPr>
            <a:cxnSpLocks/>
            <a:endCxn id="229" idx="1"/>
          </p:cNvCxnSpPr>
          <p:nvPr/>
        </p:nvCxnSpPr>
        <p:spPr>
          <a:xfrm flipV="1">
            <a:off x="6950658" y="5657941"/>
            <a:ext cx="638174" cy="25266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81;p1">
            <a:extLst>
              <a:ext uri="{FF2B5EF4-FFF2-40B4-BE49-F238E27FC236}">
                <a16:creationId xmlns:a16="http://schemas.microsoft.com/office/drawing/2014/main" id="{93D50309-36B9-5C2F-4501-87AC8AB94189}"/>
              </a:ext>
            </a:extLst>
          </p:cNvPr>
          <p:cNvSpPr/>
          <p:nvPr/>
        </p:nvSpPr>
        <p:spPr>
          <a:xfrm>
            <a:off x="7588832" y="5523192"/>
            <a:ext cx="1088908" cy="269498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714"/>
            </a:pPr>
            <a:r>
              <a:rPr lang="en-US" sz="600" dirty="0">
                <a:solidFill>
                  <a:schemeClr val="bg1"/>
                </a:solidFill>
              </a:rPr>
              <a:t>Amount of Ingredient Produced (Units)</a:t>
            </a:r>
            <a:endParaRPr lang="en-US"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98;p1">
            <a:extLst>
              <a:ext uri="{FF2B5EF4-FFF2-40B4-BE49-F238E27FC236}">
                <a16:creationId xmlns:a16="http://schemas.microsoft.com/office/drawing/2014/main" id="{974A4D2A-3AB9-8FB1-A039-E36DFA1C397A}"/>
              </a:ext>
            </a:extLst>
          </p:cNvPr>
          <p:cNvSpPr/>
          <p:nvPr/>
        </p:nvSpPr>
        <p:spPr>
          <a:xfrm>
            <a:off x="7599652" y="5792690"/>
            <a:ext cx="1088908" cy="1436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Units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A8E8226-7BDD-8776-F491-4C82C0F17BB7}"/>
              </a:ext>
            </a:extLst>
          </p:cNvPr>
          <p:cNvSpPr txBox="1"/>
          <p:nvPr/>
        </p:nvSpPr>
        <p:spPr>
          <a:xfrm>
            <a:off x="447261" y="944217"/>
            <a:ext cx="423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Ingredient is the ingredient that it took to make 1 unit of Ore. (</a:t>
            </a:r>
            <a:r>
              <a:rPr lang="en-US" b="0" i="0" dirty="0">
                <a:solidFill>
                  <a:srgbClr val="332E2B"/>
                </a:solidFill>
                <a:effectLst/>
                <a:latin typeface="Open Sans" panose="020B0606030504020204" pitchFamily="34" charset="0"/>
              </a:rPr>
              <a:t>iron oxide, silica and titanium oxide)</a:t>
            </a:r>
            <a:endParaRPr lang="en-US" dirty="0"/>
          </a:p>
        </p:txBody>
      </p:sp>
      <p:grpSp>
        <p:nvGrpSpPr>
          <p:cNvPr id="232" name="Google Shape;42;p1">
            <a:extLst>
              <a:ext uri="{FF2B5EF4-FFF2-40B4-BE49-F238E27FC236}">
                <a16:creationId xmlns:a16="http://schemas.microsoft.com/office/drawing/2014/main" id="{268FEA93-BA4B-E515-321F-D9C18A1F7838}"/>
              </a:ext>
            </a:extLst>
          </p:cNvPr>
          <p:cNvGrpSpPr/>
          <p:nvPr/>
        </p:nvGrpSpPr>
        <p:grpSpPr>
          <a:xfrm rot="2555938">
            <a:off x="7198131" y="5821672"/>
            <a:ext cx="157237" cy="176422"/>
            <a:chOff x="4283114" y="-597224"/>
            <a:chExt cx="170332" cy="170332"/>
          </a:xfrm>
        </p:grpSpPr>
        <p:sp>
          <p:nvSpPr>
            <p:cNvPr id="233" name="Google Shape;43;p1">
              <a:extLst>
                <a:ext uri="{FF2B5EF4-FFF2-40B4-BE49-F238E27FC236}">
                  <a16:creationId xmlns:a16="http://schemas.microsoft.com/office/drawing/2014/main" id="{AA8F63C1-E0C5-E004-DC0D-BDEBE73A9790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44;p1">
              <a:extLst>
                <a:ext uri="{FF2B5EF4-FFF2-40B4-BE49-F238E27FC236}">
                  <a16:creationId xmlns:a16="http://schemas.microsoft.com/office/drawing/2014/main" id="{0E7256F0-0A7C-B856-E17D-AA8938C4FBD9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42;p1">
            <a:extLst>
              <a:ext uri="{FF2B5EF4-FFF2-40B4-BE49-F238E27FC236}">
                <a16:creationId xmlns:a16="http://schemas.microsoft.com/office/drawing/2014/main" id="{36626816-A7A2-1694-4928-969723481027}"/>
              </a:ext>
            </a:extLst>
          </p:cNvPr>
          <p:cNvGrpSpPr/>
          <p:nvPr/>
        </p:nvGrpSpPr>
        <p:grpSpPr>
          <a:xfrm rot="209435">
            <a:off x="5664399" y="5621558"/>
            <a:ext cx="179405" cy="153430"/>
            <a:chOff x="4283114" y="-597224"/>
            <a:chExt cx="170332" cy="170332"/>
          </a:xfrm>
        </p:grpSpPr>
        <p:sp>
          <p:nvSpPr>
            <p:cNvPr id="236" name="Google Shape;43;p1">
              <a:extLst>
                <a:ext uri="{FF2B5EF4-FFF2-40B4-BE49-F238E27FC236}">
                  <a16:creationId xmlns:a16="http://schemas.microsoft.com/office/drawing/2014/main" id="{0FEA351D-B222-FFA2-E2A5-417F4D382C58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44;p1">
              <a:extLst>
                <a:ext uri="{FF2B5EF4-FFF2-40B4-BE49-F238E27FC236}">
                  <a16:creationId xmlns:a16="http://schemas.microsoft.com/office/drawing/2014/main" id="{4D9D750A-426C-B80D-9F47-874DCD9914FA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186</Words>
  <Application>Microsoft Macintosh PowerPoint</Application>
  <PresentationFormat>On-screen Show (4:3)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Quattrocento Sans</vt:lpstr>
      <vt:lpstr>Synergy_CF_YNR002</vt:lpstr>
      <vt:lpstr>Value Driver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윤태현 윤태현</cp:lastModifiedBy>
  <cp:revision>10</cp:revision>
  <dcterms:created xsi:type="dcterms:W3CDTF">2019-05-15T15:57:18Z</dcterms:created>
  <dcterms:modified xsi:type="dcterms:W3CDTF">2022-10-11T02:40:29Z</dcterms:modified>
</cp:coreProperties>
</file>